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6" r:id="rId5"/>
    <p:sldId id="259" r:id="rId6"/>
    <p:sldId id="261" r:id="rId7"/>
    <p:sldId id="260" r:id="rId8"/>
    <p:sldId id="275" r:id="rId9"/>
    <p:sldId id="263" r:id="rId10"/>
    <p:sldId id="262" r:id="rId11"/>
    <p:sldId id="278" r:id="rId12"/>
    <p:sldId id="265" r:id="rId13"/>
    <p:sldId id="277" r:id="rId14"/>
    <p:sldId id="272" r:id="rId15"/>
    <p:sldId id="273" r:id="rId16"/>
    <p:sldId id="274" r:id="rId17"/>
  </p:sldIdLst>
  <p:sldSz cx="18288000" cy="10287000"/>
  <p:notesSz cx="6858000" cy="91440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210 8비트 R" panose="020B0600000101010101" charset="-127"/>
      <p:regular r:id="rId21"/>
    </p:embeddedFont>
    <p:embeddedFont>
      <p:font typeface="Arcade Normal" panose="00000400000000000000" pitchFamily="1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3496" autoAdjust="0"/>
  </p:normalViewPr>
  <p:slideViewPr>
    <p:cSldViewPr>
      <p:cViewPr>
        <p:scale>
          <a:sx n="66" d="100"/>
          <a:sy n="66" d="100"/>
        </p:scale>
        <p:origin x="762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F01DD-285A-4E24-9424-A2D616F85BDD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1B821-603C-4FE5-A08B-580A7464C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11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1B821-603C-4FE5-A08B-580A7464C26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9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1B821-603C-4FE5-A08B-580A7464C26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59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17" Type="http://schemas.openxmlformats.org/officeDocument/2006/relationships/image" Target="../media/image3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19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gif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sv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gif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8.png"/><Relationship Id="rId3" Type="http://schemas.openxmlformats.org/officeDocument/2006/relationships/image" Target="../media/image2.png"/><Relationship Id="rId17" Type="http://schemas.openxmlformats.org/officeDocument/2006/relationships/image" Target="../media/image7.gif"/><Relationship Id="rId2" Type="http://schemas.openxmlformats.org/officeDocument/2006/relationships/image" Target="../media/image1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6.png"/><Relationship Id="rId19" Type="http://schemas.openxmlformats.org/officeDocument/2006/relationships/image" Target="../media/image9.png"/><Relationship Id="rId1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12" Type="http://schemas.openxmlformats.org/officeDocument/2006/relationships/image" Target="../media/image3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2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2" Type="http://schemas.openxmlformats.org/officeDocument/2006/relationships/image" Target="../media/image3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7" Type="http://schemas.openxmlformats.org/officeDocument/2006/relationships/image" Target="../media/image7.gif"/><Relationship Id="rId2" Type="http://schemas.openxmlformats.org/officeDocument/2006/relationships/image" Target="../media/image1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6.png"/><Relationship Id="rId1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27" t="579" b="579"/>
          <a:stretch/>
        </p:blipFill>
        <p:spPr>
          <a:xfrm>
            <a:off x="0" y="0"/>
            <a:ext cx="18321764" cy="102870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4699096" y="2616775"/>
            <a:ext cx="12229540" cy="29238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400"/>
              </a:lnSpc>
            </a:pPr>
            <a:r>
              <a:rPr lang="en-US" sz="11500" smtClean="0">
                <a:solidFill>
                  <a:schemeClr val="bg1"/>
                </a:solidFill>
                <a:latin typeface="Arcade Normal" panose="00000400000000000000" pitchFamily="1" charset="0"/>
              </a:rPr>
              <a:t>Game </a:t>
            </a:r>
            <a:r>
              <a:rPr lang="en-US" sz="11500" dirty="0">
                <a:solidFill>
                  <a:schemeClr val="bg1"/>
                </a:solidFill>
                <a:latin typeface="Arcade Normal" panose="00000400000000000000" pitchFamily="1" charset="0"/>
              </a:rPr>
              <a:t>Project</a:t>
            </a:r>
          </a:p>
        </p:txBody>
      </p:sp>
      <p:sp>
        <p:nvSpPr>
          <p:cNvPr id="12" name="Freeform 12"/>
          <p:cNvSpPr/>
          <p:nvPr/>
        </p:nvSpPr>
        <p:spPr>
          <a:xfrm>
            <a:off x="10506970" y="3162300"/>
            <a:ext cx="3004377" cy="497088"/>
          </a:xfrm>
          <a:custGeom>
            <a:avLst/>
            <a:gdLst/>
            <a:ahLst/>
            <a:cxnLst/>
            <a:rect l="l" t="t" r="r" b="b"/>
            <a:pathLst>
              <a:path w="3004377" h="497088">
                <a:moveTo>
                  <a:pt x="0" y="0"/>
                </a:moveTo>
                <a:lnTo>
                  <a:pt x="3004378" y="0"/>
                </a:lnTo>
                <a:lnTo>
                  <a:pt x="3004378" y="497088"/>
                </a:lnTo>
                <a:lnTo>
                  <a:pt x="0" y="4970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8052709" y="6210300"/>
            <a:ext cx="2216345" cy="914746"/>
          </a:xfrm>
          <a:custGeom>
            <a:avLst/>
            <a:gdLst/>
            <a:ahLst/>
            <a:cxnLst/>
            <a:rect l="l" t="t" r="r" b="b"/>
            <a:pathLst>
              <a:path w="2216345" h="914746">
                <a:moveTo>
                  <a:pt x="0" y="0"/>
                </a:moveTo>
                <a:lnTo>
                  <a:pt x="2216345" y="0"/>
                </a:lnTo>
                <a:lnTo>
                  <a:pt x="2216345" y="914746"/>
                </a:lnTo>
                <a:lnTo>
                  <a:pt x="0" y="91474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</p:spPr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>
          <a:xfrm>
            <a:off x="2221323" y="3032804"/>
            <a:ext cx="2169289" cy="2507848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5641019" y="7263376"/>
            <a:ext cx="775117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19"/>
              </a:lnSpc>
            </a:pPr>
            <a:r>
              <a:rPr lang="en-US" sz="4000">
                <a:solidFill>
                  <a:srgbClr val="FFC000"/>
                </a:solidFill>
                <a:latin typeface="Arcade Normal" panose="00000400000000000000" pitchFamily="1" charset="0"/>
              </a:rPr>
              <a:t>TEAM 5 - EARTH</a:t>
            </a:r>
          </a:p>
        </p:txBody>
      </p:sp>
      <p:pic>
        <p:nvPicPr>
          <p:cNvPr id="15362" name="Picture 2" descr="GIF_1차수정.gif"/>
          <p:cNvPicPr>
            <a:picLocks noChangeAspect="1" noChangeArrowheads="1" noCrop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7878929"/>
            <a:ext cx="609600" cy="100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>
          <a:xfrm>
            <a:off x="14630400" y="3032804"/>
            <a:ext cx="2169289" cy="2507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1.05 -0.0129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500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527" t="579" b="579"/>
          <a:stretch/>
        </p:blipFill>
        <p:spPr>
          <a:xfrm>
            <a:off x="0" y="0"/>
            <a:ext cx="18321764" cy="10287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4457700"/>
            <a:ext cx="10972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smtClean="0">
                <a:solidFill>
                  <a:srgbClr val="92D050"/>
                </a:solidFill>
                <a:latin typeface="210 8비트 R" panose="020B0600000101010101" charset="-127"/>
                <a:ea typeface="210 8비트 R" panose="020B0600000101010101" charset="-127"/>
              </a:rPr>
              <a:t>&lt;</a:t>
            </a:r>
            <a:r>
              <a:rPr lang="ko-KR" altLang="en-US" sz="6600" smtClean="0">
                <a:solidFill>
                  <a:srgbClr val="92D050"/>
                </a:solidFill>
                <a:latin typeface="210 8비트 R" panose="020B0600000101010101" charset="-127"/>
                <a:ea typeface="210 8비트 R" panose="020B0600000101010101" charset="-127"/>
              </a:rPr>
              <a:t>스토리 요소</a:t>
            </a:r>
            <a:r>
              <a:rPr lang="en-US" altLang="ko-KR" sz="6600" smtClean="0">
                <a:solidFill>
                  <a:srgbClr val="92D050"/>
                </a:solidFill>
                <a:latin typeface="210 8비트 R" panose="020B0600000101010101" charset="-127"/>
                <a:ea typeface="210 8비트 R" panose="020B0600000101010101" charset="-127"/>
              </a:rPr>
              <a:t>&gt;</a:t>
            </a:r>
          </a:p>
          <a:p>
            <a:endParaRPr lang="en-US" altLang="ko-KR" sz="3600" smtClean="0">
              <a:solidFill>
                <a:schemeClr val="bg1"/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r>
              <a:rPr lang="ko-KR" altLang="en-US" sz="3600" smtClean="0">
                <a:solidFill>
                  <a:schemeClr val="bg1"/>
                </a:solidFill>
                <a:latin typeface="210 8비트 R" panose="020B0600000101010101" charset="-127"/>
                <a:ea typeface="210 8비트 R" panose="020B0600000101010101" charset="-127"/>
              </a:rPr>
              <a:t>게임에 </a:t>
            </a:r>
            <a:r>
              <a:rPr lang="ko-KR" altLang="en-US" sz="3600" smtClean="0">
                <a:solidFill>
                  <a:schemeClr val="accent6"/>
                </a:solidFill>
                <a:latin typeface="210 8비트 R" panose="020B0600000101010101" charset="-127"/>
                <a:ea typeface="210 8비트 R" panose="020B0600000101010101" charset="-127"/>
              </a:rPr>
              <a:t>컷씬</a:t>
            </a:r>
            <a:r>
              <a:rPr lang="ko-KR" altLang="en-US" sz="3600" smtClean="0">
                <a:solidFill>
                  <a:schemeClr val="bg1"/>
                </a:solidFill>
                <a:latin typeface="210 8비트 R" panose="020B0600000101010101" charset="-127"/>
                <a:ea typeface="210 8비트 R" panose="020B0600000101010101" charset="-127"/>
              </a:rPr>
              <a:t> 요소를 추가해 본 게임의 </a:t>
            </a:r>
            <a:r>
              <a:rPr lang="ko-KR" altLang="en-US" sz="3600" smtClean="0">
                <a:solidFill>
                  <a:srgbClr val="92D050"/>
                </a:solidFill>
                <a:latin typeface="210 8비트 R" panose="020B0600000101010101" charset="-127"/>
                <a:ea typeface="210 8비트 R" panose="020B0600000101010101" charset="-127"/>
              </a:rPr>
              <a:t>스토리</a:t>
            </a:r>
            <a:r>
              <a:rPr lang="ko-KR" altLang="en-US" sz="3600" smtClean="0">
                <a:solidFill>
                  <a:schemeClr val="bg1"/>
                </a:solidFill>
                <a:latin typeface="210 8비트 R" panose="020B0600000101010101" charset="-127"/>
                <a:ea typeface="210 8비트 R" panose="020B0600000101010101" charset="-127"/>
              </a:rPr>
              <a:t>를</a:t>
            </a:r>
            <a:endParaRPr lang="en-US" altLang="ko-KR" sz="3600" smtClean="0">
              <a:solidFill>
                <a:schemeClr val="bg1"/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r>
              <a:rPr lang="ko-KR" altLang="en-US" sz="3600" smtClean="0">
                <a:solidFill>
                  <a:schemeClr val="bg1"/>
                </a:solidFill>
                <a:latin typeface="210 8비트 R" panose="020B0600000101010101" charset="-127"/>
                <a:ea typeface="210 8비트 R" panose="020B0600000101010101" charset="-127"/>
              </a:rPr>
              <a:t>조금이나마 보여주고자 했고</a:t>
            </a:r>
            <a:r>
              <a:rPr lang="en-US" altLang="ko-KR" sz="3600" smtClean="0">
                <a:solidFill>
                  <a:schemeClr val="bg1"/>
                </a:solidFill>
                <a:latin typeface="210 8비트 R" panose="020B0600000101010101" charset="-127"/>
                <a:ea typeface="210 8비트 R" panose="020B0600000101010101" charset="-127"/>
              </a:rPr>
              <a:t>,</a:t>
            </a:r>
          </a:p>
          <a:p>
            <a:r>
              <a:rPr lang="ko-KR" altLang="en-US" sz="3600" smtClean="0">
                <a:solidFill>
                  <a:schemeClr val="accent6">
                    <a:lumMod val="75000"/>
                  </a:schemeClr>
                </a:solidFill>
                <a:latin typeface="210 8비트 R" panose="020B0600000101010101" charset="-127"/>
                <a:ea typeface="210 8비트 R" panose="020B0600000101010101" charset="-127"/>
              </a:rPr>
              <a:t>게임의 배경이 변하는</a:t>
            </a:r>
            <a:r>
              <a:rPr lang="ko-KR" altLang="en-US" sz="3600" smtClean="0">
                <a:solidFill>
                  <a:schemeClr val="bg1"/>
                </a:solidFill>
                <a:latin typeface="210 8비트 R" panose="020B0600000101010101" charset="-127"/>
                <a:ea typeface="210 8비트 R" panose="020B0600000101010101" charset="-127"/>
              </a:rPr>
              <a:t> 등 </a:t>
            </a:r>
            <a:r>
              <a:rPr lang="ko-KR" altLang="en-US" sz="3600" smtClean="0">
                <a:solidFill>
                  <a:srgbClr val="92D050"/>
                </a:solidFill>
                <a:latin typeface="210 8비트 R" panose="020B0600000101010101" charset="-127"/>
                <a:ea typeface="210 8비트 R" panose="020B0600000101010101" charset="-127"/>
              </a:rPr>
              <a:t>스토리 요소</a:t>
            </a:r>
            <a:r>
              <a:rPr lang="ko-KR" altLang="en-US" sz="3600" smtClean="0">
                <a:solidFill>
                  <a:schemeClr val="bg1"/>
                </a:solidFill>
                <a:latin typeface="210 8비트 R" panose="020B0600000101010101" charset="-127"/>
                <a:ea typeface="210 8비트 R" panose="020B0600000101010101" charset="-127"/>
              </a:rPr>
              <a:t>를</a:t>
            </a:r>
            <a:endParaRPr lang="en-US" altLang="ko-KR" sz="3600" smtClean="0">
              <a:solidFill>
                <a:schemeClr val="bg1"/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r>
              <a:rPr lang="ko-KR" altLang="en-US" sz="3600" smtClean="0">
                <a:solidFill>
                  <a:schemeClr val="bg1"/>
                </a:solidFill>
                <a:latin typeface="210 8비트 R" panose="020B0600000101010101" charset="-127"/>
                <a:ea typeface="210 8비트 R" panose="020B0600000101010101" charset="-127"/>
              </a:rPr>
              <a:t>게임에 조금씩 뭍혀놓았다</a:t>
            </a:r>
            <a:endParaRPr lang="en-US" altLang="ko-KR" sz="3600" smtClean="0">
              <a:solidFill>
                <a:schemeClr val="bg1"/>
              </a:solidFill>
              <a:latin typeface="210 8비트 R" panose="020B0600000101010101" charset="-127"/>
              <a:ea typeface="210 8비트 R" panose="020B0600000101010101" charset="-127"/>
            </a:endParaRPr>
          </a:p>
        </p:txBody>
      </p:sp>
      <p:pic>
        <p:nvPicPr>
          <p:cNvPr id="4098" name="Picture 2" descr="스테이지1-무너진-건물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848" y="1485900"/>
            <a:ext cx="8000703" cy="41542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컷씬-스테이지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5106710"/>
            <a:ext cx="5740400" cy="3228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27" t="579" b="579"/>
          <a:stretch/>
        </p:blipFill>
        <p:spPr>
          <a:xfrm>
            <a:off x="0" y="0"/>
            <a:ext cx="18321764" cy="10287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017" y="36195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accent3"/>
                </a:solidFill>
                <a:latin typeface="210 8비트 R" panose="020B0600000101010101" charset="-127"/>
                <a:ea typeface="210 8비트 R" panose="020B0600000101010101" charset="-127"/>
              </a:rPr>
              <a:t>                                     </a:t>
            </a:r>
            <a:r>
              <a:rPr lang="en-US" altLang="ko-KR" sz="4400" smtClean="0">
                <a:solidFill>
                  <a:srgbClr val="FFFF00"/>
                </a:solidFill>
                <a:latin typeface="210 8비트 R" panose="020B0600000101010101" charset="-127"/>
                <a:ea typeface="210 8비트 R" panose="020B0600000101010101" charset="-127"/>
              </a:rPr>
              <a:t>&lt;</a:t>
            </a:r>
            <a:r>
              <a:rPr lang="ko-KR" altLang="en-US" sz="4400" smtClean="0">
                <a:solidFill>
                  <a:srgbClr val="FFFF00"/>
                </a:solidFill>
                <a:latin typeface="210 8비트 R" panose="020B0600000101010101" charset="-127"/>
                <a:ea typeface="210 8비트 R" panose="020B0600000101010101" charset="-127"/>
              </a:rPr>
              <a:t>스토리 요약</a:t>
            </a:r>
            <a:r>
              <a:rPr lang="en-US" altLang="ko-KR" sz="4400" smtClean="0">
                <a:solidFill>
                  <a:srgbClr val="FFFF00"/>
                </a:solidFill>
                <a:latin typeface="210 8비트 R" panose="020B0600000101010101" charset="-127"/>
                <a:ea typeface="210 8비트 R" panose="020B0600000101010101" charset="-127"/>
              </a:rPr>
              <a:t>&gt;</a:t>
            </a:r>
            <a:endParaRPr lang="en-US" altLang="ko-KR" sz="4400">
              <a:solidFill>
                <a:srgbClr val="FFFF00"/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endParaRPr lang="en-US" altLang="ko-KR" sz="2800" smtClean="0">
              <a:solidFill>
                <a:schemeClr val="bg1"/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pPr algn="r"/>
            <a:r>
              <a:rPr lang="en-US" altLang="ko-KR" sz="2800" smtClean="0">
                <a:solidFill>
                  <a:srgbClr val="FFC000"/>
                </a:solidFill>
                <a:latin typeface="210 8비트 R" panose="020B0600000101010101" charset="-127"/>
                <a:ea typeface="210 8비트 R" panose="020B0600000101010101" charset="-127"/>
              </a:rPr>
              <a:t>2094</a:t>
            </a:r>
            <a:r>
              <a:rPr lang="ko-KR" altLang="en-US" sz="2800" smtClean="0">
                <a:solidFill>
                  <a:srgbClr val="FFC000"/>
                </a:solidFill>
                <a:latin typeface="210 8비트 R" panose="020B0600000101010101" charset="-127"/>
                <a:ea typeface="210 8비트 R" panose="020B0600000101010101" charset="-127"/>
              </a:rPr>
              <a:t>년</a:t>
            </a:r>
            <a:r>
              <a:rPr lang="en-US" altLang="ko-KR" sz="2800" smtClean="0">
                <a:latin typeface="210 8비트 R" panose="020B0600000101010101" charset="-127"/>
                <a:ea typeface="210 8비트 R" panose="020B0600000101010101" charset="-127"/>
              </a:rPr>
              <a:t>, </a:t>
            </a:r>
            <a:r>
              <a:rPr lang="ko-KR" altLang="en-US" sz="2800" smtClean="0">
                <a:latin typeface="210 8비트 R" panose="020B0600000101010101" charset="-127"/>
                <a:ea typeface="210 8비트 R" panose="020B0600000101010101" charset="-127"/>
              </a:rPr>
              <a:t>지구 온난화로 인해 죽어가는 지구에서</a:t>
            </a:r>
            <a:endParaRPr lang="en-US" altLang="ko-KR" sz="2800" smtClean="0">
              <a:latin typeface="210 8비트 R" panose="020B0600000101010101" charset="-127"/>
              <a:ea typeface="210 8비트 R" panose="020B0600000101010101" charset="-127"/>
            </a:endParaRPr>
          </a:p>
          <a:p>
            <a:pPr algn="r"/>
            <a:r>
              <a:rPr lang="ko-KR" altLang="en-US" sz="2800" smtClean="0">
                <a:latin typeface="210 8비트 R" panose="020B0600000101010101" charset="-127"/>
                <a:ea typeface="210 8비트 R" panose="020B0600000101010101" charset="-127"/>
              </a:rPr>
              <a:t>살아남은 한 소녀의 이야기</a:t>
            </a:r>
            <a:endParaRPr lang="en-US" altLang="ko-KR" sz="2800" smtClean="0">
              <a:latin typeface="210 8비트 R" panose="020B0600000101010101" charset="-127"/>
              <a:ea typeface="210 8비트 R" panose="020B0600000101010101" charset="-127"/>
            </a:endParaRPr>
          </a:p>
          <a:p>
            <a:pPr algn="r"/>
            <a:endParaRPr lang="en-US" altLang="ko-KR" sz="2800" smtClean="0">
              <a:latin typeface="210 8비트 R" panose="020B0600000101010101" charset="-127"/>
              <a:ea typeface="210 8비트 R" panose="020B0600000101010101" charset="-127"/>
            </a:endParaRPr>
          </a:p>
          <a:p>
            <a:pPr algn="r"/>
            <a:r>
              <a:rPr lang="ko-KR" altLang="en-US" sz="2800" smtClean="0">
                <a:latin typeface="210 8비트 R" panose="020B0600000101010101" charset="-127"/>
                <a:ea typeface="210 8비트 R" panose="020B0600000101010101" charset="-127"/>
              </a:rPr>
              <a:t>어린 시절 할머니에게서 푸른 지구의 이야기를 들으며</a:t>
            </a:r>
            <a:endParaRPr lang="en-US" altLang="ko-KR" sz="2800" smtClean="0">
              <a:latin typeface="210 8비트 R" panose="020B0600000101010101" charset="-127"/>
              <a:ea typeface="210 8비트 R" panose="020B0600000101010101" charset="-127"/>
            </a:endParaRPr>
          </a:p>
          <a:p>
            <a:pPr algn="r"/>
            <a:r>
              <a:rPr lang="ko-KR" altLang="en-US" sz="2800" smtClean="0">
                <a:latin typeface="210 8비트 R" panose="020B0600000101010101" charset="-127"/>
                <a:ea typeface="210 8비트 R" panose="020B0600000101010101" charset="-127"/>
              </a:rPr>
              <a:t>자랐던 소녀는 자신이 아끼는 로봇과 함께</a:t>
            </a:r>
            <a:endParaRPr lang="en-US" altLang="ko-KR" sz="2800" smtClean="0">
              <a:latin typeface="210 8비트 R" panose="020B0600000101010101" charset="-127"/>
              <a:ea typeface="210 8비트 R" panose="020B0600000101010101" charset="-127"/>
            </a:endParaRPr>
          </a:p>
          <a:p>
            <a:pPr algn="r"/>
            <a:r>
              <a:rPr lang="ko-KR" altLang="en-US" sz="2800" smtClean="0">
                <a:latin typeface="210 8비트 R" panose="020B0600000101010101" charset="-127"/>
                <a:ea typeface="210 8비트 R" panose="020B0600000101010101" charset="-127"/>
              </a:rPr>
              <a:t>푸른 지구를 만들기 위한 여정을 떠나게 된다</a:t>
            </a:r>
            <a:r>
              <a:rPr lang="en-US" altLang="ko-KR" sz="2800" smtClean="0">
                <a:latin typeface="210 8비트 R" panose="020B0600000101010101" charset="-127"/>
                <a:ea typeface="210 8비트 R" panose="020B0600000101010101" charset="-127"/>
              </a:rPr>
              <a:t>.</a:t>
            </a:r>
          </a:p>
        </p:txBody>
      </p:sp>
      <p:pic>
        <p:nvPicPr>
          <p:cNvPr id="4" name="Picture 10" descr="게임메인화면 최종본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2816058"/>
            <a:ext cx="7815470" cy="4465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931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527" t="579" b="579"/>
          <a:stretch/>
        </p:blipFill>
        <p:spPr>
          <a:xfrm>
            <a:off x="0" y="0"/>
            <a:ext cx="18321764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27" t="579" b="579"/>
          <a:stretch/>
        </p:blipFill>
        <p:spPr>
          <a:xfrm>
            <a:off x="0" y="0"/>
            <a:ext cx="18321764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15011400" y="108383"/>
            <a:ext cx="4324732" cy="1509725"/>
          </a:xfrm>
          <a:custGeom>
            <a:avLst/>
            <a:gdLst/>
            <a:ahLst/>
            <a:cxnLst/>
            <a:rect l="l" t="t" r="r" b="b"/>
            <a:pathLst>
              <a:path w="4324732" h="1509725">
                <a:moveTo>
                  <a:pt x="0" y="0"/>
                </a:moveTo>
                <a:lnTo>
                  <a:pt x="4324732" y="0"/>
                </a:lnTo>
                <a:lnTo>
                  <a:pt x="4324732" y="1509725"/>
                </a:lnTo>
                <a:lnTo>
                  <a:pt x="0" y="15097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682320" y="1028700"/>
            <a:ext cx="2930618" cy="1023052"/>
          </a:xfrm>
          <a:custGeom>
            <a:avLst/>
            <a:gdLst/>
            <a:ahLst/>
            <a:cxnLst/>
            <a:rect l="l" t="t" r="r" b="b"/>
            <a:pathLst>
              <a:path w="2930618" h="1023052">
                <a:moveTo>
                  <a:pt x="0" y="0"/>
                </a:moveTo>
                <a:lnTo>
                  <a:pt x="2930618" y="0"/>
                </a:lnTo>
                <a:lnTo>
                  <a:pt x="2930618" y="1023052"/>
                </a:lnTo>
                <a:lnTo>
                  <a:pt x="0" y="10230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4"/>
          <p:cNvSpPr txBox="1"/>
          <p:nvPr/>
        </p:nvSpPr>
        <p:spPr>
          <a:xfrm>
            <a:off x="6019800" y="1028700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mtClean="0">
                <a:solidFill>
                  <a:schemeClr val="accent6"/>
                </a:solidFill>
                <a:latin typeface="210 8비트 R" panose="020B0600000101010101" charset="-127"/>
                <a:ea typeface="210 8비트 R" panose="020B0600000101010101" charset="-127"/>
              </a:rPr>
              <a:t>&lt;</a:t>
            </a:r>
            <a:r>
              <a:rPr lang="ko-KR" altLang="en-US" sz="5400" smtClean="0">
                <a:solidFill>
                  <a:schemeClr val="accent6"/>
                </a:solidFill>
                <a:latin typeface="210 8비트 R" panose="020B0600000101010101" charset="-127"/>
                <a:ea typeface="210 8비트 R" panose="020B0600000101010101" charset="-127"/>
              </a:rPr>
              <a:t>핵심 게임 플레이</a:t>
            </a:r>
            <a:r>
              <a:rPr lang="en-US" altLang="ko-KR" sz="5400" smtClean="0">
                <a:solidFill>
                  <a:schemeClr val="accent6"/>
                </a:solidFill>
                <a:latin typeface="210 8비트 R" panose="020B0600000101010101" charset="-127"/>
                <a:ea typeface="210 8비트 R" panose="020B0600000101010101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0470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527" t="579" b="579"/>
          <a:stretch/>
        </p:blipFill>
        <p:spPr>
          <a:xfrm>
            <a:off x="0" y="0"/>
            <a:ext cx="18321764" cy="10287000"/>
          </a:xfrm>
          <a:prstGeom prst="rect">
            <a:avLst/>
          </a:prstGeom>
        </p:spPr>
      </p:pic>
      <p:sp>
        <p:nvSpPr>
          <p:cNvPr id="5" name="Freeform 5"/>
          <p:cNvSpPr/>
          <p:nvPr/>
        </p:nvSpPr>
        <p:spPr>
          <a:xfrm>
            <a:off x="849504" y="1719001"/>
            <a:ext cx="16879742" cy="7120182"/>
          </a:xfrm>
          <a:custGeom>
            <a:avLst/>
            <a:gdLst/>
            <a:ahLst/>
            <a:cxnLst/>
            <a:rect l="l" t="t" r="r" b="b"/>
            <a:pathLst>
              <a:path w="16879742" h="7120182">
                <a:moveTo>
                  <a:pt x="0" y="0"/>
                </a:moveTo>
                <a:lnTo>
                  <a:pt x="16879742" y="0"/>
                </a:lnTo>
                <a:lnTo>
                  <a:pt x="16879742" y="7120182"/>
                </a:lnTo>
                <a:lnTo>
                  <a:pt x="0" y="7120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928833" y="2905811"/>
            <a:ext cx="6567305" cy="4746562"/>
          </a:xfrm>
          <a:custGeom>
            <a:avLst/>
            <a:gdLst/>
            <a:ahLst/>
            <a:cxnLst/>
            <a:rect l="l" t="t" r="r" b="b"/>
            <a:pathLst>
              <a:path w="6567305" h="4746562">
                <a:moveTo>
                  <a:pt x="0" y="0"/>
                </a:moveTo>
                <a:lnTo>
                  <a:pt x="6567305" y="0"/>
                </a:lnTo>
                <a:lnTo>
                  <a:pt x="6567305" y="4746562"/>
                </a:lnTo>
                <a:lnTo>
                  <a:pt x="0" y="474656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 rot="-1036639">
            <a:off x="7341904" y="6736051"/>
            <a:ext cx="1426270" cy="1198067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762729" y="2962961"/>
            <a:ext cx="8130978" cy="4103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7"/>
              </a:lnSpc>
              <a:spcBef>
                <a:spcPct val="0"/>
              </a:spcBef>
            </a:pPr>
            <a:r>
              <a:rPr lang="en-US" altLang="ko-KR" sz="3600" spc="508" smtClean="0">
                <a:solidFill>
                  <a:schemeClr val="accent5"/>
                </a:solidFill>
                <a:latin typeface="210 8비트 R" panose="020B0600000101010101" charset="-127"/>
                <a:ea typeface="210 8비트 R" panose="020B0600000101010101" charset="-127"/>
              </a:rPr>
              <a:t>[</a:t>
            </a:r>
            <a:r>
              <a:rPr lang="ko-KR" altLang="en-US" sz="3600" spc="508" smtClean="0">
                <a:solidFill>
                  <a:schemeClr val="accent5"/>
                </a:solidFill>
                <a:latin typeface="210 8비트 R" panose="020B0600000101010101" charset="-127"/>
                <a:ea typeface="210 8비트 R" panose="020B0600000101010101" charset="-127"/>
              </a:rPr>
              <a:t>더 포레스트 템플</a:t>
            </a:r>
            <a:r>
              <a:rPr lang="en-US" altLang="ko-KR" sz="3600" spc="508" smtClean="0">
                <a:solidFill>
                  <a:schemeClr val="accent5"/>
                </a:solidFill>
                <a:latin typeface="210 8비트 R" panose="020B0600000101010101" charset="-127"/>
                <a:ea typeface="210 8비트 R" panose="020B0600000101010101" charset="-127"/>
              </a:rPr>
              <a:t>]</a:t>
            </a:r>
          </a:p>
          <a:p>
            <a:pPr>
              <a:lnSpc>
                <a:spcPts val="3217"/>
              </a:lnSpc>
              <a:spcBef>
                <a:spcPct val="0"/>
              </a:spcBef>
            </a:pPr>
            <a:endParaRPr lang="en-US" sz="2800" spc="508">
              <a:solidFill>
                <a:srgbClr val="FFFFFF"/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pPr>
              <a:lnSpc>
                <a:spcPts val="3217"/>
              </a:lnSpc>
              <a:spcBef>
                <a:spcPct val="0"/>
              </a:spcBef>
            </a:pPr>
            <a:r>
              <a:rPr lang="en-US" altLang="ko-KR" sz="2800" spc="508">
                <a:solidFill>
                  <a:srgbClr val="92D050"/>
                </a:solidFill>
                <a:latin typeface="210 8비트 R" panose="020B0600000101010101" charset="-127"/>
                <a:ea typeface="210 8비트 R" panose="020B0600000101010101" charset="-127"/>
              </a:rPr>
              <a:t>[</a:t>
            </a:r>
            <a:r>
              <a:rPr lang="ko-KR" altLang="en-US" sz="2800" spc="508" smtClean="0">
                <a:solidFill>
                  <a:srgbClr val="92D050"/>
                </a:solidFill>
                <a:latin typeface="210 8비트 R" panose="020B0600000101010101" charset="-127"/>
                <a:ea typeface="210 8비트 R" panose="020B0600000101010101" charset="-127"/>
              </a:rPr>
              <a:t>유사성</a:t>
            </a:r>
            <a:r>
              <a:rPr lang="en-US" altLang="ko-KR" sz="2800" spc="508" smtClean="0">
                <a:solidFill>
                  <a:srgbClr val="92D050"/>
                </a:solidFill>
                <a:latin typeface="210 8비트 R" panose="020B0600000101010101" charset="-127"/>
                <a:ea typeface="210 8비트 R" panose="020B0600000101010101" charset="-127"/>
              </a:rPr>
              <a:t>]</a:t>
            </a:r>
            <a:endParaRPr lang="en-US" sz="2800" spc="508" smtClean="0">
              <a:solidFill>
                <a:srgbClr val="92D050"/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pPr>
              <a:lnSpc>
                <a:spcPts val="3217"/>
              </a:lnSpc>
              <a:spcBef>
                <a:spcPct val="0"/>
              </a:spcBef>
            </a:pPr>
            <a:r>
              <a:rPr lang="en-US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-2</a:t>
            </a:r>
            <a:r>
              <a:rPr lang="ko-KR" altLang="en-US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인 협동 플레이</a:t>
            </a:r>
            <a:endParaRPr lang="en-US" altLang="ko-KR" sz="2800" spc="508" smtClean="0">
              <a:solidFill>
                <a:srgbClr val="FFFFFF"/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pPr>
              <a:lnSpc>
                <a:spcPts val="3217"/>
              </a:lnSpc>
              <a:spcBef>
                <a:spcPct val="0"/>
              </a:spcBef>
            </a:pPr>
            <a:r>
              <a:rPr lang="en-US" altLang="ko-KR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-</a:t>
            </a:r>
            <a:r>
              <a:rPr lang="ko-KR" altLang="en-US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다양한 기믹 활용</a:t>
            </a:r>
            <a:endParaRPr lang="en-US" altLang="ko-KR" sz="2800" spc="508" smtClean="0">
              <a:solidFill>
                <a:srgbClr val="FFFFFF"/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pPr>
              <a:lnSpc>
                <a:spcPts val="3217"/>
              </a:lnSpc>
              <a:spcBef>
                <a:spcPct val="0"/>
              </a:spcBef>
            </a:pPr>
            <a:endParaRPr lang="en-US" altLang="ko-KR" sz="2800" spc="508">
              <a:solidFill>
                <a:srgbClr val="FFFFFF"/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pPr>
              <a:lnSpc>
                <a:spcPts val="3217"/>
              </a:lnSpc>
              <a:spcBef>
                <a:spcPct val="0"/>
              </a:spcBef>
            </a:pPr>
            <a:r>
              <a:rPr lang="en-US" altLang="ko-KR" sz="2800" spc="508" smtClean="0">
                <a:solidFill>
                  <a:srgbClr val="FFFF00"/>
                </a:solidFill>
                <a:latin typeface="210 8비트 R" panose="020B0600000101010101" charset="-127"/>
                <a:ea typeface="210 8비트 R" panose="020B0600000101010101" charset="-127"/>
              </a:rPr>
              <a:t>[</a:t>
            </a:r>
            <a:r>
              <a:rPr lang="ko-KR" altLang="en-US" sz="2800" spc="508" smtClean="0">
                <a:solidFill>
                  <a:srgbClr val="FFFF00"/>
                </a:solidFill>
                <a:latin typeface="210 8비트 R" panose="020B0600000101010101" charset="-127"/>
                <a:ea typeface="210 8비트 R" panose="020B0600000101010101" charset="-127"/>
              </a:rPr>
              <a:t>차별성</a:t>
            </a:r>
            <a:r>
              <a:rPr lang="en-US" altLang="ko-KR" sz="2800" spc="508" smtClean="0">
                <a:solidFill>
                  <a:srgbClr val="FFFF00"/>
                </a:solidFill>
                <a:latin typeface="210 8비트 R" panose="020B0600000101010101" charset="-127"/>
                <a:ea typeface="210 8비트 R" panose="020B0600000101010101" charset="-127"/>
              </a:rPr>
              <a:t>]</a:t>
            </a:r>
          </a:p>
          <a:p>
            <a:pPr>
              <a:lnSpc>
                <a:spcPts val="3217"/>
              </a:lnSpc>
              <a:spcBef>
                <a:spcPct val="0"/>
              </a:spcBef>
            </a:pPr>
            <a:r>
              <a:rPr lang="en-US" altLang="ko-KR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-</a:t>
            </a:r>
            <a:r>
              <a:rPr lang="ko-KR" altLang="en-US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게임 오버의 존재 유</a:t>
            </a:r>
            <a:r>
              <a:rPr lang="en-US" altLang="ko-KR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/</a:t>
            </a:r>
            <a:r>
              <a:rPr lang="ko-KR" altLang="en-US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무</a:t>
            </a:r>
            <a:endParaRPr lang="en-US" altLang="ko-KR" sz="2800" spc="508" smtClean="0">
              <a:solidFill>
                <a:srgbClr val="FFFFFF"/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pPr>
              <a:lnSpc>
                <a:spcPts val="3217"/>
              </a:lnSpc>
              <a:spcBef>
                <a:spcPct val="0"/>
              </a:spcBef>
            </a:pPr>
            <a:r>
              <a:rPr lang="en-US" altLang="ko-KR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-EARTH</a:t>
            </a:r>
            <a:r>
              <a:rPr lang="ko-KR" altLang="en-US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에는 타임 어택 스테이지가 존재</a:t>
            </a:r>
            <a:endParaRPr lang="en-US" altLang="ko-KR" sz="2800" spc="508" smtClean="0">
              <a:solidFill>
                <a:srgbClr val="FFFFFF"/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pPr>
              <a:lnSpc>
                <a:spcPts val="3217"/>
              </a:lnSpc>
              <a:spcBef>
                <a:spcPct val="0"/>
              </a:spcBef>
            </a:pPr>
            <a:r>
              <a:rPr lang="en-US" altLang="ko-KR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-</a:t>
            </a:r>
            <a:r>
              <a:rPr lang="ko-KR" altLang="en-US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두 플레이어의 점프 방식의 차이</a:t>
            </a:r>
            <a:endParaRPr lang="en-US" altLang="ko-KR" sz="2800" spc="508" smtClean="0">
              <a:solidFill>
                <a:srgbClr val="FFFFFF"/>
              </a:solidFill>
              <a:latin typeface="210 8비트 R" panose="020B0600000101010101" charset="-127"/>
              <a:ea typeface="210 8비트 R" panose="020B0600000101010101" charset="-127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129919" y="320369"/>
            <a:ext cx="10028162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48"/>
              </a:lnSpc>
            </a:pPr>
            <a:r>
              <a:rPr lang="en-US" sz="5400">
                <a:solidFill>
                  <a:srgbClr val="FFFFFF"/>
                </a:solidFill>
                <a:latin typeface="Arcade Normal" panose="00000400000000000000" pitchFamily="1" charset="0"/>
              </a:rPr>
              <a:t>SIMILLER GAMES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527" t="579" b="579"/>
          <a:stretch/>
        </p:blipFill>
        <p:spPr>
          <a:xfrm>
            <a:off x="0" y="0"/>
            <a:ext cx="18321764" cy="10287000"/>
          </a:xfrm>
          <a:prstGeom prst="rect">
            <a:avLst/>
          </a:prstGeom>
        </p:spPr>
      </p:pic>
      <p:sp>
        <p:nvSpPr>
          <p:cNvPr id="5" name="Freeform 5"/>
          <p:cNvSpPr/>
          <p:nvPr/>
        </p:nvSpPr>
        <p:spPr>
          <a:xfrm>
            <a:off x="849504" y="1719001"/>
            <a:ext cx="16879742" cy="7120182"/>
          </a:xfrm>
          <a:custGeom>
            <a:avLst/>
            <a:gdLst/>
            <a:ahLst/>
            <a:cxnLst/>
            <a:rect l="l" t="t" r="r" b="b"/>
            <a:pathLst>
              <a:path w="16879742" h="7120182">
                <a:moveTo>
                  <a:pt x="0" y="0"/>
                </a:moveTo>
                <a:lnTo>
                  <a:pt x="16879742" y="0"/>
                </a:lnTo>
                <a:lnTo>
                  <a:pt x="16879742" y="7120182"/>
                </a:lnTo>
                <a:lnTo>
                  <a:pt x="0" y="71201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908612" y="2962961"/>
            <a:ext cx="6647788" cy="4592298"/>
          </a:xfrm>
          <a:custGeom>
            <a:avLst/>
            <a:gdLst/>
            <a:ahLst/>
            <a:cxnLst/>
            <a:rect l="l" t="t" r="r" b="b"/>
            <a:pathLst>
              <a:path w="6647788" h="4592298">
                <a:moveTo>
                  <a:pt x="0" y="0"/>
                </a:moveTo>
                <a:lnTo>
                  <a:pt x="6647788" y="0"/>
                </a:lnTo>
                <a:lnTo>
                  <a:pt x="6647788" y="4592298"/>
                </a:lnTo>
                <a:lnTo>
                  <a:pt x="0" y="45922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8838" t="-47" r="-2029"/>
            </a:stretch>
          </a:blip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 rot="-1036639">
            <a:off x="7402165" y="6734979"/>
            <a:ext cx="1426270" cy="1198067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4129919" y="320369"/>
            <a:ext cx="10028162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48"/>
              </a:lnSpc>
            </a:pPr>
            <a:r>
              <a:rPr lang="en-US" sz="5400">
                <a:solidFill>
                  <a:srgbClr val="FFFFFF"/>
                </a:solidFill>
                <a:latin typeface="Arcade Normal" panose="00000400000000000000" pitchFamily="1" charset="0"/>
              </a:rPr>
              <a:t>SIMILLER GAMES</a:t>
            </a:r>
          </a:p>
        </p:txBody>
      </p:sp>
      <p:sp>
        <p:nvSpPr>
          <p:cNvPr id="12" name="TextBox 10"/>
          <p:cNvSpPr txBox="1"/>
          <p:nvPr/>
        </p:nvSpPr>
        <p:spPr>
          <a:xfrm>
            <a:off x="8762729" y="2962961"/>
            <a:ext cx="8130978" cy="4103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7"/>
              </a:lnSpc>
              <a:spcBef>
                <a:spcPct val="0"/>
              </a:spcBef>
            </a:pPr>
            <a:r>
              <a:rPr lang="en-US" altLang="ko-KR" sz="3600" spc="508" smtClean="0">
                <a:solidFill>
                  <a:schemeClr val="accent5"/>
                </a:solidFill>
                <a:latin typeface="210 8비트 R" panose="020B0600000101010101" charset="-127"/>
                <a:ea typeface="210 8비트 R" panose="020B0600000101010101" charset="-127"/>
              </a:rPr>
              <a:t>[</a:t>
            </a:r>
            <a:r>
              <a:rPr lang="ko-KR" altLang="en-US" sz="3600" spc="508" smtClean="0">
                <a:solidFill>
                  <a:schemeClr val="accent5"/>
                </a:solidFill>
                <a:latin typeface="210 8비트 R" panose="020B0600000101010101" charset="-127"/>
                <a:ea typeface="210 8비트 R" panose="020B0600000101010101" charset="-127"/>
              </a:rPr>
              <a:t>슈퍼 마리오</a:t>
            </a:r>
            <a:r>
              <a:rPr lang="en-US" altLang="ko-KR" sz="3600" spc="508" smtClean="0">
                <a:solidFill>
                  <a:schemeClr val="accent5"/>
                </a:solidFill>
                <a:latin typeface="210 8비트 R" panose="020B0600000101010101" charset="-127"/>
                <a:ea typeface="210 8비트 R" panose="020B0600000101010101" charset="-127"/>
              </a:rPr>
              <a:t>]</a:t>
            </a:r>
          </a:p>
          <a:p>
            <a:pPr>
              <a:lnSpc>
                <a:spcPts val="3217"/>
              </a:lnSpc>
              <a:spcBef>
                <a:spcPct val="0"/>
              </a:spcBef>
            </a:pPr>
            <a:endParaRPr lang="en-US" sz="2800" spc="508">
              <a:solidFill>
                <a:srgbClr val="FFFFFF"/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pPr>
              <a:lnSpc>
                <a:spcPts val="3217"/>
              </a:lnSpc>
              <a:spcBef>
                <a:spcPct val="0"/>
              </a:spcBef>
            </a:pPr>
            <a:r>
              <a:rPr lang="en-US" altLang="ko-KR" sz="2800" spc="508">
                <a:solidFill>
                  <a:srgbClr val="92D050"/>
                </a:solidFill>
                <a:latin typeface="210 8비트 R" panose="020B0600000101010101" charset="-127"/>
                <a:ea typeface="210 8비트 R" panose="020B0600000101010101" charset="-127"/>
              </a:rPr>
              <a:t>[</a:t>
            </a:r>
            <a:r>
              <a:rPr lang="ko-KR" altLang="en-US" sz="2800" spc="508" smtClean="0">
                <a:solidFill>
                  <a:srgbClr val="92D050"/>
                </a:solidFill>
                <a:latin typeface="210 8비트 R" panose="020B0600000101010101" charset="-127"/>
                <a:ea typeface="210 8비트 R" panose="020B0600000101010101" charset="-127"/>
              </a:rPr>
              <a:t>유사성</a:t>
            </a:r>
            <a:r>
              <a:rPr lang="en-US" altLang="ko-KR" sz="2800" spc="508" smtClean="0">
                <a:solidFill>
                  <a:srgbClr val="92D050"/>
                </a:solidFill>
                <a:latin typeface="210 8비트 R" panose="020B0600000101010101" charset="-127"/>
                <a:ea typeface="210 8비트 R" panose="020B0600000101010101" charset="-127"/>
              </a:rPr>
              <a:t>]</a:t>
            </a:r>
            <a:endParaRPr lang="en-US" sz="2800" spc="508" smtClean="0">
              <a:solidFill>
                <a:srgbClr val="92D050"/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pPr>
              <a:lnSpc>
                <a:spcPts val="3217"/>
              </a:lnSpc>
              <a:spcBef>
                <a:spcPct val="0"/>
              </a:spcBef>
            </a:pPr>
            <a:r>
              <a:rPr lang="en-US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-</a:t>
            </a:r>
            <a:r>
              <a:rPr lang="ko-KR" altLang="en-US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다양한 기믹과 아이템 활용</a:t>
            </a:r>
            <a:endParaRPr lang="en-US" altLang="ko-KR" sz="2800" spc="508" smtClean="0">
              <a:solidFill>
                <a:srgbClr val="FFFFFF"/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pPr>
              <a:lnSpc>
                <a:spcPts val="3217"/>
              </a:lnSpc>
              <a:spcBef>
                <a:spcPct val="0"/>
              </a:spcBef>
            </a:pPr>
            <a:endParaRPr lang="en-US" altLang="ko-KR" sz="2800" spc="508">
              <a:solidFill>
                <a:srgbClr val="FFFFFF"/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pPr>
              <a:lnSpc>
                <a:spcPts val="3217"/>
              </a:lnSpc>
              <a:spcBef>
                <a:spcPct val="0"/>
              </a:spcBef>
            </a:pPr>
            <a:r>
              <a:rPr lang="en-US" altLang="ko-KR" sz="2800" spc="508" smtClean="0">
                <a:solidFill>
                  <a:srgbClr val="FFFF00"/>
                </a:solidFill>
                <a:latin typeface="210 8비트 R" panose="020B0600000101010101" charset="-127"/>
                <a:ea typeface="210 8비트 R" panose="020B0600000101010101" charset="-127"/>
              </a:rPr>
              <a:t>[</a:t>
            </a:r>
            <a:r>
              <a:rPr lang="ko-KR" altLang="en-US" sz="2800" spc="508" smtClean="0">
                <a:solidFill>
                  <a:srgbClr val="FFFF00"/>
                </a:solidFill>
                <a:latin typeface="210 8비트 R" panose="020B0600000101010101" charset="-127"/>
                <a:ea typeface="210 8비트 R" panose="020B0600000101010101" charset="-127"/>
              </a:rPr>
              <a:t>차별성</a:t>
            </a:r>
            <a:r>
              <a:rPr lang="en-US" altLang="ko-KR" sz="2800" spc="508" smtClean="0">
                <a:solidFill>
                  <a:srgbClr val="FFFF00"/>
                </a:solidFill>
                <a:latin typeface="210 8비트 R" panose="020B0600000101010101" charset="-127"/>
                <a:ea typeface="210 8비트 R" panose="020B0600000101010101" charset="-127"/>
              </a:rPr>
              <a:t>]</a:t>
            </a:r>
          </a:p>
          <a:p>
            <a:pPr>
              <a:lnSpc>
                <a:spcPts val="3217"/>
              </a:lnSpc>
              <a:spcBef>
                <a:spcPct val="0"/>
              </a:spcBef>
            </a:pPr>
            <a:r>
              <a:rPr lang="en-US" altLang="ko-KR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-</a:t>
            </a:r>
            <a:r>
              <a:rPr lang="ko-KR" altLang="en-US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게임 오버의 존재 유</a:t>
            </a:r>
            <a:r>
              <a:rPr lang="en-US" altLang="ko-KR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/</a:t>
            </a:r>
            <a:r>
              <a:rPr lang="ko-KR" altLang="en-US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무</a:t>
            </a:r>
            <a:endParaRPr lang="en-US" altLang="ko-KR" sz="2800" spc="508" smtClean="0">
              <a:solidFill>
                <a:srgbClr val="FFFFFF"/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pPr>
              <a:lnSpc>
                <a:spcPts val="3217"/>
              </a:lnSpc>
              <a:spcBef>
                <a:spcPct val="0"/>
              </a:spcBef>
            </a:pPr>
            <a:r>
              <a:rPr lang="en-US" altLang="ko-KR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-</a:t>
            </a:r>
            <a:r>
              <a:rPr lang="ko-KR" altLang="en-US" sz="2800" spc="508" smtClean="0">
                <a:solidFill>
                  <a:schemeClr val="accent5">
                    <a:lumMod val="20000"/>
                    <a:lumOff val="80000"/>
                  </a:schemeClr>
                </a:solidFill>
                <a:latin typeface="210 8비트 R" panose="020B0600000101010101" charset="-127"/>
                <a:ea typeface="210 8비트 R" panose="020B0600000101010101" charset="-127"/>
              </a:rPr>
              <a:t>적</a:t>
            </a:r>
            <a:r>
              <a:rPr lang="en-US" altLang="ko-KR" sz="2800" spc="508" smtClean="0">
                <a:solidFill>
                  <a:schemeClr val="accent5">
                    <a:lumMod val="20000"/>
                    <a:lumOff val="80000"/>
                  </a:schemeClr>
                </a:solidFill>
                <a:latin typeface="210 8비트 R" panose="020B0600000101010101" charset="-127"/>
                <a:ea typeface="210 8비트 R" panose="020B0600000101010101" charset="-127"/>
              </a:rPr>
              <a:t>(Enemy)</a:t>
            </a:r>
            <a:r>
              <a:rPr lang="ko-KR" altLang="en-US" sz="2800" spc="508" smtClean="0">
                <a:solidFill>
                  <a:schemeClr val="accent5">
                    <a:lumMod val="20000"/>
                    <a:lumOff val="80000"/>
                  </a:schemeClr>
                </a:solidFill>
                <a:latin typeface="210 8비트 R" panose="020B0600000101010101" charset="-127"/>
                <a:ea typeface="210 8비트 R" panose="020B0600000101010101" charset="-127"/>
              </a:rPr>
              <a:t>이 존재하지 않음</a:t>
            </a:r>
            <a:endParaRPr lang="en-US" altLang="ko-KR" sz="2800" spc="508" smtClean="0">
              <a:solidFill>
                <a:schemeClr val="accent5">
                  <a:lumMod val="20000"/>
                  <a:lumOff val="80000"/>
                </a:schemeClr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pPr>
              <a:lnSpc>
                <a:spcPts val="3217"/>
              </a:lnSpc>
              <a:spcBef>
                <a:spcPct val="0"/>
              </a:spcBef>
            </a:pPr>
            <a:r>
              <a:rPr lang="en-US" altLang="ko-KR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-</a:t>
            </a:r>
            <a:r>
              <a:rPr lang="ko-KR" altLang="en-US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화면 좌</a:t>
            </a:r>
            <a:r>
              <a:rPr lang="en-US" altLang="ko-KR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, </a:t>
            </a:r>
            <a:r>
              <a:rPr lang="ko-KR" altLang="en-US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우측으로 이동하는</a:t>
            </a:r>
            <a:endParaRPr lang="en-US" altLang="ko-KR" sz="2800" spc="508" smtClean="0">
              <a:solidFill>
                <a:srgbClr val="FFFFFF"/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pPr>
              <a:lnSpc>
                <a:spcPts val="3217"/>
              </a:lnSpc>
              <a:spcBef>
                <a:spcPct val="0"/>
              </a:spcBef>
            </a:pPr>
            <a:r>
              <a:rPr lang="en-US" altLang="ko-KR" sz="2800" spc="508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 </a:t>
            </a:r>
            <a:r>
              <a:rPr lang="en-US" altLang="ko-KR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 </a:t>
            </a:r>
            <a:r>
              <a:rPr lang="ko-KR" altLang="en-US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슈퍼마리오와 달리 </a:t>
            </a:r>
            <a:r>
              <a:rPr lang="ko-KR" altLang="en-US" sz="2800" spc="508" smtClean="0">
                <a:solidFill>
                  <a:schemeClr val="accent2">
                    <a:lumMod val="60000"/>
                    <a:lumOff val="40000"/>
                  </a:schemeClr>
                </a:solidFill>
                <a:latin typeface="210 8비트 R" panose="020B0600000101010101" charset="-127"/>
                <a:ea typeface="210 8비트 R" panose="020B0600000101010101" charset="-127"/>
              </a:rPr>
              <a:t>화면은 고정</a:t>
            </a:r>
            <a:endParaRPr lang="en-US" altLang="ko-KR" sz="2800" spc="508" smtClean="0">
              <a:solidFill>
                <a:schemeClr val="accent2">
                  <a:lumMod val="60000"/>
                  <a:lumOff val="40000"/>
                </a:schemeClr>
              </a:solidFill>
              <a:latin typeface="210 8비트 R" panose="020B0600000101010101" charset="-127"/>
              <a:ea typeface="210 8비트 R" panose="020B0600000101010101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527" t="579" b="579"/>
          <a:stretch/>
        </p:blipFill>
        <p:spPr>
          <a:xfrm>
            <a:off x="0" y="0"/>
            <a:ext cx="18321764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685801" y="7200900"/>
            <a:ext cx="1219200" cy="1664028"/>
          </a:xfrm>
          <a:custGeom>
            <a:avLst/>
            <a:gdLst/>
            <a:ahLst/>
            <a:cxnLst/>
            <a:rect l="l" t="t" r="r" b="b"/>
            <a:pathLst>
              <a:path w="2034831" h="2426028">
                <a:moveTo>
                  <a:pt x="0" y="0"/>
                </a:moveTo>
                <a:lnTo>
                  <a:pt x="2034831" y="0"/>
                </a:lnTo>
                <a:lnTo>
                  <a:pt x="2034831" y="2426028"/>
                </a:lnTo>
                <a:lnTo>
                  <a:pt x="0" y="24260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l="527" t="579" b="579"/>
          <a:stretch/>
        </p:blipFill>
        <p:spPr>
          <a:xfrm>
            <a:off x="0" y="0"/>
            <a:ext cx="18321764" cy="10287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10642" y="2400300"/>
            <a:ext cx="105004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smtClean="0">
                <a:solidFill>
                  <a:schemeClr val="bg1">
                    <a:lumMod val="95000"/>
                  </a:schemeClr>
                </a:solidFill>
                <a:latin typeface="Arcade Normal" panose="00000400000000000000" pitchFamily="1" charset="0"/>
              </a:rPr>
              <a:t>&gt;DEMO&lt;</a:t>
            </a:r>
            <a:endParaRPr lang="ko-KR" altLang="en-US" sz="13800">
              <a:solidFill>
                <a:schemeClr val="bg1">
                  <a:lumMod val="95000"/>
                </a:schemeClr>
              </a:solidFill>
              <a:latin typeface="Arcade Normal" panose="00000400000000000000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527" t="579" b="579"/>
          <a:stretch/>
        </p:blipFill>
        <p:spPr>
          <a:xfrm>
            <a:off x="0" y="0"/>
            <a:ext cx="18321764" cy="102870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134467" y="2324582"/>
            <a:ext cx="10699381" cy="3795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35"/>
              </a:lnSpc>
            </a:pPr>
            <a:r>
              <a:rPr lang="en-US" sz="8000">
                <a:solidFill>
                  <a:srgbClr val="FFFFFF"/>
                </a:solidFill>
                <a:latin typeface="Arcade Normal" panose="00000400000000000000" pitchFamily="1" charset="0"/>
              </a:rPr>
              <a:t>start</a:t>
            </a:r>
          </a:p>
          <a:p>
            <a:pPr>
              <a:lnSpc>
                <a:spcPts val="9935"/>
              </a:lnSpc>
            </a:pPr>
            <a:r>
              <a:rPr lang="en-US" sz="8000" smtClean="0">
                <a:solidFill>
                  <a:srgbClr val="FFFFFF"/>
                </a:solidFill>
                <a:latin typeface="Arcade Normal" panose="00000400000000000000" pitchFamily="1" charset="0"/>
              </a:rPr>
              <a:t>The games</a:t>
            </a:r>
            <a:endParaRPr lang="en-US" sz="8000">
              <a:solidFill>
                <a:srgbClr val="FFFFFF"/>
              </a:solidFill>
              <a:latin typeface="Arcade Normal" panose="00000400000000000000" pitchFamily="1" charset="0"/>
            </a:endParaRPr>
          </a:p>
          <a:p>
            <a:pPr>
              <a:lnSpc>
                <a:spcPts val="4892"/>
              </a:lnSpc>
            </a:pPr>
            <a:r>
              <a:rPr lang="en-US" sz="4000">
                <a:solidFill>
                  <a:srgbClr val="FFFFFF"/>
                </a:solidFill>
                <a:latin typeface="Arcade Normal" panose="00000400000000000000" pitchFamily="1" charset="0"/>
              </a:rPr>
              <a:t>        </a:t>
            </a:r>
          </a:p>
          <a:p>
            <a:pPr>
              <a:lnSpc>
                <a:spcPts val="4892"/>
              </a:lnSpc>
            </a:pPr>
            <a:r>
              <a:rPr lang="en-US" sz="4000" smtClean="0">
                <a:solidFill>
                  <a:srgbClr val="FFFFFF"/>
                </a:solidFill>
                <a:latin typeface="Arcade Normal" panose="00000400000000000000" pitchFamily="1" charset="0"/>
              </a:rPr>
              <a:t>-</a:t>
            </a:r>
            <a:r>
              <a:rPr lang="en-US" sz="4000" smtClean="0">
                <a:solidFill>
                  <a:schemeClr val="tx2"/>
                </a:solidFill>
                <a:latin typeface="Arcade Normal" panose="00000400000000000000" pitchFamily="1" charset="0"/>
              </a:rPr>
              <a:t>-INTRODUCE-</a:t>
            </a:r>
            <a:endParaRPr lang="en-US" sz="4000">
              <a:solidFill>
                <a:schemeClr val="tx2"/>
              </a:solidFill>
              <a:latin typeface="Arcade Normal" panose="00000400000000000000" pitchFamily="1" charset="0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0283585" y="2814673"/>
            <a:ext cx="3575737" cy="591622"/>
          </a:xfrm>
          <a:custGeom>
            <a:avLst/>
            <a:gdLst/>
            <a:ahLst/>
            <a:cxnLst/>
            <a:rect l="l" t="t" r="r" b="b"/>
            <a:pathLst>
              <a:path w="3575737" h="591622">
                <a:moveTo>
                  <a:pt x="0" y="0"/>
                </a:moveTo>
                <a:lnTo>
                  <a:pt x="3575737" y="0"/>
                </a:lnTo>
                <a:lnTo>
                  <a:pt x="3575737" y="591622"/>
                </a:lnTo>
                <a:lnTo>
                  <a:pt x="0" y="5916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7653903" y="6462214"/>
            <a:ext cx="2980194" cy="1273356"/>
          </a:xfrm>
          <a:custGeom>
            <a:avLst/>
            <a:gdLst/>
            <a:ahLst/>
            <a:cxnLst/>
            <a:rect l="l" t="t" r="r" b="b"/>
            <a:pathLst>
              <a:path w="2980194" h="1273356">
                <a:moveTo>
                  <a:pt x="0" y="0"/>
                </a:moveTo>
                <a:lnTo>
                  <a:pt x="2980194" y="0"/>
                </a:lnTo>
                <a:lnTo>
                  <a:pt x="2980194" y="1273356"/>
                </a:lnTo>
                <a:lnTo>
                  <a:pt x="0" y="127335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</p:spPr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1066800" y="6429767"/>
            <a:ext cx="2149448" cy="2558867"/>
          </a:xfrm>
          <a:prstGeom prst="rect">
            <a:avLst/>
          </a:prstGeom>
        </p:spPr>
      </p:pic>
      <p:pic>
        <p:nvPicPr>
          <p:cNvPr id="14338" name="Picture 2" descr="angry bird | Pixel Art Maker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5245">
            <a:off x="-2510499" y="3741004"/>
            <a:ext cx="2716942" cy="287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bird.png | Pixel Art Maker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07340" y="2191964"/>
            <a:ext cx="2326459" cy="141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bird.png | Pixel Art Maker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30335" flipH="1">
            <a:off x="2975808" y="3505844"/>
            <a:ext cx="1672955" cy="101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bird.png | Pixel Art Maker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670617" y="1701329"/>
            <a:ext cx="3312582" cy="201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778E-6 -3.7037E-6 L 4.02778E-6 -3.7037E-6 C 0.00112 -0.00355 0.00199 -0.00694 0.00312 -0.01034 C 0.00355 -0.01172 0.00416 -0.0128 0.0046 -0.01435 C 0.00494 -0.01543 0.00494 -0.01697 0.00529 -0.01805 C 0.00529 -0.0179 0.00998 -0.03024 0.01137 -0.03364 C 0.0118 -0.03487 0.01241 -0.03626 0.01276 -0.0375 C 0.01328 -0.03919 0.01354 -0.0412 0.01432 -0.04259 C 0.01493 -0.04382 0.01579 -0.04429 0.01649 -0.04537 C 0.01736 -0.04784 0.01788 -0.05061 0.01875 -0.05308 C 0.01909 -0.05401 0.01987 -0.05463 0.02031 -0.05555 C 0.02109 -0.05756 0.0217 -0.05987 0.02257 -0.06188 C 0.023 -0.06311 0.02361 -0.06358 0.02404 -0.0645 C 0.02482 -0.0662 0.02543 -0.06821 0.0263 -0.0696 C 0.03055 -0.07716 0.0296 -0.0699 0.03454 -0.08256 C 0.03498 -0.08379 0.0355 -0.08518 0.03593 -0.08642 C 0.0368 -0.08858 0.03732 -0.09105 0.03819 -0.0929 C 0.03888 -0.09429 0.04244 -0.09799 0.04349 -0.09938 C 0.04392 -0.10108 0.04427 -0.10293 0.04496 -0.10447 C 0.05277 -0.12098 0.04722 -0.1071 0.05399 -0.11882 C 0.05477 -0.12021 0.05538 -0.12222 0.05625 -0.12392 C 0.06345 -0.13858 0.05373 -0.11836 0.06067 -0.13024 C 0.06666 -0.14089 0.06085 -0.13348 0.06571 -0.13919 C 0.06623 -0.14089 0.06649 -0.1429 0.06727 -0.14444 C 0.06831 -0.1466 0.0697 -0.14784 0.071 -0.14953 C 0.07152 -0.1503 0.07196 -0.15123 0.07239 -0.15216 C 0.07352 -0.15416 0.07439 -0.15648 0.07543 -0.15864 C 0.07612 -0.15987 0.07699 -0.16111 0.07769 -0.1625 C 0.07856 -0.16404 0.07908 -0.16605 0.07994 -0.16759 C 0.08081 -0.16913 0.08194 -0.17021 0.0829 -0.17145 C 0.0842 -0.17484 0.08498 -0.17885 0.08663 -0.18179 L 0.0927 -0.19213 C 0.09288 -0.19382 0.09279 -0.19583 0.0934 -0.19722 C 0.09392 -0.1983 0.09496 -0.19784 0.09566 -0.19861 C 0.09704 -0.20046 0.09817 -0.20293 0.09939 -0.20493 C 0.10034 -0.20663 0.10156 -0.20818 0.10234 -0.21018 C 0.10442 -0.21497 0.10486 -0.21651 0.10763 -0.22052 C 0.10824 -0.2216 0.10902 -0.22222 0.10989 -0.22314 C 0.11319 -0.23179 0.10885 -0.22145 0.1151 -0.2321 C 0.11597 -0.23364 0.1164 -0.2358 0.11727 -0.23719 C 0.11823 -0.23873 0.11935 -0.23966 0.1204 -0.2412 C 0.12161 -0.24305 0.12274 -0.24552 0.12404 -0.24753 C 0.125 -0.24922 0.1263 -0.25061 0.12708 -0.25262 C 0.12751 -0.25385 0.12786 -0.25555 0.12847 -0.25648 C 0.12916 -0.25771 0.13012 -0.25818 0.13073 -0.2591 C 0.13237 -0.26157 0.13376 -0.26419 0.13533 -0.26697 L 0.13975 -0.27453 C 0.15095 -0.28904 0.13559 -0.26882 0.14496 -0.28225 C 0.15043 -0.29012 0.14349 -0.27839 0.15026 -0.28889 C 0.15685 -0.29892 0.15217 -0.29429 0.15772 -0.29907 C 0.15807 -0.29984 0.16041 -0.30571 0.16145 -0.30679 C 0.16336 -0.30879 0.16744 -0.31188 0.16744 -0.31172 C 0.16823 -0.31327 0.16901 -0.31435 0.1697 -0.31574 C 0.17022 -0.31697 0.1704 -0.31867 0.17118 -0.3196 C 0.17222 -0.32098 0.17369 -0.32129 0.17491 -0.32222 C 0.17543 -0.32345 0.17578 -0.325 0.17647 -0.32608 C 0.17743 -0.32793 0.18046 -0.33024 0.18159 -0.33117 C 0.18481 -0.33935 0.18107 -0.33086 0.18767 -0.34027 C 0.19296 -0.34799 0.19045 -0.34521 0.19505 -0.34922 C 0.19557 -0.3503 0.196 -0.35139 0.19661 -0.352 C 0.19748 -0.35262 0.19887 -0.352 0.19956 -0.35324 C 0.20017 -0.35401 0.19974 -0.35617 0.20034 -0.3571 C 0.20208 -0.35956 0.20477 -0.35956 0.20633 -0.36234 C 0.20798 -0.36497 0.2079 -0.36527 0.21007 -0.36728 C 0.21102 -0.36821 0.21206 -0.36898 0.2131 -0.3699 C 0.2171 -0.37392 0.21336 -0.3716 0.21823 -0.37392 C 0.21883 -0.375 0.21909 -0.37669 0.21979 -0.37762 C 0.22022 -0.37824 0.22482 -0.38024 0.225 -0.38024 C 0.23038 -0.38642 0.22777 -0.38456 0.23255 -0.38657 C 0.23802 -0.39382 0.2329 -0.38811 0.23854 -0.39182 C 0.24635 -0.39691 0.2368 -0.39243 0.24444 -0.39568 C 0.25017 -0.40308 0.2447 -0.39645 0.25043 -0.40216 C 0.25121 -0.40293 0.25182 -0.40401 0.25269 -0.40463 C 0.25364 -0.4054 0.25477 -0.40555 0.25573 -0.40601 C 0.25642 -0.40632 0.25711 -0.40679 0.25798 -0.40725 C 0.25868 -0.40818 0.25937 -0.4091 0.26015 -0.40987 C 0.26137 -0.4108 0.26432 -0.41188 0.26536 -0.41234 C 0.26623 -0.4128 0.26692 -0.41342 0.26762 -0.41373 C 0.26961 -0.41466 0.2717 -0.41543 0.27361 -0.41635 C 0.27465 -0.41666 0.2756 -0.41697 0.27656 -0.41759 C 0.27882 -0.41882 0.28107 -0.42068 0.28342 -0.42145 C 0.28862 -0.4233 0.28585 -0.42237 0.29158 -0.42407 C 0.29661 -0.427 0.29045 -0.42361 0.29904 -0.42654 C 0.29982 -0.42685 0.30052 -0.42762 0.3013 -0.42793 C 0.30277 -0.42839 0.30425 -0.4287 0.30581 -0.42916 C 0.30703 -0.43009 0.30824 -0.43101 0.30954 -0.43179 C 0.31145 -0.43287 0.31432 -0.43348 0.31623 -0.43426 C 0.31823 -0.43518 0.32022 -0.43657 0.32231 -0.43688 L 0.33046 -0.43811 C 0.3322 -0.4395 0.33394 -0.44105 0.33567 -0.44213 C 0.33854 -0.44351 0.34783 -0.44444 0.34913 -0.4446 C 0.35069 -0.4449 0.35217 -0.44552 0.35364 -0.44598 C 0.35981 -0.44938 0.35008 -0.44413 0.36189 -0.44845 C 0.36918 -0.45123 0.36345 -0.45108 0.37013 -0.45231 C 0.375 -0.45339 0.38003 -0.45401 0.38507 -0.45493 C 0.38758 -0.4554 0.3901 -0.45571 0.39253 -0.45617 C 0.39453 -0.45663 0.39652 -0.45694 0.39852 -0.45756 C 0.39948 -0.45787 0.40052 -0.45864 0.40156 -0.45879 C 0.40425 -0.45941 0.40703 -0.45956 0.40972 -0.46003 C 0.41345 -0.4608 0.41727 -0.46219 0.421 -0.46265 C 0.42717 -0.46342 0.43342 -0.46358 0.43967 -0.46389 L 0.62812 -0.46142 C 0.63619 -0.46126 0.63368 -0.46003 0.6401 -0.45879 C 0.64331 -0.45818 0.64652 -0.45802 0.64982 -0.45756 C 0.65373 -0.45632 0.65616 -0.45555 0.66024 -0.45493 C 0.6638 -0.45447 0.66727 -0.45416 0.67074 -0.4537 L 0.67968 -0.45231 C 0.69783 -0.44197 0.68168 -0.45046 0.72682 -0.44845 C 0.73307 -0.4483 0.73932 -0.44753 0.74557 -0.44722 L 0.77395 -0.44598 C 0.78116 -0.44475 0.78125 -0.44506 0.78741 -0.44336 C 0.80147 -0.4395 0.79149 -0.44182 0.80685 -0.43811 C 0.80885 -0.43765 0.81085 -0.43719 0.81284 -0.43688 C 0.81658 -0.43642 0.8204 -0.43611 0.82404 -0.43564 C 0.82586 -0.43518 0.8276 -0.43503 0.82934 -0.43426 C 0.83107 -0.43364 0.83272 -0.43225 0.83454 -0.43179 C 0.8375 -0.43101 0.84053 -0.43101 0.84349 -0.4304 C 0.84496 -0.43024 0.84652 -0.42932 0.84791 -0.42916 C 0.85573 -0.42808 0.86345 -0.42808 0.87118 -0.42654 C 0.87343 -0.42623 0.8756 -0.42592 0.87786 -0.4253 C 0.88064 -0.42453 0.88333 -0.42314 0.88611 -0.42268 C 0.89132 -0.42191 0.89661 -0.42191 0.90191 -0.42145 C 0.90703 -0.42021 0.90963 -0.41929 0.91527 -0.41882 C 0.92248 -0.41821 0.92977 -0.41805 0.93698 -0.41759 C 0.94123 -0.41728 0.9454 -0.41666 0.94974 -0.41635 L 0.96536 -0.41497 C 0.99366 -0.40694 0.9651 -0.41435 0.9901 -0.40987 C 0.99357 -0.40926 0.99713 -0.40818 1.0006 -0.40725 C 1.00234 -0.40679 1.00399 -0.40617 1.00581 -0.40601 L 1.01632 -0.40463 C 1.01727 -0.40385 1.01814 -0.40262 1.01927 -0.40216 C 1.02161 -0.40092 1.02977 -0.39984 1.03125 -0.39953 C 1.04592 -0.39676 1.02699 -0.39984 1.0454 -0.39691 C 1.04835 -0.39552 1.05321 -0.39243 1.05668 -0.39182 C 1.05963 -0.3912 1.06258 -0.39089 1.06562 -0.39058 C 1.07621 -0.38318 1.05868 -0.39475 1.07908 -0.38534 C 1.07977 -0.38503 1.07986 -0.38318 1.08064 -0.38271 C 1.0822 -0.38194 1.08411 -0.38194 1.08576 -0.38148 C 1.08706 -0.38132 1.08828 -0.38071 1.08958 -0.38024 C 1.09027 -0.37993 1.09097 -0.37932 1.09184 -0.37901 C 1.09305 -0.37839 1.09427 -0.37808 1.09557 -0.37762 C 1.09626 -0.37731 1.09696 -0.37669 1.09783 -0.37639 C 1.09974 -0.37577 1.10173 -0.37561 1.10382 -0.375 C 1.1052 -0.37469 1.10677 -0.37438 1.10824 -0.37392 C 1.10876 -0.37284 1.10911 -0.3716 1.10972 -0.37114 C 1.11111 -0.37037 1.12066 -0.36867 1.121 -0.36867 C 1.12291 -0.36759 1.12413 -0.36666 1.12621 -0.36605 C 1.12786 -0.36543 1.12968 -0.36527 1.13142 -0.36481 C 1.1322 -0.36466 1.1329 -0.36481 1.13376 -0.36481 " pathEditMode="relative" rAng="0" ptsTypes="AAAAAAAAAAAAAAA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84" y="-2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527" t="579" b="579"/>
          <a:stretch/>
        </p:blipFill>
        <p:spPr>
          <a:xfrm>
            <a:off x="0" y="0"/>
            <a:ext cx="18321764" cy="10287000"/>
          </a:xfrm>
          <a:prstGeom prst="rect">
            <a:avLst/>
          </a:prstGeom>
        </p:spPr>
      </p:pic>
      <p:pic>
        <p:nvPicPr>
          <p:cNvPr id="6154" name="Picture 10" descr="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2000" y="6667500"/>
            <a:ext cx="990043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50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l="527" t="579" b="579"/>
          <a:stretch/>
        </p:blipFill>
        <p:spPr>
          <a:xfrm>
            <a:off x="0" y="0"/>
            <a:ext cx="18321764" cy="10287000"/>
          </a:xfrm>
          <a:prstGeom prst="rect">
            <a:avLst/>
          </a:prstGeom>
        </p:spPr>
      </p:pic>
      <p:sp>
        <p:nvSpPr>
          <p:cNvPr id="6" name="Freeform 6"/>
          <p:cNvSpPr/>
          <p:nvPr/>
        </p:nvSpPr>
        <p:spPr>
          <a:xfrm>
            <a:off x="572564" y="3287166"/>
            <a:ext cx="5155978" cy="3084213"/>
          </a:xfrm>
          <a:custGeom>
            <a:avLst/>
            <a:gdLst/>
            <a:ahLst/>
            <a:cxnLst/>
            <a:rect l="l" t="t" r="r" b="b"/>
            <a:pathLst>
              <a:path w="5155978" h="3084213">
                <a:moveTo>
                  <a:pt x="0" y="0"/>
                </a:moveTo>
                <a:lnTo>
                  <a:pt x="5155978" y="0"/>
                </a:lnTo>
                <a:lnTo>
                  <a:pt x="5155978" y="3084212"/>
                </a:lnTo>
                <a:lnTo>
                  <a:pt x="0" y="30842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880039" y="3811908"/>
            <a:ext cx="6381750" cy="2082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32"/>
              </a:lnSpc>
            </a:pPr>
            <a:r>
              <a:rPr lang="en-US" sz="2400" spc="510">
                <a:solidFill>
                  <a:srgbClr val="FFFFFF"/>
                </a:solidFill>
                <a:latin typeface="Arcade Normal" panose="00000400000000000000" pitchFamily="1" charset="0"/>
                <a:ea typeface="210 8비트 R"/>
              </a:rPr>
              <a:t>기획 총괄 - 김세현</a:t>
            </a:r>
          </a:p>
          <a:p>
            <a:pPr>
              <a:lnSpc>
                <a:spcPts val="3232"/>
              </a:lnSpc>
            </a:pPr>
            <a:endParaRPr lang="en-US" sz="2400" spc="510">
              <a:solidFill>
                <a:srgbClr val="FFFFFF"/>
              </a:solidFill>
              <a:latin typeface="Arcade Normal" panose="00000400000000000000" pitchFamily="1" charset="0"/>
              <a:ea typeface="210 8비트 R"/>
            </a:endParaRPr>
          </a:p>
          <a:p>
            <a:pPr>
              <a:lnSpc>
                <a:spcPts val="3232"/>
              </a:lnSpc>
            </a:pPr>
            <a:r>
              <a:rPr lang="en-US" sz="2400" spc="510">
                <a:solidFill>
                  <a:srgbClr val="FFFFFF"/>
                </a:solidFill>
                <a:latin typeface="Arcade Normal" panose="00000400000000000000" pitchFamily="1" charset="0"/>
                <a:ea typeface="210 8비트 R"/>
              </a:rPr>
              <a:t>레벨 디자인 - 김민성</a:t>
            </a:r>
          </a:p>
          <a:p>
            <a:pPr>
              <a:lnSpc>
                <a:spcPts val="3232"/>
              </a:lnSpc>
            </a:pPr>
            <a:endParaRPr lang="en-US" sz="2400" spc="510">
              <a:solidFill>
                <a:srgbClr val="FFFFFF"/>
              </a:solidFill>
              <a:latin typeface="Arcade Normal" panose="00000400000000000000" pitchFamily="1" charset="0"/>
              <a:ea typeface="210 8비트 R"/>
            </a:endParaRPr>
          </a:p>
          <a:p>
            <a:pPr>
              <a:lnSpc>
                <a:spcPts val="3232"/>
              </a:lnSpc>
              <a:spcBef>
                <a:spcPct val="0"/>
              </a:spcBef>
            </a:pPr>
            <a:r>
              <a:rPr lang="en-US" sz="2400" spc="510">
                <a:solidFill>
                  <a:srgbClr val="FFFFFF"/>
                </a:solidFill>
                <a:latin typeface="Arcade Normal" panose="00000400000000000000" pitchFamily="1" charset="0"/>
              </a:rPr>
              <a:t>UI/UX </a:t>
            </a:r>
            <a:r>
              <a:rPr lang="en-US" sz="2400" spc="510" smtClean="0">
                <a:solidFill>
                  <a:srgbClr val="FFFFFF"/>
                </a:solidFill>
                <a:latin typeface="Arcade Normal" panose="00000400000000000000" pitchFamily="1" charset="0"/>
              </a:rPr>
              <a:t>-</a:t>
            </a:r>
            <a:r>
              <a:rPr lang="en-US" altLang="ko-KR" sz="2400" spc="510">
                <a:solidFill>
                  <a:srgbClr val="FFFFFF"/>
                </a:solidFill>
                <a:latin typeface="Arcade Normal" panose="00000400000000000000" pitchFamily="1" charset="0"/>
                <a:ea typeface="210 8비트 R"/>
              </a:rPr>
              <a:t> 김</a:t>
            </a:r>
            <a:r>
              <a:rPr lang="ko-KR" altLang="en-US" sz="2400" spc="510">
                <a:solidFill>
                  <a:srgbClr val="FFFFFF"/>
                </a:solidFill>
                <a:latin typeface="Arcade Normal" panose="00000400000000000000" pitchFamily="1" charset="0"/>
                <a:ea typeface="210 8비트 R"/>
              </a:rPr>
              <a:t>정</a:t>
            </a:r>
            <a:r>
              <a:rPr lang="en-US" altLang="ko-KR" sz="2400" spc="510">
                <a:solidFill>
                  <a:srgbClr val="FFFFFF"/>
                </a:solidFill>
                <a:latin typeface="Arcade Normal" panose="00000400000000000000" pitchFamily="1" charset="0"/>
                <a:ea typeface="210 8비트 R"/>
              </a:rPr>
              <a:t>민</a:t>
            </a:r>
            <a:endParaRPr lang="en-US" sz="2400" spc="510">
              <a:solidFill>
                <a:srgbClr val="FFFFFF"/>
              </a:solidFill>
              <a:latin typeface="Arcade Normal" panose="00000400000000000000" pitchFamily="1" charset="0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6037016" y="4095124"/>
            <a:ext cx="6208218" cy="3713643"/>
          </a:xfrm>
          <a:custGeom>
            <a:avLst/>
            <a:gdLst/>
            <a:ahLst/>
            <a:cxnLst/>
            <a:rect l="l" t="t" r="r" b="b"/>
            <a:pathLst>
              <a:path w="6208218" h="3713643">
                <a:moveTo>
                  <a:pt x="0" y="0"/>
                </a:moveTo>
                <a:lnTo>
                  <a:pt x="6208219" y="0"/>
                </a:lnTo>
                <a:lnTo>
                  <a:pt x="6208219" y="3713643"/>
                </a:lnTo>
                <a:lnTo>
                  <a:pt x="0" y="37136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553708" y="3287166"/>
            <a:ext cx="5155978" cy="3084213"/>
          </a:xfrm>
          <a:custGeom>
            <a:avLst/>
            <a:gdLst/>
            <a:ahLst/>
            <a:cxnLst/>
            <a:rect l="l" t="t" r="r" b="b"/>
            <a:pathLst>
              <a:path w="5155978" h="3084213">
                <a:moveTo>
                  <a:pt x="0" y="0"/>
                </a:moveTo>
                <a:lnTo>
                  <a:pt x="5155979" y="0"/>
                </a:lnTo>
                <a:lnTo>
                  <a:pt x="5155979" y="3084212"/>
                </a:lnTo>
                <a:lnTo>
                  <a:pt x="0" y="30842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1257981">
            <a:off x="5144207" y="2608999"/>
            <a:ext cx="830754" cy="1356333"/>
          </a:xfrm>
          <a:custGeom>
            <a:avLst/>
            <a:gdLst/>
            <a:ahLst/>
            <a:cxnLst/>
            <a:rect l="l" t="t" r="r" b="b"/>
            <a:pathLst>
              <a:path w="830754" h="1356333">
                <a:moveTo>
                  <a:pt x="0" y="0"/>
                </a:moveTo>
                <a:lnTo>
                  <a:pt x="830753" y="0"/>
                </a:lnTo>
                <a:lnTo>
                  <a:pt x="830753" y="1356333"/>
                </a:lnTo>
                <a:lnTo>
                  <a:pt x="0" y="135633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1527641">
            <a:off x="5214164" y="5498798"/>
            <a:ext cx="516259" cy="790926"/>
          </a:xfrm>
          <a:custGeom>
            <a:avLst/>
            <a:gdLst/>
            <a:ahLst/>
            <a:cxnLst/>
            <a:rect l="l" t="t" r="r" b="b"/>
            <a:pathLst>
              <a:path w="516259" h="790926">
                <a:moveTo>
                  <a:pt x="0" y="0"/>
                </a:moveTo>
                <a:lnTo>
                  <a:pt x="516259" y="0"/>
                </a:lnTo>
                <a:lnTo>
                  <a:pt x="516259" y="790925"/>
                </a:lnTo>
                <a:lnTo>
                  <a:pt x="0" y="7909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886829" y="4598236"/>
            <a:ext cx="1090528" cy="1090528"/>
          </a:xfrm>
          <a:custGeom>
            <a:avLst/>
            <a:gdLst/>
            <a:ahLst/>
            <a:cxnLst/>
            <a:rect l="l" t="t" r="r" b="b"/>
            <a:pathLst>
              <a:path w="1090528" h="1090528">
                <a:moveTo>
                  <a:pt x="0" y="0"/>
                </a:moveTo>
                <a:lnTo>
                  <a:pt x="1090529" y="0"/>
                </a:lnTo>
                <a:lnTo>
                  <a:pt x="1090529" y="1090528"/>
                </a:lnTo>
                <a:lnTo>
                  <a:pt x="0" y="109052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99209">
            <a:off x="11339408" y="5341579"/>
            <a:ext cx="725796" cy="939541"/>
          </a:xfrm>
          <a:custGeom>
            <a:avLst/>
            <a:gdLst/>
            <a:ahLst/>
            <a:cxnLst/>
            <a:rect l="l" t="t" r="r" b="b"/>
            <a:pathLst>
              <a:path w="725796" h="939541">
                <a:moveTo>
                  <a:pt x="0" y="0"/>
                </a:moveTo>
                <a:lnTo>
                  <a:pt x="725796" y="0"/>
                </a:lnTo>
                <a:lnTo>
                  <a:pt x="725796" y="939541"/>
                </a:lnTo>
                <a:lnTo>
                  <a:pt x="0" y="93954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337051" y="4993235"/>
            <a:ext cx="1122924" cy="1122924"/>
          </a:xfrm>
          <a:custGeom>
            <a:avLst/>
            <a:gdLst/>
            <a:ahLst/>
            <a:cxnLst/>
            <a:rect l="l" t="t" r="r" b="b"/>
            <a:pathLst>
              <a:path w="1122924" h="1122924">
                <a:moveTo>
                  <a:pt x="0" y="0"/>
                </a:moveTo>
                <a:lnTo>
                  <a:pt x="1122924" y="0"/>
                </a:lnTo>
                <a:lnTo>
                  <a:pt x="1122924" y="1122925"/>
                </a:lnTo>
                <a:lnTo>
                  <a:pt x="0" y="112292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2847647" y="3758987"/>
            <a:ext cx="5812753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7"/>
              </a:lnSpc>
            </a:pPr>
            <a:r>
              <a:rPr lang="en-US" sz="2400" spc="508">
                <a:solidFill>
                  <a:srgbClr val="FFFFFF"/>
                </a:solidFill>
                <a:latin typeface="Arcade Normal" panose="00000400000000000000" pitchFamily="1" charset="0"/>
                <a:ea typeface="210 8비트 R"/>
              </a:rPr>
              <a:t>그래픽 총괄 - 박소은</a:t>
            </a:r>
          </a:p>
          <a:p>
            <a:pPr>
              <a:lnSpc>
                <a:spcPts val="3217"/>
              </a:lnSpc>
            </a:pPr>
            <a:endParaRPr lang="en-US" sz="2800" spc="508">
              <a:solidFill>
                <a:srgbClr val="FFFFFF"/>
              </a:solidFill>
              <a:latin typeface="Arcade Normal" panose="00000400000000000000" pitchFamily="1" charset="0"/>
              <a:ea typeface="210 8비트 R"/>
            </a:endParaRPr>
          </a:p>
          <a:p>
            <a:pPr>
              <a:lnSpc>
                <a:spcPts val="3217"/>
              </a:lnSpc>
              <a:spcBef>
                <a:spcPct val="0"/>
              </a:spcBef>
            </a:pPr>
            <a:r>
              <a:rPr lang="en-US" altLang="ko-KR" sz="2400" spc="510" smtClean="0">
                <a:solidFill>
                  <a:srgbClr val="FFFFFF"/>
                </a:solidFill>
                <a:latin typeface="Arcade Normal" panose="00000400000000000000" pitchFamily="1" charset="0"/>
                <a:ea typeface="210 8비트 R"/>
              </a:rPr>
              <a:t>UI 디자인 </a:t>
            </a:r>
            <a:r>
              <a:rPr lang="en-US" sz="2800" spc="508" smtClean="0">
                <a:solidFill>
                  <a:srgbClr val="FFFFFF"/>
                </a:solidFill>
                <a:latin typeface="Arcade Normal" panose="00000400000000000000" pitchFamily="1" charset="0"/>
              </a:rPr>
              <a:t>- </a:t>
            </a:r>
            <a:r>
              <a:rPr lang="en-US" altLang="ko-KR" sz="2400" spc="510" smtClean="0">
                <a:solidFill>
                  <a:srgbClr val="FFFFFF"/>
                </a:solidFill>
                <a:latin typeface="Arcade Normal" panose="00000400000000000000" pitchFamily="1" charset="0"/>
                <a:ea typeface="210 8비트 R"/>
              </a:rPr>
              <a:t>김</a:t>
            </a:r>
            <a:r>
              <a:rPr lang="ko-KR" altLang="en-US" sz="2400" spc="510" smtClean="0">
                <a:solidFill>
                  <a:srgbClr val="FFFFFF"/>
                </a:solidFill>
                <a:latin typeface="Arcade Normal" panose="00000400000000000000" pitchFamily="1" charset="0"/>
                <a:ea typeface="210 8비트 R"/>
              </a:rPr>
              <a:t>정</a:t>
            </a:r>
            <a:r>
              <a:rPr lang="en-US" altLang="ko-KR" sz="2400" spc="510" smtClean="0">
                <a:solidFill>
                  <a:srgbClr val="FFFFFF"/>
                </a:solidFill>
                <a:latin typeface="Arcade Normal" panose="00000400000000000000" pitchFamily="1" charset="0"/>
                <a:ea typeface="210 8비트 R"/>
              </a:rPr>
              <a:t>민</a:t>
            </a:r>
            <a:endParaRPr lang="en-US" sz="2800" spc="508">
              <a:solidFill>
                <a:srgbClr val="FFFFFF"/>
              </a:solidFill>
              <a:latin typeface="Arcade Normal" panose="00000400000000000000" pitchFamily="1" charset="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279376" y="4638503"/>
            <a:ext cx="5812753" cy="2626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46"/>
              </a:lnSpc>
            </a:pPr>
            <a:r>
              <a:rPr lang="en-US" sz="2800" spc="524">
                <a:solidFill>
                  <a:srgbClr val="FFFFFF"/>
                </a:solidFill>
                <a:latin typeface="Arcade Normal" panose="00000400000000000000" pitchFamily="1" charset="0"/>
                <a:ea typeface="210 8비트 R"/>
              </a:rPr>
              <a:t>메인PRG - 이준희</a:t>
            </a:r>
          </a:p>
          <a:p>
            <a:pPr>
              <a:lnSpc>
                <a:spcPts val="4146"/>
              </a:lnSpc>
            </a:pPr>
            <a:endParaRPr lang="en-US" sz="2800" spc="524">
              <a:solidFill>
                <a:srgbClr val="FFFFFF"/>
              </a:solidFill>
              <a:latin typeface="Arcade Normal" panose="00000400000000000000" pitchFamily="1" charset="0"/>
              <a:ea typeface="210 8비트 R"/>
            </a:endParaRPr>
          </a:p>
          <a:p>
            <a:pPr>
              <a:lnSpc>
                <a:spcPts val="4146"/>
              </a:lnSpc>
            </a:pPr>
            <a:r>
              <a:rPr lang="en-US" sz="2800" spc="524">
                <a:solidFill>
                  <a:srgbClr val="FFFFFF"/>
                </a:solidFill>
                <a:latin typeface="Arcade Normal" panose="00000400000000000000" pitchFamily="1" charset="0"/>
                <a:ea typeface="210 8비트 R"/>
              </a:rPr>
              <a:t>서브PRG - 권동준</a:t>
            </a:r>
          </a:p>
          <a:p>
            <a:pPr>
              <a:lnSpc>
                <a:spcPts val="4146"/>
              </a:lnSpc>
            </a:pPr>
            <a:endParaRPr lang="en-US" sz="2800" spc="524">
              <a:solidFill>
                <a:srgbClr val="FFFFFF"/>
              </a:solidFill>
              <a:latin typeface="Arcade Normal" panose="00000400000000000000" pitchFamily="1" charset="0"/>
              <a:ea typeface="210 8비트 R"/>
            </a:endParaRPr>
          </a:p>
          <a:p>
            <a:pPr>
              <a:lnSpc>
                <a:spcPts val="4146"/>
              </a:lnSpc>
            </a:pPr>
            <a:r>
              <a:rPr lang="en-US" sz="2800" spc="524">
                <a:solidFill>
                  <a:srgbClr val="FFFFFF"/>
                </a:solidFill>
                <a:latin typeface="Arcade Normal" panose="00000400000000000000" pitchFamily="1" charset="0"/>
                <a:ea typeface="210 8비트 R"/>
              </a:rPr>
              <a:t>컷씬 제작 - 이원찬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527" t="579" b="579"/>
          <a:stretch/>
        </p:blipFill>
        <p:spPr>
          <a:xfrm>
            <a:off x="0" y="0"/>
            <a:ext cx="18321764" cy="10287000"/>
          </a:xfrm>
          <a:prstGeom prst="rect">
            <a:avLst/>
          </a:prstGeom>
        </p:spPr>
      </p:pic>
      <p:sp>
        <p:nvSpPr>
          <p:cNvPr id="9" name="Freeform 9"/>
          <p:cNvSpPr/>
          <p:nvPr/>
        </p:nvSpPr>
        <p:spPr>
          <a:xfrm flipH="1">
            <a:off x="16306800" y="7456308"/>
            <a:ext cx="930847" cy="1358636"/>
          </a:xfrm>
          <a:custGeom>
            <a:avLst/>
            <a:gdLst/>
            <a:ahLst/>
            <a:cxnLst/>
            <a:rect l="l" t="t" r="r" b="b"/>
            <a:pathLst>
              <a:path w="1018977" h="1358636">
                <a:moveTo>
                  <a:pt x="0" y="0"/>
                </a:moveTo>
                <a:lnTo>
                  <a:pt x="1018977" y="0"/>
                </a:lnTo>
                <a:lnTo>
                  <a:pt x="1018977" y="1358636"/>
                </a:lnTo>
                <a:lnTo>
                  <a:pt x="0" y="13586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284615" y="750863"/>
            <a:ext cx="4932995" cy="1201857"/>
          </a:xfrm>
          <a:custGeom>
            <a:avLst/>
            <a:gdLst/>
            <a:ahLst/>
            <a:cxnLst/>
            <a:rect l="l" t="t" r="r" b="b"/>
            <a:pathLst>
              <a:path w="4932995" h="1201857">
                <a:moveTo>
                  <a:pt x="0" y="0"/>
                </a:moveTo>
                <a:lnTo>
                  <a:pt x="4932995" y="0"/>
                </a:lnTo>
                <a:lnTo>
                  <a:pt x="4932995" y="1201857"/>
                </a:lnTo>
                <a:lnTo>
                  <a:pt x="0" y="12018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-3294646" y="1018285"/>
            <a:ext cx="7194421" cy="1752823"/>
          </a:xfrm>
          <a:custGeom>
            <a:avLst/>
            <a:gdLst/>
            <a:ahLst/>
            <a:cxnLst/>
            <a:rect l="l" t="t" r="r" b="b"/>
            <a:pathLst>
              <a:path w="7194421" h="1752823">
                <a:moveTo>
                  <a:pt x="0" y="0"/>
                </a:moveTo>
                <a:lnTo>
                  <a:pt x="7194421" y="0"/>
                </a:lnTo>
                <a:lnTo>
                  <a:pt x="7194421" y="1752823"/>
                </a:lnTo>
                <a:lnTo>
                  <a:pt x="0" y="17528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4"/>
          <p:cNvSpPr txBox="1"/>
          <p:nvPr/>
        </p:nvSpPr>
        <p:spPr>
          <a:xfrm>
            <a:off x="7292370" y="396476"/>
            <a:ext cx="3703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chemeClr val="bg1">
                    <a:lumMod val="95000"/>
                  </a:schemeClr>
                </a:solidFill>
                <a:latin typeface="210 8비트 R" panose="020B0600000101010101" charset="-127"/>
                <a:ea typeface="210 8비트 R" panose="020B0600000101010101" charset="-127"/>
              </a:rPr>
              <a:t>기획 의도</a:t>
            </a:r>
            <a:endParaRPr lang="ko-KR" altLang="en-US" sz="6000">
              <a:solidFill>
                <a:schemeClr val="bg1">
                  <a:lumMod val="95000"/>
                </a:schemeClr>
              </a:solidFill>
              <a:latin typeface="210 8비트 R" panose="020B0600000101010101" charset="-127"/>
              <a:ea typeface="210 8비트 R" panose="020B0600000101010101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79200" y="3865014"/>
            <a:ext cx="10604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FFC000"/>
                </a:solidFill>
                <a:latin typeface="210 8비트 R" panose="020B0600000101010101" charset="-127"/>
                <a:ea typeface="210 8비트 R" panose="020B0600000101010101" charset="-127"/>
              </a:rPr>
              <a:t>슈퍼마리오</a:t>
            </a:r>
            <a:r>
              <a:rPr lang="en-US" altLang="ko-KR" sz="4400" smtClean="0">
                <a:solidFill>
                  <a:srgbClr val="FFC000"/>
                </a:solidFill>
                <a:latin typeface="210 8비트 R" panose="020B0600000101010101" charset="-127"/>
                <a:ea typeface="210 8비트 R" panose="020B0600000101010101" charset="-127"/>
              </a:rPr>
              <a:t>, </a:t>
            </a:r>
            <a:r>
              <a:rPr lang="ko-KR" altLang="en-US" sz="4400" smtClean="0">
                <a:solidFill>
                  <a:srgbClr val="FFC000"/>
                </a:solidFill>
                <a:latin typeface="210 8비트 R" panose="020B0600000101010101" charset="-127"/>
                <a:ea typeface="210 8비트 R" panose="020B0600000101010101" charset="-127"/>
              </a:rPr>
              <a:t>더 포레스트 템플</a:t>
            </a:r>
            <a:r>
              <a:rPr lang="ko-KR" altLang="en-US" sz="4400" smtClean="0">
                <a:solidFill>
                  <a:schemeClr val="bg1">
                    <a:lumMod val="95000"/>
                  </a:schemeClr>
                </a:solidFill>
                <a:latin typeface="210 8비트 R" panose="020B0600000101010101" charset="-127"/>
                <a:ea typeface="210 8비트 R" panose="020B0600000101010101" charset="-127"/>
              </a:rPr>
              <a:t>의 게임성을 토대로 협동성이 강조된 게임 제작</a:t>
            </a:r>
            <a:endParaRPr lang="en-US" altLang="ko-KR" sz="4400" smtClean="0">
              <a:solidFill>
                <a:schemeClr val="bg1">
                  <a:lumMod val="95000"/>
                </a:schemeClr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endParaRPr lang="en-US" altLang="ko-KR" sz="4400">
              <a:solidFill>
                <a:schemeClr val="bg1">
                  <a:lumMod val="95000"/>
                </a:schemeClr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r>
              <a:rPr lang="ko-KR" altLang="en-US" sz="4400" smtClean="0">
                <a:solidFill>
                  <a:schemeClr val="accent2"/>
                </a:solidFill>
                <a:latin typeface="210 8비트 R" panose="020B0600000101010101" charset="-127"/>
                <a:ea typeface="210 8비트 R" panose="020B0600000101010101" charset="-127"/>
              </a:rPr>
              <a:t>다양한 연령층</a:t>
            </a:r>
            <a:r>
              <a:rPr lang="ko-KR" altLang="en-US" sz="4400" smtClean="0">
                <a:solidFill>
                  <a:schemeClr val="bg1">
                    <a:lumMod val="95000"/>
                  </a:schemeClr>
                </a:solidFill>
                <a:latin typeface="210 8비트 R" panose="020B0600000101010101" charset="-127"/>
                <a:ea typeface="210 8비트 R" panose="020B0600000101010101" charset="-127"/>
              </a:rPr>
              <a:t>이 즐길 수 있는</a:t>
            </a:r>
            <a:endParaRPr lang="en-US" altLang="ko-KR" sz="4400" smtClean="0">
              <a:solidFill>
                <a:schemeClr val="bg1">
                  <a:lumMod val="95000"/>
                </a:schemeClr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r>
              <a:rPr lang="ko-KR" altLang="en-US" sz="4400" smtClean="0">
                <a:solidFill>
                  <a:schemeClr val="bg1">
                    <a:lumMod val="95000"/>
                  </a:schemeClr>
                </a:solidFill>
                <a:latin typeface="210 8비트 R" panose="020B0600000101010101" charset="-127"/>
                <a:ea typeface="210 8비트 R" panose="020B0600000101010101" charset="-127"/>
              </a:rPr>
              <a:t>간단한 플랫포머 게임 제작</a:t>
            </a:r>
            <a:endParaRPr lang="ko-KR" altLang="en-US" sz="4400">
              <a:solidFill>
                <a:schemeClr val="bg1">
                  <a:lumMod val="95000"/>
                </a:schemeClr>
              </a:solidFill>
              <a:latin typeface="210 8비트 R" panose="020B0600000101010101" charset="-127"/>
              <a:ea typeface="210 8비트 R" panose="020B0600000101010101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27" t="579" b="579"/>
          <a:stretch/>
        </p:blipFill>
        <p:spPr>
          <a:xfrm>
            <a:off x="0" y="0"/>
            <a:ext cx="18321764" cy="10287000"/>
          </a:xfrm>
          <a:prstGeom prst="rect">
            <a:avLst/>
          </a:prstGeom>
        </p:spPr>
      </p:pic>
      <p:pic>
        <p:nvPicPr>
          <p:cNvPr id="2050" name="Picture 2" descr="https://o.remove.bg/downloads/b04613fd-834b-41f0-a5be-3b361c24eeb0/image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65243"/>
            <a:ext cx="2893546" cy="289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91000" y="1866900"/>
            <a:ext cx="109728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mtClean="0">
                <a:solidFill>
                  <a:schemeClr val="accent5"/>
                </a:solidFill>
                <a:latin typeface="210 8비트 R" panose="020B0600000101010101" charset="-127"/>
                <a:ea typeface="210 8비트 R" panose="020B0600000101010101" charset="-127"/>
              </a:rPr>
              <a:t>Windows PC </a:t>
            </a:r>
            <a:r>
              <a:rPr lang="ko-KR" altLang="en-US" sz="5400" smtClean="0">
                <a:solidFill>
                  <a:schemeClr val="bg1">
                    <a:lumMod val="95000"/>
                  </a:schemeClr>
                </a:solidFill>
                <a:latin typeface="210 8비트 R" panose="020B0600000101010101" charset="-127"/>
                <a:ea typeface="210 8비트 R" panose="020B0600000101010101" charset="-127"/>
              </a:rPr>
              <a:t>기반으로 제작</a:t>
            </a:r>
            <a:endParaRPr lang="en-US" altLang="ko-KR" sz="5400" smtClean="0">
              <a:solidFill>
                <a:schemeClr val="bg1">
                  <a:lumMod val="95000"/>
                </a:schemeClr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endParaRPr lang="en-US" altLang="ko-KR" sz="4400">
              <a:solidFill>
                <a:schemeClr val="bg1">
                  <a:lumMod val="95000"/>
                </a:schemeClr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r>
              <a:rPr lang="en-US" altLang="ko-KR" sz="3600" smtClean="0">
                <a:solidFill>
                  <a:schemeClr val="bg1">
                    <a:lumMod val="95000"/>
                  </a:schemeClr>
                </a:solidFill>
                <a:latin typeface="210 8비트 R" panose="020B0600000101010101" charset="-127"/>
                <a:ea typeface="210 8비트 R" panose="020B0600000101010101" charset="-127"/>
              </a:rPr>
              <a:t>-2</a:t>
            </a:r>
            <a:r>
              <a:rPr lang="ko-KR" altLang="en-US" sz="3600" smtClean="0">
                <a:solidFill>
                  <a:schemeClr val="bg1">
                    <a:lumMod val="95000"/>
                  </a:schemeClr>
                </a:solidFill>
                <a:latin typeface="210 8비트 R" panose="020B0600000101010101" charset="-127"/>
                <a:ea typeface="210 8비트 R" panose="020B0600000101010101" charset="-127"/>
              </a:rPr>
              <a:t>인으로 진행됨과 동시에 패드를 사용해</a:t>
            </a:r>
            <a:endParaRPr lang="en-US" altLang="ko-KR" sz="3600" smtClean="0">
              <a:solidFill>
                <a:schemeClr val="bg1">
                  <a:lumMod val="95000"/>
                </a:schemeClr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210 8비트 R" panose="020B0600000101010101" charset="-127"/>
                <a:ea typeface="210 8비트 R" panose="020B0600000101010101" charset="-127"/>
              </a:rPr>
              <a:t> </a:t>
            </a:r>
            <a:r>
              <a:rPr lang="en-US" altLang="ko-KR" sz="3600" smtClean="0">
                <a:solidFill>
                  <a:schemeClr val="bg1">
                    <a:lumMod val="95000"/>
                  </a:schemeClr>
                </a:solidFill>
                <a:latin typeface="210 8비트 R" panose="020B0600000101010101" charset="-127"/>
                <a:ea typeface="210 8비트 R" panose="020B0600000101010101" charset="-127"/>
              </a:rPr>
              <a:t> </a:t>
            </a:r>
            <a:r>
              <a:rPr lang="ko-KR" altLang="en-US" sz="3600" smtClean="0">
                <a:solidFill>
                  <a:schemeClr val="bg1">
                    <a:lumMod val="95000"/>
                  </a:schemeClr>
                </a:solidFill>
                <a:latin typeface="210 8비트 R" panose="020B0600000101010101" charset="-127"/>
                <a:ea typeface="210 8비트 R" panose="020B0600000101010101" charset="-127"/>
              </a:rPr>
              <a:t>플레이하기 때문에 가장 적당하다고 생각</a:t>
            </a:r>
            <a:endParaRPr lang="en-US" altLang="ko-KR" sz="3600" smtClean="0">
              <a:solidFill>
                <a:schemeClr val="bg1">
                  <a:lumMod val="95000"/>
                </a:schemeClr>
              </a:solidFill>
              <a:latin typeface="210 8비트 R" panose="020B0600000101010101" charset="-127"/>
              <a:ea typeface="210 8비트 R" panose="020B0600000101010101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27" t="579" b="579"/>
          <a:stretch/>
        </p:blipFill>
        <p:spPr>
          <a:xfrm>
            <a:off x="0" y="0"/>
            <a:ext cx="18321764" cy="10287000"/>
          </a:xfrm>
          <a:prstGeom prst="rect">
            <a:avLst/>
          </a:prstGeom>
        </p:spPr>
      </p:pic>
      <p:sp>
        <p:nvSpPr>
          <p:cNvPr id="10" name="Freeform 10"/>
          <p:cNvSpPr/>
          <p:nvPr/>
        </p:nvSpPr>
        <p:spPr>
          <a:xfrm>
            <a:off x="8458200" y="3290746"/>
            <a:ext cx="3575737" cy="591622"/>
          </a:xfrm>
          <a:custGeom>
            <a:avLst/>
            <a:gdLst/>
            <a:ahLst/>
            <a:cxnLst/>
            <a:rect l="l" t="t" r="r" b="b"/>
            <a:pathLst>
              <a:path w="3575737" h="591622">
                <a:moveTo>
                  <a:pt x="0" y="0"/>
                </a:moveTo>
                <a:lnTo>
                  <a:pt x="3575737" y="0"/>
                </a:lnTo>
                <a:lnTo>
                  <a:pt x="3575737" y="591622"/>
                </a:lnTo>
                <a:lnTo>
                  <a:pt x="0" y="5916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7653903" y="6462214"/>
            <a:ext cx="2980194" cy="1273356"/>
          </a:xfrm>
          <a:custGeom>
            <a:avLst/>
            <a:gdLst/>
            <a:ahLst/>
            <a:cxnLst/>
            <a:rect l="l" t="t" r="r" b="b"/>
            <a:pathLst>
              <a:path w="2980194" h="1273356">
                <a:moveTo>
                  <a:pt x="0" y="0"/>
                </a:moveTo>
                <a:lnTo>
                  <a:pt x="2980194" y="0"/>
                </a:lnTo>
                <a:lnTo>
                  <a:pt x="2980194" y="1273356"/>
                </a:lnTo>
                <a:lnTo>
                  <a:pt x="0" y="127335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</p:spPr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1677504" y="6362700"/>
            <a:ext cx="2149448" cy="255886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62600" y="2678369"/>
            <a:ext cx="842668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smtClean="0">
                <a:solidFill>
                  <a:schemeClr val="bg1"/>
                </a:solidFill>
                <a:latin typeface="Arcade Normal" panose="00000400000000000000" pitchFamily="1" charset="0"/>
              </a:rPr>
              <a:t>FUN</a:t>
            </a:r>
          </a:p>
          <a:p>
            <a:r>
              <a:rPr lang="en-US" altLang="ko-KR" sz="7200" smtClean="0">
                <a:solidFill>
                  <a:schemeClr val="bg1"/>
                </a:solidFill>
                <a:latin typeface="Arcade Normal" panose="00000400000000000000" pitchFamily="1" charset="0"/>
              </a:rPr>
              <a:t> FACTOR</a:t>
            </a:r>
          </a:p>
          <a:p>
            <a:endParaRPr lang="en-US" altLang="ko-KR">
              <a:latin typeface="Arcade Normal" panose="00000400000000000000" pitchFamily="1" charset="0"/>
            </a:endParaRPr>
          </a:p>
          <a:p>
            <a:r>
              <a:rPr lang="en-US" altLang="ko-KR" sz="3200" smtClean="0">
                <a:solidFill>
                  <a:schemeClr val="bg1"/>
                </a:solidFill>
                <a:latin typeface="210 8비트 R" panose="020B0600000101010101" charset="-127"/>
                <a:ea typeface="210 8비트 R" panose="020B0600000101010101" charset="-127"/>
              </a:rPr>
              <a:t>                   -</a:t>
            </a:r>
            <a:r>
              <a:rPr lang="ko-KR" altLang="en-US" sz="3200" smtClean="0">
                <a:solidFill>
                  <a:schemeClr val="bg1"/>
                </a:solidFill>
                <a:latin typeface="210 8비트 R" panose="020B0600000101010101" charset="-127"/>
                <a:ea typeface="210 8비트 R" panose="020B0600000101010101" charset="-127"/>
              </a:rPr>
              <a:t>재미 요소 소개</a:t>
            </a:r>
            <a:r>
              <a:rPr lang="en-US" altLang="ko-KR" sz="3200" smtClean="0">
                <a:solidFill>
                  <a:schemeClr val="bg1"/>
                </a:solidFill>
                <a:latin typeface="210 8비트 R" panose="020B0600000101010101" charset="-127"/>
                <a:ea typeface="210 8비트 R" panose="020B0600000101010101" charset="-127"/>
              </a:rPr>
              <a:t>-</a:t>
            </a:r>
            <a:endParaRPr lang="ko-KR" altLang="en-US" sz="3200">
              <a:solidFill>
                <a:schemeClr val="bg1"/>
              </a:solidFill>
              <a:latin typeface="210 8비트 R" panose="020B0600000101010101" charset="-127"/>
              <a:ea typeface="210 8비트 R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2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/>
          <a:srcRect l="527" t="579" b="579"/>
          <a:stretch/>
        </p:blipFill>
        <p:spPr>
          <a:xfrm>
            <a:off x="0" y="0"/>
            <a:ext cx="18321764" cy="10287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58" y="2731285"/>
            <a:ext cx="3272716" cy="31454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l="30597" t="26140"/>
          <a:stretch/>
        </p:blipFill>
        <p:spPr>
          <a:xfrm>
            <a:off x="5710518" y="2731285"/>
            <a:ext cx="3535190" cy="31454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914400" y="6747906"/>
            <a:ext cx="109728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smtClean="0">
                <a:solidFill>
                  <a:schemeClr val="accent5"/>
                </a:solidFill>
                <a:latin typeface="210 8비트 R" panose="020B0600000101010101" charset="-127"/>
                <a:ea typeface="210 8비트 R" panose="020B0600000101010101" charset="-127"/>
              </a:rPr>
              <a:t>&lt;</a:t>
            </a:r>
            <a:r>
              <a:rPr lang="ko-KR" altLang="en-US" sz="6600" smtClean="0">
                <a:solidFill>
                  <a:schemeClr val="accent5"/>
                </a:solidFill>
                <a:latin typeface="210 8비트 R" panose="020B0600000101010101" charset="-127"/>
                <a:ea typeface="210 8비트 R" panose="020B0600000101010101" charset="-127"/>
              </a:rPr>
              <a:t>협동</a:t>
            </a:r>
            <a:r>
              <a:rPr lang="en-US" altLang="ko-KR" sz="6600" smtClean="0">
                <a:solidFill>
                  <a:schemeClr val="accent5"/>
                </a:solidFill>
                <a:latin typeface="210 8비트 R" panose="020B0600000101010101" charset="-127"/>
                <a:ea typeface="210 8비트 R" panose="020B0600000101010101" charset="-127"/>
              </a:rPr>
              <a:t>&gt;, </a:t>
            </a:r>
            <a:r>
              <a:rPr lang="en-US" altLang="ko-KR" sz="6600" smtClean="0">
                <a:solidFill>
                  <a:srgbClr val="FFC000"/>
                </a:solidFill>
                <a:latin typeface="210 8비트 R" panose="020B0600000101010101" charset="-127"/>
                <a:ea typeface="210 8비트 R" panose="020B0600000101010101" charset="-127"/>
              </a:rPr>
              <a:t>&lt;</a:t>
            </a:r>
            <a:r>
              <a:rPr lang="ko-KR" altLang="en-US" sz="6600" smtClean="0">
                <a:solidFill>
                  <a:srgbClr val="FFC000"/>
                </a:solidFill>
                <a:latin typeface="210 8비트 R" panose="020B0600000101010101" charset="-127"/>
                <a:ea typeface="210 8비트 R" panose="020B0600000101010101" charset="-127"/>
              </a:rPr>
              <a:t>창의성</a:t>
            </a:r>
            <a:r>
              <a:rPr lang="en-US" altLang="ko-KR" sz="6600" smtClean="0">
                <a:solidFill>
                  <a:srgbClr val="FFC000"/>
                </a:solidFill>
                <a:latin typeface="210 8비트 R" panose="020B0600000101010101" charset="-127"/>
                <a:ea typeface="210 8비트 R" panose="020B0600000101010101" charset="-127"/>
              </a:rPr>
              <a:t>&gt;</a:t>
            </a:r>
          </a:p>
          <a:p>
            <a:r>
              <a:rPr lang="ko-KR" altLang="en-US" sz="3600" smtClean="0">
                <a:solidFill>
                  <a:schemeClr val="bg1"/>
                </a:solidFill>
                <a:latin typeface="210 8비트 R" panose="020B0600000101010101" charset="-127"/>
                <a:ea typeface="210 8비트 R" panose="020B0600000101010101" charset="-127"/>
              </a:rPr>
              <a:t>두 플레이어가 서로 </a:t>
            </a:r>
            <a:r>
              <a:rPr lang="ko-KR" altLang="en-US" sz="3600" smtClean="0">
                <a:solidFill>
                  <a:schemeClr val="accent5"/>
                </a:solidFill>
                <a:latin typeface="210 8비트 R" panose="020B0600000101010101" charset="-127"/>
                <a:ea typeface="210 8비트 R" panose="020B0600000101010101" charset="-127"/>
              </a:rPr>
              <a:t>협동</a:t>
            </a:r>
            <a:r>
              <a:rPr lang="ko-KR" altLang="en-US" sz="3600" smtClean="0">
                <a:solidFill>
                  <a:schemeClr val="bg1"/>
                </a:solidFill>
                <a:latin typeface="210 8비트 R" panose="020B0600000101010101" charset="-127"/>
                <a:ea typeface="210 8비트 R" panose="020B0600000101010101" charset="-127"/>
              </a:rPr>
              <a:t>하며 플레이</a:t>
            </a:r>
            <a:endParaRPr lang="en-US" altLang="ko-KR" sz="3600" smtClean="0">
              <a:solidFill>
                <a:schemeClr val="bg1"/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r>
              <a:rPr lang="ko-KR" altLang="en-US" sz="3600" smtClean="0">
                <a:solidFill>
                  <a:schemeClr val="bg1"/>
                </a:solidFill>
                <a:latin typeface="210 8비트 R" panose="020B0600000101010101" charset="-127"/>
                <a:ea typeface="210 8비트 R" panose="020B0600000101010101" charset="-127"/>
              </a:rPr>
              <a:t>플레이어 위에 플레이어가 올라가</a:t>
            </a:r>
            <a:endParaRPr lang="en-US" altLang="ko-KR" sz="3600" smtClean="0">
              <a:solidFill>
                <a:schemeClr val="bg1"/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r>
              <a:rPr lang="ko-KR" altLang="en-US" sz="3600" smtClean="0">
                <a:solidFill>
                  <a:srgbClr val="FFC000"/>
                </a:solidFill>
                <a:latin typeface="210 8비트 R" panose="020B0600000101010101" charset="-127"/>
                <a:ea typeface="210 8비트 R" panose="020B0600000101010101" charset="-127"/>
              </a:rPr>
              <a:t>다채로운 플레이</a:t>
            </a:r>
            <a:r>
              <a:rPr lang="ko-KR" altLang="en-US" sz="3600" smtClean="0">
                <a:solidFill>
                  <a:schemeClr val="bg1"/>
                </a:solidFill>
                <a:latin typeface="210 8비트 R" panose="020B0600000101010101" charset="-127"/>
                <a:ea typeface="210 8비트 R" panose="020B0600000101010101" charset="-127"/>
              </a:rPr>
              <a:t>가 가능</a:t>
            </a:r>
            <a:endParaRPr lang="en-US" altLang="ko-KR" sz="3600" smtClean="0">
              <a:solidFill>
                <a:schemeClr val="bg1"/>
              </a:solidFill>
              <a:latin typeface="210 8비트 R" panose="020B0600000101010101" charset="-127"/>
              <a:ea typeface="210 8비트 R" panose="020B0600000101010101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299316" y="3944007"/>
            <a:ext cx="720000" cy="72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904549" y="4048566"/>
            <a:ext cx="720000" cy="72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009124" y="4271775"/>
            <a:ext cx="3895425" cy="322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27440" y="6214976"/>
            <a:ext cx="1097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210 8비트 R" panose="020B0600000101010101" charset="-127"/>
                <a:ea typeface="210 8비트 R" panose="020B0600000101010101" charset="-127"/>
              </a:rPr>
              <a:t>*</a:t>
            </a:r>
            <a:r>
              <a:rPr lang="ko-KR" altLang="en-US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210 8비트 R" panose="020B0600000101010101" charset="-127"/>
                <a:ea typeface="210 8비트 R" panose="020B0600000101010101" charset="-127"/>
              </a:rPr>
              <a:t>구덩이에 빠지는 등의 상황에 대비 가능</a:t>
            </a:r>
            <a:r>
              <a:rPr lang="en-US" altLang="ko-KR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210 8비트 R" panose="020B0600000101010101" charset="-127"/>
                <a:ea typeface="210 8비트 R" panose="020B0600000101010101" charset="-127"/>
              </a:rPr>
              <a:t>!*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370001" y="1069897"/>
            <a:ext cx="723922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smtClean="0">
                <a:solidFill>
                  <a:srgbClr val="FFC000"/>
                </a:solidFill>
                <a:latin typeface="210 8비트 R" panose="020B0600000101010101" charset="-127"/>
                <a:ea typeface="210 8비트 R" panose="020B0600000101010101" charset="-127"/>
              </a:rPr>
              <a:t>             &lt;</a:t>
            </a:r>
            <a:r>
              <a:rPr lang="ko-KR" altLang="en-US" sz="6600" smtClean="0">
                <a:solidFill>
                  <a:srgbClr val="FFC000"/>
                </a:solidFill>
                <a:latin typeface="210 8비트 R" panose="020B0600000101010101" charset="-127"/>
                <a:ea typeface="210 8비트 R" panose="020B0600000101010101" charset="-127"/>
              </a:rPr>
              <a:t>창의성</a:t>
            </a:r>
            <a:r>
              <a:rPr lang="en-US" altLang="ko-KR" sz="6600" smtClean="0">
                <a:solidFill>
                  <a:srgbClr val="FFC000"/>
                </a:solidFill>
                <a:latin typeface="210 8비트 R" panose="020B0600000101010101" charset="-127"/>
                <a:ea typeface="210 8비트 R" panose="020B0600000101010101" charset="-127"/>
              </a:rPr>
              <a:t>&gt;</a:t>
            </a:r>
          </a:p>
          <a:p>
            <a:r>
              <a:rPr lang="ko-KR" altLang="en-US" sz="3600" smtClean="0">
                <a:solidFill>
                  <a:schemeClr val="bg1"/>
                </a:solidFill>
                <a:latin typeface="210 8비트 R" panose="020B0600000101010101" charset="-127"/>
                <a:ea typeface="210 8비트 R" panose="020B0600000101010101" charset="-127"/>
              </a:rPr>
              <a:t>    </a:t>
            </a:r>
            <a:r>
              <a:rPr lang="ko-KR" altLang="en-US" sz="3600" smtClean="0">
                <a:solidFill>
                  <a:schemeClr val="accent5">
                    <a:lumMod val="75000"/>
                  </a:schemeClr>
                </a:solidFill>
                <a:latin typeface="210 8비트 R" panose="020B0600000101010101" charset="-127"/>
                <a:ea typeface="210 8비트 R" panose="020B0600000101010101" charset="-127"/>
              </a:rPr>
              <a:t>다양한 기믹 활용</a:t>
            </a:r>
            <a:r>
              <a:rPr lang="en-US" altLang="ko-KR" sz="3600" smtClean="0">
                <a:solidFill>
                  <a:schemeClr val="bg1"/>
                </a:solidFill>
                <a:latin typeface="210 8비트 R" panose="020B0600000101010101" charset="-127"/>
                <a:ea typeface="210 8비트 R" panose="020B0600000101010101" charset="-127"/>
              </a:rPr>
              <a:t>(</a:t>
            </a:r>
            <a:r>
              <a:rPr lang="ko-KR" altLang="en-US" sz="3600" smtClean="0">
                <a:solidFill>
                  <a:schemeClr val="bg1"/>
                </a:solidFill>
                <a:latin typeface="210 8비트 R" panose="020B0600000101010101" charset="-127"/>
                <a:ea typeface="210 8비트 R" panose="020B0600000101010101" charset="-127"/>
              </a:rPr>
              <a:t>상자</a:t>
            </a:r>
            <a:r>
              <a:rPr lang="en-US" altLang="ko-KR" sz="3600" smtClean="0">
                <a:solidFill>
                  <a:schemeClr val="bg1"/>
                </a:solidFill>
                <a:latin typeface="210 8비트 R" panose="020B0600000101010101" charset="-127"/>
                <a:ea typeface="210 8비트 R" panose="020B0600000101010101" charset="-127"/>
              </a:rPr>
              <a:t>, </a:t>
            </a:r>
            <a:r>
              <a:rPr lang="ko-KR" altLang="en-US" sz="3600" smtClean="0">
                <a:solidFill>
                  <a:schemeClr val="bg1"/>
                </a:solidFill>
                <a:latin typeface="210 8비트 R" panose="020B0600000101010101" charset="-127"/>
                <a:ea typeface="210 8비트 R" panose="020B0600000101010101" charset="-127"/>
              </a:rPr>
              <a:t>버튼</a:t>
            </a:r>
            <a:r>
              <a:rPr lang="en-US" altLang="ko-KR" sz="3600" smtClean="0">
                <a:solidFill>
                  <a:schemeClr val="bg1"/>
                </a:solidFill>
                <a:latin typeface="210 8비트 R" panose="020B0600000101010101" charset="-127"/>
                <a:ea typeface="210 8비트 R" panose="020B0600000101010101" charset="-127"/>
              </a:rPr>
              <a:t>)</a:t>
            </a:r>
          </a:p>
          <a:p>
            <a:r>
              <a:rPr lang="ko-KR" altLang="en-US" sz="3600" smtClean="0">
                <a:solidFill>
                  <a:schemeClr val="bg1"/>
                </a:solidFill>
                <a:latin typeface="210 8비트 R" panose="020B0600000101010101" charset="-127"/>
                <a:ea typeface="210 8비트 R" panose="020B0600000101010101" charset="-127"/>
              </a:rPr>
              <a:t>                기믹을 통한 플레이로</a:t>
            </a:r>
            <a:endParaRPr lang="en-US" altLang="ko-KR" sz="3600" smtClean="0">
              <a:solidFill>
                <a:schemeClr val="bg1"/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r>
              <a:rPr lang="ko-KR" altLang="en-US" sz="3600" smtClean="0">
                <a:solidFill>
                  <a:schemeClr val="bg1"/>
                </a:solidFill>
                <a:latin typeface="210 8비트 R" panose="020B0600000101010101" charset="-127"/>
                <a:ea typeface="210 8비트 R" panose="020B0600000101010101" charset="-127"/>
              </a:rPr>
              <a:t>    더욱 </a:t>
            </a:r>
            <a:r>
              <a:rPr lang="ko-KR" altLang="en-US" sz="3600" smtClean="0">
                <a:solidFill>
                  <a:schemeClr val="accent6"/>
                </a:solidFill>
                <a:latin typeface="210 8비트 R" panose="020B0600000101010101" charset="-127"/>
                <a:ea typeface="210 8비트 R" panose="020B0600000101010101" charset="-127"/>
              </a:rPr>
              <a:t>창의적인 플레이</a:t>
            </a:r>
            <a:r>
              <a:rPr lang="ko-KR" altLang="en-US" sz="3600" smtClean="0">
                <a:solidFill>
                  <a:schemeClr val="bg1"/>
                </a:solidFill>
                <a:latin typeface="210 8비트 R" panose="020B0600000101010101" charset="-127"/>
                <a:ea typeface="210 8비트 R" panose="020B0600000101010101" charset="-127"/>
              </a:rPr>
              <a:t>가 가능</a:t>
            </a:r>
            <a:endParaRPr lang="en-US" altLang="ko-KR" sz="3600" smtClean="0">
              <a:solidFill>
                <a:schemeClr val="bg1"/>
              </a:solidFill>
              <a:latin typeface="210 8비트 R" panose="020B0600000101010101" charset="-127"/>
              <a:ea typeface="210 8비트 R" panose="020B0600000101010101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300</Words>
  <Application>Microsoft Office PowerPoint</Application>
  <PresentationFormat>사용자 지정</PresentationFormat>
  <Paragraphs>81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210 8비트 R</vt:lpstr>
      <vt:lpstr>Arial</vt:lpstr>
      <vt:lpstr>Arcade Normal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아이디어발상_5조의 사본</dc:title>
  <dc:creator>김세현</dc:creator>
  <cp:lastModifiedBy>오정윤</cp:lastModifiedBy>
  <cp:revision>38</cp:revision>
  <dcterms:created xsi:type="dcterms:W3CDTF">2006-08-16T00:00:00Z</dcterms:created>
  <dcterms:modified xsi:type="dcterms:W3CDTF">2023-06-18T17:11:40Z</dcterms:modified>
  <dc:identifier>DAFl8hx4oKI</dc:identifier>
</cp:coreProperties>
</file>