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handoutMasterIdLst>
    <p:handoutMasterId r:id="rId47"/>
  </p:handoutMasterIdLst>
  <p:sldIdLst>
    <p:sldId id="279" r:id="rId5"/>
    <p:sldId id="287" r:id="rId6"/>
    <p:sldId id="288" r:id="rId7"/>
    <p:sldId id="289" r:id="rId8"/>
    <p:sldId id="290" r:id="rId9"/>
    <p:sldId id="291" r:id="rId10"/>
    <p:sldId id="293" r:id="rId11"/>
    <p:sldId id="292" r:id="rId12"/>
    <p:sldId id="294" r:id="rId13"/>
    <p:sldId id="295" r:id="rId14"/>
    <p:sldId id="296" r:id="rId15"/>
    <p:sldId id="297" r:id="rId16"/>
    <p:sldId id="282" r:id="rId17"/>
    <p:sldId id="298" r:id="rId18"/>
    <p:sldId id="299" r:id="rId19"/>
    <p:sldId id="300" r:id="rId20"/>
    <p:sldId id="301" r:id="rId21"/>
    <p:sldId id="302" r:id="rId22"/>
    <p:sldId id="303" r:id="rId23"/>
    <p:sldId id="304" r:id="rId24"/>
    <p:sldId id="305" r:id="rId25"/>
    <p:sldId id="306" r:id="rId26"/>
    <p:sldId id="308" r:id="rId27"/>
    <p:sldId id="307" r:id="rId28"/>
    <p:sldId id="310" r:id="rId29"/>
    <p:sldId id="313" r:id="rId30"/>
    <p:sldId id="311" r:id="rId31"/>
    <p:sldId id="312" r:id="rId32"/>
    <p:sldId id="315" r:id="rId33"/>
    <p:sldId id="316" r:id="rId34"/>
    <p:sldId id="318" r:id="rId35"/>
    <p:sldId id="317" r:id="rId36"/>
    <p:sldId id="314" r:id="rId37"/>
    <p:sldId id="319" r:id="rId38"/>
    <p:sldId id="320" r:id="rId39"/>
    <p:sldId id="322" r:id="rId40"/>
    <p:sldId id="321" r:id="rId41"/>
    <p:sldId id="323" r:id="rId42"/>
    <p:sldId id="324" r:id="rId43"/>
    <p:sldId id="326" r:id="rId44"/>
    <p:sldId id="325" r:id="rId4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280" autoAdjust="0"/>
  </p:normalViewPr>
  <p:slideViewPr>
    <p:cSldViewPr>
      <p:cViewPr>
        <p:scale>
          <a:sx n="75" d="100"/>
          <a:sy n="75" d="100"/>
        </p:scale>
        <p:origin x="636" y="28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1/13/2017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1/13/2017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1/13/2017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1/13/2017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1/13/2017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1/13/2017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1/13/2017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ownload.botframework.com/bf-v3/builder/vstemplate/Bot%20Application.zi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nSpc>
                <a:spcPct val="150000"/>
              </a:lnSpc>
            </a:pPr>
            <a:r>
              <a:rPr lang="en-US" sz="9600" spc="600" dirty="0" smtClean="0">
                <a:latin typeface="Avengeance Heroic Avenger" pitchFamily="2" charset="0"/>
              </a:rPr>
              <a:t>CHAT-BOTS</a:t>
            </a:r>
            <a:endParaRPr lang="en-US" sz="9600" spc="600" dirty="0">
              <a:latin typeface="Avengeance Heroic Avenger" pitchFamily="2" charset="0"/>
            </a:endParaRPr>
          </a:p>
        </p:txBody>
      </p:sp>
      <p:sp>
        <p:nvSpPr>
          <p:cNvPr id="2" name="Subtitle 1"/>
          <p:cNvSpPr>
            <a:spLocks noGrp="1"/>
          </p:cNvSpPr>
          <p:nvPr>
            <p:ph type="subTitle" idx="1"/>
          </p:nvPr>
        </p:nvSpPr>
        <p:spPr>
          <a:xfrm>
            <a:off x="1218883" y="4140200"/>
            <a:ext cx="9751060" cy="1498600"/>
          </a:xfrm>
        </p:spPr>
        <p:txBody>
          <a:bodyPr>
            <a:noAutofit/>
          </a:bodyPr>
          <a:lstStyle/>
          <a:p>
            <a:r>
              <a:rPr lang="en-US" dirty="0" smtClean="0">
                <a:latin typeface="Berlin Sans FB" panose="020E0602020502020306" pitchFamily="34" charset="0"/>
              </a:rPr>
              <a:t>Using </a:t>
            </a:r>
            <a:r>
              <a:rPr lang="en-US" sz="4800" dirty="0" smtClean="0">
                <a:solidFill>
                  <a:srgbClr val="FFFF00"/>
                </a:solidFill>
                <a:latin typeface="Berlin Sans FB" panose="020E0602020502020306" pitchFamily="34" charset="0"/>
              </a:rPr>
              <a:t>Microsoft Bot Framework </a:t>
            </a:r>
            <a:r>
              <a:rPr lang="en-US" sz="3200" dirty="0" smtClean="0">
                <a:latin typeface="Berlin Sans FB" panose="020E0602020502020306" pitchFamily="34" charset="0"/>
              </a:rPr>
              <a:t>and</a:t>
            </a:r>
            <a:endParaRPr lang="en-US" sz="4800" dirty="0" smtClean="0">
              <a:latin typeface="Berlin Sans FB" panose="020E0602020502020306" pitchFamily="34" charset="0"/>
            </a:endParaRPr>
          </a:p>
          <a:p>
            <a:r>
              <a:rPr lang="en-US" sz="4800" dirty="0" smtClean="0">
                <a:latin typeface="Berlin Sans FB" panose="020E0602020502020306" pitchFamily="34" charset="0"/>
              </a:rPr>
              <a:t> </a:t>
            </a:r>
            <a:r>
              <a:rPr lang="en-US" sz="4800" dirty="0" smtClean="0">
                <a:solidFill>
                  <a:srgbClr val="FFFF00"/>
                </a:solidFill>
                <a:latin typeface="Berlin Sans FB" panose="020E0602020502020306" pitchFamily="34" charset="0"/>
              </a:rPr>
              <a:t>Azure</a:t>
            </a:r>
            <a:r>
              <a:rPr lang="en-US" sz="4800" dirty="0" smtClean="0">
                <a:latin typeface="Berlin Sans FB" panose="020E0602020502020306" pitchFamily="34" charset="0"/>
              </a:rPr>
              <a:t> </a:t>
            </a:r>
            <a:r>
              <a:rPr lang="en-US" sz="4800" dirty="0" smtClean="0">
                <a:solidFill>
                  <a:srgbClr val="FFFF00"/>
                </a:solidFill>
                <a:latin typeface="Berlin Sans FB" panose="020E0602020502020306" pitchFamily="34" charset="0"/>
              </a:rPr>
              <a:t>Cognitive Services</a:t>
            </a:r>
            <a:endParaRPr lang="en-US" sz="4800" dirty="0">
              <a:solidFill>
                <a:srgbClr val="FFFF00"/>
              </a:solidFill>
              <a:latin typeface="Berlin Sans FB" panose="020E0602020502020306" pitchFamily="34" charset="0"/>
            </a:endParaRPr>
          </a:p>
        </p:txBody>
      </p:sp>
      <p:sp>
        <p:nvSpPr>
          <p:cNvPr id="5" name="Rectangle 4"/>
          <p:cNvSpPr/>
          <p:nvPr/>
        </p:nvSpPr>
        <p:spPr>
          <a:xfrm>
            <a:off x="9142412" y="6030872"/>
            <a:ext cx="2375715" cy="461665"/>
          </a:xfrm>
          <a:prstGeom prst="rect">
            <a:avLst/>
          </a:prstGeom>
        </p:spPr>
        <p:txBody>
          <a:bodyPr wrap="none">
            <a:spAutoFit/>
          </a:bodyPr>
          <a:lstStyle/>
          <a:p>
            <a:r>
              <a:rPr lang="en-US" dirty="0" smtClean="0">
                <a:latin typeface="Calibri Light" panose="020F0302020204030204" pitchFamily="34" charset="0"/>
                <a:cs typeface="Calibri Light" panose="020F0302020204030204" pitchFamily="34" charset="0"/>
              </a:rPr>
              <a:t>Rachhek Shrestha</a:t>
            </a:r>
          </a:p>
        </p:txBody>
      </p:sp>
      <p:pic>
        <p:nvPicPr>
          <p:cNvPr id="6" name="Picture 5"/>
          <p:cNvPicPr>
            <a:picLocks noChangeAspect="1"/>
          </p:cNvPicPr>
          <p:nvPr/>
        </p:nvPicPr>
        <p:blipFill>
          <a:blip r:embed="rId2"/>
          <a:stretch>
            <a:fillRect/>
          </a:stretch>
        </p:blipFill>
        <p:spPr>
          <a:xfrm>
            <a:off x="247333" y="5948065"/>
            <a:ext cx="1943100" cy="609600"/>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91886" y="405249"/>
            <a:ext cx="6839049" cy="1399612"/>
            <a:chOff x="2291886" y="405249"/>
            <a:chExt cx="6839049" cy="1399612"/>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253" y="405249"/>
              <a:ext cx="1575375" cy="1346848"/>
            </a:xfrm>
            <a:prstGeom prst="rect">
              <a:avLst/>
            </a:prstGeom>
          </p:spPr>
        </p:pic>
        <p:sp>
          <p:nvSpPr>
            <p:cNvPr id="6" name="TextBox 5"/>
            <p:cNvSpPr txBox="1"/>
            <p:nvPr/>
          </p:nvSpPr>
          <p:spPr>
            <a:xfrm rot="21256088">
              <a:off x="2291886" y="774823"/>
              <a:ext cx="2743200" cy="941668"/>
            </a:xfrm>
            <a:prstGeom prst="rect">
              <a:avLst/>
            </a:prstGeom>
            <a:noFill/>
          </p:spPr>
          <p:txBody>
            <a:bodyPr wrap="square" rtlCol="0">
              <a:spAutoFit/>
            </a:bodyPr>
            <a:lstStyle/>
            <a:p>
              <a:pPr algn="ctr">
                <a:lnSpc>
                  <a:spcPct val="90000"/>
                </a:lnSpc>
              </a:pPr>
              <a:r>
                <a:rPr lang="en-US" sz="6000" b="1" dirty="0" smtClean="0">
                  <a:solidFill>
                    <a:srgbClr val="FFFF00"/>
                  </a:solidFill>
                  <a:latin typeface="Avengeance Heroic Avenger" pitchFamily="2" charset="0"/>
                </a:rPr>
                <a:t>Apps</a:t>
              </a:r>
              <a:endParaRPr lang="en-US" sz="6000" b="1" dirty="0">
                <a:solidFill>
                  <a:srgbClr val="FFFF00"/>
                </a:solidFill>
                <a:latin typeface="Avengeance Heroic Avenger" pitchFamily="2" charset="0"/>
              </a:endParaRPr>
            </a:p>
          </p:txBody>
        </p:sp>
        <p:sp>
          <p:nvSpPr>
            <p:cNvPr id="7" name="TextBox 6"/>
            <p:cNvSpPr txBox="1"/>
            <p:nvPr/>
          </p:nvSpPr>
          <p:spPr>
            <a:xfrm rot="20938551">
              <a:off x="6387735" y="863193"/>
              <a:ext cx="2743200" cy="941668"/>
            </a:xfrm>
            <a:prstGeom prst="rect">
              <a:avLst/>
            </a:prstGeom>
            <a:noFill/>
          </p:spPr>
          <p:txBody>
            <a:bodyPr wrap="square" rtlCol="0">
              <a:spAutoFit/>
            </a:bodyPr>
            <a:lstStyle/>
            <a:p>
              <a:pPr algn="ctr">
                <a:lnSpc>
                  <a:spcPct val="90000"/>
                </a:lnSpc>
              </a:pPr>
              <a:r>
                <a:rPr lang="en-US" sz="6000" b="1" dirty="0" smtClean="0">
                  <a:solidFill>
                    <a:srgbClr val="FFFF00"/>
                  </a:solidFill>
                  <a:latin typeface="Avengeance Heroic Avenger" pitchFamily="2" charset="0"/>
                </a:rPr>
                <a:t>BOTS</a:t>
              </a:r>
              <a:endParaRPr lang="en-US" sz="6000" b="1" dirty="0">
                <a:solidFill>
                  <a:srgbClr val="FFFF00"/>
                </a:solidFill>
                <a:latin typeface="Avengeance Heroic Avenger" pitchFamily="2" charset="0"/>
              </a:endParaRPr>
            </a:p>
          </p:txBody>
        </p:sp>
      </p:grpSp>
      <p:sp>
        <p:nvSpPr>
          <p:cNvPr id="3" name="TextBox 2"/>
          <p:cNvSpPr txBox="1"/>
          <p:nvPr/>
        </p:nvSpPr>
        <p:spPr>
          <a:xfrm>
            <a:off x="303212" y="2209800"/>
            <a:ext cx="11658600" cy="4358116"/>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How are bots different than apps?</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What can bots do that apps cannot already?</a:t>
            </a:r>
            <a:endParaRPr lang="en-US" sz="4000" dirty="0" smtClean="0">
              <a:solidFill>
                <a:srgbClr val="FFFF00"/>
              </a:solidFill>
              <a:latin typeface="Gill Sans MT" panose="020B0502020104020203" pitchFamily="34" charset="0"/>
            </a:endParaRPr>
          </a:p>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Are apps and bots vastly different from each other?</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In which ways are they similar?</a:t>
            </a:r>
          </a:p>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Are bots the new apps?</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Are bots just a temporary hype?</a:t>
            </a:r>
          </a:p>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Can bots replace mobile apps?</a:t>
            </a:r>
          </a:p>
          <a:p>
            <a:pPr marL="457200" indent="-457200">
              <a:lnSpc>
                <a:spcPct val="90000"/>
              </a:lnSpc>
              <a:buFont typeface="Arial" panose="020B0604020202020204" pitchFamily="34" charset="0"/>
              <a:buChar char="•"/>
            </a:pPr>
            <a:endParaRPr lang="en-US" sz="2800" dirty="0">
              <a:latin typeface="Gill Sans MT" panose="020B0502020104020203" pitchFamily="34" charset="0"/>
            </a:endParaRPr>
          </a:p>
        </p:txBody>
      </p:sp>
    </p:spTree>
    <p:extLst>
      <p:ext uri="{BB962C8B-B14F-4D97-AF65-F5344CB8AC3E}">
        <p14:creationId xmlns:p14="http://schemas.microsoft.com/office/powerpoint/2010/main" val="288071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20938551">
            <a:off x="-253147" y="510659"/>
            <a:ext cx="2227554" cy="771814"/>
          </a:xfrm>
          <a:prstGeom prst="rect">
            <a:avLst/>
          </a:prstGeom>
          <a:noFill/>
        </p:spPr>
        <p:txBody>
          <a:bodyPr wrap="square" rtlCol="0">
            <a:spAutoFit/>
          </a:bodyPr>
          <a:lstStyle/>
          <a:p>
            <a:pPr algn="ctr">
              <a:lnSpc>
                <a:spcPct val="90000"/>
              </a:lnSpc>
            </a:pPr>
            <a:r>
              <a:rPr lang="en-US" sz="4800" b="1" dirty="0" smtClean="0">
                <a:solidFill>
                  <a:srgbClr val="FFFF00"/>
                </a:solidFill>
                <a:latin typeface="Avengeance Heroic Avenger" pitchFamily="2" charset="0"/>
              </a:rPr>
              <a:t>BOTS</a:t>
            </a:r>
            <a:endParaRPr lang="en-US" sz="4800" b="1" dirty="0">
              <a:solidFill>
                <a:srgbClr val="FFFF00"/>
              </a:solidFill>
              <a:latin typeface="Avengeance Heroic Avenger" pitchFamily="2" charset="0"/>
            </a:endParaRPr>
          </a:p>
        </p:txBody>
      </p:sp>
      <p:sp>
        <p:nvSpPr>
          <p:cNvPr id="5" name="TextBox 4"/>
          <p:cNvSpPr txBox="1"/>
          <p:nvPr/>
        </p:nvSpPr>
        <p:spPr>
          <a:xfrm>
            <a:off x="227012" y="1488332"/>
            <a:ext cx="11811000" cy="4524315"/>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Easier to install than apps</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Lots of use cases that don’t justify a mobile app.</a:t>
            </a:r>
          </a:p>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Messaging apps are ubiquitous</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They have highest amount of user engagement</a:t>
            </a:r>
          </a:p>
          <a:p>
            <a:pPr marL="457200" indent="-457200">
              <a:lnSpc>
                <a:spcPct val="90000"/>
              </a:lnSpc>
              <a:buFont typeface="Arial" panose="020B0604020202020204" pitchFamily="34" charset="0"/>
              <a:buChar char="•"/>
            </a:pPr>
            <a:r>
              <a:rPr lang="en-US" sz="4000" dirty="0">
                <a:latin typeface="Gill Sans MT" panose="020B0502020104020203" pitchFamily="34" charset="0"/>
              </a:rPr>
              <a:t>E</a:t>
            </a:r>
            <a:r>
              <a:rPr lang="en-US" sz="4000" dirty="0" smtClean="0">
                <a:latin typeface="Gill Sans MT" panose="020B0502020104020203" pitchFamily="34" charset="0"/>
              </a:rPr>
              <a:t>asily bi-directional</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Complexity is moved to the cloud</a:t>
            </a:r>
          </a:p>
          <a:p>
            <a:pPr marL="457200" indent="-457200">
              <a:lnSpc>
                <a:spcPct val="90000"/>
              </a:lnSpc>
              <a:buFont typeface="Arial" panose="020B0604020202020204" pitchFamily="34" charset="0"/>
              <a:buChar char="•"/>
            </a:pPr>
            <a:r>
              <a:rPr lang="en-US" sz="4000" dirty="0" smtClean="0">
                <a:latin typeface="Gill Sans MT" panose="020B0502020104020203" pitchFamily="34" charset="0"/>
              </a:rPr>
              <a:t>Portable</a:t>
            </a:r>
          </a:p>
          <a:p>
            <a:pPr marL="457200" indent="-457200">
              <a:lnSpc>
                <a:spcPct val="90000"/>
              </a:lnSpc>
              <a:buFont typeface="Arial" panose="020B0604020202020204" pitchFamily="34" charset="0"/>
              <a:buChar char="•"/>
            </a:pPr>
            <a:r>
              <a:rPr lang="en-US" sz="4000" dirty="0" smtClean="0">
                <a:solidFill>
                  <a:srgbClr val="FFFF00"/>
                </a:solidFill>
                <a:latin typeface="Gill Sans MT" panose="020B0502020104020203" pitchFamily="34" charset="0"/>
              </a:rPr>
              <a:t>Humans are hardwired for language and conversation</a:t>
            </a:r>
          </a:p>
        </p:txBody>
      </p:sp>
    </p:spTree>
    <p:extLst>
      <p:ext uri="{BB962C8B-B14F-4D97-AF65-F5344CB8AC3E}">
        <p14:creationId xmlns:p14="http://schemas.microsoft.com/office/powerpoint/2010/main" val="389296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88825" cy="6854129"/>
          </a:xfrm>
        </p:spPr>
      </p:pic>
    </p:spTree>
    <p:extLst>
      <p:ext uri="{BB962C8B-B14F-4D97-AF65-F5344CB8AC3E}">
        <p14:creationId xmlns:p14="http://schemas.microsoft.com/office/powerpoint/2010/main" val="173434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133" y="304800"/>
            <a:ext cx="5180251" cy="1727200"/>
          </a:xfrm>
        </p:spPr>
        <p:txBody>
          <a:bodyPr/>
          <a:lstStyle/>
          <a:p>
            <a:r>
              <a:rPr lang="en-US" dirty="0" smtClean="0"/>
              <a:t>Eterni.me</a:t>
            </a:r>
            <a:endParaRPr lang="en-US" dirty="0"/>
          </a:p>
        </p:txBody>
      </p:sp>
      <p:sp>
        <p:nvSpPr>
          <p:cNvPr id="4" name="Text Placeholder 3"/>
          <p:cNvSpPr>
            <a:spLocks noGrp="1"/>
          </p:cNvSpPr>
          <p:nvPr>
            <p:ph type="body" sz="half" idx="2"/>
          </p:nvPr>
        </p:nvSpPr>
        <p:spPr>
          <a:xfrm>
            <a:off x="6399133" y="2133600"/>
            <a:ext cx="5180251" cy="1727200"/>
          </a:xfrm>
        </p:spPr>
        <p:txBody>
          <a:bodyPr>
            <a:noAutofit/>
          </a:bodyPr>
          <a:lstStyle/>
          <a:p>
            <a:pPr marL="342900" indent="-342900">
              <a:buFont typeface="Arial" panose="020B0604020202020204" pitchFamily="34" charset="0"/>
              <a:buChar char="•"/>
            </a:pPr>
            <a:r>
              <a:rPr lang="en-US" sz="3600" dirty="0" smtClean="0"/>
              <a:t>Sign up</a:t>
            </a:r>
          </a:p>
          <a:p>
            <a:pPr marL="342900" indent="-342900">
              <a:buFont typeface="Arial" panose="020B0604020202020204" pitchFamily="34" charset="0"/>
              <a:buChar char="•"/>
            </a:pPr>
            <a:r>
              <a:rPr lang="en-US" sz="3600" dirty="0" smtClean="0"/>
              <a:t>Let the platform learn your speech pattern</a:t>
            </a:r>
            <a:r>
              <a:rPr lang="en-US" sz="3600" dirty="0"/>
              <a:t> </a:t>
            </a:r>
            <a:r>
              <a:rPr lang="en-US" sz="3600" dirty="0" smtClean="0"/>
              <a:t>and life stories</a:t>
            </a:r>
          </a:p>
          <a:p>
            <a:pPr marL="342900" indent="-342900">
              <a:buFont typeface="Arial" panose="020B0604020202020204" pitchFamily="34" charset="0"/>
              <a:buChar char="•"/>
            </a:pPr>
            <a:r>
              <a:rPr lang="en-US" sz="3600" dirty="0" smtClean="0"/>
              <a:t>Converse with loved ones after death</a:t>
            </a:r>
          </a:p>
        </p:txBody>
      </p:sp>
      <p:pic>
        <p:nvPicPr>
          <p:cNvPr id="8" name="Picture 7"/>
          <p:cNvPicPr>
            <a:picLocks noChangeAspect="1"/>
          </p:cNvPicPr>
          <p:nvPr/>
        </p:nvPicPr>
        <p:blipFill>
          <a:blip r:embed="rId2"/>
          <a:stretch>
            <a:fillRect/>
          </a:stretch>
        </p:blipFill>
        <p:spPr>
          <a:xfrm>
            <a:off x="0" y="1179286"/>
            <a:ext cx="6085876" cy="4419600"/>
          </a:xfrm>
          <a:prstGeom prst="rect">
            <a:avLst/>
          </a:prstGeom>
        </p:spPr>
      </p:pic>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133" y="304800"/>
            <a:ext cx="5180251" cy="1727200"/>
          </a:xfrm>
        </p:spPr>
        <p:txBody>
          <a:bodyPr/>
          <a:lstStyle/>
          <a:p>
            <a:r>
              <a:rPr lang="en-US" dirty="0" smtClean="0"/>
              <a:t>DigitalGenius.com</a:t>
            </a:r>
            <a:endParaRPr lang="en-US" dirty="0"/>
          </a:p>
        </p:txBody>
      </p:sp>
      <p:sp>
        <p:nvSpPr>
          <p:cNvPr id="4" name="Text Placeholder 3"/>
          <p:cNvSpPr>
            <a:spLocks noGrp="1"/>
          </p:cNvSpPr>
          <p:nvPr>
            <p:ph type="body" sz="half" idx="2"/>
          </p:nvPr>
        </p:nvSpPr>
        <p:spPr>
          <a:xfrm>
            <a:off x="6399133" y="2133600"/>
            <a:ext cx="5180251" cy="1727200"/>
          </a:xfrm>
        </p:spPr>
        <p:txBody>
          <a:bodyPr>
            <a:noAutofit/>
          </a:bodyPr>
          <a:lstStyle/>
          <a:p>
            <a:pPr marL="342900" indent="-342900">
              <a:buFont typeface="Arial" panose="020B0604020202020204" pitchFamily="34" charset="0"/>
              <a:buChar char="•"/>
            </a:pPr>
            <a:r>
              <a:rPr lang="en-US" sz="3600" dirty="0" err="1"/>
              <a:t>Human+AI</a:t>
            </a:r>
            <a:r>
              <a:rPr lang="en-US" sz="3600" dirty="0"/>
              <a:t> Customer Service </a:t>
            </a:r>
            <a:endParaRPr lang="en-US" sz="3600" dirty="0" smtClean="0"/>
          </a:p>
          <a:p>
            <a:pPr marL="342900" indent="-342900">
              <a:buFont typeface="Arial" panose="020B0604020202020204" pitchFamily="34" charset="0"/>
              <a:buChar char="•"/>
            </a:pPr>
            <a:endParaRPr lang="en-US" sz="3600" dirty="0" smtClean="0"/>
          </a:p>
        </p:txBody>
      </p:sp>
      <p:pic>
        <p:nvPicPr>
          <p:cNvPr id="8" name="Picture 7"/>
          <p:cNvPicPr>
            <a:picLocks noChangeAspect="1"/>
          </p:cNvPicPr>
          <p:nvPr/>
        </p:nvPicPr>
        <p:blipFill>
          <a:blip r:embed="rId2"/>
          <a:stretch>
            <a:fillRect/>
          </a:stretch>
        </p:blipFill>
        <p:spPr>
          <a:xfrm>
            <a:off x="0" y="1179286"/>
            <a:ext cx="6085876" cy="4419600"/>
          </a:xfrm>
          <a:prstGeom prst="rect">
            <a:avLst/>
          </a:prstGeom>
        </p:spPr>
      </p:pic>
    </p:spTree>
    <p:extLst>
      <p:ext uri="{BB962C8B-B14F-4D97-AF65-F5344CB8AC3E}">
        <p14:creationId xmlns:p14="http://schemas.microsoft.com/office/powerpoint/2010/main" val="400590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133" y="304800"/>
            <a:ext cx="5180251" cy="1727200"/>
          </a:xfrm>
        </p:spPr>
        <p:txBody>
          <a:bodyPr/>
          <a:lstStyle/>
          <a:p>
            <a:r>
              <a:rPr lang="en-US" dirty="0" smtClean="0"/>
              <a:t>DEMISTO</a:t>
            </a:r>
            <a:endParaRPr lang="en-US" dirty="0"/>
          </a:p>
        </p:txBody>
      </p:sp>
      <p:sp>
        <p:nvSpPr>
          <p:cNvPr id="4" name="Text Placeholder 3"/>
          <p:cNvSpPr>
            <a:spLocks noGrp="1"/>
          </p:cNvSpPr>
          <p:nvPr>
            <p:ph type="body" sz="half" idx="2"/>
          </p:nvPr>
        </p:nvSpPr>
        <p:spPr>
          <a:xfrm>
            <a:off x="6399133" y="2133600"/>
            <a:ext cx="5180251" cy="1727200"/>
          </a:xfrm>
        </p:spPr>
        <p:txBody>
          <a:bodyPr>
            <a:noAutofit/>
          </a:bodyPr>
          <a:lstStyle/>
          <a:p>
            <a:pPr marL="342900" indent="-342900">
              <a:buFont typeface="Arial" panose="020B0604020202020204" pitchFamily="34" charset="0"/>
              <a:buChar char="•"/>
            </a:pPr>
            <a:r>
              <a:rPr lang="en-US" sz="3600" dirty="0" smtClean="0"/>
              <a:t>Company specializing on security </a:t>
            </a:r>
            <a:r>
              <a:rPr lang="en-US" sz="3600" dirty="0" err="1" smtClean="0"/>
              <a:t>ChatOps</a:t>
            </a:r>
            <a:r>
              <a:rPr lang="en-US" sz="3600" dirty="0" smtClean="0"/>
              <a:t> platform</a:t>
            </a:r>
          </a:p>
          <a:p>
            <a:pPr marL="342900" indent="-342900">
              <a:buFont typeface="Arial" panose="020B0604020202020204" pitchFamily="34" charset="0"/>
              <a:buChar char="•"/>
            </a:pPr>
            <a:endParaRPr lang="en-US" sz="3600" dirty="0" smtClean="0"/>
          </a:p>
        </p:txBody>
      </p:sp>
      <p:pic>
        <p:nvPicPr>
          <p:cNvPr id="8" name="Picture 7"/>
          <p:cNvPicPr>
            <a:picLocks noChangeAspect="1"/>
          </p:cNvPicPr>
          <p:nvPr/>
        </p:nvPicPr>
        <p:blipFill>
          <a:blip r:embed="rId2"/>
          <a:stretch>
            <a:fillRect/>
          </a:stretch>
        </p:blipFill>
        <p:spPr>
          <a:xfrm>
            <a:off x="0" y="1179286"/>
            <a:ext cx="6085876" cy="4419600"/>
          </a:xfrm>
          <a:prstGeom prst="rect">
            <a:avLst/>
          </a:prstGeom>
        </p:spPr>
      </p:pic>
    </p:spTree>
    <p:extLst>
      <p:ext uri="{BB962C8B-B14F-4D97-AF65-F5344CB8AC3E}">
        <p14:creationId xmlns:p14="http://schemas.microsoft.com/office/powerpoint/2010/main" val="3127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133" y="304800"/>
            <a:ext cx="5180251" cy="1727200"/>
          </a:xfrm>
        </p:spPr>
        <p:txBody>
          <a:bodyPr/>
          <a:lstStyle/>
          <a:p>
            <a:r>
              <a:rPr lang="en-US" dirty="0" smtClean="0"/>
              <a:t>Rightclick.io</a:t>
            </a:r>
            <a:endParaRPr lang="en-US" dirty="0"/>
          </a:p>
        </p:txBody>
      </p:sp>
      <p:sp>
        <p:nvSpPr>
          <p:cNvPr id="4" name="Text Placeholder 3"/>
          <p:cNvSpPr>
            <a:spLocks noGrp="1"/>
          </p:cNvSpPr>
          <p:nvPr>
            <p:ph type="body" sz="half" idx="2"/>
          </p:nvPr>
        </p:nvSpPr>
        <p:spPr>
          <a:xfrm>
            <a:off x="6399133" y="2133600"/>
            <a:ext cx="5180251" cy="1981200"/>
          </a:xfrm>
        </p:spPr>
        <p:txBody>
          <a:bodyPr>
            <a:noAutofit/>
          </a:bodyPr>
          <a:lstStyle/>
          <a:p>
            <a:pPr marL="342900" indent="-342900">
              <a:buFont typeface="Arial" panose="020B0604020202020204" pitchFamily="34" charset="0"/>
              <a:buChar char="•"/>
            </a:pPr>
            <a:r>
              <a:rPr lang="en-US" sz="3600" dirty="0" smtClean="0"/>
              <a:t>Create your website by telling your preference to a bot</a:t>
            </a:r>
          </a:p>
          <a:p>
            <a:pPr marL="342900" indent="-342900">
              <a:buFont typeface="Arial" panose="020B0604020202020204" pitchFamily="34" charset="0"/>
              <a:buChar char="•"/>
            </a:pPr>
            <a:endParaRPr lang="en-US" sz="3600" dirty="0" smtClean="0"/>
          </a:p>
        </p:txBody>
      </p:sp>
      <p:pic>
        <p:nvPicPr>
          <p:cNvPr id="8" name="Picture 7"/>
          <p:cNvPicPr>
            <a:picLocks noChangeAspect="1"/>
          </p:cNvPicPr>
          <p:nvPr/>
        </p:nvPicPr>
        <p:blipFill>
          <a:blip r:embed="rId2"/>
          <a:stretch>
            <a:fillRect/>
          </a:stretch>
        </p:blipFill>
        <p:spPr>
          <a:xfrm>
            <a:off x="0" y="1179286"/>
            <a:ext cx="6085876" cy="4419600"/>
          </a:xfrm>
          <a:prstGeom prst="rect">
            <a:avLst/>
          </a:prstGeom>
        </p:spPr>
      </p:pic>
    </p:spTree>
    <p:extLst>
      <p:ext uri="{BB962C8B-B14F-4D97-AF65-F5344CB8AC3E}">
        <p14:creationId xmlns:p14="http://schemas.microsoft.com/office/powerpoint/2010/main" val="81172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867400"/>
          </a:xfrm>
          <a:noFill/>
        </p:spPr>
        <p:txBody>
          <a:bodyPr anchor="ctr">
            <a:noAutofit/>
          </a:bodyPr>
          <a:lstStyle/>
          <a:p>
            <a:pPr algn="ctr"/>
            <a:r>
              <a:rPr lang="en-US" sz="11500" dirty="0" smtClean="0">
                <a:latin typeface="Calibri Light" panose="020F0302020204030204" pitchFamily="34" charset="0"/>
                <a:ea typeface="+mn-ea"/>
                <a:cs typeface="Calibri Light" panose="020F0302020204030204" pitchFamily="34" charset="0"/>
              </a:rPr>
              <a:t>Microsoft </a:t>
            </a:r>
            <a:r>
              <a:rPr lang="en-US" sz="11500" dirty="0" smtClean="0">
                <a:solidFill>
                  <a:srgbClr val="FFFF00"/>
                </a:solidFill>
                <a:latin typeface="Calibri Light" panose="020F0302020204030204" pitchFamily="34" charset="0"/>
                <a:ea typeface="+mn-ea"/>
                <a:cs typeface="Calibri Light" panose="020F0302020204030204" pitchFamily="34" charset="0"/>
              </a:rPr>
              <a:t>Bot</a:t>
            </a:r>
            <a:r>
              <a:rPr lang="en-US" sz="11500" dirty="0" smtClean="0">
                <a:latin typeface="Calibri Light" panose="020F0302020204030204" pitchFamily="34" charset="0"/>
                <a:ea typeface="+mn-ea"/>
                <a:cs typeface="Calibri Light" panose="020F0302020204030204" pitchFamily="34" charset="0"/>
              </a:rPr>
              <a:t> Framework</a:t>
            </a:r>
            <a:endParaRPr lang="en-US" sz="9600" dirty="0">
              <a:solidFill>
                <a:srgbClr val="FFFF00"/>
              </a:solidFill>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81160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33400"/>
          </a:xfrm>
          <a:noFill/>
        </p:spPr>
        <p:txBody>
          <a:bodyPr anchor="ctr">
            <a:noAutofit/>
          </a:bodyPr>
          <a:lstStyle/>
          <a:p>
            <a:pPr algn="ctr"/>
            <a:r>
              <a:rPr lang="en-US" sz="5400" dirty="0" smtClean="0">
                <a:latin typeface="Calibri Light" panose="020F0302020204030204" pitchFamily="34" charset="0"/>
                <a:ea typeface="+mn-ea"/>
                <a:cs typeface="Calibri Light" panose="020F0302020204030204" pitchFamily="34" charset="0"/>
              </a:rPr>
              <a:t>Microsoft </a:t>
            </a:r>
            <a:r>
              <a:rPr lang="en-US" sz="5400" dirty="0" smtClean="0">
                <a:solidFill>
                  <a:srgbClr val="FFFF00"/>
                </a:solidFill>
                <a:latin typeface="Calibri Light" panose="020F0302020204030204" pitchFamily="34" charset="0"/>
                <a:ea typeface="+mn-ea"/>
                <a:cs typeface="Calibri Light" panose="020F0302020204030204" pitchFamily="34" charset="0"/>
              </a:rPr>
              <a:t>Bot</a:t>
            </a:r>
            <a:r>
              <a:rPr lang="en-US" sz="5400" dirty="0" smtClean="0">
                <a:latin typeface="Calibri Light" panose="020F0302020204030204" pitchFamily="34" charset="0"/>
                <a:ea typeface="+mn-ea"/>
                <a:cs typeface="Calibri Light" panose="020F0302020204030204" pitchFamily="34" charset="0"/>
              </a:rPr>
              <a:t> Framework</a:t>
            </a:r>
            <a:endParaRPr lang="en-US" sz="4800" dirty="0">
              <a:solidFill>
                <a:srgbClr val="FFFF00"/>
              </a:solidFill>
              <a:latin typeface="Calibri Light" panose="020F0302020204030204" pitchFamily="34" charset="0"/>
              <a:ea typeface="+mn-ea"/>
              <a:cs typeface="Calibri Light" panose="020F0302020204030204" pitchFamily="34" charset="0"/>
            </a:endParaRPr>
          </a:p>
        </p:txBody>
      </p:sp>
      <p:sp>
        <p:nvSpPr>
          <p:cNvPr id="2" name="TextBox 1"/>
          <p:cNvSpPr txBox="1"/>
          <p:nvPr/>
        </p:nvSpPr>
        <p:spPr>
          <a:xfrm>
            <a:off x="2221608" y="1371600"/>
            <a:ext cx="7669407" cy="480131"/>
          </a:xfrm>
          <a:prstGeom prst="rect">
            <a:avLst/>
          </a:prstGeom>
          <a:noFill/>
        </p:spPr>
        <p:txBody>
          <a:bodyPr wrap="none" rtlCol="0">
            <a:spAutoFit/>
          </a:bodyPr>
          <a:lstStyle/>
          <a:p>
            <a:pPr>
              <a:lnSpc>
                <a:spcPct val="90000"/>
              </a:lnSpc>
            </a:pPr>
            <a:r>
              <a:rPr lang="en-US" sz="2800" dirty="0" smtClean="0">
                <a:latin typeface="Gill Sans MT" panose="020B0502020104020203" pitchFamily="34" charset="0"/>
              </a:rPr>
              <a:t>Framework to Build, Publish and Manage your Bots.</a:t>
            </a:r>
            <a:endParaRPr lang="en-US" sz="2800" dirty="0">
              <a:latin typeface="Gill Sans MT" panose="020B0502020104020203" pitchFamily="34" charset="0"/>
            </a:endParaRPr>
          </a:p>
        </p:txBody>
      </p:sp>
      <p:sp>
        <p:nvSpPr>
          <p:cNvPr id="3" name="TextBox 2"/>
          <p:cNvSpPr txBox="1"/>
          <p:nvPr/>
        </p:nvSpPr>
        <p:spPr>
          <a:xfrm>
            <a:off x="374467" y="2145645"/>
            <a:ext cx="11363688" cy="3582519"/>
          </a:xfrm>
          <a:prstGeom prst="rect">
            <a:avLst/>
          </a:prstGeom>
          <a:noFill/>
        </p:spPr>
        <p:txBody>
          <a:bodyPr wrap="none" rtlCol="0">
            <a:spAutoFit/>
          </a:bodyPr>
          <a:lstStyle/>
          <a:p>
            <a:pPr>
              <a:lnSpc>
                <a:spcPct val="90000"/>
              </a:lnSpc>
            </a:pPr>
            <a:r>
              <a:rPr lang="en-US" sz="2800" dirty="0" smtClean="0">
                <a:latin typeface="Gill Sans MT" panose="020B0502020104020203" pitchFamily="34" charset="0"/>
              </a:rPr>
              <a:t>For Developers:</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Reach a broad set of users that are already chatting</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More capable of supporting services </a:t>
            </a:r>
            <a:r>
              <a:rPr lang="en-US" sz="2800" dirty="0">
                <a:latin typeface="Gill Sans MT" panose="020B0502020104020203" pitchFamily="34" charset="0"/>
              </a:rPr>
              <a:t>(</a:t>
            </a:r>
            <a:r>
              <a:rPr lang="en-US" sz="2800" dirty="0" smtClean="0">
                <a:latin typeface="Gill Sans MT" panose="020B0502020104020203" pitchFamily="34" charset="0"/>
              </a:rPr>
              <a:t>Azure cognitive, translation, history)</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Build your own bots with Bot Builder SDK</a:t>
            </a:r>
          </a:p>
          <a:p>
            <a:pPr marL="457200" indent="-457200">
              <a:lnSpc>
                <a:spcPct val="90000"/>
              </a:lnSpc>
              <a:buFont typeface="Arial" panose="020B0604020202020204" pitchFamily="34" charset="0"/>
              <a:buChar char="•"/>
            </a:pPr>
            <a:endParaRPr lang="en-US" sz="2800" dirty="0">
              <a:latin typeface="Gill Sans MT" panose="020B0502020104020203" pitchFamily="34" charset="0"/>
            </a:endParaRPr>
          </a:p>
          <a:p>
            <a:pPr>
              <a:lnSpc>
                <a:spcPct val="90000"/>
              </a:lnSpc>
            </a:pPr>
            <a:r>
              <a:rPr lang="en-US" sz="2800" dirty="0" smtClean="0">
                <a:latin typeface="Gill Sans MT" panose="020B0502020104020203" pitchFamily="34" charset="0"/>
              </a:rPr>
              <a:t>For Businesses:</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Reduced cost of development</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Higher quality bots</a:t>
            </a:r>
          </a:p>
          <a:p>
            <a:pPr>
              <a:lnSpc>
                <a:spcPct val="90000"/>
              </a:lnSpc>
            </a:pPr>
            <a:endParaRPr lang="en-US" sz="2800" dirty="0">
              <a:latin typeface="Gill Sans MT" panose="020B0502020104020203" pitchFamily="34" charset="0"/>
            </a:endParaRPr>
          </a:p>
        </p:txBody>
      </p:sp>
    </p:spTree>
    <p:extLst>
      <p:ext uri="{BB962C8B-B14F-4D97-AF65-F5344CB8AC3E}">
        <p14:creationId xmlns:p14="http://schemas.microsoft.com/office/powerpoint/2010/main" val="225336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867400"/>
          </a:xfrm>
          <a:noFill/>
        </p:spPr>
        <p:txBody>
          <a:bodyPr anchor="ctr">
            <a:noAutofit/>
          </a:bodyPr>
          <a:lstStyle/>
          <a:p>
            <a:pPr algn="ctr"/>
            <a:r>
              <a:rPr lang="en-US" sz="11500" dirty="0" smtClean="0">
                <a:solidFill>
                  <a:srgbClr val="FFFF00"/>
                </a:solidFill>
                <a:latin typeface="Calibri Light" panose="020F0302020204030204" pitchFamily="34" charset="0"/>
                <a:ea typeface="+mn-ea"/>
                <a:cs typeface="Calibri Light" panose="020F0302020204030204" pitchFamily="34" charset="0"/>
              </a:rPr>
              <a:t>Components</a:t>
            </a:r>
            <a:r>
              <a:rPr lang="en-US" sz="11500" dirty="0" smtClean="0">
                <a:latin typeface="Calibri Light" panose="020F0302020204030204" pitchFamily="34" charset="0"/>
                <a:ea typeface="+mn-ea"/>
                <a:cs typeface="Calibri Light" panose="020F0302020204030204" pitchFamily="34" charset="0"/>
              </a:rPr>
              <a:t> </a:t>
            </a:r>
            <a:br>
              <a:rPr lang="en-US" sz="11500" dirty="0" smtClean="0">
                <a:latin typeface="Calibri Light" panose="020F0302020204030204" pitchFamily="34" charset="0"/>
                <a:ea typeface="+mn-ea"/>
                <a:cs typeface="Calibri Light" panose="020F0302020204030204" pitchFamily="34" charset="0"/>
              </a:rPr>
            </a:br>
            <a:r>
              <a:rPr lang="en-US" sz="11500" dirty="0" smtClean="0">
                <a:latin typeface="Calibri Light" panose="020F0302020204030204" pitchFamily="34" charset="0"/>
                <a:ea typeface="+mn-ea"/>
                <a:cs typeface="Calibri Light" panose="020F0302020204030204" pitchFamily="34" charset="0"/>
              </a:rPr>
              <a:t>OF Microsoft </a:t>
            </a:r>
            <a:r>
              <a:rPr lang="en-US" sz="11500" dirty="0" smtClean="0">
                <a:solidFill>
                  <a:srgbClr val="FFFF00"/>
                </a:solidFill>
                <a:latin typeface="Calibri Light" panose="020F0302020204030204" pitchFamily="34" charset="0"/>
                <a:ea typeface="+mn-ea"/>
                <a:cs typeface="Calibri Light" panose="020F0302020204030204" pitchFamily="34" charset="0"/>
              </a:rPr>
              <a:t>Bot</a:t>
            </a:r>
            <a:r>
              <a:rPr lang="en-US" sz="11500" dirty="0" smtClean="0">
                <a:latin typeface="Calibri Light" panose="020F0302020204030204" pitchFamily="34" charset="0"/>
                <a:ea typeface="+mn-ea"/>
                <a:cs typeface="Calibri Light" panose="020F0302020204030204" pitchFamily="34" charset="0"/>
              </a:rPr>
              <a:t> Framework</a:t>
            </a:r>
            <a:endParaRPr lang="en-US" sz="9600" dirty="0">
              <a:solidFill>
                <a:srgbClr val="FFFF00"/>
              </a:solidFill>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45877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867400"/>
          </a:xfrm>
          <a:noFill/>
        </p:spPr>
        <p:txBody>
          <a:bodyPr anchor="ctr">
            <a:noAutofit/>
          </a:bodyPr>
          <a:lstStyle/>
          <a:p>
            <a:pPr algn="ctr"/>
            <a:r>
              <a:rPr lang="en-US" sz="13800" dirty="0" smtClean="0">
                <a:latin typeface="Calibri Light" panose="020F0302020204030204" pitchFamily="34" charset="0"/>
                <a:ea typeface="+mn-ea"/>
                <a:cs typeface="Calibri Light" panose="020F0302020204030204" pitchFamily="34" charset="0"/>
              </a:rPr>
              <a:t>What </a:t>
            </a:r>
            <a:r>
              <a:rPr lang="en-US" sz="13800" dirty="0">
                <a:latin typeface="Calibri Light" panose="020F0302020204030204" pitchFamily="34" charset="0"/>
                <a:ea typeface="+mn-ea"/>
                <a:cs typeface="Calibri Light" panose="020F0302020204030204" pitchFamily="34" charset="0"/>
              </a:rPr>
              <a:t>a</a:t>
            </a:r>
            <a:r>
              <a:rPr lang="en-US" sz="13800" dirty="0">
                <a:solidFill>
                  <a:srgbClr val="FFFF00"/>
                </a:solidFill>
                <a:latin typeface="Calibri Light" panose="020F0302020204030204" pitchFamily="34" charset="0"/>
                <a:ea typeface="+mn-ea"/>
                <a:cs typeface="Calibri Light" panose="020F0302020204030204" pitchFamily="34" charset="0"/>
              </a:rPr>
              <a:t> BOT </a:t>
            </a:r>
            <a:r>
              <a:rPr lang="en-US" sz="13800" dirty="0" smtClean="0">
                <a:latin typeface="Calibri Light" panose="020F0302020204030204" pitchFamily="34" charset="0"/>
                <a:ea typeface="+mn-ea"/>
                <a:cs typeface="Calibri Light" panose="020F0302020204030204" pitchFamily="34" charset="0"/>
              </a:rPr>
              <a:t>is </a:t>
            </a:r>
            <a:br>
              <a:rPr lang="en-US" sz="13800" dirty="0" smtClean="0">
                <a:latin typeface="Calibri Light" panose="020F0302020204030204" pitchFamily="34" charset="0"/>
                <a:ea typeface="+mn-ea"/>
                <a:cs typeface="Calibri Light" panose="020F0302020204030204" pitchFamily="34" charset="0"/>
              </a:rPr>
            </a:br>
            <a:r>
              <a:rPr lang="en-US" sz="13800" dirty="0">
                <a:solidFill>
                  <a:srgbClr val="FFFF00"/>
                </a:solidFill>
                <a:latin typeface="Calibri Light" panose="020F0302020204030204" pitchFamily="34" charset="0"/>
                <a:ea typeface="+mn-ea"/>
                <a:cs typeface="Calibri Light" panose="020F0302020204030204" pitchFamily="34" charset="0"/>
              </a:rPr>
              <a:t>Not</a:t>
            </a:r>
            <a:r>
              <a:rPr lang="en-US" sz="13800" dirty="0">
                <a:solidFill>
                  <a:srgbClr val="FFFF00"/>
                </a:solidFill>
                <a:latin typeface="Calibri Light" panose="020F0302020204030204" pitchFamily="34" charset="0"/>
                <a:ea typeface="+mn-ea"/>
                <a:cs typeface="Calibri Light" panose="020F0302020204030204" pitchFamily="34" charset="0"/>
              </a:rPr>
              <a:t> ?</a:t>
            </a:r>
            <a:endParaRPr lang="en-US" sz="13800" dirty="0">
              <a:solidFill>
                <a:srgbClr val="FFFF00"/>
              </a:solidFill>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884612" cy="6858000"/>
          </a:xfrm>
          <a:prstGeom prst="rect">
            <a:avLst/>
          </a:prstGeom>
          <a:solidFill>
            <a:schemeClr val="accent5">
              <a:lumMod val="5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84612" y="0"/>
            <a:ext cx="4419601" cy="6858000"/>
          </a:xfrm>
          <a:prstGeom prst="rect">
            <a:avLst/>
          </a:prstGeom>
          <a:solidFill>
            <a:schemeClr val="accent5">
              <a:lumMod val="7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4213" y="-3629"/>
            <a:ext cx="3884612" cy="6858000"/>
          </a:xfrm>
          <a:prstGeom prst="rect">
            <a:avLst/>
          </a:prstGeom>
          <a:solidFill>
            <a:schemeClr val="accent5">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8012" y="762000"/>
            <a:ext cx="2590800" cy="480131"/>
          </a:xfrm>
          <a:prstGeom prst="rect">
            <a:avLst/>
          </a:prstGeom>
          <a:noFill/>
        </p:spPr>
        <p:txBody>
          <a:bodyPr wrap="square" rtlCol="0">
            <a:spAutoFit/>
          </a:bodyPr>
          <a:lstStyle/>
          <a:p>
            <a:pPr>
              <a:lnSpc>
                <a:spcPct val="90000"/>
              </a:lnSpc>
            </a:pPr>
            <a:r>
              <a:rPr lang="en-US" sz="2800" dirty="0" smtClean="0">
                <a:solidFill>
                  <a:srgbClr val="FFFF00"/>
                </a:solidFill>
                <a:latin typeface="Gill Sans MT" panose="020B0502020104020203" pitchFamily="34" charset="0"/>
              </a:rPr>
              <a:t>Bot Builder SDK</a:t>
            </a:r>
            <a:endParaRPr lang="en-US" sz="2800" dirty="0">
              <a:solidFill>
                <a:srgbClr val="FFFF00"/>
              </a:solidFill>
              <a:latin typeface="Gill Sans MT" panose="020B0502020104020203" pitchFamily="34" charset="0"/>
            </a:endParaRPr>
          </a:p>
        </p:txBody>
      </p:sp>
      <p:sp>
        <p:nvSpPr>
          <p:cNvPr id="10" name="TextBox 9"/>
          <p:cNvSpPr txBox="1"/>
          <p:nvPr/>
        </p:nvSpPr>
        <p:spPr>
          <a:xfrm>
            <a:off x="4502774" y="568100"/>
            <a:ext cx="3416074" cy="867930"/>
          </a:xfrm>
          <a:prstGeom prst="rect">
            <a:avLst/>
          </a:prstGeom>
          <a:noFill/>
        </p:spPr>
        <p:txBody>
          <a:bodyPr wrap="square" rtlCol="0">
            <a:spAutoFit/>
          </a:bodyPr>
          <a:lstStyle/>
          <a:p>
            <a:pPr algn="ctr">
              <a:lnSpc>
                <a:spcPct val="90000"/>
              </a:lnSpc>
            </a:pPr>
            <a:r>
              <a:rPr lang="en-US" sz="2800" dirty="0" smtClean="0">
                <a:solidFill>
                  <a:srgbClr val="FFFF00"/>
                </a:solidFill>
                <a:latin typeface="Gill Sans MT" panose="020B0502020104020203" pitchFamily="34" charset="0"/>
              </a:rPr>
              <a:t>Bot Framework Developer Portal</a:t>
            </a:r>
            <a:endParaRPr lang="en-US" sz="2800" dirty="0">
              <a:solidFill>
                <a:srgbClr val="FFFF00"/>
              </a:solidFill>
              <a:latin typeface="Gill Sans MT" panose="020B0502020104020203" pitchFamily="34" charset="0"/>
            </a:endParaRPr>
          </a:p>
        </p:txBody>
      </p:sp>
      <p:sp>
        <p:nvSpPr>
          <p:cNvPr id="14" name="TextBox 13"/>
          <p:cNvSpPr txBox="1"/>
          <p:nvPr/>
        </p:nvSpPr>
        <p:spPr>
          <a:xfrm>
            <a:off x="9074944" y="754743"/>
            <a:ext cx="2590800" cy="480131"/>
          </a:xfrm>
          <a:prstGeom prst="rect">
            <a:avLst/>
          </a:prstGeom>
          <a:noFill/>
        </p:spPr>
        <p:txBody>
          <a:bodyPr wrap="square" rtlCol="0">
            <a:spAutoFit/>
          </a:bodyPr>
          <a:lstStyle/>
          <a:p>
            <a:pPr>
              <a:lnSpc>
                <a:spcPct val="90000"/>
              </a:lnSpc>
            </a:pPr>
            <a:r>
              <a:rPr lang="en-US" sz="2800" dirty="0" smtClean="0">
                <a:solidFill>
                  <a:srgbClr val="FFFF00"/>
                </a:solidFill>
                <a:latin typeface="Gill Sans MT" panose="020B0502020104020203" pitchFamily="34" charset="0"/>
              </a:rPr>
              <a:t>Bot Directory</a:t>
            </a:r>
            <a:endParaRPr lang="en-US" sz="2800" dirty="0">
              <a:solidFill>
                <a:srgbClr val="FFFF00"/>
              </a:solidFill>
              <a:latin typeface="Gill Sans MT" panose="020B0502020104020203"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79412" y="2286000"/>
            <a:ext cx="3230915" cy="323091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2774" y="2029530"/>
            <a:ext cx="3266450" cy="326645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9523" y="1752600"/>
            <a:ext cx="4021617" cy="4021617"/>
          </a:xfrm>
          <a:prstGeom prst="rect">
            <a:avLst/>
          </a:prstGeom>
        </p:spPr>
      </p:pic>
    </p:spTree>
    <p:extLst>
      <p:ext uri="{BB962C8B-B14F-4D97-AF65-F5344CB8AC3E}">
        <p14:creationId xmlns:p14="http://schemas.microsoft.com/office/powerpoint/2010/main" val="53459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33400"/>
          </a:xfrm>
          <a:noFill/>
        </p:spPr>
        <p:txBody>
          <a:bodyPr anchor="ctr">
            <a:noAutofit/>
          </a:bodyPr>
          <a:lstStyle/>
          <a:p>
            <a:pPr algn="ctr"/>
            <a:r>
              <a:rPr lang="en-US" sz="5400" dirty="0" smtClean="0">
                <a:solidFill>
                  <a:srgbClr val="FFFF00"/>
                </a:solidFill>
                <a:latin typeface="Calibri Light" panose="020F0302020204030204" pitchFamily="34" charset="0"/>
                <a:ea typeface="+mn-ea"/>
                <a:cs typeface="Calibri Light" panose="020F0302020204030204" pitchFamily="34" charset="0"/>
              </a:rPr>
              <a:t>BOT builder </a:t>
            </a:r>
            <a:r>
              <a:rPr lang="en-US" sz="5400" dirty="0" err="1" smtClean="0">
                <a:solidFill>
                  <a:srgbClr val="FFFF00"/>
                </a:solidFill>
                <a:latin typeface="Calibri Light" panose="020F0302020204030204" pitchFamily="34" charset="0"/>
                <a:ea typeface="+mn-ea"/>
                <a:cs typeface="Calibri Light" panose="020F0302020204030204" pitchFamily="34" charset="0"/>
              </a:rPr>
              <a:t>Sdk</a:t>
            </a:r>
            <a:endParaRPr lang="en-US" sz="4800" dirty="0">
              <a:solidFill>
                <a:srgbClr val="FFFF00"/>
              </a:solidFill>
              <a:latin typeface="Calibri Light" panose="020F0302020204030204" pitchFamily="34" charset="0"/>
              <a:ea typeface="+mn-ea"/>
              <a:cs typeface="Calibri Light" panose="020F0302020204030204" pitchFamily="34" charset="0"/>
            </a:endParaRPr>
          </a:p>
        </p:txBody>
      </p:sp>
      <p:sp>
        <p:nvSpPr>
          <p:cNvPr id="3" name="TextBox 2"/>
          <p:cNvSpPr txBox="1"/>
          <p:nvPr/>
        </p:nvSpPr>
        <p:spPr>
          <a:xfrm>
            <a:off x="374467" y="1814542"/>
            <a:ext cx="11434945"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solidFill>
                  <a:srgbClr val="FFFF00"/>
                </a:solidFill>
                <a:latin typeface="Gill Sans MT" panose="020B0502020104020203" pitchFamily="34" charset="0"/>
              </a:rPr>
              <a:t>Dialogs</a:t>
            </a:r>
          </a:p>
          <a:p>
            <a:pPr marL="1180993" lvl="1"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Built-in prompts</a:t>
            </a:r>
          </a:p>
          <a:p>
            <a:pPr marL="1180993" lvl="1"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Yes/No, string, Number choices</a:t>
            </a:r>
          </a:p>
          <a:p>
            <a:pPr marL="1180993" lvl="1" indent="-571500">
              <a:buFont typeface="Arial" panose="020B0604020202020204" pitchFamily="34" charset="0"/>
              <a:buChar char="•"/>
            </a:pPr>
            <a:r>
              <a:rPr lang="en-US" sz="3600" dirty="0" err="1" smtClean="0">
                <a:solidFill>
                  <a:schemeClr val="tx1">
                    <a:lumMod val="85000"/>
                  </a:schemeClr>
                </a:solidFill>
                <a:latin typeface="Gill Sans MT" panose="020B0502020104020203" pitchFamily="34" charset="0"/>
              </a:rPr>
              <a:t>FormFlow</a:t>
            </a:r>
            <a:endParaRPr lang="en-US" sz="3600" dirty="0" smtClean="0">
              <a:solidFill>
                <a:schemeClr val="tx1">
                  <a:lumMod val="85000"/>
                </a:schemeClr>
              </a:solidFill>
              <a:latin typeface="Gill Sans MT" panose="020B0502020104020203" pitchFamily="34" charset="0"/>
            </a:endParaRPr>
          </a:p>
          <a:p>
            <a:pPr marL="571500" indent="-571500">
              <a:buFont typeface="Arial" panose="020B0604020202020204" pitchFamily="34" charset="0"/>
              <a:buChar char="•"/>
            </a:pPr>
            <a:r>
              <a:rPr lang="en-US" sz="3600" dirty="0" smtClean="0">
                <a:solidFill>
                  <a:srgbClr val="FFFF00"/>
                </a:solidFill>
                <a:latin typeface="Gill Sans MT" panose="020B0502020104020203" pitchFamily="34" charset="0"/>
              </a:rPr>
              <a:t>Rich Interaction</a:t>
            </a:r>
          </a:p>
          <a:p>
            <a:pPr marL="1180993" lvl="1"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Add attachments(image, video etc.)</a:t>
            </a:r>
          </a:p>
          <a:p>
            <a:pPr marL="1180993" lvl="1"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Services extension for </a:t>
            </a:r>
            <a:r>
              <a:rPr lang="en-US" sz="3600" dirty="0" smtClean="0">
                <a:solidFill>
                  <a:schemeClr val="tx1">
                    <a:lumMod val="85000"/>
                  </a:schemeClr>
                </a:solidFill>
                <a:latin typeface="Gill Sans MT" panose="020B0502020104020203" pitchFamily="34" charset="0"/>
              </a:rPr>
              <a:t>Language Understanding (LUIS)</a:t>
            </a:r>
          </a:p>
          <a:p>
            <a:pPr marL="571500" indent="-571500">
              <a:buFont typeface="Arial" panose="020B0604020202020204" pitchFamily="34" charset="0"/>
              <a:buChar char="•"/>
            </a:pPr>
            <a:r>
              <a:rPr lang="en-US" sz="3600" dirty="0" smtClean="0">
                <a:solidFill>
                  <a:srgbClr val="FFFF00"/>
                </a:solidFill>
                <a:latin typeface="Gill Sans MT" panose="020B0502020104020203" pitchFamily="34" charset="0"/>
              </a:rPr>
              <a:t>Online/Offline Chat Emulator</a:t>
            </a:r>
            <a:endParaRPr lang="en-US" sz="3600" dirty="0">
              <a:solidFill>
                <a:srgbClr val="FFFF00"/>
              </a:solidFill>
              <a:latin typeface="Gill Sans MT" panose="020B0502020104020203" pitchFamily="34" charset="0"/>
            </a:endParaRPr>
          </a:p>
        </p:txBody>
      </p:sp>
      <p:sp>
        <p:nvSpPr>
          <p:cNvPr id="5" name="TextBox 4"/>
          <p:cNvSpPr txBox="1"/>
          <p:nvPr/>
        </p:nvSpPr>
        <p:spPr>
          <a:xfrm>
            <a:off x="4201445" y="1066800"/>
            <a:ext cx="3709734" cy="867930"/>
          </a:xfrm>
          <a:prstGeom prst="rect">
            <a:avLst/>
          </a:prstGeom>
          <a:noFill/>
        </p:spPr>
        <p:txBody>
          <a:bodyPr wrap="none" rtlCol="0">
            <a:spAutoFit/>
          </a:bodyPr>
          <a:lstStyle/>
          <a:p>
            <a:pPr>
              <a:lnSpc>
                <a:spcPct val="90000"/>
              </a:lnSpc>
            </a:pPr>
            <a:r>
              <a:rPr lang="en-US" sz="2800" dirty="0">
                <a:solidFill>
                  <a:schemeClr val="tx1">
                    <a:lumMod val="85000"/>
                  </a:schemeClr>
                </a:solidFill>
                <a:latin typeface="Gill Sans MT" panose="020B0502020104020203" pitchFamily="34" charset="0"/>
              </a:rPr>
              <a:t>Node.js, .NET and REST</a:t>
            </a:r>
          </a:p>
          <a:p>
            <a:pPr>
              <a:lnSpc>
                <a:spcPct val="90000"/>
              </a:lnSpc>
            </a:pPr>
            <a:endParaRPr lang="en-US" sz="2800" dirty="0"/>
          </a:p>
        </p:txBody>
      </p:sp>
    </p:spTree>
    <p:extLst>
      <p:ext uri="{BB962C8B-B14F-4D97-AF65-F5344CB8AC3E}">
        <p14:creationId xmlns:p14="http://schemas.microsoft.com/office/powerpoint/2010/main" val="38130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8012" y="5566229"/>
            <a:ext cx="2380523"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Prompts</a:t>
            </a:r>
            <a:endParaRPr lang="en-US" sz="3600" dirty="0">
              <a:solidFill>
                <a:schemeClr val="tx1">
                  <a:lumMod val="85000"/>
                </a:schemeClr>
              </a:solidFill>
              <a:latin typeface="Gill Sans MT" panose="020B0502020104020203" pitchFamily="34" charset="0"/>
            </a:endParaRPr>
          </a:p>
        </p:txBody>
      </p:sp>
      <p:pic>
        <p:nvPicPr>
          <p:cNvPr id="8" name="Picture 7"/>
          <p:cNvPicPr>
            <a:picLocks noChangeAspect="1"/>
          </p:cNvPicPr>
          <p:nvPr/>
        </p:nvPicPr>
        <p:blipFill>
          <a:blip r:embed="rId2"/>
          <a:stretch>
            <a:fillRect/>
          </a:stretch>
        </p:blipFill>
        <p:spPr>
          <a:xfrm>
            <a:off x="199533" y="1695819"/>
            <a:ext cx="4191000" cy="3443507"/>
          </a:xfrm>
          <a:prstGeom prst="rect">
            <a:avLst/>
          </a:prstGeom>
        </p:spPr>
      </p:pic>
      <p:pic>
        <p:nvPicPr>
          <p:cNvPr id="9" name="Picture 8"/>
          <p:cNvPicPr>
            <a:picLocks noChangeAspect="1"/>
          </p:cNvPicPr>
          <p:nvPr/>
        </p:nvPicPr>
        <p:blipFill>
          <a:blip r:embed="rId3"/>
          <a:stretch>
            <a:fillRect/>
          </a:stretch>
        </p:blipFill>
        <p:spPr>
          <a:xfrm>
            <a:off x="4418012" y="1477107"/>
            <a:ext cx="2743200" cy="3880933"/>
          </a:xfrm>
          <a:prstGeom prst="rect">
            <a:avLst/>
          </a:prstGeom>
        </p:spPr>
      </p:pic>
      <p:pic>
        <p:nvPicPr>
          <p:cNvPr id="10" name="Picture 9"/>
          <p:cNvPicPr>
            <a:picLocks noChangeAspect="1"/>
          </p:cNvPicPr>
          <p:nvPr/>
        </p:nvPicPr>
        <p:blipFill>
          <a:blip r:embed="rId4"/>
          <a:stretch>
            <a:fillRect/>
          </a:stretch>
        </p:blipFill>
        <p:spPr>
          <a:xfrm>
            <a:off x="7206776" y="1477107"/>
            <a:ext cx="4898801" cy="3669615"/>
          </a:xfrm>
          <a:prstGeom prst="rect">
            <a:avLst/>
          </a:prstGeom>
        </p:spPr>
      </p:pic>
      <p:sp>
        <p:nvSpPr>
          <p:cNvPr id="11" name="Rectangle 10"/>
          <p:cNvSpPr/>
          <p:nvPr/>
        </p:nvSpPr>
        <p:spPr>
          <a:xfrm>
            <a:off x="3960812" y="5566228"/>
            <a:ext cx="3200400" cy="646331"/>
          </a:xfrm>
          <a:prstGeom prst="rect">
            <a:avLst/>
          </a:prstGeom>
        </p:spPr>
        <p:txBody>
          <a:bodyPr wrap="square">
            <a:spAutoFit/>
          </a:bodyPr>
          <a:lstStyle/>
          <a:p>
            <a:pPr lvl="1" algn="ctr"/>
            <a:r>
              <a:rPr lang="en-US" sz="3600" dirty="0">
                <a:solidFill>
                  <a:schemeClr val="tx1">
                    <a:lumMod val="85000"/>
                  </a:schemeClr>
                </a:solidFill>
                <a:latin typeface="Gill Sans MT" panose="020B0502020104020203" pitchFamily="34" charset="0"/>
              </a:rPr>
              <a:t>A</a:t>
            </a:r>
            <a:r>
              <a:rPr lang="en-US" sz="3600" dirty="0" smtClean="0">
                <a:solidFill>
                  <a:schemeClr val="tx1">
                    <a:lumMod val="85000"/>
                  </a:schemeClr>
                </a:solidFill>
                <a:latin typeface="Gill Sans MT" panose="020B0502020104020203" pitchFamily="34" charset="0"/>
              </a:rPr>
              <a:t>ttachments</a:t>
            </a:r>
            <a:endParaRPr lang="en-US" sz="3600" dirty="0">
              <a:solidFill>
                <a:schemeClr val="tx1">
                  <a:lumMod val="85000"/>
                </a:schemeClr>
              </a:solidFill>
              <a:latin typeface="Gill Sans MT" panose="020B0502020104020203" pitchFamily="34" charset="0"/>
            </a:endParaRPr>
          </a:p>
        </p:txBody>
      </p:sp>
      <p:sp>
        <p:nvSpPr>
          <p:cNvPr id="12" name="Rectangle 11"/>
          <p:cNvSpPr/>
          <p:nvPr/>
        </p:nvSpPr>
        <p:spPr>
          <a:xfrm>
            <a:off x="8133489" y="5566228"/>
            <a:ext cx="3200400" cy="646331"/>
          </a:xfrm>
          <a:prstGeom prst="rect">
            <a:avLst/>
          </a:prstGeom>
        </p:spPr>
        <p:txBody>
          <a:bodyPr wrap="square">
            <a:spAutoFit/>
          </a:bodyPr>
          <a:lstStyle/>
          <a:p>
            <a:pPr lvl="1" algn="ctr"/>
            <a:r>
              <a:rPr lang="en-US" sz="3600" dirty="0" smtClean="0">
                <a:solidFill>
                  <a:schemeClr val="tx1">
                    <a:lumMod val="85000"/>
                  </a:schemeClr>
                </a:solidFill>
                <a:latin typeface="Gill Sans MT" panose="020B0502020104020203" pitchFamily="34" charset="0"/>
              </a:rPr>
              <a:t>Emulator</a:t>
            </a:r>
            <a:endParaRPr lang="en-US" sz="36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2181311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33400"/>
          </a:xfrm>
          <a:noFill/>
        </p:spPr>
        <p:txBody>
          <a:bodyPr anchor="ctr">
            <a:noAutofit/>
          </a:bodyPr>
          <a:lstStyle/>
          <a:p>
            <a:pPr algn="ctr"/>
            <a:r>
              <a:rPr lang="en-US" sz="5400" dirty="0" smtClean="0">
                <a:solidFill>
                  <a:srgbClr val="FFFF00"/>
                </a:solidFill>
                <a:latin typeface="Calibri Light" panose="020F0302020204030204" pitchFamily="34" charset="0"/>
                <a:ea typeface="+mn-ea"/>
                <a:cs typeface="Calibri Light" panose="020F0302020204030204" pitchFamily="34" charset="0"/>
              </a:rPr>
              <a:t>BOT Developer Portal</a:t>
            </a:r>
            <a:endParaRPr lang="en-US" sz="4800" dirty="0">
              <a:solidFill>
                <a:srgbClr val="FFFF00"/>
              </a:solidFill>
              <a:latin typeface="Calibri Light" panose="020F0302020204030204" pitchFamily="34" charset="0"/>
              <a:ea typeface="+mn-ea"/>
              <a:cs typeface="Calibri Light" panose="020F0302020204030204" pitchFamily="34" charset="0"/>
            </a:endParaRPr>
          </a:p>
        </p:txBody>
      </p:sp>
      <p:sp>
        <p:nvSpPr>
          <p:cNvPr id="3" name="TextBox 2"/>
          <p:cNvSpPr txBox="1"/>
          <p:nvPr/>
        </p:nvSpPr>
        <p:spPr>
          <a:xfrm>
            <a:off x="455612" y="1905000"/>
            <a:ext cx="4881745"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Register your Bot</a:t>
            </a:r>
          </a:p>
          <a:p>
            <a:pPr marL="571500"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Connect to channels</a:t>
            </a:r>
          </a:p>
          <a:p>
            <a:pPr marL="571500"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Test</a:t>
            </a:r>
          </a:p>
          <a:p>
            <a:pPr marL="571500"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Publish</a:t>
            </a:r>
          </a:p>
          <a:p>
            <a:pPr marL="571500"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Manage</a:t>
            </a:r>
          </a:p>
          <a:p>
            <a:pPr marL="571500" indent="-571500">
              <a:buFont typeface="Arial" panose="020B0604020202020204" pitchFamily="34" charset="0"/>
              <a:buChar char="•"/>
            </a:pPr>
            <a:r>
              <a:rPr lang="en-US" sz="3600" dirty="0" smtClean="0">
                <a:solidFill>
                  <a:schemeClr val="tx1">
                    <a:lumMod val="85000"/>
                  </a:schemeClr>
                </a:solidFill>
                <a:latin typeface="Gill Sans MT" panose="020B0502020104020203" pitchFamily="34" charset="0"/>
              </a:rPr>
              <a:t>Measure</a:t>
            </a:r>
            <a:endParaRPr lang="en-US" sz="3600" dirty="0">
              <a:solidFill>
                <a:schemeClr val="tx1">
                  <a:lumMod val="85000"/>
                </a:schemeClr>
              </a:solidFill>
              <a:latin typeface="Gill Sans MT" panose="020B0502020104020203" pitchFamily="34" charset="0"/>
            </a:endParaRPr>
          </a:p>
        </p:txBody>
      </p:sp>
      <p:sp>
        <p:nvSpPr>
          <p:cNvPr id="6" name="TextBox 5"/>
          <p:cNvSpPr txBox="1"/>
          <p:nvPr/>
        </p:nvSpPr>
        <p:spPr>
          <a:xfrm>
            <a:off x="4237320" y="1074057"/>
            <a:ext cx="3637984" cy="480131"/>
          </a:xfrm>
          <a:prstGeom prst="rect">
            <a:avLst/>
          </a:prstGeom>
          <a:noFill/>
        </p:spPr>
        <p:txBody>
          <a:bodyPr wrap="none" rtlCol="0">
            <a:spAutoFit/>
          </a:bodyPr>
          <a:lstStyle/>
          <a:p>
            <a:pPr>
              <a:lnSpc>
                <a:spcPct val="90000"/>
              </a:lnSpc>
            </a:pPr>
            <a:r>
              <a:rPr lang="en-US" sz="2800" dirty="0" smtClean="0">
                <a:solidFill>
                  <a:schemeClr val="tx1">
                    <a:lumMod val="85000"/>
                  </a:schemeClr>
                </a:solidFill>
                <a:latin typeface="Gill Sans MT" panose="020B0502020104020203" pitchFamily="34" charset="0"/>
              </a:rPr>
              <a:t>Dev.botframework.com</a:t>
            </a:r>
          </a:p>
        </p:txBody>
      </p:sp>
      <p:pic>
        <p:nvPicPr>
          <p:cNvPr id="2" name="Picture 1"/>
          <p:cNvPicPr>
            <a:picLocks noChangeAspect="1"/>
          </p:cNvPicPr>
          <p:nvPr/>
        </p:nvPicPr>
        <p:blipFill>
          <a:blip r:embed="rId2"/>
          <a:stretch>
            <a:fillRect/>
          </a:stretch>
        </p:blipFill>
        <p:spPr>
          <a:xfrm>
            <a:off x="5035892" y="2081006"/>
            <a:ext cx="7115059" cy="3240314"/>
          </a:xfrm>
          <a:prstGeom prst="rect">
            <a:avLst/>
          </a:prstGeom>
        </p:spPr>
      </p:pic>
      <p:pic>
        <p:nvPicPr>
          <p:cNvPr id="4" name="Picture 3"/>
          <p:cNvPicPr>
            <a:picLocks noChangeAspect="1"/>
          </p:cNvPicPr>
          <p:nvPr/>
        </p:nvPicPr>
        <p:blipFill>
          <a:blip r:embed="rId3"/>
          <a:stretch>
            <a:fillRect/>
          </a:stretch>
        </p:blipFill>
        <p:spPr>
          <a:xfrm>
            <a:off x="760412" y="5611121"/>
            <a:ext cx="11210225" cy="1012805"/>
          </a:xfrm>
          <a:prstGeom prst="rect">
            <a:avLst/>
          </a:prstGeom>
        </p:spPr>
      </p:pic>
    </p:spTree>
    <p:extLst>
      <p:ext uri="{BB962C8B-B14F-4D97-AF65-F5344CB8AC3E}">
        <p14:creationId xmlns:p14="http://schemas.microsoft.com/office/powerpoint/2010/main" val="148516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90600"/>
            <a:ext cx="10156805" cy="5878286"/>
          </a:xfrm>
          <a:prstGeom prst="rect">
            <a:avLst/>
          </a:prstGeom>
        </p:spPr>
      </p:pic>
      <p:sp>
        <p:nvSpPr>
          <p:cNvPr id="5" name="Rectangle 4"/>
          <p:cNvSpPr/>
          <p:nvPr/>
        </p:nvSpPr>
        <p:spPr>
          <a:xfrm>
            <a:off x="3808412" y="152400"/>
            <a:ext cx="3847528"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Bot Registration</a:t>
            </a:r>
            <a:endParaRPr lang="en-US" sz="36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262438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3660" y="152400"/>
            <a:ext cx="2517036"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Channels</a:t>
            </a:r>
            <a:endParaRPr lang="en-US" sz="3600" dirty="0">
              <a:solidFill>
                <a:schemeClr val="tx1">
                  <a:lumMod val="85000"/>
                </a:schemeClr>
              </a:solidFill>
              <a:latin typeface="Gill Sans MT" panose="020B0502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914400"/>
            <a:ext cx="7177178" cy="5943600"/>
          </a:xfrm>
          <a:prstGeom prst="rect">
            <a:avLst/>
          </a:prstGeom>
        </p:spPr>
      </p:pic>
    </p:spTree>
    <p:extLst>
      <p:ext uri="{BB962C8B-B14F-4D97-AF65-F5344CB8AC3E}">
        <p14:creationId xmlns:p14="http://schemas.microsoft.com/office/powerpoint/2010/main" val="378440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99012" y="381000"/>
            <a:ext cx="2108269"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Publish</a:t>
            </a:r>
            <a:endParaRPr lang="en-US" sz="3600" dirty="0">
              <a:solidFill>
                <a:schemeClr val="tx1">
                  <a:lumMod val="85000"/>
                </a:schemeClr>
              </a:solidFill>
              <a:latin typeface="Gill Sans MT" panose="020B0502020104020203" pitchFamily="34" charset="0"/>
            </a:endParaRPr>
          </a:p>
        </p:txBody>
      </p:sp>
      <p:sp>
        <p:nvSpPr>
          <p:cNvPr id="3" name="TextBox 2"/>
          <p:cNvSpPr txBox="1"/>
          <p:nvPr/>
        </p:nvSpPr>
        <p:spPr>
          <a:xfrm>
            <a:off x="455612" y="1371600"/>
            <a:ext cx="11125200" cy="4967514"/>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US" sz="3200" dirty="0" smtClean="0">
                <a:solidFill>
                  <a:srgbClr val="FFFF00"/>
                </a:solidFill>
                <a:latin typeface="Gill Sans MT" panose="020B0502020104020203" pitchFamily="34" charset="0"/>
              </a:rPr>
              <a:t>Publish</a:t>
            </a:r>
            <a:r>
              <a:rPr lang="en-US" sz="3200" dirty="0" smtClean="0">
                <a:latin typeface="Gill Sans MT" panose="020B0502020104020203" pitchFamily="34" charset="0"/>
              </a:rPr>
              <a:t> from the dashboard</a:t>
            </a:r>
          </a:p>
          <a:p>
            <a:pPr marL="457200" indent="-457200">
              <a:lnSpc>
                <a:spcPct val="90000"/>
              </a:lnSpc>
              <a:buFont typeface="Arial" panose="020B0604020202020204" pitchFamily="34" charset="0"/>
              <a:buChar char="•"/>
            </a:pPr>
            <a:r>
              <a:rPr lang="en-US" sz="3200" dirty="0" smtClean="0">
                <a:latin typeface="Gill Sans MT" panose="020B0502020104020203" pitchFamily="34" charset="0"/>
              </a:rPr>
              <a:t>Best practices</a:t>
            </a:r>
          </a:p>
          <a:p>
            <a:pPr marL="1066693" lvl="1" indent="-457200">
              <a:lnSpc>
                <a:spcPct val="90000"/>
              </a:lnSpc>
              <a:buFont typeface="Arial" panose="020B0604020202020204" pitchFamily="34" charset="0"/>
              <a:buChar char="•"/>
            </a:pPr>
            <a:r>
              <a:rPr lang="en-US" sz="3200" dirty="0" smtClean="0">
                <a:latin typeface="Gill Sans MT" panose="020B0502020104020203" pitchFamily="34" charset="0"/>
              </a:rPr>
              <a:t>Provide as much as </a:t>
            </a:r>
            <a:r>
              <a:rPr lang="en-US" sz="3200" dirty="0" smtClean="0">
                <a:solidFill>
                  <a:srgbClr val="FFFF00"/>
                </a:solidFill>
                <a:latin typeface="Gill Sans MT" panose="020B0502020104020203" pitchFamily="34" charset="0"/>
              </a:rPr>
              <a:t>value</a:t>
            </a:r>
            <a:r>
              <a:rPr lang="en-US" sz="3200" dirty="0" smtClean="0">
                <a:latin typeface="Gill Sans MT" panose="020B0502020104020203" pitchFamily="34" charset="0"/>
              </a:rPr>
              <a:t> to </a:t>
            </a:r>
            <a:r>
              <a:rPr lang="en-US" sz="3200" dirty="0" smtClean="0">
                <a:solidFill>
                  <a:srgbClr val="FFFF00"/>
                </a:solidFill>
                <a:latin typeface="Gill Sans MT" panose="020B0502020104020203" pitchFamily="34" charset="0"/>
              </a:rPr>
              <a:t>users</a:t>
            </a:r>
            <a:r>
              <a:rPr lang="en-US" sz="3200" dirty="0" smtClean="0">
                <a:latin typeface="Gill Sans MT" panose="020B0502020104020203" pitchFamily="34" charset="0"/>
              </a:rPr>
              <a:t> within the channel</a:t>
            </a:r>
          </a:p>
          <a:p>
            <a:pPr marL="1066693" lvl="1" indent="-457200">
              <a:lnSpc>
                <a:spcPct val="90000"/>
              </a:lnSpc>
              <a:buFont typeface="Arial" panose="020B0604020202020204" pitchFamily="34" charset="0"/>
              <a:buChar char="•"/>
            </a:pPr>
            <a:r>
              <a:rPr lang="en-US" sz="3200" dirty="0" smtClean="0">
                <a:latin typeface="Gill Sans MT" panose="020B0502020104020203" pitchFamily="34" charset="0"/>
              </a:rPr>
              <a:t>Participate in a </a:t>
            </a:r>
            <a:r>
              <a:rPr lang="en-US" sz="3200" dirty="0" smtClean="0">
                <a:solidFill>
                  <a:srgbClr val="FFFF00"/>
                </a:solidFill>
                <a:latin typeface="Gill Sans MT" panose="020B0502020104020203" pitchFamily="34" charset="0"/>
              </a:rPr>
              <a:t>productive</a:t>
            </a:r>
            <a:r>
              <a:rPr lang="en-US" sz="3200" dirty="0" smtClean="0">
                <a:latin typeface="Gill Sans MT" panose="020B0502020104020203" pitchFamily="34" charset="0"/>
              </a:rPr>
              <a:t> conversation</a:t>
            </a:r>
          </a:p>
          <a:p>
            <a:pPr marL="1066693" lvl="1" indent="-457200">
              <a:lnSpc>
                <a:spcPct val="90000"/>
              </a:lnSpc>
              <a:buFont typeface="Arial" panose="020B0604020202020204" pitchFamily="34" charset="0"/>
              <a:buChar char="•"/>
            </a:pPr>
            <a:r>
              <a:rPr lang="en-US" sz="3200" dirty="0" smtClean="0">
                <a:latin typeface="Gill Sans MT" panose="020B0502020104020203" pitchFamily="34" charset="0"/>
              </a:rPr>
              <a:t>Craft an </a:t>
            </a:r>
            <a:r>
              <a:rPr lang="en-US" sz="3200" dirty="0" smtClean="0">
                <a:solidFill>
                  <a:srgbClr val="FFFF00"/>
                </a:solidFill>
                <a:latin typeface="Gill Sans MT" panose="020B0502020104020203" pitchFamily="34" charset="0"/>
              </a:rPr>
              <a:t>engaging</a:t>
            </a:r>
            <a:r>
              <a:rPr lang="en-US" sz="3200" dirty="0" smtClean="0">
                <a:latin typeface="Gill Sans MT" panose="020B0502020104020203" pitchFamily="34" charset="0"/>
              </a:rPr>
              <a:t> welcome message</a:t>
            </a:r>
          </a:p>
          <a:p>
            <a:pPr marL="1066693" lvl="1" indent="-457200">
              <a:lnSpc>
                <a:spcPct val="90000"/>
              </a:lnSpc>
              <a:buFont typeface="Arial" panose="020B0604020202020204" pitchFamily="34" charset="0"/>
              <a:buChar char="•"/>
            </a:pPr>
            <a:r>
              <a:rPr lang="en-US" sz="3200" dirty="0" smtClean="0">
                <a:solidFill>
                  <a:srgbClr val="FFFF00"/>
                </a:solidFill>
                <a:latin typeface="Gill Sans MT" panose="020B0502020104020203" pitchFamily="34" charset="0"/>
              </a:rPr>
              <a:t>Emotion</a:t>
            </a:r>
            <a:r>
              <a:rPr lang="en-US" sz="3200" dirty="0" smtClean="0">
                <a:latin typeface="Gill Sans MT" panose="020B0502020104020203" pitchFamily="34" charset="0"/>
              </a:rPr>
              <a:t> and </a:t>
            </a:r>
            <a:r>
              <a:rPr lang="en-US" sz="3200" dirty="0" smtClean="0">
                <a:solidFill>
                  <a:srgbClr val="FFFF00"/>
                </a:solidFill>
                <a:latin typeface="Gill Sans MT" panose="020B0502020104020203" pitchFamily="34" charset="0"/>
              </a:rPr>
              <a:t>personality</a:t>
            </a:r>
            <a:r>
              <a:rPr lang="en-US" sz="3200" dirty="0" smtClean="0">
                <a:latin typeface="Gill Sans MT" panose="020B0502020104020203" pitchFamily="34" charset="0"/>
              </a:rPr>
              <a:t> to bot is important</a:t>
            </a:r>
          </a:p>
          <a:p>
            <a:pPr marL="1066693" lvl="1" indent="-457200">
              <a:lnSpc>
                <a:spcPct val="90000"/>
              </a:lnSpc>
              <a:buFont typeface="Arial" panose="020B0604020202020204" pitchFamily="34" charset="0"/>
              <a:buChar char="•"/>
            </a:pPr>
            <a:r>
              <a:rPr lang="en-US" sz="3200" dirty="0" smtClean="0">
                <a:latin typeface="Gill Sans MT" panose="020B0502020104020203" pitchFamily="34" charset="0"/>
              </a:rPr>
              <a:t>Give </a:t>
            </a:r>
            <a:r>
              <a:rPr lang="en-US" sz="3200" dirty="0" smtClean="0">
                <a:solidFill>
                  <a:srgbClr val="FFFF00"/>
                </a:solidFill>
                <a:latin typeface="Gill Sans MT" panose="020B0502020104020203" pitchFamily="34" charset="0"/>
              </a:rPr>
              <a:t>feedback</a:t>
            </a:r>
            <a:r>
              <a:rPr lang="en-US" sz="3200" dirty="0" smtClean="0">
                <a:latin typeface="Gill Sans MT" panose="020B0502020104020203" pitchFamily="34" charset="0"/>
              </a:rPr>
              <a:t> </a:t>
            </a:r>
          </a:p>
          <a:p>
            <a:pPr marL="1066693" lvl="1" indent="-457200">
              <a:lnSpc>
                <a:spcPct val="90000"/>
              </a:lnSpc>
              <a:buFont typeface="Arial" panose="020B0604020202020204" pitchFamily="34" charset="0"/>
              <a:buChar char="•"/>
            </a:pPr>
            <a:r>
              <a:rPr lang="en-US" sz="3200" dirty="0" smtClean="0">
                <a:latin typeface="Gill Sans MT" panose="020B0502020104020203" pitchFamily="34" charset="0"/>
              </a:rPr>
              <a:t>Keep the user in </a:t>
            </a:r>
            <a:r>
              <a:rPr lang="en-US" sz="3200" dirty="0" smtClean="0">
                <a:solidFill>
                  <a:srgbClr val="FFFF00"/>
                </a:solidFill>
                <a:latin typeface="Gill Sans MT" panose="020B0502020104020203" pitchFamily="34" charset="0"/>
              </a:rPr>
              <a:t>control</a:t>
            </a:r>
            <a:endParaRPr lang="en-US" sz="3200" dirty="0" smtClean="0">
              <a:solidFill>
                <a:srgbClr val="FFFF00"/>
              </a:solidFill>
              <a:latin typeface="Gill Sans MT" panose="020B0502020104020203" pitchFamily="34" charset="0"/>
            </a:endParaRPr>
          </a:p>
          <a:p>
            <a:pPr marL="457200" indent="-457200">
              <a:lnSpc>
                <a:spcPct val="90000"/>
              </a:lnSpc>
              <a:buFont typeface="Arial" panose="020B0604020202020204" pitchFamily="34" charset="0"/>
              <a:buChar char="•"/>
            </a:pPr>
            <a:r>
              <a:rPr lang="en-US" sz="3200" dirty="0" smtClean="0">
                <a:latin typeface="Gill Sans MT" panose="020B0502020104020203" pitchFamily="34" charset="0"/>
              </a:rPr>
              <a:t>Should meet </a:t>
            </a:r>
            <a:r>
              <a:rPr lang="en-US" sz="3200" dirty="0" smtClean="0">
                <a:solidFill>
                  <a:srgbClr val="FFFF00"/>
                </a:solidFill>
                <a:latin typeface="Gill Sans MT" panose="020B0502020104020203" pitchFamily="34" charset="0"/>
              </a:rPr>
              <a:t>minimum</a:t>
            </a:r>
            <a:r>
              <a:rPr lang="en-US" sz="3200" dirty="0" smtClean="0">
                <a:latin typeface="Gill Sans MT" panose="020B0502020104020203" pitchFamily="34" charset="0"/>
              </a:rPr>
              <a:t> </a:t>
            </a:r>
            <a:r>
              <a:rPr lang="en-US" sz="3200" dirty="0" smtClean="0">
                <a:solidFill>
                  <a:srgbClr val="FFFF00"/>
                </a:solidFill>
                <a:latin typeface="Gill Sans MT" panose="020B0502020104020203" pitchFamily="34" charset="0"/>
              </a:rPr>
              <a:t>guidelines</a:t>
            </a:r>
            <a:r>
              <a:rPr lang="en-US" sz="3200" dirty="0" smtClean="0">
                <a:latin typeface="Gill Sans MT" panose="020B0502020104020203" pitchFamily="34" charset="0"/>
              </a:rPr>
              <a:t> as provided by the Microsoft</a:t>
            </a:r>
          </a:p>
          <a:p>
            <a:pPr marL="457200" indent="-457200">
              <a:lnSpc>
                <a:spcPct val="90000"/>
              </a:lnSpc>
              <a:buFont typeface="Arial" panose="020B0604020202020204" pitchFamily="34" charset="0"/>
              <a:buChar char="•"/>
            </a:pPr>
            <a:r>
              <a:rPr lang="en-US" sz="3200" dirty="0" smtClean="0">
                <a:latin typeface="Gill Sans MT" panose="020B0502020104020203" pitchFamily="34" charset="0"/>
              </a:rPr>
              <a:t>Submitted bots will be </a:t>
            </a:r>
            <a:r>
              <a:rPr lang="en-US" sz="3200" dirty="0" smtClean="0">
                <a:solidFill>
                  <a:srgbClr val="FFFF00"/>
                </a:solidFill>
                <a:latin typeface="Gill Sans MT" panose="020B0502020104020203" pitchFamily="34" charset="0"/>
              </a:rPr>
              <a:t>reviewed</a:t>
            </a:r>
            <a:r>
              <a:rPr lang="en-US" sz="3200" dirty="0" smtClean="0">
                <a:latin typeface="Gill Sans MT" panose="020B0502020104020203" pitchFamily="34" charset="0"/>
              </a:rPr>
              <a:t> before it gets published.</a:t>
            </a:r>
          </a:p>
          <a:p>
            <a:pPr marL="457200" indent="-457200">
              <a:lnSpc>
                <a:spcPct val="90000"/>
              </a:lnSpc>
              <a:buFont typeface="Arial" panose="020B0604020202020204" pitchFamily="34" charset="0"/>
              <a:buChar char="•"/>
            </a:pPr>
            <a:endParaRPr lang="en-US" sz="3200" dirty="0">
              <a:latin typeface="Gill Sans MT" panose="020B0502020104020203" pitchFamily="34" charset="0"/>
            </a:endParaRPr>
          </a:p>
        </p:txBody>
      </p:sp>
    </p:spTree>
    <p:extLst>
      <p:ext uri="{BB962C8B-B14F-4D97-AF65-F5344CB8AC3E}">
        <p14:creationId xmlns:p14="http://schemas.microsoft.com/office/powerpoint/2010/main" val="409642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212" y="304799"/>
            <a:ext cx="1562992"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Test</a:t>
            </a:r>
            <a:endParaRPr lang="en-US" sz="3600" dirty="0">
              <a:solidFill>
                <a:schemeClr val="tx1">
                  <a:lumMod val="85000"/>
                </a:schemeClr>
              </a:solidFill>
              <a:latin typeface="Gill Sans MT" panose="020B05020201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1123925"/>
            <a:ext cx="4673760" cy="573770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9540" b="317"/>
          <a:stretch/>
        </p:blipFill>
        <p:spPr>
          <a:xfrm>
            <a:off x="5332412" y="1090287"/>
            <a:ext cx="6629399" cy="5767713"/>
          </a:xfrm>
          <a:prstGeom prst="rect">
            <a:avLst/>
          </a:prstGeom>
        </p:spPr>
      </p:pic>
      <p:sp>
        <p:nvSpPr>
          <p:cNvPr id="8" name="Rectangle 7"/>
          <p:cNvSpPr/>
          <p:nvPr/>
        </p:nvSpPr>
        <p:spPr>
          <a:xfrm>
            <a:off x="7455727" y="304799"/>
            <a:ext cx="2382768"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Measure</a:t>
            </a:r>
            <a:endParaRPr lang="en-US" sz="36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106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8148" y="152400"/>
            <a:ext cx="3448060"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Bot Directory</a:t>
            </a:r>
            <a:endParaRPr lang="en-US" sz="3600" dirty="0">
              <a:solidFill>
                <a:schemeClr val="tx1">
                  <a:lumMod val="85000"/>
                </a:schemeClr>
              </a:solidFill>
              <a:latin typeface="Gill Sans MT" panose="020B0502020104020203" pitchFamily="34" charset="0"/>
            </a:endParaRPr>
          </a:p>
        </p:txBody>
      </p:sp>
      <p:pic>
        <p:nvPicPr>
          <p:cNvPr id="2" name="Picture 1"/>
          <p:cNvPicPr>
            <a:picLocks noChangeAspect="1"/>
          </p:cNvPicPr>
          <p:nvPr/>
        </p:nvPicPr>
        <p:blipFill>
          <a:blip r:embed="rId2"/>
          <a:stretch>
            <a:fillRect/>
          </a:stretch>
        </p:blipFill>
        <p:spPr>
          <a:xfrm>
            <a:off x="760412" y="850162"/>
            <a:ext cx="10591800" cy="6007838"/>
          </a:xfrm>
          <a:prstGeom prst="rect">
            <a:avLst/>
          </a:prstGeom>
        </p:spPr>
      </p:pic>
    </p:spTree>
    <p:extLst>
      <p:ext uri="{BB962C8B-B14F-4D97-AF65-F5344CB8AC3E}">
        <p14:creationId xmlns:p14="http://schemas.microsoft.com/office/powerpoint/2010/main" val="269885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44335" y="152400"/>
            <a:ext cx="5575694"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Bot Framework Emulator</a:t>
            </a:r>
            <a:endParaRPr lang="en-US" sz="3600" dirty="0">
              <a:solidFill>
                <a:schemeClr val="tx1">
                  <a:lumMod val="85000"/>
                </a:schemeClr>
              </a:solidFill>
              <a:latin typeface="Gill Sans MT" panose="020B05020201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4121" y="1447799"/>
            <a:ext cx="7514703" cy="5416075"/>
          </a:xfrm>
          <a:prstGeom prst="rect">
            <a:avLst/>
          </a:prstGeom>
        </p:spPr>
      </p:pic>
      <p:sp>
        <p:nvSpPr>
          <p:cNvPr id="4" name="TextBox 3"/>
          <p:cNvSpPr txBox="1"/>
          <p:nvPr/>
        </p:nvSpPr>
        <p:spPr>
          <a:xfrm>
            <a:off x="81902" y="1485899"/>
            <a:ext cx="4592219" cy="2419124"/>
          </a:xfrm>
          <a:prstGeom prst="rect">
            <a:avLst/>
          </a:prstGeom>
          <a:noFill/>
        </p:spPr>
        <p:txBody>
          <a:bodyPr wrap="none" rtlCol="0">
            <a:spAutoFit/>
          </a:bodyPr>
          <a:lstStyle/>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Send requests</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Receive response</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Inspect JSON</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Have multiple conversation</a:t>
            </a:r>
          </a:p>
          <a:p>
            <a:pPr marL="457200" indent="-457200">
              <a:lnSpc>
                <a:spcPct val="90000"/>
              </a:lnSpc>
              <a:buFont typeface="Arial" panose="020B0604020202020204" pitchFamily="34" charset="0"/>
              <a:buChar char="•"/>
            </a:pPr>
            <a:r>
              <a:rPr lang="en-US" sz="2800" dirty="0" smtClean="0">
                <a:latin typeface="Gill Sans MT" panose="020B0502020104020203" pitchFamily="34" charset="0"/>
              </a:rPr>
              <a:t>Emulate a user</a:t>
            </a:r>
          </a:p>
          <a:p>
            <a:pPr marL="457200" indent="-457200">
              <a:lnSpc>
                <a:spcPct val="90000"/>
              </a:lnSpc>
              <a:buFont typeface="Arial" panose="020B0604020202020204" pitchFamily="34" charset="0"/>
              <a:buChar char="•"/>
            </a:pPr>
            <a:endParaRPr lang="en-US" sz="2800" dirty="0">
              <a:latin typeface="Gill Sans MT" panose="020B0502020104020203" pitchFamily="34" charset="0"/>
            </a:endParaRPr>
          </a:p>
        </p:txBody>
      </p:sp>
    </p:spTree>
    <p:extLst>
      <p:ext uri="{BB962C8B-B14F-4D97-AF65-F5344CB8AC3E}">
        <p14:creationId xmlns:p14="http://schemas.microsoft.com/office/powerpoint/2010/main" val="17758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10302240" cy="1143000"/>
          </a:xfrm>
          <a:noFill/>
        </p:spPr>
        <p:txBody>
          <a:bodyPr anchor="ctr">
            <a:noAutofit/>
          </a:bodyPr>
          <a:lstStyle/>
          <a:p>
            <a:r>
              <a:rPr lang="en-US" sz="4000" dirty="0" smtClean="0">
                <a:latin typeface="Calibri Light" panose="020F0302020204030204" pitchFamily="34" charset="0"/>
                <a:ea typeface="+mn-ea"/>
                <a:cs typeface="Calibri Light" panose="020F0302020204030204" pitchFamily="34" charset="0"/>
              </a:rPr>
              <a:t>What </a:t>
            </a:r>
            <a:r>
              <a:rPr lang="en-US" sz="4000" dirty="0">
                <a:latin typeface="Calibri Light" panose="020F0302020204030204" pitchFamily="34" charset="0"/>
                <a:ea typeface="+mn-ea"/>
                <a:cs typeface="Calibri Light" panose="020F0302020204030204" pitchFamily="34" charset="0"/>
              </a:rPr>
              <a:t>a</a:t>
            </a:r>
            <a:r>
              <a:rPr lang="en-US" sz="4000" dirty="0">
                <a:solidFill>
                  <a:srgbClr val="FFFF00"/>
                </a:solidFill>
                <a:latin typeface="Calibri Light" panose="020F0302020204030204" pitchFamily="34" charset="0"/>
                <a:ea typeface="+mn-ea"/>
                <a:cs typeface="Calibri Light" panose="020F0302020204030204" pitchFamily="34" charset="0"/>
              </a:rPr>
              <a:t> BOT </a:t>
            </a:r>
            <a:r>
              <a:rPr lang="en-US" sz="4000" dirty="0" smtClean="0">
                <a:latin typeface="Calibri Light" panose="020F0302020204030204" pitchFamily="34" charset="0"/>
                <a:ea typeface="+mn-ea"/>
                <a:cs typeface="Calibri Light" panose="020F0302020204030204" pitchFamily="34" charset="0"/>
              </a:rPr>
              <a:t>is </a:t>
            </a:r>
            <a:r>
              <a:rPr lang="en-US" sz="4000" dirty="0" smtClean="0">
                <a:solidFill>
                  <a:srgbClr val="FFFF00"/>
                </a:solidFill>
                <a:latin typeface="Calibri Light" panose="020F0302020204030204" pitchFamily="34" charset="0"/>
                <a:ea typeface="+mn-ea"/>
                <a:cs typeface="Calibri Light" panose="020F0302020204030204" pitchFamily="34" charset="0"/>
              </a:rPr>
              <a:t>Not </a:t>
            </a:r>
            <a:r>
              <a:rPr lang="en-US" sz="4000" dirty="0">
                <a:solidFill>
                  <a:srgbClr val="FFFF00"/>
                </a:solidFill>
                <a:latin typeface="Calibri Light" panose="020F0302020204030204" pitchFamily="34" charset="0"/>
                <a:ea typeface="+mn-ea"/>
                <a:cs typeface="Calibri Light" panose="020F0302020204030204" pitchFamily="34" charset="0"/>
              </a:rPr>
              <a:t>?</a:t>
            </a:r>
            <a:endParaRPr lang="en-US" sz="4000" dirty="0">
              <a:solidFill>
                <a:srgbClr val="FFFF00"/>
              </a:solidFill>
              <a:latin typeface="Calibri Light" panose="020F0302020204030204" pitchFamily="34" charset="0"/>
              <a:ea typeface="+mn-ea"/>
              <a:cs typeface="Calibri Light" panose="020F0302020204030204" pitchFamily="34" charset="0"/>
            </a:endParaRPr>
          </a:p>
        </p:txBody>
      </p:sp>
      <p:cxnSp>
        <p:nvCxnSpPr>
          <p:cNvPr id="3" name="Straight Connector 2"/>
          <p:cNvCxnSpPr/>
          <p:nvPr/>
        </p:nvCxnSpPr>
        <p:spPr>
          <a:xfrm>
            <a:off x="989012" y="914400"/>
            <a:ext cx="10515600" cy="0"/>
          </a:xfrm>
          <a:prstGeom prst="line">
            <a:avLst/>
          </a:prstGeom>
          <a:ln w="19050">
            <a:miter lim="800000"/>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2057400"/>
            <a:ext cx="3505200" cy="3505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4390" y="2395074"/>
            <a:ext cx="4572000" cy="29169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1334" y="2487495"/>
            <a:ext cx="3420271" cy="2645010"/>
          </a:xfrm>
          <a:prstGeom prst="rect">
            <a:avLst/>
          </a:prstGeom>
        </p:spPr>
      </p:pic>
      <p:sp>
        <p:nvSpPr>
          <p:cNvPr id="8" name="TextBox 7"/>
          <p:cNvSpPr txBox="1"/>
          <p:nvPr/>
        </p:nvSpPr>
        <p:spPr>
          <a:xfrm>
            <a:off x="684212" y="5791199"/>
            <a:ext cx="2358338" cy="701731"/>
          </a:xfrm>
          <a:prstGeom prst="rect">
            <a:avLst/>
          </a:prstGeom>
          <a:noFill/>
        </p:spPr>
        <p:txBody>
          <a:bodyPr wrap="none" rtlCol="0">
            <a:spAutoFit/>
          </a:bodyPr>
          <a:lstStyle/>
          <a:p>
            <a:pPr>
              <a:lnSpc>
                <a:spcPct val="90000"/>
              </a:lnSpc>
            </a:pPr>
            <a:r>
              <a:rPr lang="en-US" sz="4400" dirty="0" smtClean="0"/>
              <a:t>Bots ≠ AI</a:t>
            </a:r>
            <a:endParaRPr lang="en-US" sz="4400" dirty="0"/>
          </a:p>
        </p:txBody>
      </p:sp>
      <p:sp>
        <p:nvSpPr>
          <p:cNvPr id="10" name="TextBox 9"/>
          <p:cNvSpPr txBox="1"/>
          <p:nvPr/>
        </p:nvSpPr>
        <p:spPr>
          <a:xfrm>
            <a:off x="5129358" y="5791199"/>
            <a:ext cx="2234907" cy="701731"/>
          </a:xfrm>
          <a:prstGeom prst="rect">
            <a:avLst/>
          </a:prstGeom>
          <a:noFill/>
        </p:spPr>
        <p:txBody>
          <a:bodyPr wrap="none" rtlCol="0">
            <a:spAutoFit/>
          </a:bodyPr>
          <a:lstStyle/>
          <a:p>
            <a:pPr>
              <a:lnSpc>
                <a:spcPct val="90000"/>
              </a:lnSpc>
            </a:pPr>
            <a:r>
              <a:rPr lang="en-US" sz="4400" dirty="0" smtClean="0"/>
              <a:t>Just NLP</a:t>
            </a:r>
            <a:endParaRPr lang="en-US" sz="4400" dirty="0"/>
          </a:p>
        </p:txBody>
      </p:sp>
      <p:sp>
        <p:nvSpPr>
          <p:cNvPr id="11" name="TextBox 10"/>
          <p:cNvSpPr txBox="1"/>
          <p:nvPr/>
        </p:nvSpPr>
        <p:spPr>
          <a:xfrm>
            <a:off x="9178016" y="5433441"/>
            <a:ext cx="2441374" cy="1311128"/>
          </a:xfrm>
          <a:prstGeom prst="rect">
            <a:avLst/>
          </a:prstGeom>
          <a:noFill/>
        </p:spPr>
        <p:txBody>
          <a:bodyPr wrap="none" rtlCol="0">
            <a:spAutoFit/>
          </a:bodyPr>
          <a:lstStyle/>
          <a:p>
            <a:pPr algn="ctr">
              <a:lnSpc>
                <a:spcPct val="90000"/>
              </a:lnSpc>
            </a:pPr>
            <a:r>
              <a:rPr lang="en-US" sz="4400" dirty="0" smtClean="0"/>
              <a:t>Just text</a:t>
            </a:r>
          </a:p>
          <a:p>
            <a:pPr algn="ctr">
              <a:lnSpc>
                <a:spcPct val="90000"/>
              </a:lnSpc>
            </a:pPr>
            <a:r>
              <a:rPr lang="en-US" sz="4400" dirty="0" smtClean="0"/>
              <a:t> interface</a:t>
            </a:r>
            <a:endParaRPr lang="en-US" sz="4400" dirty="0"/>
          </a:p>
        </p:txBody>
      </p:sp>
    </p:spTree>
    <p:extLst>
      <p:ext uri="{BB962C8B-B14F-4D97-AF65-F5344CB8AC3E}">
        <p14:creationId xmlns:p14="http://schemas.microsoft.com/office/powerpoint/2010/main" val="31759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4452" y="152400"/>
            <a:ext cx="5495479"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Azure Cognitive Services</a:t>
            </a:r>
            <a:endParaRPr lang="en-US" sz="3600" dirty="0">
              <a:solidFill>
                <a:schemeClr val="tx1">
                  <a:lumMod val="85000"/>
                </a:schemeClr>
              </a:solidFill>
              <a:latin typeface="Gill Sans MT" panose="020B0502020104020203" pitchFamily="34" charset="0"/>
            </a:endParaRPr>
          </a:p>
        </p:txBody>
      </p:sp>
      <p:pic>
        <p:nvPicPr>
          <p:cNvPr id="2" name="Picture 1"/>
          <p:cNvPicPr>
            <a:picLocks noChangeAspect="1"/>
          </p:cNvPicPr>
          <p:nvPr/>
        </p:nvPicPr>
        <p:blipFill>
          <a:blip r:embed="rId2"/>
          <a:stretch>
            <a:fillRect/>
          </a:stretch>
        </p:blipFill>
        <p:spPr>
          <a:xfrm>
            <a:off x="531812" y="1676400"/>
            <a:ext cx="4514850" cy="4752975"/>
          </a:xfrm>
          <a:prstGeom prst="rect">
            <a:avLst/>
          </a:prstGeom>
        </p:spPr>
      </p:pic>
      <p:pic>
        <p:nvPicPr>
          <p:cNvPr id="6" name="Picture 5"/>
          <p:cNvPicPr>
            <a:picLocks noChangeAspect="1"/>
          </p:cNvPicPr>
          <p:nvPr/>
        </p:nvPicPr>
        <p:blipFill>
          <a:blip r:embed="rId3"/>
          <a:stretch>
            <a:fillRect/>
          </a:stretch>
        </p:blipFill>
        <p:spPr>
          <a:xfrm>
            <a:off x="6518338" y="1676400"/>
            <a:ext cx="4205224" cy="2835275"/>
          </a:xfrm>
          <a:prstGeom prst="rect">
            <a:avLst/>
          </a:prstGeom>
        </p:spPr>
      </p:pic>
      <p:pic>
        <p:nvPicPr>
          <p:cNvPr id="7" name="Picture 6"/>
          <p:cNvPicPr>
            <a:picLocks noChangeAspect="1"/>
          </p:cNvPicPr>
          <p:nvPr/>
        </p:nvPicPr>
        <p:blipFill>
          <a:blip r:embed="rId4"/>
          <a:stretch>
            <a:fillRect/>
          </a:stretch>
        </p:blipFill>
        <p:spPr>
          <a:xfrm>
            <a:off x="6551612" y="4626092"/>
            <a:ext cx="4171950" cy="2231907"/>
          </a:xfrm>
          <a:prstGeom prst="rect">
            <a:avLst/>
          </a:prstGeom>
        </p:spPr>
      </p:pic>
      <p:sp>
        <p:nvSpPr>
          <p:cNvPr id="9" name="Rectangle 8"/>
          <p:cNvSpPr/>
          <p:nvPr/>
        </p:nvSpPr>
        <p:spPr>
          <a:xfrm>
            <a:off x="2330497" y="773331"/>
            <a:ext cx="6876434" cy="461665"/>
          </a:xfrm>
          <a:prstGeom prst="rect">
            <a:avLst/>
          </a:prstGeom>
        </p:spPr>
        <p:txBody>
          <a:bodyPr wrap="none">
            <a:spAutoFit/>
          </a:bodyPr>
          <a:lstStyle/>
          <a:p>
            <a:pPr lvl="1" algn="ctr"/>
            <a:r>
              <a:rPr lang="en-US" dirty="0" smtClean="0">
                <a:solidFill>
                  <a:schemeClr val="tx1">
                    <a:lumMod val="85000"/>
                  </a:schemeClr>
                </a:solidFill>
                <a:latin typeface="Gill Sans MT" panose="020B0502020104020203" pitchFamily="34" charset="0"/>
              </a:rPr>
              <a:t>Language </a:t>
            </a:r>
            <a:r>
              <a:rPr lang="en-US" dirty="0">
                <a:solidFill>
                  <a:schemeClr val="tx1">
                    <a:lumMod val="85000"/>
                  </a:schemeClr>
                </a:solidFill>
                <a:latin typeface="Gill Sans MT" panose="020B0502020104020203" pitchFamily="34" charset="0"/>
              </a:rPr>
              <a:t>-</a:t>
            </a:r>
            <a:r>
              <a:rPr lang="en-US" dirty="0" smtClean="0">
                <a:solidFill>
                  <a:schemeClr val="tx1">
                    <a:lumMod val="85000"/>
                  </a:schemeClr>
                </a:solidFill>
                <a:latin typeface="Gill Sans MT" panose="020B0502020104020203" pitchFamily="34" charset="0"/>
              </a:rPr>
              <a:t> Speech - Knowledge – Vision - Search</a:t>
            </a:r>
            <a:endParaRPr lang="en-US"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188833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2024390"/>
            <a:ext cx="11201400" cy="2133600"/>
          </a:xfrm>
          <a:noFill/>
        </p:spPr>
        <p:txBody>
          <a:bodyPr anchor="ctr">
            <a:noAutofit/>
          </a:bodyPr>
          <a:lstStyle/>
          <a:p>
            <a:pPr algn="ctr"/>
            <a:r>
              <a:rPr lang="en-US" sz="13800" dirty="0" smtClean="0">
                <a:solidFill>
                  <a:srgbClr val="FFFF00"/>
                </a:solidFill>
                <a:latin typeface="Calibri Light" panose="020F0302020204030204" pitchFamily="34" charset="0"/>
                <a:ea typeface="+mn-ea"/>
                <a:cs typeface="Calibri Light" panose="020F0302020204030204" pitchFamily="34" charset="0"/>
              </a:rPr>
              <a:t>LUIS.ai</a:t>
            </a:r>
            <a:endParaRPr lang="en-US" sz="13800" dirty="0">
              <a:solidFill>
                <a:srgbClr val="FFFF00"/>
              </a:solidFill>
              <a:latin typeface="Calibri Light" panose="020F0302020204030204" pitchFamily="34" charset="0"/>
              <a:ea typeface="+mn-ea"/>
              <a:cs typeface="Calibri Light" panose="020F0302020204030204" pitchFamily="34" charset="0"/>
            </a:endParaRPr>
          </a:p>
        </p:txBody>
      </p:sp>
      <p:sp>
        <p:nvSpPr>
          <p:cNvPr id="2" name="Rectangle 1"/>
          <p:cNvSpPr/>
          <p:nvPr/>
        </p:nvSpPr>
        <p:spPr>
          <a:xfrm>
            <a:off x="2436812" y="3896380"/>
            <a:ext cx="8305800" cy="523220"/>
          </a:xfrm>
          <a:prstGeom prst="rect">
            <a:avLst/>
          </a:prstGeom>
        </p:spPr>
        <p:txBody>
          <a:bodyPr wrap="square">
            <a:spAutoFit/>
          </a:bodyPr>
          <a:lstStyle/>
          <a:p>
            <a:r>
              <a:rPr lang="en-US" sz="2800" dirty="0">
                <a:solidFill>
                  <a:schemeClr val="tx1">
                    <a:lumMod val="85000"/>
                  </a:schemeClr>
                </a:solidFill>
                <a:latin typeface="Gill Sans MT" panose="020B0502020104020203" pitchFamily="34" charset="0"/>
              </a:rPr>
              <a:t>Language Understanding Intelligent Service(LUIS) </a:t>
            </a:r>
            <a:endParaRPr lang="en-US" sz="2800" dirty="0"/>
          </a:p>
        </p:txBody>
      </p:sp>
    </p:spTree>
    <p:extLst>
      <p:ext uri="{BB962C8B-B14F-4D97-AF65-F5344CB8AC3E}">
        <p14:creationId xmlns:p14="http://schemas.microsoft.com/office/powerpoint/2010/main" val="39211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5959" y="381000"/>
            <a:ext cx="6877588" cy="480131"/>
          </a:xfrm>
          <a:prstGeom prst="rect">
            <a:avLst/>
          </a:prstGeom>
          <a:noFill/>
        </p:spPr>
        <p:txBody>
          <a:bodyPr wrap="none" rtlCol="0">
            <a:spAutoFit/>
          </a:bodyPr>
          <a:lstStyle/>
          <a:p>
            <a:pPr>
              <a:lnSpc>
                <a:spcPct val="90000"/>
              </a:lnSpc>
            </a:pPr>
            <a:r>
              <a:rPr lang="en-US" sz="2800" dirty="0" smtClean="0"/>
              <a:t>Example – Turn on the lights for the kitchen</a:t>
            </a:r>
            <a:endParaRPr lang="en-US" sz="2800" dirty="0"/>
          </a:p>
        </p:txBody>
      </p:sp>
      <p:sp>
        <p:nvSpPr>
          <p:cNvPr id="4" name="TextBox 3"/>
          <p:cNvSpPr txBox="1"/>
          <p:nvPr/>
        </p:nvSpPr>
        <p:spPr>
          <a:xfrm>
            <a:off x="912812" y="1905000"/>
            <a:ext cx="2324226" cy="646331"/>
          </a:xfrm>
          <a:prstGeom prst="rect">
            <a:avLst/>
          </a:prstGeom>
          <a:noFill/>
        </p:spPr>
        <p:txBody>
          <a:bodyPr wrap="none" rtlCol="0">
            <a:spAutoFit/>
          </a:bodyPr>
          <a:lstStyle/>
          <a:p>
            <a:pPr>
              <a:lnSpc>
                <a:spcPct val="90000"/>
              </a:lnSpc>
            </a:pPr>
            <a:r>
              <a:rPr lang="en-US" sz="4000" dirty="0" smtClean="0">
                <a:solidFill>
                  <a:srgbClr val="FFFF00"/>
                </a:solidFill>
              </a:rPr>
              <a:t>Utterance</a:t>
            </a:r>
            <a:endParaRPr lang="en-US" sz="2800" dirty="0">
              <a:solidFill>
                <a:srgbClr val="FFFF00"/>
              </a:solidFill>
            </a:endParaRPr>
          </a:p>
        </p:txBody>
      </p:sp>
      <p:sp>
        <p:nvSpPr>
          <p:cNvPr id="10" name="TextBox 9"/>
          <p:cNvSpPr txBox="1"/>
          <p:nvPr/>
        </p:nvSpPr>
        <p:spPr>
          <a:xfrm>
            <a:off x="5256212" y="1905000"/>
            <a:ext cx="1517082" cy="646331"/>
          </a:xfrm>
          <a:prstGeom prst="rect">
            <a:avLst/>
          </a:prstGeom>
          <a:noFill/>
        </p:spPr>
        <p:txBody>
          <a:bodyPr wrap="none" rtlCol="0">
            <a:spAutoFit/>
          </a:bodyPr>
          <a:lstStyle/>
          <a:p>
            <a:pPr>
              <a:lnSpc>
                <a:spcPct val="90000"/>
              </a:lnSpc>
            </a:pPr>
            <a:r>
              <a:rPr lang="en-US" sz="4000" dirty="0">
                <a:solidFill>
                  <a:srgbClr val="FFFF00"/>
                </a:solidFill>
              </a:rPr>
              <a:t>Intent</a:t>
            </a:r>
            <a:endParaRPr lang="en-US" sz="4000" dirty="0">
              <a:solidFill>
                <a:srgbClr val="FFFF00"/>
              </a:solidFill>
            </a:endParaRPr>
          </a:p>
        </p:txBody>
      </p:sp>
      <p:sp>
        <p:nvSpPr>
          <p:cNvPr id="11" name="TextBox 10"/>
          <p:cNvSpPr txBox="1"/>
          <p:nvPr/>
        </p:nvSpPr>
        <p:spPr>
          <a:xfrm>
            <a:off x="9008971" y="1905001"/>
            <a:ext cx="1513556" cy="646331"/>
          </a:xfrm>
          <a:prstGeom prst="rect">
            <a:avLst/>
          </a:prstGeom>
          <a:noFill/>
        </p:spPr>
        <p:txBody>
          <a:bodyPr wrap="none" rtlCol="0">
            <a:spAutoFit/>
          </a:bodyPr>
          <a:lstStyle/>
          <a:p>
            <a:pPr>
              <a:lnSpc>
                <a:spcPct val="90000"/>
              </a:lnSpc>
            </a:pPr>
            <a:r>
              <a:rPr lang="en-US" sz="4000" dirty="0">
                <a:solidFill>
                  <a:srgbClr val="FFFF00"/>
                </a:solidFill>
              </a:rPr>
              <a:t>Entity</a:t>
            </a:r>
            <a:endParaRPr lang="en-US" sz="4000" dirty="0">
              <a:solidFill>
                <a:srgbClr val="FFFF00"/>
              </a:solidFill>
            </a:endParaRPr>
          </a:p>
        </p:txBody>
      </p:sp>
      <p:sp>
        <p:nvSpPr>
          <p:cNvPr id="12" name="TextBox 11"/>
          <p:cNvSpPr txBox="1"/>
          <p:nvPr/>
        </p:nvSpPr>
        <p:spPr>
          <a:xfrm>
            <a:off x="455612" y="2724937"/>
            <a:ext cx="3581400" cy="1255728"/>
          </a:xfrm>
          <a:prstGeom prst="rect">
            <a:avLst/>
          </a:prstGeom>
          <a:noFill/>
        </p:spPr>
        <p:txBody>
          <a:bodyPr wrap="square" rtlCol="0">
            <a:spAutoFit/>
          </a:bodyPr>
          <a:lstStyle/>
          <a:p>
            <a:pPr>
              <a:lnSpc>
                <a:spcPct val="90000"/>
              </a:lnSpc>
            </a:pPr>
            <a:r>
              <a:rPr lang="en-US" sz="2800" dirty="0" smtClean="0"/>
              <a:t>Can you please turn on the lights for the kitchen ?	</a:t>
            </a:r>
            <a:endParaRPr lang="en-US" sz="2800" dirty="0"/>
          </a:p>
        </p:txBody>
      </p:sp>
      <p:sp>
        <p:nvSpPr>
          <p:cNvPr id="13" name="TextBox 12"/>
          <p:cNvSpPr txBox="1"/>
          <p:nvPr/>
        </p:nvSpPr>
        <p:spPr>
          <a:xfrm>
            <a:off x="4799012" y="2822036"/>
            <a:ext cx="2336761" cy="480131"/>
          </a:xfrm>
          <a:prstGeom prst="rect">
            <a:avLst/>
          </a:prstGeom>
          <a:noFill/>
        </p:spPr>
        <p:txBody>
          <a:bodyPr wrap="square" rtlCol="0">
            <a:spAutoFit/>
          </a:bodyPr>
          <a:lstStyle/>
          <a:p>
            <a:pPr>
              <a:lnSpc>
                <a:spcPct val="90000"/>
              </a:lnSpc>
            </a:pPr>
            <a:r>
              <a:rPr lang="en-US" sz="2800" dirty="0"/>
              <a:t>Turn light on</a:t>
            </a:r>
            <a:endParaRPr lang="en-US" sz="2800" dirty="0"/>
          </a:p>
        </p:txBody>
      </p:sp>
      <p:sp>
        <p:nvSpPr>
          <p:cNvPr id="14" name="TextBox 13"/>
          <p:cNvSpPr txBox="1"/>
          <p:nvPr/>
        </p:nvSpPr>
        <p:spPr>
          <a:xfrm>
            <a:off x="8456612" y="2824671"/>
            <a:ext cx="2699636" cy="480131"/>
          </a:xfrm>
          <a:prstGeom prst="rect">
            <a:avLst/>
          </a:prstGeom>
          <a:noFill/>
        </p:spPr>
        <p:txBody>
          <a:bodyPr wrap="square" rtlCol="0">
            <a:spAutoFit/>
          </a:bodyPr>
          <a:lstStyle/>
          <a:p>
            <a:pPr>
              <a:lnSpc>
                <a:spcPct val="90000"/>
              </a:lnSpc>
            </a:pPr>
            <a:r>
              <a:rPr lang="en-US" sz="2800" dirty="0"/>
              <a:t>Room = kitchen</a:t>
            </a:r>
            <a:endParaRPr lang="en-US" sz="2800" dirty="0"/>
          </a:p>
        </p:txBody>
      </p:sp>
      <p:sp>
        <p:nvSpPr>
          <p:cNvPr id="15" name="TextBox 14"/>
          <p:cNvSpPr txBox="1"/>
          <p:nvPr/>
        </p:nvSpPr>
        <p:spPr>
          <a:xfrm>
            <a:off x="2519939" y="4501072"/>
            <a:ext cx="8001000" cy="1643527"/>
          </a:xfrm>
          <a:prstGeom prst="rect">
            <a:avLst/>
          </a:prstGeom>
          <a:noFill/>
        </p:spPr>
        <p:txBody>
          <a:bodyPr wrap="square" rtlCol="0">
            <a:spAutoFit/>
          </a:bodyPr>
          <a:lstStyle/>
          <a:p>
            <a:pPr>
              <a:lnSpc>
                <a:spcPct val="90000"/>
              </a:lnSpc>
            </a:pPr>
            <a:r>
              <a:rPr lang="en-US" sz="2800" dirty="0" smtClean="0">
                <a:solidFill>
                  <a:schemeClr val="tx1">
                    <a:lumMod val="85000"/>
                  </a:schemeClr>
                </a:solidFill>
                <a:latin typeface="Gill Sans MT" panose="020B0502020104020203" pitchFamily="34" charset="0"/>
              </a:rPr>
              <a:t>Utterance : A plain English </a:t>
            </a:r>
            <a:r>
              <a:rPr lang="en-US" sz="2800" dirty="0" smtClean="0">
                <a:solidFill>
                  <a:srgbClr val="FFFF00"/>
                </a:solidFill>
                <a:latin typeface="Gill Sans MT" panose="020B0502020104020203" pitchFamily="34" charset="0"/>
              </a:rPr>
              <a:t>sentence</a:t>
            </a:r>
          </a:p>
          <a:p>
            <a:pPr>
              <a:lnSpc>
                <a:spcPct val="90000"/>
              </a:lnSpc>
            </a:pPr>
            <a:r>
              <a:rPr lang="en-US" sz="2800" dirty="0" smtClean="0">
                <a:solidFill>
                  <a:schemeClr val="tx1">
                    <a:lumMod val="85000"/>
                  </a:schemeClr>
                </a:solidFill>
                <a:latin typeface="Gill Sans MT" panose="020B0502020104020203" pitchFamily="34" charset="0"/>
              </a:rPr>
              <a:t>Intent	    : What is the speaker </a:t>
            </a:r>
            <a:r>
              <a:rPr lang="en-US" sz="2800" dirty="0" smtClean="0">
                <a:solidFill>
                  <a:srgbClr val="FFFF00"/>
                </a:solidFill>
                <a:latin typeface="Gill Sans MT" panose="020B0502020104020203" pitchFamily="34" charset="0"/>
              </a:rPr>
              <a:t>trying to do</a:t>
            </a:r>
            <a:r>
              <a:rPr lang="en-US" sz="2800" dirty="0" smtClean="0">
                <a:solidFill>
                  <a:schemeClr val="tx1">
                    <a:lumMod val="85000"/>
                  </a:schemeClr>
                </a:solidFill>
                <a:latin typeface="Gill Sans MT" panose="020B0502020104020203" pitchFamily="34" charset="0"/>
              </a:rPr>
              <a:t>?</a:t>
            </a:r>
          </a:p>
          <a:p>
            <a:pPr>
              <a:lnSpc>
                <a:spcPct val="90000"/>
              </a:lnSpc>
            </a:pPr>
            <a:r>
              <a:rPr lang="en-US" sz="2800" dirty="0" smtClean="0">
                <a:solidFill>
                  <a:schemeClr val="tx1">
                    <a:lumMod val="85000"/>
                  </a:schemeClr>
                </a:solidFill>
                <a:latin typeface="Gill Sans MT" panose="020B0502020104020203" pitchFamily="34" charset="0"/>
              </a:rPr>
              <a:t>Entity	    : What </a:t>
            </a:r>
            <a:r>
              <a:rPr lang="en-US" sz="2800" dirty="0" smtClean="0">
                <a:solidFill>
                  <a:srgbClr val="FFFF00"/>
                </a:solidFill>
                <a:latin typeface="Gill Sans MT" panose="020B0502020104020203" pitchFamily="34" charset="0"/>
              </a:rPr>
              <a:t>things</a:t>
            </a:r>
            <a:r>
              <a:rPr lang="en-US" sz="2800" dirty="0" smtClean="0">
                <a:solidFill>
                  <a:schemeClr val="tx1">
                    <a:lumMod val="85000"/>
                  </a:schemeClr>
                </a:solidFill>
                <a:latin typeface="Gill Sans MT" panose="020B0502020104020203" pitchFamily="34" charset="0"/>
              </a:rPr>
              <a:t> is the speaker </a:t>
            </a:r>
            <a:r>
              <a:rPr lang="en-US" sz="2800" dirty="0" smtClean="0">
                <a:solidFill>
                  <a:srgbClr val="FFFF00"/>
                </a:solidFill>
                <a:latin typeface="Gill Sans MT" panose="020B0502020104020203" pitchFamily="34" charset="0"/>
              </a:rPr>
              <a:t>referring</a:t>
            </a:r>
            <a:r>
              <a:rPr lang="en-US" sz="2800" dirty="0" smtClean="0">
                <a:solidFill>
                  <a:schemeClr val="tx1">
                    <a:lumMod val="85000"/>
                  </a:schemeClr>
                </a:solidFill>
                <a:latin typeface="Gill Sans MT" panose="020B0502020104020203" pitchFamily="34" charset="0"/>
              </a:rPr>
              <a:t> to? 	</a:t>
            </a:r>
            <a:r>
              <a:rPr lang="en-US" sz="2800" dirty="0" smtClean="0">
                <a:solidFill>
                  <a:schemeClr val="tx1">
                    <a:lumMod val="85000"/>
                  </a:schemeClr>
                </a:solidFill>
                <a:latin typeface="Gill Sans MT" panose="020B0502020104020203" pitchFamily="34" charset="0"/>
              </a:rPr>
              <a:t>	</a:t>
            </a:r>
            <a:endParaRPr lang="en-US" sz="28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277613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1369" y="1600200"/>
            <a:ext cx="6128794" cy="424732"/>
          </a:xfrm>
          <a:prstGeom prst="rect">
            <a:avLst/>
          </a:prstGeom>
        </p:spPr>
        <p:txBody>
          <a:bodyPr wrap="none">
            <a:spAutoFit/>
          </a:bodyPr>
          <a:lstStyle/>
          <a:p>
            <a:pPr>
              <a:lnSpc>
                <a:spcPct val="90000"/>
              </a:lnSpc>
            </a:pPr>
            <a:r>
              <a:rPr lang="en-US" dirty="0"/>
              <a:t>Example – </a:t>
            </a:r>
            <a:r>
              <a:rPr lang="en-US" dirty="0" smtClean="0"/>
              <a:t>Who is the author of Harry Potter?</a:t>
            </a:r>
            <a:endParaRPr lang="en-US" dirty="0"/>
          </a:p>
        </p:txBody>
      </p:sp>
      <p:sp>
        <p:nvSpPr>
          <p:cNvPr id="5" name="TextBox 4"/>
          <p:cNvSpPr txBox="1"/>
          <p:nvPr/>
        </p:nvSpPr>
        <p:spPr>
          <a:xfrm>
            <a:off x="987769" y="2362200"/>
            <a:ext cx="2324226" cy="646331"/>
          </a:xfrm>
          <a:prstGeom prst="rect">
            <a:avLst/>
          </a:prstGeom>
          <a:noFill/>
        </p:spPr>
        <p:txBody>
          <a:bodyPr wrap="none" rtlCol="0">
            <a:spAutoFit/>
          </a:bodyPr>
          <a:lstStyle/>
          <a:p>
            <a:pPr>
              <a:lnSpc>
                <a:spcPct val="90000"/>
              </a:lnSpc>
            </a:pPr>
            <a:r>
              <a:rPr lang="en-US" sz="4000" dirty="0" smtClean="0">
                <a:solidFill>
                  <a:srgbClr val="FFFF00"/>
                </a:solidFill>
              </a:rPr>
              <a:t>Utterance</a:t>
            </a:r>
            <a:endParaRPr lang="en-US" sz="2800" dirty="0">
              <a:solidFill>
                <a:srgbClr val="FFFF00"/>
              </a:solidFill>
            </a:endParaRPr>
          </a:p>
        </p:txBody>
      </p:sp>
      <p:sp>
        <p:nvSpPr>
          <p:cNvPr id="6" name="TextBox 5"/>
          <p:cNvSpPr txBox="1"/>
          <p:nvPr/>
        </p:nvSpPr>
        <p:spPr>
          <a:xfrm>
            <a:off x="5331169" y="2362200"/>
            <a:ext cx="1517082" cy="646331"/>
          </a:xfrm>
          <a:prstGeom prst="rect">
            <a:avLst/>
          </a:prstGeom>
          <a:noFill/>
        </p:spPr>
        <p:txBody>
          <a:bodyPr wrap="none" rtlCol="0">
            <a:spAutoFit/>
          </a:bodyPr>
          <a:lstStyle/>
          <a:p>
            <a:pPr>
              <a:lnSpc>
                <a:spcPct val="90000"/>
              </a:lnSpc>
            </a:pPr>
            <a:r>
              <a:rPr lang="en-US" sz="4000" dirty="0">
                <a:solidFill>
                  <a:srgbClr val="FFFF00"/>
                </a:solidFill>
              </a:rPr>
              <a:t>Intent</a:t>
            </a:r>
            <a:endParaRPr lang="en-US" sz="4000" dirty="0">
              <a:solidFill>
                <a:srgbClr val="FFFF00"/>
              </a:solidFill>
            </a:endParaRPr>
          </a:p>
        </p:txBody>
      </p:sp>
      <p:sp>
        <p:nvSpPr>
          <p:cNvPr id="7" name="TextBox 6"/>
          <p:cNvSpPr txBox="1"/>
          <p:nvPr/>
        </p:nvSpPr>
        <p:spPr>
          <a:xfrm>
            <a:off x="9083928" y="2362201"/>
            <a:ext cx="1513556" cy="646331"/>
          </a:xfrm>
          <a:prstGeom prst="rect">
            <a:avLst/>
          </a:prstGeom>
          <a:noFill/>
        </p:spPr>
        <p:txBody>
          <a:bodyPr wrap="none" rtlCol="0">
            <a:spAutoFit/>
          </a:bodyPr>
          <a:lstStyle/>
          <a:p>
            <a:pPr>
              <a:lnSpc>
                <a:spcPct val="90000"/>
              </a:lnSpc>
            </a:pPr>
            <a:r>
              <a:rPr lang="en-US" sz="4000" dirty="0">
                <a:solidFill>
                  <a:srgbClr val="FFFF00"/>
                </a:solidFill>
              </a:rPr>
              <a:t>Entity</a:t>
            </a:r>
            <a:endParaRPr lang="en-US" sz="4000" dirty="0">
              <a:solidFill>
                <a:srgbClr val="FFFF00"/>
              </a:solidFill>
            </a:endParaRPr>
          </a:p>
        </p:txBody>
      </p:sp>
      <p:sp>
        <p:nvSpPr>
          <p:cNvPr id="8" name="TextBox 7"/>
          <p:cNvSpPr txBox="1"/>
          <p:nvPr/>
        </p:nvSpPr>
        <p:spPr>
          <a:xfrm>
            <a:off x="530569" y="3182137"/>
            <a:ext cx="3581400" cy="1255728"/>
          </a:xfrm>
          <a:prstGeom prst="rect">
            <a:avLst/>
          </a:prstGeom>
          <a:noFill/>
        </p:spPr>
        <p:txBody>
          <a:bodyPr wrap="square" rtlCol="0">
            <a:spAutoFit/>
          </a:bodyPr>
          <a:lstStyle/>
          <a:p>
            <a:pPr>
              <a:lnSpc>
                <a:spcPct val="90000"/>
              </a:lnSpc>
            </a:pPr>
            <a:r>
              <a:rPr lang="en-US" sz="2800" dirty="0" smtClean="0"/>
              <a:t>Hey, do you know who wrote Harry Potter?	</a:t>
            </a:r>
            <a:endParaRPr lang="en-US" sz="2800" dirty="0"/>
          </a:p>
        </p:txBody>
      </p:sp>
      <p:sp>
        <p:nvSpPr>
          <p:cNvPr id="9" name="TextBox 8"/>
          <p:cNvSpPr txBox="1"/>
          <p:nvPr/>
        </p:nvSpPr>
        <p:spPr>
          <a:xfrm>
            <a:off x="4771574" y="3329870"/>
            <a:ext cx="2828384" cy="480131"/>
          </a:xfrm>
          <a:prstGeom prst="rect">
            <a:avLst/>
          </a:prstGeom>
          <a:noFill/>
        </p:spPr>
        <p:txBody>
          <a:bodyPr wrap="square" rtlCol="0">
            <a:spAutoFit/>
          </a:bodyPr>
          <a:lstStyle/>
          <a:p>
            <a:pPr>
              <a:lnSpc>
                <a:spcPct val="90000"/>
              </a:lnSpc>
            </a:pPr>
            <a:r>
              <a:rPr lang="en-US" sz="2800" dirty="0" smtClean="0"/>
              <a:t>Get Book Author</a:t>
            </a:r>
            <a:endParaRPr lang="en-US" sz="2800" dirty="0"/>
          </a:p>
        </p:txBody>
      </p:sp>
      <p:sp>
        <p:nvSpPr>
          <p:cNvPr id="10" name="TextBox 9"/>
          <p:cNvSpPr txBox="1"/>
          <p:nvPr/>
        </p:nvSpPr>
        <p:spPr>
          <a:xfrm>
            <a:off x="8259562" y="3281871"/>
            <a:ext cx="3320007" cy="867930"/>
          </a:xfrm>
          <a:prstGeom prst="rect">
            <a:avLst/>
          </a:prstGeom>
          <a:noFill/>
        </p:spPr>
        <p:txBody>
          <a:bodyPr wrap="square" rtlCol="0">
            <a:spAutoFit/>
          </a:bodyPr>
          <a:lstStyle/>
          <a:p>
            <a:pPr algn="ctr">
              <a:lnSpc>
                <a:spcPct val="90000"/>
              </a:lnSpc>
            </a:pPr>
            <a:r>
              <a:rPr lang="en-US" sz="2800" dirty="0" err="1" smtClean="0"/>
              <a:t>bookName</a:t>
            </a:r>
            <a:r>
              <a:rPr lang="en-US" sz="2800" dirty="0" smtClean="0"/>
              <a:t> = Harry Potter</a:t>
            </a:r>
            <a:endParaRPr lang="en-US" sz="2800" dirty="0"/>
          </a:p>
        </p:txBody>
      </p:sp>
      <p:sp>
        <p:nvSpPr>
          <p:cNvPr id="12" name="Rectangle 11"/>
          <p:cNvSpPr/>
          <p:nvPr/>
        </p:nvSpPr>
        <p:spPr>
          <a:xfrm>
            <a:off x="532157" y="5486400"/>
            <a:ext cx="11309703" cy="757130"/>
          </a:xfrm>
          <a:prstGeom prst="rect">
            <a:avLst/>
          </a:prstGeom>
        </p:spPr>
        <p:txBody>
          <a:bodyPr wrap="square">
            <a:spAutoFit/>
          </a:bodyPr>
          <a:lstStyle/>
          <a:p>
            <a:pPr>
              <a:lnSpc>
                <a:spcPct val="90000"/>
              </a:lnSpc>
            </a:pPr>
            <a:r>
              <a:rPr lang="en-US" dirty="0"/>
              <a:t>Example – </a:t>
            </a:r>
            <a:r>
              <a:rPr lang="en-US" dirty="0" smtClean="0"/>
              <a:t>Can you book me a flight from Kathmandu to </a:t>
            </a:r>
            <a:r>
              <a:rPr lang="en-US" dirty="0" err="1" smtClean="0"/>
              <a:t>Pokhara</a:t>
            </a:r>
            <a:r>
              <a:rPr lang="en-US" dirty="0" smtClean="0"/>
              <a:t> for January 17 for two people?</a:t>
            </a:r>
            <a:endParaRPr lang="en-US" dirty="0"/>
          </a:p>
        </p:txBody>
      </p:sp>
    </p:spTree>
    <p:extLst>
      <p:ext uri="{BB962C8B-B14F-4D97-AF65-F5344CB8AC3E}">
        <p14:creationId xmlns:p14="http://schemas.microsoft.com/office/powerpoint/2010/main" val="400612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8" y="1040116"/>
            <a:ext cx="12133176" cy="5817884"/>
          </a:xfrm>
          <a:prstGeom prst="rect">
            <a:avLst/>
          </a:prstGeom>
        </p:spPr>
      </p:pic>
      <p:sp>
        <p:nvSpPr>
          <p:cNvPr id="11" name="Rectangle 10"/>
          <p:cNvSpPr/>
          <p:nvPr/>
        </p:nvSpPr>
        <p:spPr>
          <a:xfrm>
            <a:off x="3804702" y="152400"/>
            <a:ext cx="3854966"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LUIS Dashboard</a:t>
            </a:r>
            <a:endParaRPr lang="en-US" sz="36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15824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147458" y="152400"/>
            <a:ext cx="3169458" cy="646331"/>
          </a:xfrm>
          <a:prstGeom prst="rect">
            <a:avLst/>
          </a:prstGeom>
        </p:spPr>
        <p:txBody>
          <a:bodyPr wrap="none">
            <a:spAutoFit/>
          </a:bodyPr>
          <a:lstStyle/>
          <a:p>
            <a:pPr lvl="1" algn="ctr"/>
            <a:r>
              <a:rPr lang="en-US" sz="3600" dirty="0" err="1" smtClean="0">
                <a:solidFill>
                  <a:schemeClr val="tx1">
                    <a:lumMod val="85000"/>
                  </a:schemeClr>
                </a:solidFill>
                <a:latin typeface="Gill Sans MT" panose="020B0502020104020203" pitchFamily="34" charset="0"/>
              </a:rPr>
              <a:t>Traning</a:t>
            </a:r>
            <a:r>
              <a:rPr lang="en-US" sz="3600" dirty="0" smtClean="0">
                <a:solidFill>
                  <a:schemeClr val="tx1">
                    <a:lumMod val="85000"/>
                  </a:schemeClr>
                </a:solidFill>
                <a:latin typeface="Gill Sans MT" panose="020B0502020104020203" pitchFamily="34" charset="0"/>
              </a:rPr>
              <a:t> LUIS</a:t>
            </a:r>
            <a:endParaRPr lang="en-US" sz="3600" dirty="0">
              <a:solidFill>
                <a:schemeClr val="tx1">
                  <a:lumMod val="85000"/>
                </a:schemeClr>
              </a:solidFill>
              <a:latin typeface="Gill Sans MT" panose="020B0502020104020203"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994" t="14418" r="29370" b="42217"/>
          <a:stretch/>
        </p:blipFill>
        <p:spPr>
          <a:xfrm>
            <a:off x="455612" y="1219200"/>
            <a:ext cx="5562600" cy="2971800"/>
          </a:xfrm>
          <a:prstGeom prst="rect">
            <a:avLst/>
          </a:prstGeom>
        </p:spPr>
      </p:pic>
      <p:pic>
        <p:nvPicPr>
          <p:cNvPr id="4" name="Picture 3"/>
          <p:cNvPicPr>
            <a:picLocks noChangeAspect="1"/>
          </p:cNvPicPr>
          <p:nvPr/>
        </p:nvPicPr>
        <p:blipFill>
          <a:blip r:embed="rId3"/>
          <a:stretch>
            <a:fillRect/>
          </a:stretch>
        </p:blipFill>
        <p:spPr>
          <a:xfrm>
            <a:off x="6246812" y="1828800"/>
            <a:ext cx="5600700" cy="2295525"/>
          </a:xfrm>
          <a:prstGeom prst="rect">
            <a:avLst/>
          </a:prstGeom>
        </p:spPr>
      </p:pic>
      <p:pic>
        <p:nvPicPr>
          <p:cNvPr id="5" name="Picture 4"/>
          <p:cNvPicPr>
            <a:picLocks noChangeAspect="1"/>
          </p:cNvPicPr>
          <p:nvPr/>
        </p:nvPicPr>
        <p:blipFill>
          <a:blip r:embed="rId4"/>
          <a:stretch>
            <a:fillRect/>
          </a:stretch>
        </p:blipFill>
        <p:spPr>
          <a:xfrm>
            <a:off x="634724" y="4343400"/>
            <a:ext cx="5438775" cy="2266950"/>
          </a:xfrm>
          <a:prstGeom prst="rect">
            <a:avLst/>
          </a:prstGeom>
        </p:spPr>
      </p:pic>
      <p:pic>
        <p:nvPicPr>
          <p:cNvPr id="6" name="Picture 5"/>
          <p:cNvPicPr>
            <a:picLocks noChangeAspect="1"/>
          </p:cNvPicPr>
          <p:nvPr/>
        </p:nvPicPr>
        <p:blipFill>
          <a:blip r:embed="rId5"/>
          <a:stretch>
            <a:fillRect/>
          </a:stretch>
        </p:blipFill>
        <p:spPr>
          <a:xfrm>
            <a:off x="6484745" y="4953000"/>
            <a:ext cx="5361179" cy="798731"/>
          </a:xfrm>
          <a:prstGeom prst="rect">
            <a:avLst/>
          </a:prstGeom>
        </p:spPr>
      </p:pic>
    </p:spTree>
    <p:extLst>
      <p:ext uri="{BB962C8B-B14F-4D97-AF65-F5344CB8AC3E}">
        <p14:creationId xmlns:p14="http://schemas.microsoft.com/office/powerpoint/2010/main" val="360458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990600"/>
            <a:ext cx="11201400" cy="4495800"/>
          </a:xfrm>
          <a:noFill/>
        </p:spPr>
        <p:txBody>
          <a:bodyPr anchor="ctr">
            <a:noAutofit/>
          </a:bodyPr>
          <a:lstStyle/>
          <a:p>
            <a:pPr algn="ctr"/>
            <a:r>
              <a:rPr lang="en-US" sz="13800" dirty="0" smtClean="0">
                <a:solidFill>
                  <a:srgbClr val="FFFF00"/>
                </a:solidFill>
                <a:latin typeface="Calibri Light" panose="020F0302020204030204" pitchFamily="34" charset="0"/>
                <a:ea typeface="+mn-ea"/>
                <a:cs typeface="Calibri Light" panose="020F0302020204030204" pitchFamily="34" charset="0"/>
              </a:rPr>
              <a:t>How to Begin?</a:t>
            </a:r>
            <a:endParaRPr lang="en-US" sz="13800" dirty="0">
              <a:solidFill>
                <a:srgbClr val="FFFF00"/>
              </a:solidFill>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53366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37579" y="152400"/>
            <a:ext cx="5589223"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Tools required (for .NET)</a:t>
            </a:r>
            <a:endParaRPr lang="en-US" sz="3600" dirty="0">
              <a:solidFill>
                <a:schemeClr val="tx1">
                  <a:lumMod val="85000"/>
                </a:schemeClr>
              </a:solidFill>
              <a:latin typeface="Gill Sans MT" panose="020B0502020104020203" pitchFamily="34" charset="0"/>
            </a:endParaRPr>
          </a:p>
        </p:txBody>
      </p:sp>
      <p:sp>
        <p:nvSpPr>
          <p:cNvPr id="10" name="TextBox 9"/>
          <p:cNvSpPr txBox="1"/>
          <p:nvPr/>
        </p:nvSpPr>
        <p:spPr>
          <a:xfrm>
            <a:off x="455612" y="1371600"/>
            <a:ext cx="11125200" cy="3471720"/>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US" sz="3200" dirty="0" smtClean="0">
                <a:latin typeface="Gill Sans MT" panose="020B0502020104020203" pitchFamily="34" charset="0"/>
              </a:rPr>
              <a:t>Visual studio 2015</a:t>
            </a:r>
          </a:p>
          <a:p>
            <a:pPr marL="457200" indent="-457200">
              <a:lnSpc>
                <a:spcPct val="90000"/>
              </a:lnSpc>
              <a:buFont typeface="Arial" panose="020B0604020202020204" pitchFamily="34" charset="0"/>
              <a:buChar char="•"/>
            </a:pPr>
            <a:r>
              <a:rPr lang="en-US" sz="3200" dirty="0" smtClean="0">
                <a:latin typeface="Gill Sans MT" panose="020B0502020104020203" pitchFamily="34" charset="0"/>
              </a:rPr>
              <a:t>Download Bot application template </a:t>
            </a:r>
          </a:p>
          <a:p>
            <a:pPr marL="457200" indent="-457200">
              <a:lnSpc>
                <a:spcPct val="90000"/>
              </a:lnSpc>
              <a:buFont typeface="Arial" panose="020B0604020202020204" pitchFamily="34" charset="0"/>
              <a:buChar char="•"/>
            </a:pPr>
            <a:r>
              <a:rPr lang="en-US" sz="2000" dirty="0">
                <a:latin typeface="Gill Sans MT" panose="020B0502020104020203" pitchFamily="34" charset="0"/>
                <a:hlinkClick r:id="rId2"/>
              </a:rPr>
              <a:t>https://</a:t>
            </a:r>
            <a:r>
              <a:rPr lang="en-US" sz="2000" dirty="0" smtClean="0">
                <a:latin typeface="Gill Sans MT" panose="020B0502020104020203" pitchFamily="34" charset="0"/>
                <a:hlinkClick r:id="rId2"/>
              </a:rPr>
              <a:t>download.botframework.com/bf-v3/builder/vstemplate/Bot%20Application.zip</a:t>
            </a:r>
            <a:endParaRPr lang="en-US" sz="2000" dirty="0" smtClean="0">
              <a:latin typeface="Gill Sans MT" panose="020B0502020104020203" pitchFamily="34" charset="0"/>
            </a:endParaRPr>
          </a:p>
          <a:p>
            <a:pPr marL="457200" indent="-457200">
              <a:lnSpc>
                <a:spcPct val="90000"/>
              </a:lnSpc>
              <a:buFont typeface="Arial" panose="020B0604020202020204" pitchFamily="34" charset="0"/>
              <a:buChar char="•"/>
            </a:pPr>
            <a:r>
              <a:rPr lang="en-US" sz="3200" dirty="0" smtClean="0">
                <a:latin typeface="Gill Sans MT" panose="020B0502020104020203" pitchFamily="34" charset="0"/>
              </a:rPr>
              <a:t>Copy the zip template to </a:t>
            </a:r>
          </a:p>
          <a:p>
            <a:pPr marL="1066693" lvl="1" indent="-457200">
              <a:lnSpc>
                <a:spcPct val="90000"/>
              </a:lnSpc>
              <a:buFont typeface="Arial" panose="020B0604020202020204" pitchFamily="34" charset="0"/>
              <a:buChar char="•"/>
            </a:pPr>
            <a:r>
              <a:rPr lang="en-US" sz="3200" dirty="0" smtClean="0">
                <a:latin typeface="Gill Sans MT" panose="020B0502020104020203" pitchFamily="34" charset="0"/>
              </a:rPr>
              <a:t>..</a:t>
            </a:r>
            <a:r>
              <a:rPr lang="pt-BR" sz="2000" dirty="0" smtClean="0">
                <a:latin typeface="Gill Sans MT" panose="020B0502020104020203" pitchFamily="34" charset="0"/>
              </a:rPr>
              <a:t>\Documents\Visual </a:t>
            </a:r>
            <a:r>
              <a:rPr lang="pt-BR" sz="2000" dirty="0">
                <a:latin typeface="Gill Sans MT" panose="020B0502020104020203" pitchFamily="34" charset="0"/>
              </a:rPr>
              <a:t>Studio </a:t>
            </a:r>
            <a:r>
              <a:rPr lang="pt-BR" sz="2000" dirty="0" smtClean="0">
                <a:latin typeface="Gill Sans MT" panose="020B0502020104020203" pitchFamily="34" charset="0"/>
              </a:rPr>
              <a:t>2015\Templates\ProjectTemplates\Visual </a:t>
            </a:r>
            <a:r>
              <a:rPr lang="pt-BR" sz="2000" dirty="0">
                <a:latin typeface="Gill Sans MT" panose="020B0502020104020203" pitchFamily="34" charset="0"/>
              </a:rPr>
              <a:t>C</a:t>
            </a:r>
            <a:r>
              <a:rPr lang="pt-BR" sz="2000" dirty="0" smtClean="0">
                <a:latin typeface="Gill Sans MT" panose="020B0502020104020203" pitchFamily="34" charset="0"/>
              </a:rPr>
              <a:t>#</a:t>
            </a:r>
          </a:p>
          <a:p>
            <a:pPr marL="457200" indent="-457200">
              <a:lnSpc>
                <a:spcPct val="90000"/>
              </a:lnSpc>
              <a:buFont typeface="Arial" panose="020B0604020202020204" pitchFamily="34" charset="0"/>
              <a:buChar char="•"/>
            </a:pPr>
            <a:r>
              <a:rPr lang="en-US" sz="3200" dirty="0">
                <a:latin typeface="Gill Sans MT" panose="020B0502020104020203" pitchFamily="34" charset="0"/>
              </a:rPr>
              <a:t>A Microsoft Account (Hotmail, Live, Outlook.com</a:t>
            </a:r>
            <a:r>
              <a:rPr lang="en-US" sz="3200" dirty="0" smtClean="0">
                <a:latin typeface="Gill Sans MT" panose="020B0502020104020203" pitchFamily="34" charset="0"/>
              </a:rPr>
              <a:t>)</a:t>
            </a:r>
          </a:p>
          <a:p>
            <a:pPr marL="457200" indent="-457200">
              <a:lnSpc>
                <a:spcPct val="90000"/>
              </a:lnSpc>
              <a:buFont typeface="Arial" panose="020B0604020202020204" pitchFamily="34" charset="0"/>
              <a:buChar char="•"/>
            </a:pPr>
            <a:r>
              <a:rPr lang="en-US" sz="3200" dirty="0" smtClean="0"/>
              <a:t>“</a:t>
            </a:r>
            <a:r>
              <a:rPr lang="en-US" sz="3200" dirty="0" err="1" smtClean="0"/>
              <a:t>Microsoft.Bot.Builder</a:t>
            </a:r>
            <a:r>
              <a:rPr lang="en-US" sz="3200" dirty="0" smtClean="0"/>
              <a:t>” for connector to connect to difference channels</a:t>
            </a:r>
            <a:endParaRPr lang="en-US" sz="3200" dirty="0">
              <a:latin typeface="Gill Sans MT" panose="020B0502020104020203" pitchFamily="34" charset="0"/>
            </a:endParaRPr>
          </a:p>
        </p:txBody>
      </p:sp>
    </p:spTree>
    <p:extLst>
      <p:ext uri="{BB962C8B-B14F-4D97-AF65-F5344CB8AC3E}">
        <p14:creationId xmlns:p14="http://schemas.microsoft.com/office/powerpoint/2010/main" val="96356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990600"/>
            <a:ext cx="11201400" cy="4495800"/>
          </a:xfrm>
          <a:noFill/>
        </p:spPr>
        <p:txBody>
          <a:bodyPr anchor="ctr">
            <a:noAutofit/>
          </a:bodyPr>
          <a:lstStyle/>
          <a:p>
            <a:pPr algn="ctr"/>
            <a:r>
              <a:rPr lang="en-US" sz="13800" dirty="0" smtClean="0">
                <a:solidFill>
                  <a:srgbClr val="FFFF00"/>
                </a:solidFill>
                <a:latin typeface="Calibri Light" panose="020F0302020204030204" pitchFamily="34" charset="0"/>
                <a:ea typeface="+mn-ea"/>
                <a:cs typeface="Calibri Light" panose="020F0302020204030204" pitchFamily="34" charset="0"/>
              </a:rPr>
              <a:t>Demos and code samples</a:t>
            </a:r>
            <a:endParaRPr lang="en-US" sz="13800" dirty="0">
              <a:solidFill>
                <a:srgbClr val="FFFF00"/>
              </a:solidFill>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378060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228600"/>
            <a:ext cx="11201400" cy="762000"/>
          </a:xfrm>
          <a:noFill/>
        </p:spPr>
        <p:txBody>
          <a:bodyPr anchor="ctr">
            <a:noAutofit/>
          </a:bodyPr>
          <a:lstStyle/>
          <a:p>
            <a:pPr algn="ctr"/>
            <a:r>
              <a:rPr lang="en-US" sz="4400" dirty="0" smtClean="0">
                <a:solidFill>
                  <a:srgbClr val="FFFF00"/>
                </a:solidFill>
                <a:latin typeface="Calibri Light" panose="020F0302020204030204" pitchFamily="34" charset="0"/>
                <a:ea typeface="+mn-ea"/>
                <a:cs typeface="Calibri Light" panose="020F0302020204030204" pitchFamily="34" charset="0"/>
              </a:rPr>
              <a:t>Recent </a:t>
            </a:r>
            <a:r>
              <a:rPr lang="en-US" sz="4400" dirty="0" err="1" smtClean="0">
                <a:solidFill>
                  <a:srgbClr val="FFFF00"/>
                </a:solidFill>
                <a:latin typeface="Calibri Light" panose="020F0302020204030204" pitchFamily="34" charset="0"/>
                <a:ea typeface="+mn-ea"/>
                <a:cs typeface="Calibri Light" panose="020F0302020204030204" pitchFamily="34" charset="0"/>
              </a:rPr>
              <a:t>Annoucements</a:t>
            </a:r>
            <a:endParaRPr lang="en-US" sz="4400" dirty="0">
              <a:solidFill>
                <a:srgbClr val="FFFF00"/>
              </a:solidFill>
              <a:latin typeface="Calibri Light" panose="020F0302020204030204" pitchFamily="34" charset="0"/>
              <a:ea typeface="+mn-ea"/>
              <a:cs typeface="Calibri Light" panose="020F0302020204030204" pitchFamily="34" charset="0"/>
            </a:endParaRPr>
          </a:p>
        </p:txBody>
      </p:sp>
      <p:pic>
        <p:nvPicPr>
          <p:cNvPr id="2" name="Picture 1"/>
          <p:cNvPicPr>
            <a:picLocks noChangeAspect="1"/>
          </p:cNvPicPr>
          <p:nvPr/>
        </p:nvPicPr>
        <p:blipFill>
          <a:blip r:embed="rId2"/>
          <a:stretch>
            <a:fillRect/>
          </a:stretch>
        </p:blipFill>
        <p:spPr>
          <a:xfrm>
            <a:off x="227012" y="1219200"/>
            <a:ext cx="5783964" cy="4038600"/>
          </a:xfrm>
          <a:prstGeom prst="rect">
            <a:avLst/>
          </a:prstGeom>
        </p:spPr>
      </p:pic>
      <p:pic>
        <p:nvPicPr>
          <p:cNvPr id="3" name="Picture 2"/>
          <p:cNvPicPr>
            <a:picLocks noChangeAspect="1"/>
          </p:cNvPicPr>
          <p:nvPr/>
        </p:nvPicPr>
        <p:blipFill>
          <a:blip r:embed="rId3"/>
          <a:stretch>
            <a:fillRect/>
          </a:stretch>
        </p:blipFill>
        <p:spPr>
          <a:xfrm>
            <a:off x="6169024" y="1206500"/>
            <a:ext cx="5811362" cy="4064000"/>
          </a:xfrm>
          <a:prstGeom prst="rect">
            <a:avLst/>
          </a:prstGeom>
        </p:spPr>
      </p:pic>
      <p:sp>
        <p:nvSpPr>
          <p:cNvPr id="5" name="Rectangle 4"/>
          <p:cNvSpPr/>
          <p:nvPr/>
        </p:nvSpPr>
        <p:spPr>
          <a:xfrm>
            <a:off x="3661688" y="5562600"/>
            <a:ext cx="4206280"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Azure Bot Service</a:t>
            </a:r>
            <a:endParaRPr lang="en-US" sz="36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423902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533400"/>
            <a:ext cx="11201400" cy="5867400"/>
          </a:xfrm>
          <a:noFill/>
        </p:spPr>
        <p:txBody>
          <a:bodyPr anchor="ctr">
            <a:noAutofit/>
          </a:bodyPr>
          <a:lstStyle/>
          <a:p>
            <a:pPr algn="ctr"/>
            <a:r>
              <a:rPr lang="en-US" sz="16600" dirty="0" smtClean="0">
                <a:latin typeface="Calibri Light" panose="020F0302020204030204" pitchFamily="34" charset="0"/>
                <a:ea typeface="+mn-ea"/>
                <a:cs typeface="Calibri Light" panose="020F0302020204030204" pitchFamily="34" charset="0"/>
              </a:rPr>
              <a:t>What Is A</a:t>
            </a:r>
            <a:r>
              <a:rPr lang="en-US" sz="16600" dirty="0" smtClean="0">
                <a:solidFill>
                  <a:srgbClr val="FFFF00"/>
                </a:solidFill>
                <a:latin typeface="Calibri Light" panose="020F0302020204030204" pitchFamily="34" charset="0"/>
                <a:ea typeface="+mn-ea"/>
                <a:cs typeface="Calibri Light" panose="020F0302020204030204" pitchFamily="34" charset="0"/>
              </a:rPr>
              <a:t> BOT?</a:t>
            </a:r>
            <a:endParaRPr lang="en-US" sz="13800" dirty="0">
              <a:solidFill>
                <a:srgbClr val="FFFF00"/>
              </a:solidFill>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62710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302602" y="152400"/>
            <a:ext cx="2859181" cy="646331"/>
          </a:xfrm>
          <a:prstGeom prst="rect">
            <a:avLst/>
          </a:prstGeom>
        </p:spPr>
        <p:txBody>
          <a:bodyPr wrap="none">
            <a:spAutoFit/>
          </a:bodyPr>
          <a:lstStyle/>
          <a:p>
            <a:pPr lvl="1" algn="ctr"/>
            <a:r>
              <a:rPr lang="en-US" sz="3600" dirty="0" smtClean="0">
                <a:solidFill>
                  <a:schemeClr val="tx1">
                    <a:lumMod val="85000"/>
                  </a:schemeClr>
                </a:solidFill>
                <a:latin typeface="Gill Sans MT" panose="020B0502020104020203" pitchFamily="34" charset="0"/>
              </a:rPr>
              <a:t>References</a:t>
            </a:r>
            <a:endParaRPr lang="en-US" sz="3600" dirty="0">
              <a:solidFill>
                <a:schemeClr val="tx1">
                  <a:lumMod val="85000"/>
                </a:schemeClr>
              </a:solidFill>
              <a:latin typeface="Gill Sans MT" panose="020B0502020104020203" pitchFamily="34" charset="0"/>
            </a:endParaRPr>
          </a:p>
        </p:txBody>
      </p:sp>
      <p:sp>
        <p:nvSpPr>
          <p:cNvPr id="10" name="TextBox 9"/>
          <p:cNvSpPr txBox="1"/>
          <p:nvPr/>
        </p:nvSpPr>
        <p:spPr>
          <a:xfrm>
            <a:off x="455612" y="1143000"/>
            <a:ext cx="11125200" cy="5078313"/>
          </a:xfrm>
          <a:prstGeom prst="rect">
            <a:avLst/>
          </a:prstGeom>
          <a:noFill/>
        </p:spPr>
        <p:txBody>
          <a:bodyPr wrap="square" rtlCol="0">
            <a:spAutoFit/>
          </a:bodyPr>
          <a:lstStyle/>
          <a:p>
            <a:pPr marL="457200" indent="-457200">
              <a:lnSpc>
                <a:spcPct val="90000"/>
              </a:lnSpc>
              <a:buFont typeface="Arial" panose="020B0604020202020204" pitchFamily="34" charset="0"/>
              <a:buChar char="•"/>
            </a:pPr>
            <a:endParaRPr lang="nn-NO" dirty="0">
              <a:latin typeface="Gill Sans MT" panose="020B0502020104020203" pitchFamily="34" charset="0"/>
            </a:endParaRPr>
          </a:p>
          <a:p>
            <a:pPr marL="457200" indent="-457200">
              <a:lnSpc>
                <a:spcPct val="90000"/>
              </a:lnSpc>
              <a:buFont typeface="Arial" panose="020B0604020202020204" pitchFamily="34" charset="0"/>
              <a:buChar char="•"/>
            </a:pPr>
            <a:r>
              <a:rPr lang="nn-NO" dirty="0">
                <a:latin typeface="Gill Sans MT" panose="020B0502020104020203" pitchFamily="34" charset="0"/>
              </a:rPr>
              <a:t>https://www.youtube.com/watch?v=TUjnjMKGyDM&amp;t=1592s - MICROSOFT BOT FRAMEWORK</a:t>
            </a:r>
          </a:p>
          <a:p>
            <a:pPr marL="457200" indent="-457200">
              <a:lnSpc>
                <a:spcPct val="90000"/>
              </a:lnSpc>
              <a:buFont typeface="Arial" panose="020B0604020202020204" pitchFamily="34" charset="0"/>
              <a:buChar char="•"/>
            </a:pPr>
            <a:r>
              <a:rPr lang="nn-NO" dirty="0">
                <a:latin typeface="Gill Sans MT" panose="020B0502020104020203" pitchFamily="34" charset="0"/>
              </a:rPr>
              <a:t>https://chatbotslife.com/chatbot-vs-ai-bot-which-is-here-to-stay-which-to-invest-in-and-why-7ea79a454df3#.r4h7wfewq</a:t>
            </a:r>
          </a:p>
          <a:p>
            <a:pPr marL="457200" indent="-457200">
              <a:lnSpc>
                <a:spcPct val="90000"/>
              </a:lnSpc>
              <a:buFont typeface="Arial" panose="020B0604020202020204" pitchFamily="34" charset="0"/>
              <a:buChar char="•"/>
            </a:pPr>
            <a:r>
              <a:rPr lang="nn-NO" dirty="0">
                <a:latin typeface="Gill Sans MT" panose="020B0502020104020203" pitchFamily="34" charset="0"/>
              </a:rPr>
              <a:t>https://www.linkedin.com/pulse/what-evolution-all-abot-glenn-miller</a:t>
            </a:r>
          </a:p>
          <a:p>
            <a:pPr marL="457200" indent="-457200">
              <a:lnSpc>
                <a:spcPct val="90000"/>
              </a:lnSpc>
              <a:buFont typeface="Arial" panose="020B0604020202020204" pitchFamily="34" charset="0"/>
              <a:buChar char="•"/>
            </a:pPr>
            <a:r>
              <a:rPr lang="nn-NO" dirty="0">
                <a:latin typeface="Gill Sans MT" panose="020B0502020104020203" pitchFamily="34" charset="0"/>
              </a:rPr>
              <a:t>http://www.recode.net/2016/4/11/11586022/what-are-bots</a:t>
            </a:r>
          </a:p>
          <a:p>
            <a:pPr marL="457200" indent="-457200">
              <a:lnSpc>
                <a:spcPct val="90000"/>
              </a:lnSpc>
              <a:buFont typeface="Arial" panose="020B0604020202020204" pitchFamily="34" charset="0"/>
              <a:buChar char="•"/>
            </a:pPr>
            <a:r>
              <a:rPr lang="nn-NO" dirty="0">
                <a:latin typeface="Gill Sans MT" panose="020B0502020104020203" pitchFamily="34" charset="0"/>
              </a:rPr>
              <a:t>https://techcrunch.com/2015/09/29/forget-apps-now-the-bots-take-over/</a:t>
            </a:r>
          </a:p>
          <a:p>
            <a:pPr marL="457200" indent="-457200">
              <a:lnSpc>
                <a:spcPct val="90000"/>
              </a:lnSpc>
              <a:buFont typeface="Arial" panose="020B0604020202020204" pitchFamily="34" charset="0"/>
              <a:buChar char="•"/>
            </a:pPr>
            <a:r>
              <a:rPr lang="nn-NO" dirty="0">
                <a:latin typeface="Gill Sans MT" panose="020B0502020104020203" pitchFamily="34" charset="0"/>
              </a:rPr>
              <a:t>https://medium.com/making-meya/11-reasons-why-bots-are-the-new-apps-9bb3856d60a7#.b8s4pavxt</a:t>
            </a:r>
          </a:p>
          <a:p>
            <a:pPr marL="457200" indent="-457200">
              <a:lnSpc>
                <a:spcPct val="90000"/>
              </a:lnSpc>
              <a:buFont typeface="Arial" panose="020B0604020202020204" pitchFamily="34" charset="0"/>
              <a:buChar char="•"/>
            </a:pPr>
            <a:r>
              <a:rPr lang="nn-NO" dirty="0">
                <a:latin typeface="Gill Sans MT" panose="020B0502020104020203" pitchFamily="34" charset="0"/>
              </a:rPr>
              <a:t>https://medium.com/the-layer/why-messaging-bots-won-t-replace-apps-c10413fddc6d#.su5yke9kq</a:t>
            </a:r>
          </a:p>
          <a:p>
            <a:pPr marL="457200" indent="-457200">
              <a:lnSpc>
                <a:spcPct val="90000"/>
              </a:lnSpc>
              <a:buFont typeface="Arial" panose="020B0604020202020204" pitchFamily="34" charset="0"/>
              <a:buChar char="•"/>
            </a:pPr>
            <a:r>
              <a:rPr lang="nn-NO" dirty="0">
                <a:latin typeface="Gill Sans MT" panose="020B0502020104020203" pitchFamily="34" charset="0"/>
              </a:rPr>
              <a:t>http://www.cio.com/article/3062561/analytics/bots-are-the-new-generation-of-apps.html</a:t>
            </a:r>
          </a:p>
          <a:p>
            <a:pPr marL="457200" indent="-457200">
              <a:lnSpc>
                <a:spcPct val="90000"/>
              </a:lnSpc>
              <a:buFont typeface="Arial" panose="020B0604020202020204" pitchFamily="34" charset="0"/>
              <a:buChar char="•"/>
            </a:pPr>
            <a:r>
              <a:rPr lang="nn-NO" dirty="0">
                <a:latin typeface="Gill Sans MT" panose="020B0502020104020203" pitchFamily="34" charset="0"/>
              </a:rPr>
              <a:t>https://www.youtube.com/watch?v=SZ3UfwBACIo&amp;t=267s</a:t>
            </a:r>
            <a:endParaRPr lang="en-US" dirty="0">
              <a:latin typeface="Gill Sans MT" panose="020B0502020104020203" pitchFamily="34" charset="0"/>
            </a:endParaRPr>
          </a:p>
        </p:txBody>
      </p:sp>
    </p:spTree>
    <p:extLst>
      <p:ext uri="{BB962C8B-B14F-4D97-AF65-F5344CB8AC3E}">
        <p14:creationId xmlns:p14="http://schemas.microsoft.com/office/powerpoint/2010/main" val="423538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2590800"/>
            <a:ext cx="11201400" cy="2133600"/>
          </a:xfrm>
          <a:noFill/>
        </p:spPr>
        <p:txBody>
          <a:bodyPr anchor="ctr">
            <a:noAutofit/>
          </a:bodyPr>
          <a:lstStyle/>
          <a:p>
            <a:pPr algn="ctr"/>
            <a:r>
              <a:rPr lang="en-US" sz="16600" dirty="0" smtClean="0">
                <a:solidFill>
                  <a:srgbClr val="FFFF00"/>
                </a:solidFill>
                <a:latin typeface="Avengeance Heroic Avenger" pitchFamily="2" charset="0"/>
                <a:ea typeface="+mn-ea"/>
                <a:cs typeface="Calibri Light" panose="020F0302020204030204" pitchFamily="34" charset="0"/>
              </a:rPr>
              <a:t>Thank you</a:t>
            </a:r>
            <a:endParaRPr lang="en-US" sz="16600" dirty="0">
              <a:solidFill>
                <a:srgbClr val="FFFF00"/>
              </a:solidFill>
              <a:latin typeface="Avengeance Heroic Avenger" pitchFamily="2" charset="0"/>
              <a:ea typeface="+mn-ea"/>
              <a:cs typeface="Calibri Light" panose="020F0302020204030204" pitchFamily="34" charset="0"/>
            </a:endParaRPr>
          </a:p>
        </p:txBody>
      </p:sp>
    </p:spTree>
    <p:extLst>
      <p:ext uri="{BB962C8B-B14F-4D97-AF65-F5344CB8AC3E}">
        <p14:creationId xmlns:p14="http://schemas.microsoft.com/office/powerpoint/2010/main" val="6613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012" y="1981200"/>
            <a:ext cx="11658600" cy="2834622"/>
          </a:xfrm>
          <a:prstGeom prst="rect">
            <a:avLst/>
          </a:prstGeom>
          <a:noFill/>
        </p:spPr>
        <p:txBody>
          <a:bodyPr wrap="square" rtlCol="0">
            <a:spAutoFit/>
          </a:bodyPr>
          <a:lstStyle/>
          <a:p>
            <a:pPr algn="ctr">
              <a:lnSpc>
                <a:spcPct val="90000"/>
              </a:lnSpc>
            </a:pPr>
            <a:r>
              <a:rPr lang="en-US" sz="6600" dirty="0" smtClean="0">
                <a:latin typeface="Gill Sans MT" panose="020B0502020104020203" pitchFamily="34" charset="0"/>
              </a:rPr>
              <a:t>Simply, a </a:t>
            </a:r>
            <a:r>
              <a:rPr lang="en-US" sz="6600" dirty="0" smtClean="0">
                <a:solidFill>
                  <a:srgbClr val="FFFF00"/>
                </a:solidFill>
                <a:latin typeface="Gill Sans MT" panose="020B0502020104020203" pitchFamily="34" charset="0"/>
              </a:rPr>
              <a:t>bot</a:t>
            </a:r>
            <a:r>
              <a:rPr lang="en-US" sz="6600" dirty="0" smtClean="0">
                <a:latin typeface="Gill Sans MT" panose="020B0502020104020203" pitchFamily="34" charset="0"/>
              </a:rPr>
              <a:t> is an application that performs an </a:t>
            </a:r>
            <a:r>
              <a:rPr lang="en-US" sz="6600" dirty="0" smtClean="0">
                <a:solidFill>
                  <a:srgbClr val="FFFF00"/>
                </a:solidFill>
                <a:latin typeface="Gill Sans MT" panose="020B0502020104020203" pitchFamily="34" charset="0"/>
              </a:rPr>
              <a:t>automated task</a:t>
            </a:r>
            <a:r>
              <a:rPr lang="en-US" sz="6600" dirty="0" smtClean="0">
                <a:latin typeface="Gill Sans MT" panose="020B0502020104020203" pitchFamily="34" charset="0"/>
              </a:rPr>
              <a:t>. </a:t>
            </a:r>
          </a:p>
          <a:p>
            <a:pPr algn="ctr">
              <a:lnSpc>
                <a:spcPct val="90000"/>
              </a:lnSpc>
            </a:pPr>
            <a:r>
              <a:rPr lang="en-US" sz="6600" dirty="0" smtClean="0">
                <a:latin typeface="Gill Sans MT" panose="020B0502020104020203" pitchFamily="34" charset="0"/>
              </a:rPr>
              <a:t>Nothing else.</a:t>
            </a:r>
            <a:endParaRPr lang="en-US" sz="7200" dirty="0">
              <a:latin typeface="Gill Sans MT" panose="020B0502020104020203" pitchFamily="34" charset="0"/>
            </a:endParaRPr>
          </a:p>
        </p:txBody>
      </p:sp>
    </p:spTree>
    <p:extLst>
      <p:ext uri="{BB962C8B-B14F-4D97-AF65-F5344CB8AC3E}">
        <p14:creationId xmlns:p14="http://schemas.microsoft.com/office/powerpoint/2010/main" val="114922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2"/>
          <p:cNvSpPr/>
          <p:nvPr/>
        </p:nvSpPr>
        <p:spPr>
          <a:xfrm>
            <a:off x="3275012" y="0"/>
            <a:ext cx="5410200" cy="6858000"/>
          </a:xfrm>
          <a:prstGeom prst="trapezoid">
            <a:avLst/>
          </a:prstGeom>
          <a:solidFill>
            <a:srgbClr val="FFC00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3812" y="1219200"/>
            <a:ext cx="1676400" cy="590931"/>
          </a:xfrm>
          <a:prstGeom prst="rect">
            <a:avLst/>
          </a:prstGeom>
          <a:noFill/>
        </p:spPr>
        <p:txBody>
          <a:bodyPr wrap="square" rtlCol="0">
            <a:spAutoFit/>
          </a:bodyPr>
          <a:lstStyle/>
          <a:p>
            <a:pPr>
              <a:lnSpc>
                <a:spcPct val="90000"/>
              </a:lnSpc>
            </a:pPr>
            <a:r>
              <a:rPr lang="en-US" sz="3600" b="1" u="sng" dirty="0" smtClean="0">
                <a:solidFill>
                  <a:srgbClr val="FFFF00"/>
                </a:solidFill>
                <a:latin typeface="Gill Sans MT" panose="020B0502020104020203" pitchFamily="34" charset="0"/>
              </a:rPr>
              <a:t>BOTS</a:t>
            </a:r>
            <a:endParaRPr lang="en-US" sz="3600" b="1" u="sng" dirty="0">
              <a:solidFill>
                <a:srgbClr val="FFFF00"/>
              </a:solidFill>
              <a:latin typeface="Gill Sans MT" panose="020B0502020104020203" pitchFamily="34" charset="0"/>
            </a:endParaRPr>
          </a:p>
        </p:txBody>
      </p:sp>
      <p:sp>
        <p:nvSpPr>
          <p:cNvPr id="8" name="TextBox 7"/>
          <p:cNvSpPr txBox="1"/>
          <p:nvPr/>
        </p:nvSpPr>
        <p:spPr>
          <a:xfrm>
            <a:off x="4418012" y="1259115"/>
            <a:ext cx="3276600" cy="590931"/>
          </a:xfrm>
          <a:prstGeom prst="rect">
            <a:avLst/>
          </a:prstGeom>
          <a:noFill/>
        </p:spPr>
        <p:txBody>
          <a:bodyPr wrap="square" rtlCol="0">
            <a:spAutoFit/>
          </a:bodyPr>
          <a:lstStyle/>
          <a:p>
            <a:pPr>
              <a:lnSpc>
                <a:spcPct val="90000"/>
              </a:lnSpc>
            </a:pPr>
            <a:r>
              <a:rPr lang="en-US" sz="3600" b="1" u="sng" dirty="0" smtClean="0">
                <a:solidFill>
                  <a:srgbClr val="C00000"/>
                </a:solidFill>
                <a:latin typeface="Gill Sans MT" panose="020B0502020104020203" pitchFamily="34" charset="0"/>
              </a:rPr>
              <a:t>CHAT BOTS</a:t>
            </a:r>
            <a:endParaRPr lang="en-US" sz="3600" b="1" u="sng" dirty="0">
              <a:solidFill>
                <a:srgbClr val="C00000"/>
              </a:solidFill>
              <a:latin typeface="Gill Sans MT" panose="020B0502020104020203" pitchFamily="34" charset="0"/>
            </a:endParaRPr>
          </a:p>
        </p:txBody>
      </p:sp>
      <p:sp>
        <p:nvSpPr>
          <p:cNvPr id="9" name="TextBox 8"/>
          <p:cNvSpPr txBox="1"/>
          <p:nvPr/>
        </p:nvSpPr>
        <p:spPr>
          <a:xfrm>
            <a:off x="9066212" y="1251859"/>
            <a:ext cx="2286000" cy="590931"/>
          </a:xfrm>
          <a:prstGeom prst="rect">
            <a:avLst/>
          </a:prstGeom>
          <a:noFill/>
        </p:spPr>
        <p:txBody>
          <a:bodyPr wrap="square" rtlCol="0">
            <a:spAutoFit/>
          </a:bodyPr>
          <a:lstStyle/>
          <a:p>
            <a:pPr>
              <a:lnSpc>
                <a:spcPct val="90000"/>
              </a:lnSpc>
            </a:pPr>
            <a:r>
              <a:rPr lang="en-US" sz="3600" b="1" u="sng" dirty="0" smtClean="0">
                <a:solidFill>
                  <a:srgbClr val="FFFF00"/>
                </a:solidFill>
                <a:latin typeface="Gill Sans MT" panose="020B0502020104020203" pitchFamily="34" charset="0"/>
              </a:rPr>
              <a:t>AI BOTS</a:t>
            </a:r>
            <a:endParaRPr lang="en-US" sz="3600" b="1" u="sng" dirty="0">
              <a:solidFill>
                <a:srgbClr val="FFFF00"/>
              </a:solidFill>
              <a:latin typeface="Gill Sans MT" panose="020B0502020104020203" pitchFamily="34" charset="0"/>
            </a:endParaRPr>
          </a:p>
        </p:txBody>
      </p:sp>
      <p:sp>
        <p:nvSpPr>
          <p:cNvPr id="10" name="TextBox 9"/>
          <p:cNvSpPr txBox="1"/>
          <p:nvPr/>
        </p:nvSpPr>
        <p:spPr>
          <a:xfrm>
            <a:off x="684212" y="2133600"/>
            <a:ext cx="32004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Gill Sans MT" panose="020B0502020104020203" pitchFamily="34" charset="0"/>
              </a:rPr>
              <a:t>Making a reservation</a:t>
            </a:r>
          </a:p>
          <a:p>
            <a:pPr marL="457200" indent="-457200">
              <a:buFont typeface="Arial" panose="020B0604020202020204" pitchFamily="34" charset="0"/>
              <a:buChar char="•"/>
            </a:pPr>
            <a:r>
              <a:rPr lang="en-US" sz="2800" dirty="0" smtClean="0">
                <a:latin typeface="Gill Sans MT" panose="020B0502020104020203" pitchFamily="34" charset="0"/>
              </a:rPr>
              <a:t>Adding event to calendar</a:t>
            </a:r>
          </a:p>
          <a:p>
            <a:pPr marL="457200" indent="-457200">
              <a:buFont typeface="Arial" panose="020B0604020202020204" pitchFamily="34" charset="0"/>
              <a:buChar char="•"/>
            </a:pPr>
            <a:r>
              <a:rPr lang="en-US" sz="2800" dirty="0" smtClean="0">
                <a:latin typeface="Gill Sans MT" panose="020B0502020104020203" pitchFamily="34" charset="0"/>
              </a:rPr>
              <a:t>Displaying Info</a:t>
            </a:r>
          </a:p>
          <a:p>
            <a:pPr marL="457200" indent="-457200">
              <a:buFont typeface="Arial" panose="020B0604020202020204" pitchFamily="34" charset="0"/>
              <a:buChar char="•"/>
            </a:pPr>
            <a:r>
              <a:rPr lang="en-US" sz="2800" dirty="0" smtClean="0">
                <a:latin typeface="Gill Sans MT" panose="020B0502020104020203" pitchFamily="34" charset="0"/>
              </a:rPr>
              <a:t>Buy stuff online</a:t>
            </a:r>
            <a:endParaRPr lang="en-US" sz="2800" dirty="0">
              <a:latin typeface="Gill Sans MT" panose="020B0502020104020203" pitchFamily="34" charset="0"/>
            </a:endParaRPr>
          </a:p>
        </p:txBody>
      </p:sp>
      <p:sp>
        <p:nvSpPr>
          <p:cNvPr id="11" name="TextBox 10"/>
          <p:cNvSpPr txBox="1"/>
          <p:nvPr/>
        </p:nvSpPr>
        <p:spPr>
          <a:xfrm>
            <a:off x="4608512" y="2133600"/>
            <a:ext cx="27432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bg1"/>
                </a:solidFill>
                <a:latin typeface="Gill Sans MT" panose="020B0502020104020203" pitchFamily="34" charset="0"/>
              </a:rPr>
              <a:t>Engages with People</a:t>
            </a:r>
          </a:p>
          <a:p>
            <a:pPr marL="457200" indent="-457200">
              <a:buFont typeface="Arial" panose="020B0604020202020204" pitchFamily="34" charset="0"/>
              <a:buChar char="•"/>
            </a:pPr>
            <a:r>
              <a:rPr lang="en-US" sz="2800" dirty="0" smtClean="0">
                <a:solidFill>
                  <a:schemeClr val="bg1"/>
                </a:solidFill>
                <a:latin typeface="Gill Sans MT" panose="020B0502020104020203" pitchFamily="34" charset="0"/>
              </a:rPr>
              <a:t>Stimulates Conversation</a:t>
            </a:r>
          </a:p>
          <a:p>
            <a:pPr marL="457200" indent="-457200">
              <a:buFont typeface="Arial" panose="020B0604020202020204" pitchFamily="34" charset="0"/>
              <a:buChar char="•"/>
            </a:pPr>
            <a:r>
              <a:rPr lang="en-US" sz="2800" dirty="0" err="1" smtClean="0">
                <a:solidFill>
                  <a:schemeClr val="bg1"/>
                </a:solidFill>
                <a:latin typeface="Gill Sans MT" panose="020B0502020104020203" pitchFamily="34" charset="0"/>
              </a:rPr>
              <a:t>Eg</a:t>
            </a:r>
            <a:r>
              <a:rPr lang="en-US" sz="2800" dirty="0" smtClean="0">
                <a:solidFill>
                  <a:schemeClr val="bg1"/>
                </a:solidFill>
                <a:latin typeface="Gill Sans MT" panose="020B0502020104020203" pitchFamily="34" charset="0"/>
              </a:rPr>
              <a:t>. Messenger bot</a:t>
            </a:r>
            <a:endParaRPr lang="en-US" sz="2800" dirty="0">
              <a:solidFill>
                <a:schemeClr val="bg1"/>
              </a:solidFill>
              <a:latin typeface="Gill Sans MT" panose="020B0502020104020203" pitchFamily="34" charset="0"/>
            </a:endParaRPr>
          </a:p>
        </p:txBody>
      </p:sp>
      <p:sp>
        <p:nvSpPr>
          <p:cNvPr id="13" name="TextBox 12"/>
          <p:cNvSpPr txBox="1"/>
          <p:nvPr/>
        </p:nvSpPr>
        <p:spPr>
          <a:xfrm>
            <a:off x="8380412" y="2159000"/>
            <a:ext cx="33528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Gill Sans MT" panose="020B0502020104020203" pitchFamily="34" charset="0"/>
              </a:rPr>
              <a:t>Has a ‘learning’ ability</a:t>
            </a:r>
          </a:p>
          <a:p>
            <a:pPr marL="457200" indent="-457200">
              <a:buFont typeface="Arial" panose="020B0604020202020204" pitchFamily="34" charset="0"/>
              <a:buChar char="•"/>
            </a:pPr>
            <a:r>
              <a:rPr lang="en-US" sz="2800" dirty="0" smtClean="0">
                <a:latin typeface="Gill Sans MT" panose="020B0502020104020203" pitchFamily="34" charset="0"/>
              </a:rPr>
              <a:t>Evolve over time</a:t>
            </a:r>
          </a:p>
          <a:p>
            <a:pPr marL="457200" indent="-457200">
              <a:buFont typeface="Arial" panose="020B0604020202020204" pitchFamily="34" charset="0"/>
              <a:buChar char="•"/>
            </a:pPr>
            <a:r>
              <a:rPr lang="en-US" sz="2800" dirty="0" smtClean="0">
                <a:latin typeface="Gill Sans MT" panose="020B0502020104020203" pitchFamily="34" charset="0"/>
              </a:rPr>
              <a:t>Gather ‘intelligence’ over time</a:t>
            </a:r>
          </a:p>
          <a:p>
            <a:pPr marL="457200" indent="-457200">
              <a:buFont typeface="Arial" panose="020B0604020202020204" pitchFamily="34" charset="0"/>
              <a:buChar char="•"/>
            </a:pPr>
            <a:r>
              <a:rPr lang="en-US" sz="2800" dirty="0" err="1" smtClean="0">
                <a:latin typeface="Gill Sans MT" panose="020B0502020104020203" pitchFamily="34" charset="0"/>
              </a:rPr>
              <a:t>Eg</a:t>
            </a:r>
            <a:r>
              <a:rPr lang="en-US" sz="2800" dirty="0" smtClean="0">
                <a:latin typeface="Gill Sans MT" panose="020B0502020104020203" pitchFamily="34" charset="0"/>
              </a:rPr>
              <a:t>. Siri, Google Now, Cortana</a:t>
            </a:r>
            <a:endParaRPr lang="en-US" sz="2800" dirty="0">
              <a:latin typeface="Gill Sans MT" panose="020B0502020104020203" pitchFamily="34" charset="0"/>
            </a:endParaRPr>
          </a:p>
        </p:txBody>
      </p:sp>
    </p:spTree>
    <p:extLst>
      <p:ext uri="{BB962C8B-B14F-4D97-AF65-F5344CB8AC3E}">
        <p14:creationId xmlns:p14="http://schemas.microsoft.com/office/powerpoint/2010/main" val="125018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228600"/>
            <a:ext cx="11201400" cy="1066800"/>
          </a:xfrm>
          <a:noFill/>
        </p:spPr>
        <p:txBody>
          <a:bodyPr anchor="ctr">
            <a:noAutofit/>
          </a:bodyPr>
          <a:lstStyle/>
          <a:p>
            <a:pPr algn="ctr"/>
            <a:r>
              <a:rPr lang="en-US" sz="8000" dirty="0" smtClean="0">
                <a:latin typeface="Calibri Light" panose="020F0302020204030204" pitchFamily="34" charset="0"/>
                <a:ea typeface="+mn-ea"/>
                <a:cs typeface="Calibri Light" panose="020F0302020204030204" pitchFamily="34" charset="0"/>
              </a:rPr>
              <a:t>Why the </a:t>
            </a:r>
            <a:r>
              <a:rPr lang="en-US" sz="8000" dirty="0" smtClean="0">
                <a:solidFill>
                  <a:srgbClr val="FFFF00"/>
                </a:solidFill>
                <a:latin typeface="Calibri Light" panose="020F0302020204030204" pitchFamily="34" charset="0"/>
                <a:ea typeface="+mn-ea"/>
                <a:cs typeface="Calibri Light" panose="020F0302020204030204" pitchFamily="34" charset="0"/>
              </a:rPr>
              <a:t>Hype</a:t>
            </a:r>
            <a:r>
              <a:rPr lang="en-US" sz="8000" dirty="0" smtClean="0">
                <a:latin typeface="Calibri Light" panose="020F0302020204030204" pitchFamily="34" charset="0"/>
                <a:ea typeface="+mn-ea"/>
                <a:cs typeface="Calibri Light" panose="020F0302020204030204" pitchFamily="34" charset="0"/>
              </a:rPr>
              <a:t> on </a:t>
            </a:r>
            <a:r>
              <a:rPr lang="en-US" sz="8000" dirty="0" smtClean="0">
                <a:solidFill>
                  <a:srgbClr val="FFFF00"/>
                </a:solidFill>
                <a:latin typeface="Calibri Light" panose="020F0302020204030204" pitchFamily="34" charset="0"/>
                <a:ea typeface="+mn-ea"/>
                <a:cs typeface="Calibri Light" panose="020F0302020204030204" pitchFamily="34" charset="0"/>
              </a:rPr>
              <a:t>Bots?</a:t>
            </a:r>
            <a:endParaRPr lang="en-US" sz="7200" dirty="0">
              <a:solidFill>
                <a:srgbClr val="FFFF00"/>
              </a:solidFill>
              <a:latin typeface="Calibri Light" panose="020F0302020204030204" pitchFamily="34" charset="0"/>
              <a:ea typeface="+mn-ea"/>
              <a:cs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12" y="1393651"/>
            <a:ext cx="7239000" cy="5457092"/>
          </a:xfrm>
          <a:prstGeom prst="rect">
            <a:avLst/>
          </a:prstGeom>
        </p:spPr>
      </p:pic>
    </p:spTree>
    <p:extLst>
      <p:ext uri="{BB962C8B-B14F-4D97-AF65-F5344CB8AC3E}">
        <p14:creationId xmlns:p14="http://schemas.microsoft.com/office/powerpoint/2010/main" val="35309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812" y="1143000"/>
            <a:ext cx="3581400" cy="923330"/>
          </a:xfrm>
          <a:prstGeom prst="rect">
            <a:avLst/>
          </a:prstGeom>
          <a:noFill/>
        </p:spPr>
        <p:txBody>
          <a:bodyPr wrap="square" rtlCol="0">
            <a:spAutoFit/>
          </a:bodyPr>
          <a:lstStyle/>
          <a:p>
            <a:pPr>
              <a:lnSpc>
                <a:spcPct val="90000"/>
              </a:lnSpc>
            </a:pPr>
            <a:r>
              <a:rPr lang="en-US" sz="6000" b="1" dirty="0" smtClean="0">
                <a:solidFill>
                  <a:srgbClr val="FFFF00"/>
                </a:solidFill>
                <a:latin typeface="Gill Sans MT" panose="020B0502020104020203" pitchFamily="34" charset="0"/>
              </a:rPr>
              <a:t>Websites</a:t>
            </a:r>
            <a:endParaRPr lang="en-US" sz="6000" b="1" dirty="0">
              <a:solidFill>
                <a:srgbClr val="FFFF00"/>
              </a:solidFill>
              <a:latin typeface="Gill Sans MT" panose="020B0502020104020203" pitchFamily="34" charset="0"/>
            </a:endParaRPr>
          </a:p>
        </p:txBody>
      </p:sp>
      <p:sp>
        <p:nvSpPr>
          <p:cNvPr id="6" name="TextBox 5"/>
          <p:cNvSpPr txBox="1"/>
          <p:nvPr/>
        </p:nvSpPr>
        <p:spPr>
          <a:xfrm>
            <a:off x="4951412" y="838200"/>
            <a:ext cx="2743200" cy="1754326"/>
          </a:xfrm>
          <a:prstGeom prst="rect">
            <a:avLst/>
          </a:prstGeom>
          <a:noFill/>
        </p:spPr>
        <p:txBody>
          <a:bodyPr wrap="square" rtlCol="0">
            <a:spAutoFit/>
          </a:bodyPr>
          <a:lstStyle/>
          <a:p>
            <a:pPr algn="ctr">
              <a:lnSpc>
                <a:spcPct val="90000"/>
              </a:lnSpc>
            </a:pPr>
            <a:r>
              <a:rPr lang="en-US" sz="6000" b="1" dirty="0" smtClean="0">
                <a:solidFill>
                  <a:srgbClr val="FFFF00"/>
                </a:solidFill>
                <a:latin typeface="Gill Sans MT" panose="020B0502020104020203" pitchFamily="34" charset="0"/>
              </a:rPr>
              <a:t>Mobile </a:t>
            </a:r>
          </a:p>
          <a:p>
            <a:pPr algn="ctr">
              <a:lnSpc>
                <a:spcPct val="90000"/>
              </a:lnSpc>
            </a:pPr>
            <a:r>
              <a:rPr lang="en-US" sz="6000" b="1" dirty="0" smtClean="0">
                <a:solidFill>
                  <a:srgbClr val="FFFF00"/>
                </a:solidFill>
                <a:latin typeface="Gill Sans MT" panose="020B0502020104020203" pitchFamily="34" charset="0"/>
              </a:rPr>
              <a:t>Apps</a:t>
            </a:r>
            <a:endParaRPr lang="en-US" sz="6000" b="1" dirty="0">
              <a:solidFill>
                <a:srgbClr val="FFFF00"/>
              </a:solidFill>
              <a:latin typeface="Gill Sans MT" panose="020B0502020104020203" pitchFamily="34" charset="0"/>
            </a:endParaRPr>
          </a:p>
        </p:txBody>
      </p:sp>
      <p:sp>
        <p:nvSpPr>
          <p:cNvPr id="7" name="TextBox 6"/>
          <p:cNvSpPr txBox="1"/>
          <p:nvPr/>
        </p:nvSpPr>
        <p:spPr>
          <a:xfrm>
            <a:off x="9523412" y="1143000"/>
            <a:ext cx="1905000" cy="923330"/>
          </a:xfrm>
          <a:prstGeom prst="rect">
            <a:avLst/>
          </a:prstGeom>
          <a:noFill/>
        </p:spPr>
        <p:txBody>
          <a:bodyPr wrap="square" rtlCol="0">
            <a:spAutoFit/>
          </a:bodyPr>
          <a:lstStyle/>
          <a:p>
            <a:pPr>
              <a:lnSpc>
                <a:spcPct val="90000"/>
              </a:lnSpc>
            </a:pPr>
            <a:r>
              <a:rPr lang="en-US" sz="6000" b="1" dirty="0" smtClean="0">
                <a:solidFill>
                  <a:srgbClr val="FFFF00"/>
                </a:solidFill>
                <a:latin typeface="Gill Sans MT" panose="020B0502020104020203" pitchFamily="34" charset="0"/>
              </a:rPr>
              <a:t>Bots</a:t>
            </a:r>
            <a:endParaRPr lang="en-US" sz="6000" b="1" dirty="0">
              <a:solidFill>
                <a:srgbClr val="FFFF00"/>
              </a:solidFill>
              <a:latin typeface="Gill Sans MT" panose="020B0502020104020203" pitchFamily="34" charset="0"/>
            </a:endParaRPr>
          </a:p>
        </p:txBody>
      </p:sp>
      <p:sp>
        <p:nvSpPr>
          <p:cNvPr id="8" name="Right Arrow 7"/>
          <p:cNvSpPr/>
          <p:nvPr/>
        </p:nvSpPr>
        <p:spPr>
          <a:xfrm>
            <a:off x="3732212" y="1143000"/>
            <a:ext cx="990600" cy="92333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8113712" y="1253698"/>
            <a:ext cx="990600" cy="92333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32212" y="2099589"/>
            <a:ext cx="4904826" cy="5287126"/>
          </a:xfrm>
          <a:prstGeom prst="rect">
            <a:avLst/>
          </a:prstGeom>
        </p:spPr>
      </p:pic>
      <p:pic>
        <p:nvPicPr>
          <p:cNvPr id="12" name="Picture 1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28012" y="2735357"/>
            <a:ext cx="4114800" cy="41148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212" y="2735357"/>
            <a:ext cx="4122643" cy="4122643"/>
          </a:xfrm>
          <a:prstGeom prst="rect">
            <a:avLst/>
          </a:prstGeom>
        </p:spPr>
      </p:pic>
    </p:spTree>
    <p:extLst>
      <p:ext uri="{BB962C8B-B14F-4D97-AF65-F5344CB8AC3E}">
        <p14:creationId xmlns:p14="http://schemas.microsoft.com/office/powerpoint/2010/main" val="92562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711" y="1524000"/>
            <a:ext cx="4545592" cy="3886200"/>
          </a:xfrm>
          <a:prstGeom prst="rect">
            <a:avLst/>
          </a:prstGeom>
        </p:spPr>
      </p:pic>
      <p:sp>
        <p:nvSpPr>
          <p:cNvPr id="6" name="TextBox 5"/>
          <p:cNvSpPr txBox="1"/>
          <p:nvPr/>
        </p:nvSpPr>
        <p:spPr>
          <a:xfrm rot="21256088">
            <a:off x="608012" y="2741453"/>
            <a:ext cx="2743200" cy="1451295"/>
          </a:xfrm>
          <a:prstGeom prst="rect">
            <a:avLst/>
          </a:prstGeom>
          <a:noFill/>
        </p:spPr>
        <p:txBody>
          <a:bodyPr wrap="square" rtlCol="0">
            <a:spAutoFit/>
          </a:bodyPr>
          <a:lstStyle/>
          <a:p>
            <a:pPr algn="ctr">
              <a:lnSpc>
                <a:spcPct val="90000"/>
              </a:lnSpc>
            </a:pPr>
            <a:r>
              <a:rPr lang="en-US" sz="9600" b="1" dirty="0" smtClean="0">
                <a:solidFill>
                  <a:srgbClr val="FFFF00"/>
                </a:solidFill>
                <a:latin typeface="Avengeance Heroic Avenger" pitchFamily="2" charset="0"/>
              </a:rPr>
              <a:t>Apps</a:t>
            </a:r>
            <a:endParaRPr lang="en-US" sz="9600" b="1" dirty="0">
              <a:solidFill>
                <a:srgbClr val="FFFF00"/>
              </a:solidFill>
              <a:latin typeface="Avengeance Heroic Avenger" pitchFamily="2" charset="0"/>
            </a:endParaRPr>
          </a:p>
        </p:txBody>
      </p:sp>
      <p:sp>
        <p:nvSpPr>
          <p:cNvPr id="7" name="TextBox 6"/>
          <p:cNvSpPr txBox="1"/>
          <p:nvPr/>
        </p:nvSpPr>
        <p:spPr>
          <a:xfrm rot="20938551">
            <a:off x="8878390" y="2688485"/>
            <a:ext cx="2743200" cy="1451295"/>
          </a:xfrm>
          <a:prstGeom prst="rect">
            <a:avLst/>
          </a:prstGeom>
          <a:noFill/>
        </p:spPr>
        <p:txBody>
          <a:bodyPr wrap="square" rtlCol="0">
            <a:spAutoFit/>
          </a:bodyPr>
          <a:lstStyle/>
          <a:p>
            <a:pPr algn="ctr">
              <a:lnSpc>
                <a:spcPct val="90000"/>
              </a:lnSpc>
            </a:pPr>
            <a:r>
              <a:rPr lang="en-US" sz="9600" b="1" dirty="0" smtClean="0">
                <a:solidFill>
                  <a:srgbClr val="FFFF00"/>
                </a:solidFill>
                <a:latin typeface="Avengeance Heroic Avenger" pitchFamily="2" charset="0"/>
              </a:rPr>
              <a:t>BOTS</a:t>
            </a:r>
            <a:endParaRPr lang="en-US" sz="9600" b="1" dirty="0">
              <a:solidFill>
                <a:srgbClr val="FFFF00"/>
              </a:solidFill>
              <a:latin typeface="Avengeance Heroic Avenger" pitchFamily="2" charset="0"/>
            </a:endParaRPr>
          </a:p>
        </p:txBody>
      </p:sp>
    </p:spTree>
    <p:extLst>
      <p:ext uri="{BB962C8B-B14F-4D97-AF65-F5344CB8AC3E}">
        <p14:creationId xmlns:p14="http://schemas.microsoft.com/office/powerpoint/2010/main" val="206370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875</TotalTime>
  <Words>669</Words>
  <Application>Microsoft Office PowerPoint</Application>
  <PresentationFormat>Custom</PresentationFormat>
  <Paragraphs>168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Avengeance Heroic Avenger</vt:lpstr>
      <vt:lpstr>Berlin Sans FB</vt:lpstr>
      <vt:lpstr>Calibri Light</vt:lpstr>
      <vt:lpstr>Cambria</vt:lpstr>
      <vt:lpstr>Gill Sans MT</vt:lpstr>
      <vt:lpstr>Red Radial 16x9</vt:lpstr>
      <vt:lpstr>CHAT-BOTS</vt:lpstr>
      <vt:lpstr>What a BOT is  Not ?</vt:lpstr>
      <vt:lpstr>What a BOT is Not ?</vt:lpstr>
      <vt:lpstr>What Is A BOT?</vt:lpstr>
      <vt:lpstr>PowerPoint Presentation</vt:lpstr>
      <vt:lpstr>PowerPoint Presentation</vt:lpstr>
      <vt:lpstr>Why the Hype on Bots?</vt:lpstr>
      <vt:lpstr>PowerPoint Presentation</vt:lpstr>
      <vt:lpstr>PowerPoint Presentation</vt:lpstr>
      <vt:lpstr>PowerPoint Presentation</vt:lpstr>
      <vt:lpstr>PowerPoint Presentation</vt:lpstr>
      <vt:lpstr>PowerPoint Presentation</vt:lpstr>
      <vt:lpstr>Eterni.me</vt:lpstr>
      <vt:lpstr>DigitalGenius.com</vt:lpstr>
      <vt:lpstr>DEMISTO</vt:lpstr>
      <vt:lpstr>Rightclick.io</vt:lpstr>
      <vt:lpstr>Microsoft Bot Framework</vt:lpstr>
      <vt:lpstr>Microsoft Bot Framework</vt:lpstr>
      <vt:lpstr>Components  OF Microsoft Bot Framework</vt:lpstr>
      <vt:lpstr>PowerPoint Presentation</vt:lpstr>
      <vt:lpstr>BOT builder Sdk</vt:lpstr>
      <vt:lpstr>PowerPoint Presentation</vt:lpstr>
      <vt:lpstr>BOT Developer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LUIS.ai</vt:lpstr>
      <vt:lpstr>PowerPoint Presentation</vt:lpstr>
      <vt:lpstr>PowerPoint Presentation</vt:lpstr>
      <vt:lpstr>PowerPoint Presentation</vt:lpstr>
      <vt:lpstr>PowerPoint Presentation</vt:lpstr>
      <vt:lpstr>How to Begin?</vt:lpstr>
      <vt:lpstr>PowerPoint Presentation</vt:lpstr>
      <vt:lpstr>Demos and code samples</vt:lpstr>
      <vt:lpstr>Recent Annoucements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Microsft   bot   Framework</dc:title>
  <dc:creator>Rachhek Shrestha</dc:creator>
  <cp:lastModifiedBy>Rachhek Shrestha</cp:lastModifiedBy>
  <cp:revision>45</cp:revision>
  <dcterms:created xsi:type="dcterms:W3CDTF">2017-01-13T17:42:15Z</dcterms:created>
  <dcterms:modified xsi:type="dcterms:W3CDTF">2017-01-14T08:18:12Z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