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68" r:id="rId4"/>
    <p:sldId id="275" r:id="rId5"/>
    <p:sldId id="258" r:id="rId6"/>
    <p:sldId id="259" r:id="rId7"/>
    <p:sldId id="270" r:id="rId8"/>
    <p:sldId id="271" r:id="rId9"/>
    <p:sldId id="272" r:id="rId10"/>
    <p:sldId id="273" r:id="rId11"/>
    <p:sldId id="269"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4F7DB21A-E38C-459A-95E0-861B8D3807EF}" type="datetimeFigureOut">
              <a:rPr lang="en-IN" smtClean="0"/>
              <a:t>22-01-2018</a:t>
            </a:fld>
            <a:endParaRPr lang="en-IN"/>
          </a:p>
        </p:txBody>
      </p:sp>
      <p:sp>
        <p:nvSpPr>
          <p:cNvPr id="16" name="Slide Number Placeholder 15"/>
          <p:cNvSpPr>
            <a:spLocks noGrp="1"/>
          </p:cNvSpPr>
          <p:nvPr>
            <p:ph type="sldNum" sz="quarter" idx="11"/>
          </p:nvPr>
        </p:nvSpPr>
        <p:spPr/>
        <p:txBody>
          <a:bodyPr/>
          <a:lstStyle/>
          <a:p>
            <a:fld id="{A7F66EF0-3614-467A-AF95-3B9DE9C2EBB3}"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7DB21A-E38C-459A-95E0-861B8D3807EF}" type="datetimeFigureOut">
              <a:rPr lang="en-IN" smtClean="0"/>
              <a:t>22-01-2018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66EF0-3614-467A-AF95-3B9DE9C2EBB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7DB21A-E38C-459A-95E0-861B8D3807EF}" type="datetimeFigureOut">
              <a:rPr lang="en-IN" smtClean="0"/>
              <a:t>22-01-2018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66EF0-3614-467A-AF95-3B9DE9C2EBB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4F7DB21A-E38C-459A-95E0-861B8D3807EF}" type="datetimeFigureOut">
              <a:rPr lang="en-IN" smtClean="0"/>
              <a:t>22-01-2018</a:t>
            </a:fld>
            <a:endParaRPr lang="en-IN"/>
          </a:p>
        </p:txBody>
      </p:sp>
      <p:sp>
        <p:nvSpPr>
          <p:cNvPr id="15" name="Slide Number Placeholder 14"/>
          <p:cNvSpPr>
            <a:spLocks noGrp="1"/>
          </p:cNvSpPr>
          <p:nvPr>
            <p:ph type="sldNum" sz="quarter" idx="11"/>
          </p:nvPr>
        </p:nvSpPr>
        <p:spPr/>
        <p:txBody>
          <a:bodyPr/>
          <a:lstStyle/>
          <a:p>
            <a:fld id="{A7F66EF0-3614-467A-AF95-3B9DE9C2EBB3}"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4F7DB21A-E38C-459A-95E0-861B8D3807EF}" type="datetimeFigureOut">
              <a:rPr lang="en-IN" smtClean="0"/>
              <a:t>22-01-2018</a:t>
            </a:fld>
            <a:endParaRPr lang="en-IN"/>
          </a:p>
        </p:txBody>
      </p:sp>
      <p:sp>
        <p:nvSpPr>
          <p:cNvPr id="13" name="Slide Number Placeholder 12"/>
          <p:cNvSpPr>
            <a:spLocks noGrp="1"/>
          </p:cNvSpPr>
          <p:nvPr>
            <p:ph type="sldNum" sz="quarter" idx="11"/>
          </p:nvPr>
        </p:nvSpPr>
        <p:spPr/>
        <p:txBody>
          <a:bodyPr/>
          <a:lstStyle/>
          <a:p>
            <a:fld id="{A7F66EF0-3614-467A-AF95-3B9DE9C2EBB3}"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4F7DB21A-E38C-459A-95E0-861B8D3807EF}" type="datetimeFigureOut">
              <a:rPr lang="en-IN" smtClean="0"/>
              <a:t>22-01-2018</a:t>
            </a:fld>
            <a:endParaRPr lang="en-IN"/>
          </a:p>
        </p:txBody>
      </p:sp>
      <p:sp>
        <p:nvSpPr>
          <p:cNvPr id="9" name="Slide Number Placeholder 8"/>
          <p:cNvSpPr>
            <a:spLocks noGrp="1"/>
          </p:cNvSpPr>
          <p:nvPr>
            <p:ph type="sldNum" sz="quarter" idx="11"/>
          </p:nvPr>
        </p:nvSpPr>
        <p:spPr/>
        <p:txBody>
          <a:bodyPr/>
          <a:lstStyle/>
          <a:p>
            <a:fld id="{A7F66EF0-3614-467A-AF95-3B9DE9C2EBB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4F7DB21A-E38C-459A-95E0-861B8D3807EF}" type="datetimeFigureOut">
              <a:rPr lang="en-IN" smtClean="0"/>
              <a:t>22-01-2018</a:t>
            </a:fld>
            <a:endParaRPr lang="en-IN"/>
          </a:p>
        </p:txBody>
      </p:sp>
      <p:sp>
        <p:nvSpPr>
          <p:cNvPr id="15" name="Slide Number Placeholder 14"/>
          <p:cNvSpPr>
            <a:spLocks noGrp="1"/>
          </p:cNvSpPr>
          <p:nvPr>
            <p:ph type="sldNum" sz="quarter" idx="11"/>
          </p:nvPr>
        </p:nvSpPr>
        <p:spPr/>
        <p:txBody>
          <a:bodyPr/>
          <a:lstStyle/>
          <a:p>
            <a:fld id="{A7F66EF0-3614-467A-AF95-3B9DE9C2EBB3}"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4F7DB21A-E38C-459A-95E0-861B8D3807EF}" type="datetimeFigureOut">
              <a:rPr lang="en-IN" smtClean="0"/>
              <a:t>22-01-2018</a:t>
            </a:fld>
            <a:endParaRPr lang="en-IN"/>
          </a:p>
        </p:txBody>
      </p:sp>
      <p:sp>
        <p:nvSpPr>
          <p:cNvPr id="8" name="Slide Number Placeholder 7"/>
          <p:cNvSpPr>
            <a:spLocks noGrp="1"/>
          </p:cNvSpPr>
          <p:nvPr>
            <p:ph type="sldNum" sz="quarter" idx="11"/>
          </p:nvPr>
        </p:nvSpPr>
        <p:spPr/>
        <p:txBody>
          <a:bodyPr/>
          <a:lstStyle/>
          <a:p>
            <a:fld id="{A7F66EF0-3614-467A-AF95-3B9DE9C2EBB3}"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F7DB21A-E38C-459A-95E0-861B8D3807EF}" type="datetimeFigureOut">
              <a:rPr lang="en-IN" smtClean="0"/>
              <a:t>22-01-2018</a:t>
            </a:fld>
            <a:endParaRPr lang="en-IN"/>
          </a:p>
        </p:txBody>
      </p:sp>
      <p:sp>
        <p:nvSpPr>
          <p:cNvPr id="6" name="Slide Number Placeholder 5"/>
          <p:cNvSpPr>
            <a:spLocks noGrp="1"/>
          </p:cNvSpPr>
          <p:nvPr>
            <p:ph type="sldNum" sz="quarter" idx="11"/>
          </p:nvPr>
        </p:nvSpPr>
        <p:spPr/>
        <p:txBody>
          <a:bodyPr/>
          <a:lstStyle/>
          <a:p>
            <a:fld id="{A7F66EF0-3614-467A-AF95-3B9DE9C2EBB3}"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4F7DB21A-E38C-459A-95E0-861B8D3807EF}" type="datetimeFigureOut">
              <a:rPr lang="en-IN" smtClean="0"/>
              <a:t>22-01-2018</a:t>
            </a:fld>
            <a:endParaRPr lang="en-IN"/>
          </a:p>
        </p:txBody>
      </p:sp>
      <p:sp>
        <p:nvSpPr>
          <p:cNvPr id="16" name="Slide Number Placeholder 15"/>
          <p:cNvSpPr>
            <a:spLocks noGrp="1"/>
          </p:cNvSpPr>
          <p:nvPr>
            <p:ph type="sldNum" sz="quarter" idx="11"/>
          </p:nvPr>
        </p:nvSpPr>
        <p:spPr/>
        <p:txBody>
          <a:bodyPr/>
          <a:lstStyle/>
          <a:p>
            <a:fld id="{A7F66EF0-3614-467A-AF95-3B9DE9C2EBB3}"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4F7DB21A-E38C-459A-95E0-861B8D3807EF}" type="datetimeFigureOut">
              <a:rPr lang="en-IN" smtClean="0"/>
              <a:t>22-01-2018</a:t>
            </a:fld>
            <a:endParaRPr lang="en-IN"/>
          </a:p>
        </p:txBody>
      </p:sp>
      <p:sp>
        <p:nvSpPr>
          <p:cNvPr id="14" name="Slide Number Placeholder 13"/>
          <p:cNvSpPr>
            <a:spLocks noGrp="1"/>
          </p:cNvSpPr>
          <p:nvPr>
            <p:ph type="sldNum" sz="quarter" idx="11"/>
          </p:nvPr>
        </p:nvSpPr>
        <p:spPr/>
        <p:txBody>
          <a:bodyPr/>
          <a:lstStyle/>
          <a:p>
            <a:fld id="{A7F66EF0-3614-467A-AF95-3B9DE9C2EBB3}"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4F7DB21A-E38C-459A-95E0-861B8D3807EF}" type="datetimeFigureOut">
              <a:rPr lang="en-IN" smtClean="0"/>
              <a:t>22-01-2018</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A7F66EF0-3614-467A-AF95-3B9DE9C2EBB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440"/>
            <a:ext cx="8229600" cy="6322714"/>
          </a:xfrm>
        </p:spPr>
        <p:txBody>
          <a:bodyPr>
            <a:normAutofit/>
          </a:bodyPr>
          <a:lstStyle/>
          <a:p>
            <a:pPr marL="0" lvl="0" indent="0" algn="ctr"/>
            <a:r>
              <a:rPr lang="de-DE" dirty="0">
                <a:latin typeface="Arial" pitchFamily="18"/>
              </a:rPr>
              <a:t>BIG DATA WITH HADOOP</a:t>
            </a:r>
            <a:br>
              <a:rPr lang="de-DE" dirty="0">
                <a:latin typeface="Arial" pitchFamily="18"/>
              </a:rPr>
            </a:br>
            <a:r>
              <a:rPr lang="de-DE" dirty="0">
                <a:latin typeface="Arial" pitchFamily="18"/>
              </a:rPr>
              <a:t/>
            </a:r>
            <a:br>
              <a:rPr lang="de-DE" dirty="0">
                <a:latin typeface="Arial" pitchFamily="18"/>
              </a:rPr>
            </a:br>
            <a:r>
              <a:rPr lang="de-DE" dirty="0">
                <a:latin typeface="Arial" pitchFamily="18"/>
              </a:rPr>
              <a:t/>
            </a:r>
            <a:br>
              <a:rPr lang="de-DE" dirty="0">
                <a:latin typeface="Arial" pitchFamily="18"/>
              </a:rPr>
            </a:br>
            <a:r>
              <a:rPr lang="de-DE" dirty="0" smtClean="0">
                <a:latin typeface="Arial" pitchFamily="18"/>
              </a:rPr>
              <a:t>BETTINA  J</a:t>
            </a:r>
            <a:r>
              <a:rPr lang="de-DE" dirty="0">
                <a:latin typeface="Arial" pitchFamily="18"/>
              </a:rPr>
              <a:t/>
            </a:r>
            <a:br>
              <a:rPr lang="de-DE" dirty="0">
                <a:latin typeface="Arial" pitchFamily="18"/>
              </a:rPr>
            </a:br>
            <a:r>
              <a:rPr lang="de-DE" dirty="0" smtClean="0">
                <a:latin typeface="Arial" pitchFamily="18"/>
              </a:rPr>
              <a:t>S181165200220</a:t>
            </a:r>
            <a:r>
              <a:rPr lang="de-DE" dirty="0">
                <a:latin typeface="Arial" pitchFamily="18"/>
              </a:rPr>
              <a:t/>
            </a:r>
            <a:br>
              <a:rPr lang="de-DE" dirty="0">
                <a:latin typeface="Arial" pitchFamily="18"/>
              </a:rPr>
            </a:br>
            <a:endParaRPr lang="en-IN" dirty="0"/>
          </a:p>
        </p:txBody>
      </p:sp>
    </p:spTree>
    <p:extLst>
      <p:ext uri="{BB962C8B-B14F-4D97-AF65-F5344CB8AC3E}">
        <p14:creationId xmlns:p14="http://schemas.microsoft.com/office/powerpoint/2010/main" val="100065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908720"/>
            <a:ext cx="7543800" cy="4752528"/>
          </a:xfrm>
        </p:spPr>
        <p:txBody>
          <a:bodyPr/>
          <a:lstStyle/>
          <a:p>
            <a:r>
              <a:rPr lang="en-IN" sz="4000" b="1" dirty="0" smtClean="0">
                <a:latin typeface="Calibri" panose="020F0502020204030204" pitchFamily="34" charset="0"/>
              </a:rPr>
              <a:t>SQOOP</a:t>
            </a:r>
            <a:br>
              <a:rPr lang="en-IN" sz="4000" b="1" dirty="0" smtClean="0">
                <a:latin typeface="Calibri" panose="020F0502020204030204" pitchFamily="34" charset="0"/>
              </a:rPr>
            </a:br>
            <a:r>
              <a:rPr lang="en-IN" sz="4000" b="1" dirty="0">
                <a:latin typeface="Calibri" panose="020F0502020204030204" pitchFamily="34" charset="0"/>
              </a:rPr>
              <a:t/>
            </a:r>
            <a:br>
              <a:rPr lang="en-IN" sz="4000" b="1" dirty="0">
                <a:latin typeface="Calibri" panose="020F0502020204030204" pitchFamily="34" charset="0"/>
              </a:rPr>
            </a:br>
            <a:r>
              <a:rPr lang="en-IN" sz="4000" b="1" dirty="0" err="1">
                <a:latin typeface="Calibri" panose="020F0502020204030204" pitchFamily="34" charset="0"/>
              </a:rPr>
              <a:t>Sqoop</a:t>
            </a:r>
            <a:r>
              <a:rPr lang="en-IN" sz="4000" dirty="0">
                <a:latin typeface="Calibri" panose="020F0502020204030204" pitchFamily="34" charset="0"/>
              </a:rPr>
              <a:t> allows easy import and export of data from structured data stores such as relational databases, enterprise data warehouses, and NoSQL </a:t>
            </a:r>
            <a:r>
              <a:rPr lang="en-IN" sz="4000" dirty="0" smtClean="0">
                <a:latin typeface="Calibri" panose="020F0502020204030204" pitchFamily="34" charset="0"/>
              </a:rPr>
              <a:t>systems</a:t>
            </a:r>
            <a:endParaRPr lang="en-IN" sz="4000" dirty="0"/>
          </a:p>
        </p:txBody>
      </p:sp>
    </p:spTree>
    <p:extLst>
      <p:ext uri="{BB962C8B-B14F-4D97-AF65-F5344CB8AC3E}">
        <p14:creationId xmlns:p14="http://schemas.microsoft.com/office/powerpoint/2010/main" val="326885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92696"/>
            <a:ext cx="7848872" cy="5688632"/>
          </a:xfrm>
        </p:spPr>
        <p:txBody>
          <a:bodyPr/>
          <a:lstStyle/>
          <a:p>
            <a:pPr lvl="0">
              <a:spcBef>
                <a:spcPts val="1800"/>
              </a:spcBef>
            </a:pPr>
            <a:r>
              <a:rPr lang="en-IN" sz="3200" b="1" dirty="0">
                <a:latin typeface="Calibri" panose="020F0502020204030204" pitchFamily="34" charset="0"/>
              </a:rPr>
              <a:t>Case Study of H1B </a:t>
            </a:r>
            <a:r>
              <a:rPr lang="en-IN" sz="3200" b="1" dirty="0" smtClean="0">
                <a:latin typeface="Calibri" panose="020F0502020204030204" pitchFamily="34" charset="0"/>
              </a:rPr>
              <a:t>Visa</a:t>
            </a:r>
            <a:br>
              <a:rPr lang="en-IN" sz="3200" b="1" dirty="0" smtClean="0">
                <a:latin typeface="Calibri" panose="020F0502020204030204" pitchFamily="34" charset="0"/>
              </a:rPr>
            </a:br>
            <a:r>
              <a:rPr lang="en-IN" sz="3200" b="1" dirty="0">
                <a:latin typeface="Calibri" panose="020F0502020204030204" pitchFamily="34" charset="0"/>
              </a:rPr>
              <a:t/>
            </a:r>
            <a:br>
              <a:rPr lang="en-IN" sz="3200" b="1" dirty="0">
                <a:latin typeface="Calibri" panose="020F0502020204030204" pitchFamily="34" charset="0"/>
              </a:rPr>
            </a:br>
            <a:r>
              <a:rPr lang="de-DE" sz="3200" dirty="0">
                <a:latin typeface="Calibri" panose="020F0502020204030204" pitchFamily="34" charset="0"/>
                <a:ea typeface="WenQuanYi Zen Hei" pitchFamily="2"/>
                <a:cs typeface="Lohit Hindi" pitchFamily="2"/>
              </a:rPr>
              <a:t>The dataset has nearly 3 million of records</a:t>
            </a:r>
            <a:r>
              <a:rPr lang="de-DE" sz="3200" dirty="0" smtClean="0">
                <a:latin typeface="Calibri" panose="020F0502020204030204" pitchFamily="34" charset="0"/>
                <a:ea typeface="WenQuanYi Zen Hei" pitchFamily="2"/>
                <a:cs typeface="Lohit Hindi" pitchFamily="2"/>
              </a:rPr>
              <a:t>.</a:t>
            </a:r>
            <a:br>
              <a:rPr lang="de-DE" sz="3200" dirty="0" smtClean="0">
                <a:latin typeface="Calibri" panose="020F0502020204030204" pitchFamily="34" charset="0"/>
                <a:ea typeface="WenQuanYi Zen Hei" pitchFamily="2"/>
                <a:cs typeface="Lohit Hindi" pitchFamily="2"/>
              </a:rPr>
            </a:br>
            <a:r>
              <a:rPr lang="de-DE" sz="3200" dirty="0">
                <a:latin typeface="Calibri" panose="020F0502020204030204" pitchFamily="34" charset="0"/>
                <a:ea typeface="WenQuanYi Zen Hei" pitchFamily="2"/>
                <a:cs typeface="Lohit Hindi" pitchFamily="2"/>
              </a:rPr>
              <a:t/>
            </a:r>
            <a:br>
              <a:rPr lang="de-DE" sz="3200" dirty="0">
                <a:latin typeface="Calibri" panose="020F0502020204030204" pitchFamily="34" charset="0"/>
                <a:ea typeface="WenQuanYi Zen Hei" pitchFamily="2"/>
                <a:cs typeface="Lohit Hindi" pitchFamily="2"/>
              </a:rPr>
            </a:br>
            <a:r>
              <a:rPr lang="de-DE" sz="3200" dirty="0">
                <a:latin typeface="Calibri" panose="020F0502020204030204" pitchFamily="34" charset="0"/>
                <a:ea typeface="WenQuanYi Zen Hei" pitchFamily="2"/>
                <a:cs typeface="Lohit Hindi" pitchFamily="2"/>
              </a:rPr>
              <a:t>The dataset is in structured form</a:t>
            </a:r>
            <a:r>
              <a:rPr lang="de-DE" sz="3200" dirty="0" smtClean="0">
                <a:latin typeface="Calibri" panose="020F0502020204030204" pitchFamily="34" charset="0"/>
                <a:ea typeface="WenQuanYi Zen Hei" pitchFamily="2"/>
                <a:cs typeface="Lohit Hindi" pitchFamily="2"/>
              </a:rPr>
              <a:t>.</a:t>
            </a:r>
            <a:br>
              <a:rPr lang="de-DE" sz="3200" dirty="0" smtClean="0">
                <a:latin typeface="Calibri" panose="020F0502020204030204" pitchFamily="34" charset="0"/>
                <a:ea typeface="WenQuanYi Zen Hei" pitchFamily="2"/>
                <a:cs typeface="Lohit Hindi" pitchFamily="2"/>
              </a:rPr>
            </a:br>
            <a:r>
              <a:rPr lang="de-DE" sz="3200" dirty="0">
                <a:latin typeface="Calibri" panose="020F0502020204030204" pitchFamily="34" charset="0"/>
                <a:ea typeface="WenQuanYi Zen Hei" pitchFamily="2"/>
                <a:cs typeface="Lohit Hindi" pitchFamily="2"/>
              </a:rPr>
              <a:t/>
            </a:r>
            <a:br>
              <a:rPr lang="de-DE" sz="3200" dirty="0">
                <a:latin typeface="Calibri" panose="020F0502020204030204" pitchFamily="34" charset="0"/>
                <a:ea typeface="WenQuanYi Zen Hei" pitchFamily="2"/>
                <a:cs typeface="Lohit Hindi" pitchFamily="2"/>
              </a:rPr>
            </a:br>
            <a:r>
              <a:rPr lang="en-IN" sz="3200" dirty="0">
                <a:latin typeface="Calibri" panose="020F0502020204030204" pitchFamily="34" charset="0"/>
              </a:rPr>
              <a:t>The H1B is an employment-based, non-immigrant visa category for temporary foreign workers in the United States</a:t>
            </a:r>
            <a:r>
              <a:rPr lang="en-IN" sz="3200" dirty="0" smtClean="0">
                <a:latin typeface="Calibri" panose="020F0502020204030204" pitchFamily="34" charset="0"/>
              </a:rPr>
              <a:t>.</a:t>
            </a:r>
            <a:br>
              <a:rPr lang="en-IN" sz="3200" dirty="0" smtClean="0">
                <a:latin typeface="Calibri" panose="020F0502020204030204" pitchFamily="34" charset="0"/>
              </a:rPr>
            </a:br>
            <a:r>
              <a:rPr lang="en-IN" sz="3200" dirty="0">
                <a:latin typeface="Calibri" panose="020F0502020204030204" pitchFamily="34" charset="0"/>
              </a:rPr>
              <a:t/>
            </a:r>
            <a:br>
              <a:rPr lang="en-IN" sz="3200" dirty="0">
                <a:latin typeface="Calibri" panose="020F0502020204030204" pitchFamily="34" charset="0"/>
              </a:rPr>
            </a:br>
            <a:r>
              <a:rPr lang="en-IN" sz="3200" dirty="0">
                <a:latin typeface="Calibri" panose="020F0502020204030204" pitchFamily="34" charset="0"/>
              </a:rPr>
              <a:t>H1B visa applicants between the years 2011-2016</a:t>
            </a:r>
            <a:r>
              <a:rPr lang="en-IN" sz="3200" dirty="0" smtClean="0">
                <a:latin typeface="Calibri" panose="020F0502020204030204" pitchFamily="34" charset="0"/>
              </a:rPr>
              <a:t>.</a:t>
            </a:r>
            <a:endParaRPr lang="en-IN" sz="3200" dirty="0">
              <a:latin typeface="Calibri" panose="020F0502020204030204" pitchFamily="34" charset="0"/>
            </a:endParaRPr>
          </a:p>
        </p:txBody>
      </p:sp>
    </p:spTree>
    <p:extLst>
      <p:ext uri="{BB962C8B-B14F-4D97-AF65-F5344CB8AC3E}">
        <p14:creationId xmlns:p14="http://schemas.microsoft.com/office/powerpoint/2010/main" val="63687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476672"/>
            <a:ext cx="8280920" cy="5400600"/>
          </a:xfrm>
        </p:spPr>
        <p:txBody>
          <a:bodyPr/>
          <a:lstStyle/>
          <a:p>
            <a:pPr marL="342900" indent="-342900"/>
            <a:r>
              <a:rPr lang="de-DE" sz="2400" dirty="0" smtClean="0">
                <a:latin typeface="Calibri" panose="020F0502020204030204" pitchFamily="34" charset="0"/>
              </a:rPr>
              <a:t>Description Of The Dataset</a:t>
            </a:r>
            <a:r>
              <a:rPr lang="de-DE" sz="2400" dirty="0" smtClean="0">
                <a:latin typeface="Calibri" panose="020F0502020204030204" pitchFamily="34" charset="0"/>
                <a:ea typeface="WenQuanYi Zen Hei" pitchFamily="2"/>
                <a:cs typeface="Lohit Hindi" pitchFamily="2"/>
              </a:rPr>
              <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CASE_STATUS- “Certified,” “Certified-Withdrawn,” Denied,” and “Withdrawn“.</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SOC_NAME- Occupational name.</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JOB_TITLE: Title of the job.</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FULL_TIME_POSITION:  Full Time Position;  Part Time Position.</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PREVAILING_WAGE: The prevailing wage is based on the employer’s minimum requirements for the position.</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YEAR: Year in which the H1B visa petition was filed.</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WORKSITE: City and State information. </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lon: longitude of the Worksite.</a:t>
            </a:r>
            <a:br>
              <a:rPr lang="de-DE" sz="2400" dirty="0" smtClean="0">
                <a:latin typeface="Calibri" panose="020F0502020204030204" pitchFamily="34" charset="0"/>
                <a:ea typeface="WenQuanYi Zen Hei" pitchFamily="2"/>
                <a:cs typeface="Lohit Hindi" pitchFamily="2"/>
              </a:rPr>
            </a:br>
            <a:r>
              <a:rPr lang="de-DE" sz="2400" dirty="0" smtClean="0">
                <a:latin typeface="Calibri" panose="020F0502020204030204" pitchFamily="34" charset="0"/>
                <a:ea typeface="WenQuanYi Zen Hei" pitchFamily="2"/>
                <a:cs typeface="Lohit Hindi" pitchFamily="2"/>
              </a:rPr>
              <a:t>lat: latitude of the Worksite.</a:t>
            </a:r>
            <a:endParaRPr lang="en-IN" sz="2400" dirty="0">
              <a:latin typeface="Calibri" panose="020F0502020204030204" pitchFamily="34" charset="0"/>
            </a:endParaRPr>
          </a:p>
        </p:txBody>
      </p:sp>
    </p:spTree>
    <p:extLst>
      <p:ext uri="{BB962C8B-B14F-4D97-AF65-F5344CB8AC3E}">
        <p14:creationId xmlns:p14="http://schemas.microsoft.com/office/powerpoint/2010/main" val="270318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404664"/>
            <a:ext cx="7543800" cy="5832648"/>
          </a:xfrm>
        </p:spPr>
        <p:txBody>
          <a:bodyPr/>
          <a:lstStyle/>
          <a:p>
            <a:r>
              <a:rPr lang="en-US" sz="4000" b="1" dirty="0">
                <a:latin typeface="Calibri" panose="020F0502020204030204" pitchFamily="34" charset="0"/>
                <a:cs typeface="Times New Roman" pitchFamily="18" charset="0"/>
              </a:rPr>
              <a:t>BIG DATA</a:t>
            </a:r>
            <a:r>
              <a:rPr lang="en-US" sz="4000" dirty="0">
                <a:latin typeface="Calibri" panose="020F0502020204030204" pitchFamily="34" charset="0"/>
                <a:cs typeface="Times New Roman" pitchFamily="18" charset="0"/>
              </a:rPr>
              <a:t/>
            </a:r>
            <a:br>
              <a:rPr lang="en-US" sz="4000" dirty="0">
                <a:latin typeface="Calibri" panose="020F0502020204030204" pitchFamily="34" charset="0"/>
                <a:cs typeface="Times New Roman" pitchFamily="18" charset="0"/>
              </a:rPr>
            </a:br>
            <a:r>
              <a:rPr lang="en-US" sz="4000" dirty="0">
                <a:latin typeface="Calibri" panose="020F0502020204030204" pitchFamily="34" charset="0"/>
                <a:cs typeface="Times New Roman" pitchFamily="18" charset="0"/>
              </a:rPr>
              <a:t/>
            </a:r>
            <a:br>
              <a:rPr lang="en-US" sz="4000" dirty="0">
                <a:latin typeface="Calibri" panose="020F0502020204030204" pitchFamily="34" charset="0"/>
                <a:cs typeface="Times New Roman" pitchFamily="18" charset="0"/>
              </a:rPr>
            </a:br>
            <a:r>
              <a:rPr lang="en-IN" sz="4000" dirty="0">
                <a:latin typeface="Calibri" panose="020F0502020204030204" pitchFamily="34" charset="0"/>
              </a:rPr>
              <a:t>Big Data consist of extremely large data sets that may be analysed computationally to reveal patterns, trends, and associations, especially relating to human behaviour and interactions.</a:t>
            </a:r>
            <a:r>
              <a:rPr lang="en-IN" sz="5400" dirty="0"/>
              <a:t/>
            </a:r>
            <a:br>
              <a:rPr lang="en-IN" sz="5400" dirty="0"/>
            </a:br>
            <a:endParaRPr lang="en-IN" dirty="0"/>
          </a:p>
        </p:txBody>
      </p:sp>
    </p:spTree>
    <p:extLst>
      <p:ext uri="{BB962C8B-B14F-4D97-AF65-F5344CB8AC3E}">
        <p14:creationId xmlns:p14="http://schemas.microsoft.com/office/powerpoint/2010/main" val="248788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548680"/>
            <a:ext cx="7543800" cy="5904656"/>
          </a:xfrm>
        </p:spPr>
        <p:txBody>
          <a:bodyPr/>
          <a:lstStyle/>
          <a:p>
            <a:r>
              <a:rPr lang="en-US" sz="3200" b="1" dirty="0">
                <a:latin typeface="Calibri" panose="020F0502020204030204" pitchFamily="34" charset="0"/>
                <a:cs typeface="Times New Roman" pitchFamily="18" charset="0"/>
              </a:rPr>
              <a:t/>
            </a:r>
            <a:br>
              <a:rPr lang="en-US" sz="3200" b="1" dirty="0">
                <a:latin typeface="Calibri" panose="020F0502020204030204" pitchFamily="34" charset="0"/>
                <a:cs typeface="Times New Roman" pitchFamily="18" charset="0"/>
              </a:rPr>
            </a:br>
            <a:r>
              <a:rPr lang="en-US" sz="3200" b="1" dirty="0">
                <a:latin typeface="Calibri" panose="020F0502020204030204" pitchFamily="34" charset="0"/>
                <a:cs typeface="Times New Roman" pitchFamily="18" charset="0"/>
              </a:rPr>
              <a:t>Characteristic of  Big Data:-</a:t>
            </a:r>
            <a:r>
              <a:rPr lang="en-US" sz="3200" dirty="0">
                <a:latin typeface="Calibri" panose="020F0502020204030204" pitchFamily="34" charset="0"/>
                <a:cs typeface="Times New Roman" pitchFamily="18" charset="0"/>
              </a:rPr>
              <a:t/>
            </a:r>
            <a:br>
              <a:rPr lang="en-US" sz="3200" dirty="0">
                <a:latin typeface="Calibri" panose="020F0502020204030204" pitchFamily="34" charset="0"/>
                <a:cs typeface="Times New Roman" pitchFamily="18" charset="0"/>
              </a:rPr>
            </a:br>
            <a:r>
              <a:rPr lang="en-IN" sz="3200" b="1" dirty="0">
                <a:latin typeface="Calibri" panose="020F0502020204030204" pitchFamily="34" charset="0"/>
              </a:rPr>
              <a:t/>
            </a:r>
            <a:br>
              <a:rPr lang="en-IN" sz="3200" b="1" dirty="0">
                <a:latin typeface="Calibri" panose="020F0502020204030204" pitchFamily="34" charset="0"/>
              </a:rPr>
            </a:br>
            <a:r>
              <a:rPr lang="en-IN" sz="3200" b="1" dirty="0">
                <a:latin typeface="Calibri" panose="020F0502020204030204" pitchFamily="34" charset="0"/>
              </a:rPr>
              <a:t>Volume</a:t>
            </a:r>
            <a:r>
              <a:rPr lang="en-IN" sz="3200" dirty="0">
                <a:latin typeface="Calibri" panose="020F0502020204030204" pitchFamily="34" charset="0"/>
              </a:rPr>
              <a:t> refers to the vast amounts of data generated every second.</a:t>
            </a:r>
            <a:br>
              <a:rPr lang="en-IN" sz="3200" dirty="0">
                <a:latin typeface="Calibri" panose="020F0502020204030204" pitchFamily="34" charset="0"/>
              </a:rPr>
            </a:br>
            <a:r>
              <a:rPr lang="en-IN" sz="3200" dirty="0">
                <a:latin typeface="Calibri" panose="020F0502020204030204" pitchFamily="34" charset="0"/>
              </a:rPr>
              <a:t/>
            </a:r>
            <a:br>
              <a:rPr lang="en-IN" sz="3200" dirty="0">
                <a:latin typeface="Calibri" panose="020F0502020204030204" pitchFamily="34" charset="0"/>
              </a:rPr>
            </a:br>
            <a:r>
              <a:rPr lang="en-IN" sz="3200" b="1" dirty="0">
                <a:latin typeface="Calibri" panose="020F0502020204030204" pitchFamily="34" charset="0"/>
              </a:rPr>
              <a:t>Velocity </a:t>
            </a:r>
            <a:r>
              <a:rPr lang="en-IN" sz="3200" dirty="0">
                <a:latin typeface="Calibri" panose="020F0502020204030204" pitchFamily="34" charset="0"/>
              </a:rPr>
              <a:t>refers to the speed at which new data is generated and the speed at which data moves around.</a:t>
            </a:r>
            <a:br>
              <a:rPr lang="en-IN" sz="3200" dirty="0">
                <a:latin typeface="Calibri" panose="020F0502020204030204" pitchFamily="34" charset="0"/>
              </a:rPr>
            </a:br>
            <a:r>
              <a:rPr lang="en-IN" sz="3200" dirty="0">
                <a:latin typeface="Calibri" panose="020F0502020204030204" pitchFamily="34" charset="0"/>
              </a:rPr>
              <a:t/>
            </a:r>
            <a:br>
              <a:rPr lang="en-IN" sz="3200" dirty="0">
                <a:latin typeface="Calibri" panose="020F0502020204030204" pitchFamily="34" charset="0"/>
              </a:rPr>
            </a:br>
            <a:r>
              <a:rPr lang="en-IN" sz="3200" b="1" dirty="0">
                <a:latin typeface="Calibri" panose="020F0502020204030204" pitchFamily="34" charset="0"/>
              </a:rPr>
              <a:t>Variety</a:t>
            </a:r>
            <a:r>
              <a:rPr lang="en-IN" sz="3200" dirty="0">
                <a:latin typeface="Calibri" panose="020F0502020204030204" pitchFamily="34" charset="0"/>
              </a:rPr>
              <a:t> refers to the different types of data we can now use.</a:t>
            </a:r>
            <a:br>
              <a:rPr lang="en-IN" sz="3200" dirty="0">
                <a:latin typeface="Calibri" panose="020F0502020204030204" pitchFamily="34" charset="0"/>
              </a:rPr>
            </a:br>
            <a:r>
              <a:rPr lang="en-IN" sz="3200" dirty="0">
                <a:latin typeface="Calibri" panose="020F0502020204030204" pitchFamily="34" charset="0"/>
              </a:rPr>
              <a:t/>
            </a:r>
            <a:br>
              <a:rPr lang="en-IN" sz="3200" dirty="0">
                <a:latin typeface="Calibri" panose="020F0502020204030204" pitchFamily="34" charset="0"/>
              </a:rPr>
            </a:br>
            <a:r>
              <a:rPr lang="en-IN" sz="3200" b="1" dirty="0">
                <a:latin typeface="Calibri" panose="020F0502020204030204" pitchFamily="34" charset="0"/>
              </a:rPr>
              <a:t>Veracity</a:t>
            </a:r>
            <a:r>
              <a:rPr lang="en-IN" sz="3200" dirty="0">
                <a:latin typeface="Calibri" panose="020F0502020204030204" pitchFamily="34" charset="0"/>
              </a:rPr>
              <a:t> refers to the accuracy of the data</a:t>
            </a:r>
            <a:r>
              <a:rPr lang="en-IN" sz="3200" dirty="0" smtClean="0">
                <a:latin typeface="Calibri" panose="020F0502020204030204" pitchFamily="34" charset="0"/>
              </a:rPr>
              <a:t>.</a:t>
            </a:r>
            <a:endParaRPr lang="en-IN" sz="3200" dirty="0">
              <a:latin typeface="Calibri" panose="020F0502020204030204" pitchFamily="34" charset="0"/>
            </a:endParaRPr>
          </a:p>
        </p:txBody>
      </p:sp>
    </p:spTree>
    <p:extLst>
      <p:ext uri="{BB962C8B-B14F-4D97-AF65-F5344CB8AC3E}">
        <p14:creationId xmlns:p14="http://schemas.microsoft.com/office/powerpoint/2010/main" val="263995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776864" cy="5904656"/>
          </a:xfrm>
        </p:spPr>
        <p:txBody>
          <a:bodyPr/>
          <a:lstStyle/>
          <a:p>
            <a:r>
              <a:rPr lang="en-IN" sz="3200" b="1" dirty="0" smtClean="0">
                <a:latin typeface="Calibri" panose="020F0502020204030204" pitchFamily="34" charset="0"/>
              </a:rPr>
              <a:t>Hadoop Distributed File System</a:t>
            </a:r>
            <a:r>
              <a:rPr lang="en-IN" sz="3200" dirty="0" smtClean="0">
                <a:latin typeface="Calibri" panose="020F0502020204030204" pitchFamily="34" charset="0"/>
              </a:rPr>
              <a:t/>
            </a:r>
            <a:br>
              <a:rPr lang="en-IN" sz="3200" dirty="0" smtClean="0">
                <a:latin typeface="Calibri" panose="020F0502020204030204" pitchFamily="34" charset="0"/>
              </a:rPr>
            </a:br>
            <a:r>
              <a:rPr lang="en-IN" sz="3200" dirty="0">
                <a:latin typeface="Calibri" panose="020F0502020204030204" pitchFamily="34" charset="0"/>
              </a:rPr>
              <a:t/>
            </a:r>
            <a:br>
              <a:rPr lang="en-IN" sz="3200" dirty="0">
                <a:latin typeface="Calibri" panose="020F0502020204030204" pitchFamily="34" charset="0"/>
              </a:rPr>
            </a:br>
            <a:r>
              <a:rPr lang="en-US" sz="3200" dirty="0">
                <a:latin typeface="Calibri" panose="020F0502020204030204" pitchFamily="34" charset="0"/>
              </a:rPr>
              <a:t>HDFS is the primary distributed storage used by Hadoop applications. A HDFS cluster primarily consists of a Name Node that manages the file system metadata and Data Nodes that store the actual data. Clients contact Name Node for file metadata or file modifications and perform actual file I/O directly with the Data Nodes.</a:t>
            </a:r>
            <a:br>
              <a:rPr lang="en-US" sz="3200" dirty="0">
                <a:latin typeface="Calibri" panose="020F0502020204030204" pitchFamily="34" charset="0"/>
              </a:rPr>
            </a:br>
            <a:endParaRPr lang="en-IN" sz="3200" dirty="0">
              <a:latin typeface="Calibri" panose="020F0502020204030204" pitchFamily="34" charset="0"/>
            </a:endParaRPr>
          </a:p>
        </p:txBody>
      </p:sp>
    </p:spTree>
    <p:extLst>
      <p:ext uri="{BB962C8B-B14F-4D97-AF65-F5344CB8AC3E}">
        <p14:creationId xmlns:p14="http://schemas.microsoft.com/office/powerpoint/2010/main" val="192924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78698"/>
          </a:xfrm>
        </p:spPr>
        <p:txBody>
          <a:bodyPr>
            <a:normAutofit/>
          </a:bodyPr>
          <a:lstStyle/>
          <a:p>
            <a:pPr algn="l"/>
            <a:r>
              <a:rPr lang="en-IN" sz="4000" b="1" dirty="0" smtClean="0"/>
              <a:t>HADOOP</a:t>
            </a:r>
            <a:br>
              <a:rPr lang="en-IN" sz="4000" b="1" dirty="0" smtClean="0"/>
            </a:br>
            <a:r>
              <a:rPr lang="en-IN" sz="4000" b="1" dirty="0"/>
              <a:t/>
            </a:r>
            <a:br>
              <a:rPr lang="en-IN" sz="4000" b="1" dirty="0"/>
            </a:br>
            <a:r>
              <a:rPr lang="en-US" sz="3600" dirty="0"/>
              <a:t>Apache Hadoop is an open source framework for running applications on large </a:t>
            </a:r>
            <a:r>
              <a:rPr lang="en-US" sz="3600" dirty="0" smtClean="0"/>
              <a:t>cluster.</a:t>
            </a:r>
            <a:br>
              <a:rPr lang="en-US" sz="3600" dirty="0" smtClean="0"/>
            </a:br>
            <a:r>
              <a:rPr lang="en-US" sz="3600" dirty="0"/>
              <a:t/>
            </a:r>
            <a:br>
              <a:rPr lang="en-US" sz="3600" dirty="0"/>
            </a:br>
            <a:r>
              <a:rPr lang="en-US" sz="3600" dirty="0" smtClean="0"/>
              <a:t>A </a:t>
            </a:r>
            <a:r>
              <a:rPr lang="en-US" sz="3600" dirty="0"/>
              <a:t>common way of avoiding data loss is through replication.</a:t>
            </a:r>
            <a:r>
              <a:rPr lang="en-IN" sz="3600" dirty="0"/>
              <a:t/>
            </a:r>
            <a:br>
              <a:rPr lang="en-IN" sz="3600" dirty="0"/>
            </a:br>
            <a:endParaRPr lang="en-IN" sz="4000" b="1" dirty="0"/>
          </a:p>
        </p:txBody>
      </p:sp>
    </p:spTree>
    <p:extLst>
      <p:ext uri="{BB962C8B-B14F-4D97-AF65-F5344CB8AC3E}">
        <p14:creationId xmlns:p14="http://schemas.microsoft.com/office/powerpoint/2010/main" val="332944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78698"/>
          </a:xfrm>
        </p:spPr>
        <p:txBody>
          <a:bodyPr>
            <a:normAutofit fontScale="90000"/>
          </a:bodyPr>
          <a:lstStyle/>
          <a:p>
            <a:pPr algn="l"/>
            <a:r>
              <a:rPr lang="en-US" sz="4000" b="1" dirty="0"/>
              <a:t>Hadoop Eco </a:t>
            </a:r>
            <a:r>
              <a:rPr lang="en-US" sz="4000" b="1" dirty="0" smtClean="0"/>
              <a:t>Systems:-</a:t>
            </a:r>
            <a:br>
              <a:rPr lang="en-US" sz="4000" b="1" dirty="0" smtClean="0"/>
            </a:br>
            <a:r>
              <a:rPr lang="en-IN" sz="4000" dirty="0"/>
              <a:t/>
            </a:r>
            <a:br>
              <a:rPr lang="en-IN" sz="4000" dirty="0"/>
            </a:br>
            <a:r>
              <a:rPr lang="en-IN" sz="4000" dirty="0" smtClean="0"/>
              <a:t>	</a:t>
            </a:r>
            <a:r>
              <a:rPr lang="en-US" sz="4000" dirty="0" smtClean="0">
                <a:latin typeface="+mn-lt"/>
              </a:rPr>
              <a:t>Pig</a:t>
            </a:r>
            <a:r>
              <a:rPr lang="en-IN" sz="4000" dirty="0">
                <a:latin typeface="+mn-lt"/>
              </a:rPr>
              <a:t/>
            </a:r>
            <a:br>
              <a:rPr lang="en-IN" sz="4000" dirty="0">
                <a:latin typeface="+mn-lt"/>
              </a:rPr>
            </a:br>
            <a:r>
              <a:rPr lang="en-IN" sz="4000" dirty="0" smtClean="0">
                <a:latin typeface="+mn-lt"/>
              </a:rPr>
              <a:t>	</a:t>
            </a:r>
            <a:r>
              <a:rPr lang="en-US" sz="4000" dirty="0" smtClean="0">
                <a:latin typeface="+mn-lt"/>
              </a:rPr>
              <a:t>Hive</a:t>
            </a:r>
            <a:r>
              <a:rPr lang="en-IN" sz="4000" dirty="0">
                <a:latin typeface="+mn-lt"/>
              </a:rPr>
              <a:t/>
            </a:r>
            <a:br>
              <a:rPr lang="en-IN" sz="4000" dirty="0">
                <a:latin typeface="+mn-lt"/>
              </a:rPr>
            </a:br>
            <a:r>
              <a:rPr lang="en-IN" sz="4000" dirty="0" smtClean="0">
                <a:latin typeface="+mn-lt"/>
              </a:rPr>
              <a:t>	</a:t>
            </a:r>
            <a:r>
              <a:rPr lang="en-US" sz="4000" dirty="0" err="1" smtClean="0">
                <a:latin typeface="+mn-lt"/>
              </a:rPr>
              <a:t>Sqoop</a:t>
            </a:r>
            <a:r>
              <a:rPr lang="en-IN" sz="4000" dirty="0">
                <a:latin typeface="+mn-lt"/>
              </a:rPr>
              <a:t/>
            </a:r>
            <a:br>
              <a:rPr lang="en-IN" sz="4000" dirty="0">
                <a:latin typeface="+mn-lt"/>
              </a:rPr>
            </a:br>
            <a:r>
              <a:rPr lang="en-IN" sz="4000" dirty="0" smtClean="0">
                <a:latin typeface="+mn-lt"/>
              </a:rPr>
              <a:t>	</a:t>
            </a:r>
            <a:r>
              <a:rPr lang="en-US" sz="4000" dirty="0" smtClean="0">
                <a:latin typeface="+mn-lt"/>
              </a:rPr>
              <a:t>Flume</a:t>
            </a:r>
            <a:r>
              <a:rPr lang="en-IN" sz="4000" dirty="0">
                <a:latin typeface="+mn-lt"/>
              </a:rPr>
              <a:t/>
            </a:r>
            <a:br>
              <a:rPr lang="en-IN" sz="4000" dirty="0">
                <a:latin typeface="+mn-lt"/>
              </a:rPr>
            </a:br>
            <a:r>
              <a:rPr lang="en-IN" sz="4000" dirty="0" smtClean="0">
                <a:latin typeface="+mn-lt"/>
              </a:rPr>
              <a:t>	</a:t>
            </a:r>
            <a:r>
              <a:rPr lang="en-US" sz="4000" dirty="0" err="1" smtClean="0">
                <a:latin typeface="+mn-lt"/>
              </a:rPr>
              <a:t>Hbase</a:t>
            </a:r>
            <a:r>
              <a:rPr lang="en-IN" sz="4000" dirty="0">
                <a:latin typeface="+mn-lt"/>
              </a:rPr>
              <a:t/>
            </a:r>
            <a:br>
              <a:rPr lang="en-IN" sz="4000" dirty="0">
                <a:latin typeface="+mn-lt"/>
              </a:rPr>
            </a:br>
            <a:r>
              <a:rPr lang="en-IN" sz="4000" dirty="0" smtClean="0">
                <a:latin typeface="+mn-lt"/>
              </a:rPr>
              <a:t>	</a:t>
            </a:r>
            <a:r>
              <a:rPr lang="en-US" sz="4000" dirty="0" smtClean="0">
                <a:latin typeface="+mn-lt"/>
              </a:rPr>
              <a:t>Zookeeper</a:t>
            </a:r>
            <a:r>
              <a:rPr lang="en-IN" sz="4000" dirty="0">
                <a:latin typeface="+mn-lt"/>
              </a:rPr>
              <a:t/>
            </a:r>
            <a:br>
              <a:rPr lang="en-IN" sz="4000" dirty="0">
                <a:latin typeface="+mn-lt"/>
              </a:rPr>
            </a:br>
            <a:r>
              <a:rPr lang="en-IN" sz="4000" dirty="0" smtClean="0">
                <a:latin typeface="+mn-lt"/>
              </a:rPr>
              <a:t>	</a:t>
            </a:r>
            <a:r>
              <a:rPr lang="en-US" sz="4000" dirty="0" err="1" smtClean="0">
                <a:latin typeface="+mn-lt"/>
              </a:rPr>
              <a:t>Oozie</a:t>
            </a:r>
            <a:r>
              <a:rPr lang="en-IN" dirty="0"/>
              <a:t/>
            </a:r>
            <a:br>
              <a:rPr lang="en-IN" dirty="0"/>
            </a:br>
            <a:endParaRPr lang="en-IN" dirty="0"/>
          </a:p>
        </p:txBody>
      </p:sp>
    </p:spTree>
    <p:extLst>
      <p:ext uri="{BB962C8B-B14F-4D97-AF65-F5344CB8AC3E}">
        <p14:creationId xmlns:p14="http://schemas.microsoft.com/office/powerpoint/2010/main" val="14905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692696"/>
            <a:ext cx="7543800" cy="5472608"/>
          </a:xfrm>
        </p:spPr>
        <p:txBody>
          <a:bodyPr/>
          <a:lstStyle/>
          <a:p>
            <a:r>
              <a:rPr lang="en-US" sz="3200" b="1" dirty="0">
                <a:effectLst/>
                <a:latin typeface="Calibri" panose="020F0502020204030204" pitchFamily="34" charset="0"/>
                <a:cs typeface="Times New Roman" pitchFamily="18" charset="0"/>
              </a:rPr>
              <a:t>Map </a:t>
            </a:r>
            <a:r>
              <a:rPr lang="en-US" sz="3200" b="1" dirty="0" smtClean="0">
                <a:effectLst/>
                <a:latin typeface="Calibri" panose="020F0502020204030204" pitchFamily="34" charset="0"/>
                <a:cs typeface="Times New Roman" pitchFamily="18" charset="0"/>
              </a:rPr>
              <a:t>Reduce</a:t>
            </a:r>
            <a:br>
              <a:rPr lang="en-US" sz="3200" b="1" dirty="0" smtClean="0">
                <a:effectLst/>
                <a:latin typeface="Calibri" panose="020F0502020204030204" pitchFamily="34" charset="0"/>
                <a:cs typeface="Times New Roman" pitchFamily="18" charset="0"/>
              </a:rPr>
            </a:br>
            <a:r>
              <a:rPr lang="en-US" sz="3200" b="1" dirty="0">
                <a:effectLst/>
                <a:latin typeface="Calibri" panose="020F0502020204030204" pitchFamily="34" charset="0"/>
                <a:cs typeface="Times New Roman" pitchFamily="18" charset="0"/>
              </a:rPr>
              <a:t/>
            </a:r>
            <a:br>
              <a:rPr lang="en-US" sz="3200" b="1" dirty="0">
                <a:effectLst/>
                <a:latin typeface="Calibri" panose="020F0502020204030204" pitchFamily="34" charset="0"/>
                <a:cs typeface="Times New Roman" pitchFamily="18" charset="0"/>
              </a:rPr>
            </a:br>
            <a:r>
              <a:rPr lang="en-IN" sz="3200" dirty="0">
                <a:latin typeface="Calibri" panose="020F0502020204030204" pitchFamily="34" charset="0"/>
              </a:rPr>
              <a:t>A </a:t>
            </a:r>
            <a:r>
              <a:rPr lang="en-IN" sz="3200" b="1" dirty="0">
                <a:latin typeface="Calibri" panose="020F0502020204030204" pitchFamily="34" charset="0"/>
              </a:rPr>
              <a:t>MapReduce</a:t>
            </a:r>
            <a:r>
              <a:rPr lang="en-IN" sz="3200" dirty="0">
                <a:latin typeface="Calibri" panose="020F0502020204030204" pitchFamily="34" charset="0"/>
              </a:rPr>
              <a:t> job usually splits the input data-set into independent chunks which are processed by the map tasks in a completely parallel manner. The framework sorts the outputs of the maps, which are then input to the reduce tasks. Typically both the input and the output of the job are stored in a file-system.</a:t>
            </a:r>
            <a:br>
              <a:rPr lang="en-IN" sz="3200" dirty="0">
                <a:latin typeface="Calibri" panose="020F0502020204030204" pitchFamily="34" charset="0"/>
              </a:rPr>
            </a:br>
            <a:endParaRPr lang="en-IN" sz="3200" dirty="0">
              <a:latin typeface="Calibri" panose="020F0502020204030204" pitchFamily="34" charset="0"/>
            </a:endParaRPr>
          </a:p>
        </p:txBody>
      </p:sp>
    </p:spTree>
    <p:extLst>
      <p:ext uri="{BB962C8B-B14F-4D97-AF65-F5344CB8AC3E}">
        <p14:creationId xmlns:p14="http://schemas.microsoft.com/office/powerpoint/2010/main" val="60903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620688"/>
            <a:ext cx="7543800" cy="5472608"/>
          </a:xfrm>
        </p:spPr>
        <p:txBody>
          <a:bodyPr/>
          <a:lstStyle/>
          <a:p>
            <a:r>
              <a:rPr lang="en-IN" sz="3600" b="1" dirty="0" smtClean="0">
                <a:latin typeface="Calibri" panose="020F0502020204030204" pitchFamily="34" charset="0"/>
              </a:rPr>
              <a:t>PIG</a:t>
            </a:r>
            <a:br>
              <a:rPr lang="en-IN" sz="3600" b="1" dirty="0" smtClean="0">
                <a:latin typeface="Calibri" panose="020F0502020204030204" pitchFamily="34" charset="0"/>
              </a:rPr>
            </a:br>
            <a:r>
              <a:rPr lang="en-IN" sz="3600" b="1" dirty="0">
                <a:latin typeface="Calibri" panose="020F0502020204030204" pitchFamily="34" charset="0"/>
              </a:rPr>
              <a:t/>
            </a:r>
            <a:br>
              <a:rPr lang="en-IN" sz="3600" b="1" dirty="0">
                <a:latin typeface="Calibri" panose="020F0502020204030204" pitchFamily="34" charset="0"/>
              </a:rPr>
            </a:br>
            <a:r>
              <a:rPr lang="en-IN" sz="3600" dirty="0" err="1">
                <a:latin typeface="Calibri" panose="020F0502020204030204" pitchFamily="34" charset="0"/>
              </a:rPr>
              <a:t>Pig</a:t>
            </a:r>
            <a:r>
              <a:rPr lang="en-IN" sz="3600" dirty="0">
                <a:latin typeface="Calibri" panose="020F0502020204030204" pitchFamily="34" charset="0"/>
              </a:rPr>
              <a:t> is a procedural language for developing parallel processing applications for large data sets in the Hadoop. Pig Latin is used to express data flow. Pig is an alternative to Java programming for MapReduce. Pig automatically generates MapReduce functions</a:t>
            </a:r>
            <a:r>
              <a:rPr lang="en-IN" sz="3600" dirty="0" smtClean="0">
                <a:latin typeface="Calibri" panose="020F0502020204030204" pitchFamily="34" charset="0"/>
              </a:rPr>
              <a:t>.</a:t>
            </a:r>
            <a:endParaRPr lang="en-IN" sz="3600" dirty="0">
              <a:latin typeface="Calibri" panose="020F0502020204030204" pitchFamily="34" charset="0"/>
            </a:endParaRPr>
          </a:p>
        </p:txBody>
      </p:sp>
    </p:spTree>
    <p:extLst>
      <p:ext uri="{BB962C8B-B14F-4D97-AF65-F5344CB8AC3E}">
        <p14:creationId xmlns:p14="http://schemas.microsoft.com/office/powerpoint/2010/main" val="38820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332656"/>
            <a:ext cx="8136904" cy="5616624"/>
          </a:xfrm>
        </p:spPr>
        <p:txBody>
          <a:bodyPr/>
          <a:lstStyle/>
          <a:p>
            <a:r>
              <a:rPr lang="en-IN" sz="3600" b="1" dirty="0" smtClean="0">
                <a:latin typeface="Calibri" panose="020F0502020204030204" pitchFamily="34" charset="0"/>
              </a:rPr>
              <a:t>HIVE</a:t>
            </a:r>
            <a:br>
              <a:rPr lang="en-IN" sz="3600" b="1" dirty="0" smtClean="0">
                <a:latin typeface="Calibri" panose="020F0502020204030204" pitchFamily="34" charset="0"/>
              </a:rPr>
            </a:br>
            <a:r>
              <a:rPr lang="en-IN" sz="3600" b="1" dirty="0">
                <a:latin typeface="Calibri" panose="020F0502020204030204" pitchFamily="34" charset="0"/>
              </a:rPr>
              <a:t/>
            </a:r>
            <a:br>
              <a:rPr lang="en-IN" sz="3600" b="1" dirty="0">
                <a:latin typeface="Calibri" panose="020F0502020204030204" pitchFamily="34" charset="0"/>
              </a:rPr>
            </a:br>
            <a:r>
              <a:rPr lang="en-IN" sz="3600" b="1" dirty="0" err="1">
                <a:latin typeface="Calibri" panose="020F0502020204030204" pitchFamily="34" charset="0"/>
              </a:rPr>
              <a:t>Hive</a:t>
            </a:r>
            <a:r>
              <a:rPr lang="en-IN" sz="3600" dirty="0">
                <a:latin typeface="Calibri" panose="020F0502020204030204" pitchFamily="34" charset="0"/>
              </a:rPr>
              <a:t> has three main functions: </a:t>
            </a:r>
            <a:br>
              <a:rPr lang="en-IN" sz="3600" dirty="0">
                <a:latin typeface="Calibri" panose="020F0502020204030204" pitchFamily="34" charset="0"/>
              </a:rPr>
            </a:br>
            <a:r>
              <a:rPr lang="en-IN" sz="3600" dirty="0">
                <a:latin typeface="Calibri" panose="020F0502020204030204" pitchFamily="34" charset="0"/>
              </a:rPr>
              <a:t>data summarization,</a:t>
            </a:r>
            <a:br>
              <a:rPr lang="en-IN" sz="3600" dirty="0">
                <a:latin typeface="Calibri" panose="020F0502020204030204" pitchFamily="34" charset="0"/>
              </a:rPr>
            </a:br>
            <a:r>
              <a:rPr lang="en-IN" sz="3600" dirty="0">
                <a:latin typeface="Calibri" panose="020F0502020204030204" pitchFamily="34" charset="0"/>
              </a:rPr>
              <a:t>query</a:t>
            </a:r>
            <a:br>
              <a:rPr lang="en-IN" sz="3600" dirty="0">
                <a:latin typeface="Calibri" panose="020F0502020204030204" pitchFamily="34" charset="0"/>
              </a:rPr>
            </a:br>
            <a:r>
              <a:rPr lang="en-IN" sz="3600" dirty="0">
                <a:latin typeface="Calibri" panose="020F0502020204030204" pitchFamily="34" charset="0"/>
              </a:rPr>
              <a:t>analysis</a:t>
            </a:r>
            <a:br>
              <a:rPr lang="en-IN" sz="3600" dirty="0">
                <a:latin typeface="Calibri" panose="020F0502020204030204" pitchFamily="34" charset="0"/>
              </a:rPr>
            </a:br>
            <a:r>
              <a:rPr lang="en-IN" sz="3600" b="1" dirty="0">
                <a:latin typeface="Calibri" panose="020F0502020204030204" pitchFamily="34" charset="0"/>
              </a:rPr>
              <a:t>Hive</a:t>
            </a:r>
            <a:r>
              <a:rPr lang="en-IN" sz="3600" dirty="0">
                <a:latin typeface="Calibri" panose="020F0502020204030204" pitchFamily="34" charset="0"/>
              </a:rPr>
              <a:t> automatically translates SQL-like queries into MapReduce jobs executed on </a:t>
            </a:r>
            <a:r>
              <a:rPr lang="en-IN" sz="3600" b="1" dirty="0" smtClean="0">
                <a:latin typeface="Calibri" panose="020F0502020204030204" pitchFamily="34" charset="0"/>
              </a:rPr>
              <a:t>Hadoop</a:t>
            </a:r>
            <a:endParaRPr lang="en-IN" sz="3600" dirty="0">
              <a:latin typeface="Calibri" panose="020F0502020204030204" pitchFamily="34" charset="0"/>
            </a:endParaRPr>
          </a:p>
        </p:txBody>
      </p:sp>
    </p:spTree>
    <p:extLst>
      <p:ext uri="{BB962C8B-B14F-4D97-AF65-F5344CB8AC3E}">
        <p14:creationId xmlns:p14="http://schemas.microsoft.com/office/powerpoint/2010/main" val="6654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275</TotalTime>
  <Words>29</Words>
  <Application>Microsoft Office PowerPoint</Application>
  <PresentationFormat>On-screen Show (4:3)</PresentationFormat>
  <Paragraphs>12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Elemental</vt:lpstr>
      <vt:lpstr>BIG DATA WITH HADOOP   BETTINA  J S181165200220 </vt:lpstr>
      <vt:lpstr>BIG DATA  Big Data consist of extremely large data sets that may be analysed computationally to reveal patterns, trends, and associations, especially relating to human behaviour and interactions. </vt:lpstr>
      <vt:lpstr> Characteristic of  Big Data:-  Volume refers to the vast amounts of data generated every second.  Velocity refers to the speed at which new data is generated and the speed at which data moves around.  Variety refers to the different types of data we can now use.  Veracity refers to the accuracy of the data.</vt:lpstr>
      <vt:lpstr>Hadoop Distributed File System  HDFS is the primary distributed storage used by Hadoop applications. A HDFS cluster primarily consists of a Name Node that manages the file system metadata and Data Nodes that store the actual data. Clients contact Name Node for file metadata or file modifications and perform actual file I/O directly with the Data Nodes. </vt:lpstr>
      <vt:lpstr>HADOOP  Apache Hadoop is an open source framework for running applications on large cluster.  A common way of avoiding data loss is through replication. </vt:lpstr>
      <vt:lpstr>Hadoop Eco Systems:-   Pig  Hive  Sqoop  Flume  Hbase  Zookeeper  Oozie </vt:lpstr>
      <vt:lpstr>Map Reduce  A MapReduce job usually splits the input data-set into independent chunks which are processed by the map tasks in a completely parallel manner. The framework sorts the outputs of the maps, which are then input to the reduce tasks. Typically both the input and the output of the job are stored in a file-system. </vt:lpstr>
      <vt:lpstr>PIG  Pig is a procedural language for developing parallel processing applications for large data sets in the Hadoop. Pig Latin is used to express data flow. Pig is an alternative to Java programming for MapReduce. Pig automatically generates MapReduce functions.</vt:lpstr>
      <vt:lpstr>HIVE  Hive has three main functions:  data summarization, query analysis Hive automatically translates SQL-like queries into MapReduce jobs executed on Hadoop</vt:lpstr>
      <vt:lpstr>SQOOP  Sqoop allows easy import and export of data from structured data stores such as relational databases, enterprise data warehouses, and NoSQL systems</vt:lpstr>
      <vt:lpstr>Case Study of H1B Visa  The dataset has nearly 3 million of records.  The dataset is in structured form.  The H1B is an employment-based, non-immigrant visa category for temporary foreign workers in the United States.  H1B visa applicants between the years 2011-2016.</vt:lpstr>
      <vt:lpstr>Description Of The Dataset  CASE_STATUS- “Certified,” “Certified-Withdrawn,” Denied,” and “Withdrawn“. SOC_NAME- Occupational name. JOB_TITLE: Title of the job. FULL_TIME_POSITION:  Full Time Position;  Part Time Position. PREVAILING_WAGE: The prevailing wage is based on the employer’s minimum requirements for the position. YEAR: Year in which the H1B visa petition was filed. WORKSITE: City and State information.  lon: longitude of the Worksite. lat: latitude of the Worksite.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Elcot</cp:lastModifiedBy>
  <cp:revision>16</cp:revision>
  <dcterms:created xsi:type="dcterms:W3CDTF">2018-01-21T16:49:29Z</dcterms:created>
  <dcterms:modified xsi:type="dcterms:W3CDTF">2018-01-22T02:08:39Z</dcterms:modified>
</cp:coreProperties>
</file>