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4e9007b14816a1/Asztali%20g&#233;p/pr&#243;ba_felad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4e9007b14816a1/Asztali%20g&#233;p/pr&#243;ba_felad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4e9007b14816a1/Asztali%20g&#233;p/pr&#243;ba_felad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4e9007b14816a1/Asztali%20g&#233;p/pr&#243;ba_felad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4e9007b14816a1/Asztali%20g&#233;p/pr&#243;ba_felad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4e9007b14816a1/Asztali%20g&#233;p/pr&#243;ba_felad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[próba_feladat.xlsx]ANOVA!$L$2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[próba_feladat.xlsx]ANOVA!$L$3:$L$12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13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5-45EA-BE0C-5C132D6BF316}"/>
            </c:ext>
          </c:extLst>
        </c:ser>
        <c:ser>
          <c:idx val="1"/>
          <c:order val="1"/>
          <c:tx>
            <c:strRef>
              <c:f>[próba_feladat.xlsx]ANOVA!$M$2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[próba_feladat.xlsx]ANOVA!$M$3:$M$12</c:f>
              <c:numCache>
                <c:formatCode>General</c:formatCode>
                <c:ptCount val="10"/>
                <c:pt idx="0">
                  <c:v>52</c:v>
                </c:pt>
                <c:pt idx="1">
                  <c:v>54</c:v>
                </c:pt>
                <c:pt idx="2">
                  <c:v>56</c:v>
                </c:pt>
                <c:pt idx="3">
                  <c:v>50</c:v>
                </c:pt>
                <c:pt idx="4">
                  <c:v>45</c:v>
                </c:pt>
                <c:pt idx="5">
                  <c:v>47</c:v>
                </c:pt>
                <c:pt idx="6">
                  <c:v>46</c:v>
                </c:pt>
                <c:pt idx="7">
                  <c:v>45</c:v>
                </c:pt>
                <c:pt idx="8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5-45EA-BE0C-5C132D6BF316}"/>
            </c:ext>
          </c:extLst>
        </c:ser>
        <c:ser>
          <c:idx val="2"/>
          <c:order val="2"/>
          <c:tx>
            <c:strRef>
              <c:f>[próba_feladat.xlsx]ANOVA!$N$2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[próba_feladat.xlsx]ANOVA!$N$3:$N$12</c:f>
              <c:numCache>
                <c:formatCode>General</c:formatCode>
                <c:ptCount val="10"/>
                <c:pt idx="0">
                  <c:v>30</c:v>
                </c:pt>
                <c:pt idx="1">
                  <c:v>32</c:v>
                </c:pt>
                <c:pt idx="2">
                  <c:v>41</c:v>
                </c:pt>
                <c:pt idx="3">
                  <c:v>22</c:v>
                </c:pt>
                <c:pt idx="4">
                  <c:v>36</c:v>
                </c:pt>
                <c:pt idx="5">
                  <c:v>33</c:v>
                </c:pt>
                <c:pt idx="6">
                  <c:v>29</c:v>
                </c:pt>
                <c:pt idx="7">
                  <c:v>29</c:v>
                </c:pt>
                <c:pt idx="8">
                  <c:v>27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F5-45EA-BE0C-5C132D6BF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442624"/>
        <c:axId val="765442952"/>
      </c:barChart>
      <c:catAx>
        <c:axId val="76544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Sample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442952"/>
        <c:crosses val="autoZero"/>
        <c:auto val="1"/>
        <c:lblAlgn val="ctr"/>
        <c:lblOffset val="100"/>
        <c:noMultiLvlLbl val="0"/>
      </c:catAx>
      <c:valAx>
        <c:axId val="76544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Infarct</a:t>
                </a:r>
                <a:r>
                  <a:rPr lang="hu-HU" baseline="0"/>
                  <a:t> size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44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25-4270-B3C1-FC06752FF5D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25-4270-B3C1-FC06752FF5DF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25-4270-B3C1-FC06752FF5DF}"/>
              </c:ext>
            </c:extLst>
          </c:dPt>
          <c:errBars>
            <c:errBarType val="plus"/>
            <c:errValType val="cust"/>
            <c:noEndCap val="0"/>
            <c:plus>
              <c:numRef>
                <c:f>'[próba_feladat.xlsx]Infarct BarChart'!$C$4:$C$6</c:f>
                <c:numCache>
                  <c:formatCode>General</c:formatCode>
                  <c:ptCount val="3"/>
                  <c:pt idx="0">
                    <c:v>3.6469165057620954</c:v>
                  </c:pt>
                  <c:pt idx="1">
                    <c:v>4.8762462794426034</c:v>
                  </c:pt>
                  <c:pt idx="2">
                    <c:v>5.130518708885309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'[próba_feladat.xlsx]Infarct BarChart'!$A$8:$A$10</c:f>
              <c:strCache>
                <c:ptCount val="3"/>
                <c:pt idx="0">
                  <c:v>p</c:v>
                </c:pt>
                <c:pt idx="1">
                  <c:v>c</c:v>
                </c:pt>
                <c:pt idx="2">
                  <c:v>t</c:v>
                </c:pt>
              </c:strCache>
            </c:strRef>
          </c:cat>
          <c:val>
            <c:numRef>
              <c:f>'[próba_feladat.xlsx]Infarct BarChart'!$B$8:$B$10</c:f>
              <c:numCache>
                <c:formatCode>General</c:formatCode>
                <c:ptCount val="3"/>
                <c:pt idx="0">
                  <c:v>14.6</c:v>
                </c:pt>
                <c:pt idx="1">
                  <c:v>48.444444444444443</c:v>
                </c:pt>
                <c:pt idx="2">
                  <c:v>30.9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25-4270-B3C1-FC06752FF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143984"/>
        <c:axId val="690144640"/>
      </c:barChart>
      <c:catAx>
        <c:axId val="69014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Treatment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44640"/>
        <c:crosses val="autoZero"/>
        <c:auto val="1"/>
        <c:lblAlgn val="ctr"/>
        <c:lblOffset val="100"/>
        <c:noMultiLvlLbl val="0"/>
      </c:catAx>
      <c:valAx>
        <c:axId val="6901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Avarage</a:t>
                </a:r>
                <a:r>
                  <a:rPr lang="hu-HU" baseline="0"/>
                  <a:t> infarct size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4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SD of </a:t>
            </a:r>
            <a:r>
              <a:rPr lang="hu-HU" dirty="0" err="1"/>
              <a:t>infarct</a:t>
            </a:r>
            <a:r>
              <a:rPr lang="hu-HU" dirty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 </a:t>
            </a:r>
            <a:r>
              <a:rPr lang="hu-HU" dirty="0"/>
              <a:t>(%)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4D-4D21-9D36-7E2379CCEAF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4D-4D21-9D36-7E2379CCEAF3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4D-4D21-9D36-7E2379CCEAF3}"/>
              </c:ext>
            </c:extLst>
          </c:dPt>
          <c:cat>
            <c:strRef>
              <c:f>[próba_feladat.xlsx]SEM!$A$24:$A$26</c:f>
              <c:strCache>
                <c:ptCount val="3"/>
                <c:pt idx="0">
                  <c:v>p</c:v>
                </c:pt>
                <c:pt idx="1">
                  <c:v>c</c:v>
                </c:pt>
                <c:pt idx="2">
                  <c:v>t</c:v>
                </c:pt>
              </c:strCache>
            </c:strRef>
          </c:cat>
          <c:val>
            <c:numRef>
              <c:f>[próba_feladat.xlsx]SEM!$B$24:$B$26</c:f>
              <c:numCache>
                <c:formatCode>General</c:formatCode>
                <c:ptCount val="3"/>
                <c:pt idx="0">
                  <c:v>3.6469165057620954</c:v>
                </c:pt>
                <c:pt idx="1">
                  <c:v>4.8762462794426034</c:v>
                </c:pt>
                <c:pt idx="2">
                  <c:v>5.130518708885309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4D-4D21-9D36-7E2379CCE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549552"/>
        <c:axId val="667548568"/>
      </c:barChart>
      <c:catAx>
        <c:axId val="6675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548568"/>
        <c:crosses val="autoZero"/>
        <c:auto val="1"/>
        <c:lblAlgn val="ctr"/>
        <c:lblOffset val="100"/>
        <c:noMultiLvlLbl val="0"/>
      </c:catAx>
      <c:valAx>
        <c:axId val="66754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54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SEM of infarct</a:t>
            </a:r>
            <a:r>
              <a:rPr lang="hu-HU" baseline="0"/>
              <a:t> size (%)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DF-4553-87C4-FA0DDEC4D6A4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DF-4553-87C4-FA0DDEC4D6A4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DF-4553-87C4-FA0DDEC4D6A4}"/>
              </c:ext>
            </c:extLst>
          </c:dPt>
          <c:cat>
            <c:strRef>
              <c:f>[próba_feladat.xlsx]SEM!$A$18:$A$20</c:f>
              <c:strCache>
                <c:ptCount val="3"/>
                <c:pt idx="0">
                  <c:v>p</c:v>
                </c:pt>
                <c:pt idx="1">
                  <c:v>c</c:v>
                </c:pt>
                <c:pt idx="2">
                  <c:v>t</c:v>
                </c:pt>
              </c:strCache>
            </c:strRef>
          </c:cat>
          <c:val>
            <c:numRef>
              <c:f>[próba_feladat.xlsx]SEM!$B$18:$B$20</c:f>
              <c:numCache>
                <c:formatCode>General</c:formatCode>
                <c:ptCount val="3"/>
                <c:pt idx="0">
                  <c:v>1.6309506430300096</c:v>
                </c:pt>
                <c:pt idx="1">
                  <c:v>1.6254154264808678</c:v>
                </c:pt>
                <c:pt idx="2">
                  <c:v>1.6224124698183928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DF-4553-87C4-FA0DDEC4D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677824"/>
        <c:axId val="690677496"/>
      </c:barChart>
      <c:catAx>
        <c:axId val="6906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77496"/>
        <c:crosses val="autoZero"/>
        <c:auto val="1"/>
        <c:lblAlgn val="ctr"/>
        <c:lblOffset val="100"/>
        <c:noMultiLvlLbl val="0"/>
      </c:catAx>
      <c:valAx>
        <c:axId val="69067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7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'[próba_feladat.xlsx]ST BarChart'!$A$11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'[próba_feladat.xlsx]ST BarChart'!$C$6,'[próba_feladat.xlsx]ST BarChart'!$E$6,'[próba_feladat.xlsx]ST BarChart'!$G$6,'[próba_feladat.xlsx]ST BarChart'!$I$6</c:f>
                <c:numCache>
                  <c:formatCode>General</c:formatCode>
                  <c:ptCount val="4"/>
                  <c:pt idx="0">
                    <c:v>2.1547621678505497</c:v>
                  </c:pt>
                  <c:pt idx="1">
                    <c:v>2.7889065957826555</c:v>
                  </c:pt>
                  <c:pt idx="2">
                    <c:v>3.1995312156626947</c:v>
                  </c:pt>
                  <c:pt idx="3">
                    <c:v>1.2708265027138834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'[próba_feladat.xlsx]ST BarChart'!$B$10:$E$10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180</c:v>
                </c:pt>
              </c:numCache>
            </c:numRef>
          </c:cat>
          <c:val>
            <c:numRef>
              <c:f>'[próba_feladat.xlsx]ST BarChart'!$B$11:$E$11</c:f>
              <c:numCache>
                <c:formatCode>General</c:formatCode>
                <c:ptCount val="4"/>
                <c:pt idx="0">
                  <c:v>1.5599999999999998</c:v>
                </c:pt>
                <c:pt idx="1">
                  <c:v>0.43999999999999995</c:v>
                </c:pt>
                <c:pt idx="2">
                  <c:v>1.52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8-4274-AD42-E2094657299F}"/>
            </c:ext>
          </c:extLst>
        </c:ser>
        <c:ser>
          <c:idx val="1"/>
          <c:order val="1"/>
          <c:tx>
            <c:strRef>
              <c:f>'[próba_feladat.xlsx]ST BarChart'!$A$12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'[próba_feladat.xlsx]ST BarChart'!$C$7,'[próba_feladat.xlsx]ST BarChart'!$E$7,'[próba_feladat.xlsx]ST BarChart'!$G$7,'[próba_feladat.xlsx]ST BarChart'!$I$7</c:f>
                <c:numCache>
                  <c:formatCode>General</c:formatCode>
                  <c:ptCount val="4"/>
                  <c:pt idx="0">
                    <c:v>1.7080690852538722</c:v>
                  </c:pt>
                  <c:pt idx="1">
                    <c:v>1.9170289512680811</c:v>
                  </c:pt>
                  <c:pt idx="2">
                    <c:v>1.741487231586204</c:v>
                  </c:pt>
                  <c:pt idx="3">
                    <c:v>2.8346075566116733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'[próba_feladat.xlsx]ST BarChart'!$B$10:$E$10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180</c:v>
                </c:pt>
              </c:numCache>
            </c:numRef>
          </c:cat>
          <c:val>
            <c:numRef>
              <c:f>'[próba_feladat.xlsx]ST BarChart'!$B$12:$E$12</c:f>
              <c:numCache>
                <c:formatCode>General</c:formatCode>
                <c:ptCount val="4"/>
                <c:pt idx="0">
                  <c:v>-3.3333333333333312E-2</c:v>
                </c:pt>
                <c:pt idx="1">
                  <c:v>0.7</c:v>
                </c:pt>
                <c:pt idx="2">
                  <c:v>5.9555555555555557</c:v>
                </c:pt>
                <c:pt idx="3">
                  <c:v>-0.80000000000000016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8-4274-AD42-E2094657299F}"/>
            </c:ext>
          </c:extLst>
        </c:ser>
        <c:ser>
          <c:idx val="2"/>
          <c:order val="2"/>
          <c:tx>
            <c:strRef>
              <c:f>'[próba_feladat.xlsx]ST BarChart'!$A$13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'[próba_feladat.xlsx]ST BarChart'!$C$8,'[próba_feladat.xlsx]ST BarChart'!$E$8,'[próba_feladat.xlsx]ST BarChart'!$G$8,'[próba_feladat.xlsx]ST BarChart'!$I$8</c:f>
                <c:numCache>
                  <c:formatCode>General</c:formatCode>
                  <c:ptCount val="4"/>
                  <c:pt idx="0">
                    <c:v>1.9363482239629433</c:v>
                  </c:pt>
                  <c:pt idx="1">
                    <c:v>1.602394042258853</c:v>
                  </c:pt>
                  <c:pt idx="2">
                    <c:v>2.6553928355539242</c:v>
                  </c:pt>
                  <c:pt idx="3">
                    <c:v>3.1585685928210512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'[próba_feladat.xlsx]ST BarChart'!$B$10:$E$10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180</c:v>
                </c:pt>
              </c:numCache>
            </c:numRef>
          </c:cat>
          <c:val>
            <c:numRef>
              <c:f>'[próba_feladat.xlsx]ST BarChart'!$B$13:$E$13</c:f>
              <c:numCache>
                <c:formatCode>General</c:formatCode>
                <c:ptCount val="4"/>
                <c:pt idx="0">
                  <c:v>1.2499999999999998</c:v>
                </c:pt>
                <c:pt idx="1">
                  <c:v>0.89000000000000024</c:v>
                </c:pt>
                <c:pt idx="2">
                  <c:v>1.5000000000000002</c:v>
                </c:pt>
                <c:pt idx="3">
                  <c:v>1.6900000000000002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8-4274-AD42-E20946572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924728"/>
        <c:axId val="583925056"/>
      </c:barChart>
      <c:catAx>
        <c:axId val="583924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ST (')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25056"/>
        <c:crosses val="autoZero"/>
        <c:auto val="1"/>
        <c:lblAlgn val="ctr"/>
        <c:lblOffset val="100"/>
        <c:noMultiLvlLbl val="0"/>
      </c:catAx>
      <c:valAx>
        <c:axId val="58392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Measured</a:t>
                </a:r>
                <a:r>
                  <a:rPr lang="hu-HU" baseline="0"/>
                  <a:t> value (mV)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2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'[próba_feladat.xlsx]ST ScatterPlot'!$B$104</c:f>
              <c:strCache>
                <c:ptCount val="1"/>
                <c:pt idx="0">
                  <c:v>Control (c)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'[próba_feladat.xlsx]ST ScatterPlot'!$A$105:$A$124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</c:numCache>
            </c:numRef>
          </c:xVal>
          <c:yVal>
            <c:numRef>
              <c:f>'[próba_feladat.xlsx]ST ScatterPlot'!$B$105:$B$124</c:f>
              <c:numCache>
                <c:formatCode>General</c:formatCode>
                <c:ptCount val="20"/>
                <c:pt idx="0">
                  <c:v>2.9</c:v>
                </c:pt>
                <c:pt idx="1">
                  <c:v>1</c:v>
                </c:pt>
                <c:pt idx="2">
                  <c:v>0.5</c:v>
                </c:pt>
                <c:pt idx="3">
                  <c:v>0.4</c:v>
                </c:pt>
                <c:pt idx="4">
                  <c:v>-1.02</c:v>
                </c:pt>
                <c:pt idx="5">
                  <c:v>4.0999999999999996</c:v>
                </c:pt>
                <c:pt idx="6">
                  <c:v>-0.2</c:v>
                </c:pt>
                <c:pt idx="7">
                  <c:v>-1.3</c:v>
                </c:pt>
                <c:pt idx="8">
                  <c:v>2.1</c:v>
                </c:pt>
                <c:pt idx="9">
                  <c:v>0.32000000000000006</c:v>
                </c:pt>
                <c:pt idx="10">
                  <c:v>7.5</c:v>
                </c:pt>
                <c:pt idx="11">
                  <c:v>7.9</c:v>
                </c:pt>
                <c:pt idx="12">
                  <c:v>6.4</c:v>
                </c:pt>
                <c:pt idx="13">
                  <c:v>5.7</c:v>
                </c:pt>
                <c:pt idx="14">
                  <c:v>5.2200000000000006</c:v>
                </c:pt>
                <c:pt idx="15">
                  <c:v>2.4</c:v>
                </c:pt>
                <c:pt idx="16">
                  <c:v>-5.4</c:v>
                </c:pt>
                <c:pt idx="17">
                  <c:v>0.3</c:v>
                </c:pt>
                <c:pt idx="18">
                  <c:v>1.5</c:v>
                </c:pt>
                <c:pt idx="19">
                  <c:v>-1.2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F-43A5-8FE7-6C9FCF6E9CD4}"/>
            </c:ext>
          </c:extLst>
        </c:ser>
        <c:ser>
          <c:idx val="1"/>
          <c:order val="1"/>
          <c:tx>
            <c:strRef>
              <c:f>'[próba_feladat.xlsx]ST ScatterPlot'!$C$104</c:f>
              <c:strCache>
                <c:ptCount val="1"/>
                <c:pt idx="0">
                  <c:v>Positive Control (p)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'[próba_feladat.xlsx]ST ScatterPlot'!$A$105:$A$124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</c:numCache>
            </c:numRef>
          </c:xVal>
          <c:yVal>
            <c:numRef>
              <c:f>'[próba_feladat.xlsx]ST ScatterPlot'!$C$105:$C$124</c:f>
              <c:numCache>
                <c:formatCode>General</c:formatCode>
                <c:ptCount val="20"/>
                <c:pt idx="0">
                  <c:v>-2.2000000000000002</c:v>
                </c:pt>
                <c:pt idx="1">
                  <c:v>2.8</c:v>
                </c:pt>
                <c:pt idx="2">
                  <c:v>1.9</c:v>
                </c:pt>
                <c:pt idx="3">
                  <c:v>2.2000000000000002</c:v>
                </c:pt>
                <c:pt idx="4">
                  <c:v>3.1</c:v>
                </c:pt>
                <c:pt idx="5">
                  <c:v>-3.4</c:v>
                </c:pt>
                <c:pt idx="6">
                  <c:v>1.1000000000000001</c:v>
                </c:pt>
                <c:pt idx="7">
                  <c:v>4.0999999999999996</c:v>
                </c:pt>
                <c:pt idx="8">
                  <c:v>-0.9</c:v>
                </c:pt>
                <c:pt idx="9">
                  <c:v>1.3</c:v>
                </c:pt>
                <c:pt idx="10">
                  <c:v>0.6</c:v>
                </c:pt>
                <c:pt idx="11">
                  <c:v>6.9</c:v>
                </c:pt>
                <c:pt idx="12">
                  <c:v>1</c:v>
                </c:pt>
                <c:pt idx="13">
                  <c:v>0.8</c:v>
                </c:pt>
                <c:pt idx="14">
                  <c:v>-1.7</c:v>
                </c:pt>
                <c:pt idx="15">
                  <c:v>0.6</c:v>
                </c:pt>
                <c:pt idx="16">
                  <c:v>3.1</c:v>
                </c:pt>
                <c:pt idx="17">
                  <c:v>-0.1</c:v>
                </c:pt>
                <c:pt idx="18">
                  <c:v>1.7</c:v>
                </c:pt>
                <c:pt idx="19">
                  <c:v>2.2000000000000002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FF-43A5-8FE7-6C9FCF6E9CD4}"/>
            </c:ext>
          </c:extLst>
        </c:ser>
        <c:ser>
          <c:idx val="2"/>
          <c:order val="2"/>
          <c:tx>
            <c:strRef>
              <c:f>'[próba_feladat.xlsx]ST ScatterPlot'!$D$104</c:f>
              <c:strCache>
                <c:ptCount val="1"/>
                <c:pt idx="0">
                  <c:v>Treated (t)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'[próba_feladat.xlsx]ST ScatterPlot'!$A$105:$A$124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</c:numCache>
            </c:numRef>
          </c:xVal>
          <c:yVal>
            <c:numRef>
              <c:f>'[próba_feladat.xlsx]ST ScatterPlot'!$D$105:$D$124</c:f>
              <c:numCache>
                <c:formatCode>General</c:formatCode>
                <c:ptCount val="20"/>
                <c:pt idx="0">
                  <c:v>1.1000000000000001</c:v>
                </c:pt>
                <c:pt idx="1">
                  <c:v>3.5</c:v>
                </c:pt>
                <c:pt idx="2">
                  <c:v>-1.2</c:v>
                </c:pt>
                <c:pt idx="3">
                  <c:v>4.3</c:v>
                </c:pt>
                <c:pt idx="4">
                  <c:v>0.80000000000000016</c:v>
                </c:pt>
                <c:pt idx="5">
                  <c:v>-1.6</c:v>
                </c:pt>
                <c:pt idx="6">
                  <c:v>0.8</c:v>
                </c:pt>
                <c:pt idx="7">
                  <c:v>1.4</c:v>
                </c:pt>
                <c:pt idx="8">
                  <c:v>1.8</c:v>
                </c:pt>
                <c:pt idx="9">
                  <c:v>1.0833333333333333</c:v>
                </c:pt>
                <c:pt idx="10">
                  <c:v>5.3</c:v>
                </c:pt>
                <c:pt idx="11">
                  <c:v>5.2</c:v>
                </c:pt>
                <c:pt idx="12">
                  <c:v>3.6</c:v>
                </c:pt>
                <c:pt idx="13">
                  <c:v>-0.6</c:v>
                </c:pt>
                <c:pt idx="14">
                  <c:v>0.24999999999999992</c:v>
                </c:pt>
                <c:pt idx="15">
                  <c:v>4.5999999999999996</c:v>
                </c:pt>
                <c:pt idx="16">
                  <c:v>-2.5</c:v>
                </c:pt>
                <c:pt idx="17">
                  <c:v>-2</c:v>
                </c:pt>
                <c:pt idx="18">
                  <c:v>2.2000000000000002</c:v>
                </c:pt>
                <c:pt idx="19">
                  <c:v>2.4333333333333331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FF-43A5-8FE7-6C9FCF6E9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168536"/>
        <c:axId val="694164928"/>
      </c:scatterChart>
      <c:valAx>
        <c:axId val="694168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ST [']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64928"/>
        <c:crosses val="autoZero"/>
        <c:crossBetween val="midCat"/>
      </c:valAx>
      <c:valAx>
        <c:axId val="69416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Measured</a:t>
                </a:r>
                <a:r>
                  <a:rPr lang="hu-HU" baseline="0"/>
                  <a:t> value [mV]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68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8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35BB672-60EA-4253-B9BC-2A56DBD6384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1A79CF-4A21-4355-808A-8D2C6078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13552" y="272563"/>
            <a:ext cx="7729728" cy="931984"/>
          </a:xfrm>
        </p:spPr>
        <p:txBody>
          <a:bodyPr>
            <a:normAutofit/>
          </a:bodyPr>
          <a:lstStyle/>
          <a:p>
            <a:r>
              <a:rPr lang="en-US" sz="2000" dirty="0"/>
              <a:t>Infarct </a:t>
            </a:r>
            <a:r>
              <a:rPr lang="en-US" sz="2000" dirty="0" smtClean="0"/>
              <a:t>Size</a:t>
            </a:r>
            <a:r>
              <a:rPr lang="hu-HU" sz="2000" dirty="0" smtClean="0"/>
              <a:t> </a:t>
            </a:r>
            <a:r>
              <a:rPr lang="en-US" sz="2000" dirty="0" smtClean="0"/>
              <a:t>Comparison </a:t>
            </a:r>
            <a:r>
              <a:rPr lang="en-US" sz="2000" dirty="0"/>
              <a:t>between Positive Control, Control, and Treated </a:t>
            </a:r>
            <a:r>
              <a:rPr lang="en-US" sz="2000" dirty="0" smtClean="0"/>
              <a:t>Groups</a:t>
            </a:r>
            <a:endParaRPr lang="en-US" sz="2000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5354466"/>
              </p:ext>
            </p:extLst>
          </p:nvPr>
        </p:nvGraphicFramePr>
        <p:xfrm>
          <a:off x="1598735" y="1734598"/>
          <a:ext cx="8959362" cy="368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zövegdoboz 11"/>
          <p:cNvSpPr txBox="1"/>
          <p:nvPr/>
        </p:nvSpPr>
        <p:spPr>
          <a:xfrm>
            <a:off x="1598735" y="5948993"/>
            <a:ext cx="895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A </a:t>
            </a:r>
            <a:r>
              <a:rPr lang="en-US" sz="1200" dirty="0" err="1"/>
              <a:t>kezelt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infarct size </a:t>
            </a:r>
            <a:r>
              <a:rPr lang="en-US" sz="1200" dirty="0" err="1"/>
              <a:t>kisebb</a:t>
            </a:r>
            <a:r>
              <a:rPr lang="en-US" sz="1200" dirty="0"/>
              <a:t>, mint a </a:t>
            </a:r>
            <a:r>
              <a:rPr lang="en-US" sz="1200" dirty="0" err="1"/>
              <a:t>kontroll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, de </a:t>
            </a:r>
            <a:r>
              <a:rPr lang="en-US" sz="1200" dirty="0" err="1"/>
              <a:t>nagyobb</a:t>
            </a:r>
            <a:r>
              <a:rPr lang="en-US" sz="1200" dirty="0"/>
              <a:t>, mint a </a:t>
            </a:r>
            <a:r>
              <a:rPr lang="en-US" sz="1200" dirty="0" err="1"/>
              <a:t>pozitív</a:t>
            </a:r>
            <a:r>
              <a:rPr lang="en-US" sz="1200" dirty="0"/>
              <a:t> </a:t>
            </a:r>
            <a:r>
              <a:rPr lang="en-US" sz="1200" dirty="0" err="1"/>
              <a:t>kontroll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. </a:t>
            </a:r>
            <a:r>
              <a:rPr lang="en-US" sz="1200" dirty="0" err="1"/>
              <a:t>Ez</a:t>
            </a:r>
            <a:r>
              <a:rPr lang="en-US" sz="1200" dirty="0"/>
              <a:t> </a:t>
            </a:r>
            <a:r>
              <a:rPr lang="en-US" sz="1200" dirty="0" err="1"/>
              <a:t>arra</a:t>
            </a:r>
            <a:r>
              <a:rPr lang="en-US" sz="1200" dirty="0"/>
              <a:t> </a:t>
            </a:r>
            <a:r>
              <a:rPr lang="en-US" sz="1200" dirty="0" err="1"/>
              <a:t>utal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a </a:t>
            </a:r>
            <a:r>
              <a:rPr lang="en-US" sz="1200" dirty="0" err="1"/>
              <a:t>kezelés</a:t>
            </a:r>
            <a:r>
              <a:rPr lang="en-US" sz="1200" dirty="0"/>
              <a:t> </a:t>
            </a:r>
            <a:r>
              <a:rPr lang="en-US" sz="1200" dirty="0" err="1"/>
              <a:t>csökkenti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infarct size-t, de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annyira</a:t>
            </a:r>
            <a:r>
              <a:rPr lang="en-US" sz="1200" dirty="0"/>
              <a:t> </a:t>
            </a:r>
            <a:r>
              <a:rPr lang="en-US" sz="1200" dirty="0" err="1"/>
              <a:t>hatékony</a:t>
            </a:r>
            <a:r>
              <a:rPr lang="en-US" sz="1200" dirty="0"/>
              <a:t>, mint a </a:t>
            </a:r>
            <a:r>
              <a:rPr lang="en-US" sz="1200" dirty="0" err="1"/>
              <a:t>pozitív</a:t>
            </a:r>
            <a:r>
              <a:rPr lang="en-US" sz="1200" dirty="0"/>
              <a:t> </a:t>
            </a:r>
            <a:r>
              <a:rPr lang="en-US" sz="1200" dirty="0" err="1"/>
              <a:t>kontroll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279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13552" y="272563"/>
            <a:ext cx="7729728" cy="931984"/>
          </a:xfrm>
        </p:spPr>
        <p:txBody>
          <a:bodyPr>
            <a:normAutofit/>
          </a:bodyPr>
          <a:lstStyle/>
          <a:p>
            <a:r>
              <a:rPr lang="hu-HU" sz="2000" dirty="0" err="1" smtClean="0"/>
              <a:t>Analysis</a:t>
            </a:r>
            <a:r>
              <a:rPr lang="hu-HU" sz="2000" dirty="0" smtClean="0"/>
              <a:t> of </a:t>
            </a:r>
            <a:r>
              <a:rPr lang="hu-HU" sz="2000" dirty="0" err="1" smtClean="0"/>
              <a:t>variance</a:t>
            </a:r>
            <a:r>
              <a:rPr lang="hu-HU" sz="2000" dirty="0" smtClean="0"/>
              <a:t> </a:t>
            </a:r>
            <a:endParaRPr lang="en-US" sz="2000" dirty="0"/>
          </a:p>
        </p:txBody>
      </p:sp>
      <p:graphicFrame>
        <p:nvGraphicFramePr>
          <p:cNvPr id="8" name="Tartalom helye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379433"/>
              </p:ext>
            </p:extLst>
          </p:nvPr>
        </p:nvGraphicFramePr>
        <p:xfrm>
          <a:off x="1776044" y="1634600"/>
          <a:ext cx="8862649" cy="3354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831">
                  <a:extLst>
                    <a:ext uri="{9D8B030D-6E8A-4147-A177-3AD203B41FA5}">
                      <a16:colId xmlns:a16="http://schemas.microsoft.com/office/drawing/2014/main" val="4263587457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302947687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872090321"/>
                    </a:ext>
                  </a:extLst>
                </a:gridCol>
                <a:gridCol w="1384789">
                  <a:extLst>
                    <a:ext uri="{9D8B030D-6E8A-4147-A177-3AD203B41FA5}">
                      <a16:colId xmlns:a16="http://schemas.microsoft.com/office/drawing/2014/main" val="1550724652"/>
                    </a:ext>
                  </a:extLst>
                </a:gridCol>
                <a:gridCol w="1384789">
                  <a:extLst>
                    <a:ext uri="{9D8B030D-6E8A-4147-A177-3AD203B41FA5}">
                      <a16:colId xmlns:a16="http://schemas.microsoft.com/office/drawing/2014/main" val="2671033281"/>
                    </a:ext>
                  </a:extLst>
                </a:gridCol>
                <a:gridCol w="1384789">
                  <a:extLst>
                    <a:ext uri="{9D8B030D-6E8A-4147-A177-3AD203B41FA5}">
                      <a16:colId xmlns:a16="http://schemas.microsoft.com/office/drawing/2014/main" val="3267968006"/>
                    </a:ext>
                  </a:extLst>
                </a:gridCol>
                <a:gridCol w="1384789">
                  <a:extLst>
                    <a:ext uri="{9D8B030D-6E8A-4147-A177-3AD203B41FA5}">
                      <a16:colId xmlns:a16="http://schemas.microsoft.com/office/drawing/2014/main" val="1619789478"/>
                    </a:ext>
                  </a:extLst>
                </a:gridCol>
              </a:tblGrid>
              <a:tr h="29544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Egytényezős varianciaanalízis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356422974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1185228940"/>
                  </a:ext>
                </a:extLst>
              </a:tr>
              <a:tr h="1641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ÖSSZESÍTÉS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297817449"/>
                  </a:ext>
                </a:extLst>
              </a:tr>
              <a:tr h="2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Csoportok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Darabszám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Összeg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Átlag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Variancia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2334392859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13,3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1168100288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48,44444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23,77778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71875473"/>
                  </a:ext>
                </a:extLst>
              </a:tr>
              <a:tr h="164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30,9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26,32222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350582261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125973321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1963051331"/>
                  </a:ext>
                </a:extLst>
              </a:tr>
              <a:tr h="2954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VARIANCIAANALÍZIS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4196553529"/>
                  </a:ext>
                </a:extLst>
              </a:tr>
              <a:tr h="2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Tényezők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p-érték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 krit.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3426971084"/>
                  </a:ext>
                </a:extLst>
              </a:tr>
              <a:tr h="295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Csoportok között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3855,511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1927,756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84,28273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9,26E-11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3,4668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3456867212"/>
                  </a:ext>
                </a:extLst>
              </a:tr>
              <a:tr h="295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Csoporton belül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480,3222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22,87249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3486843160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3236660571"/>
                  </a:ext>
                </a:extLst>
              </a:tr>
              <a:tr h="295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Összesen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4335,833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9" marR="7239" marT="7239" marB="0" anchor="b"/>
                </a:tc>
                <a:extLst>
                  <a:ext uri="{0D108BD9-81ED-4DB2-BD59-A6C34878D82A}">
                    <a16:rowId xmlns:a16="http://schemas.microsoft.com/office/drawing/2014/main" val="2319603147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1776043" y="5242173"/>
            <a:ext cx="8862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Az</a:t>
            </a:r>
            <a:r>
              <a:rPr lang="en-US" sz="1200" dirty="0" smtClean="0"/>
              <a:t> </a:t>
            </a:r>
            <a:r>
              <a:rPr lang="hu-HU" sz="1200" dirty="0" smtClean="0"/>
              <a:t>ANOVA</a:t>
            </a:r>
            <a:r>
              <a:rPr lang="en-US" sz="1200" dirty="0" smtClean="0"/>
              <a:t> </a:t>
            </a:r>
            <a:r>
              <a:rPr lang="en-US" sz="1200" dirty="0" err="1"/>
              <a:t>eredményei</a:t>
            </a:r>
            <a:r>
              <a:rPr lang="en-US" sz="1200" dirty="0"/>
              <a:t> </a:t>
            </a:r>
            <a:r>
              <a:rPr lang="en-US" sz="1200" dirty="0" err="1"/>
              <a:t>arra</a:t>
            </a:r>
            <a:r>
              <a:rPr lang="en-US" sz="1200" dirty="0"/>
              <a:t> </a:t>
            </a:r>
            <a:r>
              <a:rPr lang="en-US" sz="1200" dirty="0" err="1"/>
              <a:t>utalnak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szignifikáns</a:t>
            </a:r>
            <a:r>
              <a:rPr lang="en-US" sz="1200" dirty="0"/>
              <a:t> </a:t>
            </a:r>
            <a:r>
              <a:rPr lang="en-US" sz="1200" dirty="0" err="1"/>
              <a:t>különbségek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a </a:t>
            </a:r>
            <a:r>
              <a:rPr lang="en-US" sz="1200" dirty="0" err="1"/>
              <a:t>három</a:t>
            </a:r>
            <a:r>
              <a:rPr lang="en-US" sz="1200" dirty="0"/>
              <a:t> </a:t>
            </a:r>
            <a:r>
              <a:rPr lang="en-US" sz="1200" dirty="0" err="1"/>
              <a:t>csoport</a:t>
            </a:r>
            <a:r>
              <a:rPr lang="en-US" sz="1200" dirty="0"/>
              <a:t> (p, c, t) </a:t>
            </a:r>
            <a:r>
              <a:rPr lang="en-US" sz="1200" dirty="0" err="1"/>
              <a:t>átlagai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 smtClean="0"/>
              <a:t>.</a:t>
            </a:r>
            <a:r>
              <a:rPr lang="hu-HU" sz="1200" dirty="0" smtClean="0"/>
              <a:t> </a:t>
            </a:r>
            <a:r>
              <a:rPr lang="en-US" sz="1200" dirty="0" err="1" smtClean="0"/>
              <a:t>Az</a:t>
            </a:r>
            <a:r>
              <a:rPr lang="en-US" sz="1200" dirty="0" smtClean="0"/>
              <a:t> </a:t>
            </a:r>
            <a:r>
              <a:rPr lang="en-US" sz="1200" dirty="0" err="1"/>
              <a:t>átlagok</a:t>
            </a:r>
            <a:r>
              <a:rPr lang="en-US" sz="1200" dirty="0"/>
              <a:t> </a:t>
            </a:r>
            <a:r>
              <a:rPr lang="en-US" sz="1200" dirty="0" err="1"/>
              <a:t>alapján</a:t>
            </a:r>
            <a:r>
              <a:rPr lang="en-US" sz="1200" dirty="0"/>
              <a:t> </a:t>
            </a:r>
            <a:r>
              <a:rPr lang="en-US" sz="1200" dirty="0" err="1"/>
              <a:t>megállapítható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a </a:t>
            </a:r>
            <a:r>
              <a:rPr lang="en-US" sz="1200" dirty="0" err="1"/>
              <a:t>pozitív</a:t>
            </a:r>
            <a:r>
              <a:rPr lang="en-US" sz="1200" dirty="0"/>
              <a:t> </a:t>
            </a:r>
            <a:r>
              <a:rPr lang="en-US" sz="1200" dirty="0" err="1"/>
              <a:t>kontroll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infarct size </a:t>
            </a:r>
            <a:r>
              <a:rPr lang="en-US" sz="1200" dirty="0" err="1"/>
              <a:t>jelentősen</a:t>
            </a:r>
            <a:r>
              <a:rPr lang="en-US" sz="1200" dirty="0"/>
              <a:t> </a:t>
            </a:r>
            <a:r>
              <a:rPr lang="en-US" sz="1200" dirty="0" err="1"/>
              <a:t>kisebb</a:t>
            </a:r>
            <a:r>
              <a:rPr lang="en-US" sz="1200" dirty="0"/>
              <a:t>, </a:t>
            </a:r>
            <a:r>
              <a:rPr lang="en-US" sz="1200" dirty="0" err="1"/>
              <a:t>míg</a:t>
            </a:r>
            <a:r>
              <a:rPr lang="en-US" sz="1200" dirty="0"/>
              <a:t> a </a:t>
            </a:r>
            <a:r>
              <a:rPr lang="en-US" sz="1200" dirty="0" err="1"/>
              <a:t>kontroll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 a </a:t>
            </a:r>
            <a:r>
              <a:rPr lang="en-US" sz="1200" dirty="0" err="1"/>
              <a:t>legnagyobb</a:t>
            </a:r>
            <a:r>
              <a:rPr lang="en-US" sz="1200" dirty="0"/>
              <a:t>. A </a:t>
            </a:r>
            <a:r>
              <a:rPr lang="en-US" sz="1200" dirty="0" err="1"/>
              <a:t>kezelt</a:t>
            </a:r>
            <a:r>
              <a:rPr lang="en-US" sz="1200" dirty="0"/>
              <a:t> </a:t>
            </a:r>
            <a:r>
              <a:rPr lang="en-US" sz="1200" dirty="0" err="1"/>
              <a:t>csoport</a:t>
            </a:r>
            <a:r>
              <a:rPr lang="en-US" sz="1200" dirty="0"/>
              <a:t> </a:t>
            </a:r>
            <a:r>
              <a:rPr lang="en-US" sz="1200" dirty="0" err="1"/>
              <a:t>valahol</a:t>
            </a:r>
            <a:r>
              <a:rPr lang="en-US" sz="1200" dirty="0"/>
              <a:t> a </a:t>
            </a:r>
            <a:r>
              <a:rPr lang="en-US" sz="1200" dirty="0" err="1"/>
              <a:t>kettő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/>
              <a:t> </a:t>
            </a:r>
            <a:r>
              <a:rPr lang="en-US" sz="1200" dirty="0" err="1"/>
              <a:t>helyezkedik</a:t>
            </a:r>
            <a:r>
              <a:rPr lang="en-US" sz="1200" dirty="0"/>
              <a:t> el, de </a:t>
            </a:r>
            <a:r>
              <a:rPr lang="en-US" sz="1200" dirty="0" err="1"/>
              <a:t>közelebb</a:t>
            </a:r>
            <a:r>
              <a:rPr lang="en-US" sz="1200" dirty="0"/>
              <a:t> </a:t>
            </a:r>
            <a:r>
              <a:rPr lang="en-US" sz="1200" dirty="0" err="1"/>
              <a:t>áll</a:t>
            </a:r>
            <a:r>
              <a:rPr lang="en-US" sz="1200" dirty="0"/>
              <a:t> a </a:t>
            </a:r>
            <a:r>
              <a:rPr lang="en-US" sz="1200" dirty="0" err="1"/>
              <a:t>kontroll</a:t>
            </a:r>
            <a:r>
              <a:rPr lang="en-US" sz="1200" dirty="0"/>
              <a:t> </a:t>
            </a:r>
            <a:r>
              <a:rPr lang="en-US" sz="1200" dirty="0" err="1"/>
              <a:t>csoporthoz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/>
              <a:t>F </a:t>
            </a:r>
            <a:r>
              <a:rPr lang="en-US" sz="1200" dirty="0" err="1"/>
              <a:t>érték</a:t>
            </a:r>
            <a:r>
              <a:rPr lang="en-US" sz="1200" dirty="0"/>
              <a:t>: 84,28 </a:t>
            </a:r>
            <a:r>
              <a:rPr lang="en-US" sz="1200" dirty="0" err="1"/>
              <a:t>azt</a:t>
            </a:r>
            <a:r>
              <a:rPr lang="en-US" sz="1200" dirty="0"/>
              <a:t> </a:t>
            </a:r>
            <a:r>
              <a:rPr lang="en-US" sz="1200" dirty="0" err="1"/>
              <a:t>mutatja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jelentős</a:t>
            </a:r>
            <a:r>
              <a:rPr lang="en-US" sz="1200" dirty="0"/>
              <a:t> </a:t>
            </a:r>
            <a:r>
              <a:rPr lang="en-US" sz="1200" dirty="0" err="1"/>
              <a:t>különbség</a:t>
            </a:r>
            <a:r>
              <a:rPr lang="en-US" sz="1200" dirty="0"/>
              <a:t> van a </a:t>
            </a:r>
            <a:r>
              <a:rPr lang="en-US" sz="1200" dirty="0" err="1"/>
              <a:t>csoportok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/>
              <a:t>p-</a:t>
            </a:r>
            <a:r>
              <a:rPr lang="en-US" sz="1200" dirty="0" err="1"/>
              <a:t>érték</a:t>
            </a:r>
            <a:r>
              <a:rPr lang="en-US" sz="1200" dirty="0"/>
              <a:t>: 9,26E-11 </a:t>
            </a:r>
            <a:r>
              <a:rPr lang="en-US" sz="1200" dirty="0" err="1"/>
              <a:t>szignifikánsan</a:t>
            </a:r>
            <a:r>
              <a:rPr lang="en-US" sz="1200" dirty="0"/>
              <a:t> </a:t>
            </a:r>
            <a:r>
              <a:rPr lang="en-US" sz="1200" dirty="0" err="1"/>
              <a:t>kisebb</a:t>
            </a:r>
            <a:r>
              <a:rPr lang="en-US" sz="1200" dirty="0"/>
              <a:t>, mint a 0,05-ös </a:t>
            </a:r>
            <a:r>
              <a:rPr lang="en-US" sz="1200" dirty="0" err="1"/>
              <a:t>szint</a:t>
            </a:r>
            <a:r>
              <a:rPr lang="en-US" sz="1200" dirty="0"/>
              <a:t>, </a:t>
            </a:r>
            <a:r>
              <a:rPr lang="en-US" sz="1200" dirty="0" err="1"/>
              <a:t>ami</a:t>
            </a:r>
            <a:r>
              <a:rPr lang="en-US" sz="1200" dirty="0"/>
              <a:t> </a:t>
            </a:r>
            <a:r>
              <a:rPr lang="en-US" sz="1200" dirty="0" err="1"/>
              <a:t>azt</a:t>
            </a:r>
            <a:r>
              <a:rPr lang="en-US" sz="1200" dirty="0"/>
              <a:t> </a:t>
            </a:r>
            <a:r>
              <a:rPr lang="en-US" sz="1200" dirty="0" err="1"/>
              <a:t>jelenti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a </a:t>
            </a:r>
            <a:r>
              <a:rPr lang="en-US" sz="1200" dirty="0" err="1"/>
              <a:t>csoportok</a:t>
            </a:r>
            <a:r>
              <a:rPr lang="en-US" sz="1200" dirty="0"/>
              <a:t> </a:t>
            </a:r>
            <a:r>
              <a:rPr lang="en-US" sz="1200" dirty="0" err="1"/>
              <a:t>közötti</a:t>
            </a:r>
            <a:r>
              <a:rPr lang="en-US" sz="1200" dirty="0"/>
              <a:t> </a:t>
            </a:r>
            <a:r>
              <a:rPr lang="en-US" sz="1200" dirty="0" err="1"/>
              <a:t>különbség</a:t>
            </a:r>
            <a:r>
              <a:rPr lang="en-US" sz="1200" dirty="0"/>
              <a:t> </a:t>
            </a:r>
            <a:r>
              <a:rPr lang="en-US" sz="1200" dirty="0" err="1"/>
              <a:t>statisztikailag</a:t>
            </a:r>
            <a:r>
              <a:rPr lang="en-US" sz="1200" dirty="0"/>
              <a:t> </a:t>
            </a:r>
            <a:r>
              <a:rPr lang="en-US" sz="1200" dirty="0" err="1"/>
              <a:t>szignifikáns</a:t>
            </a:r>
            <a:r>
              <a:rPr lang="en-US" sz="1200" dirty="0"/>
              <a:t>. (</a:t>
            </a:r>
            <a:r>
              <a:rPr lang="en-US" sz="1200" dirty="0" err="1"/>
              <a:t>Szignifikanciaszint</a:t>
            </a:r>
            <a:r>
              <a:rPr lang="en-US" sz="1200" dirty="0"/>
              <a:t> &lt; 0,05, </a:t>
            </a:r>
            <a:r>
              <a:rPr lang="en-US" sz="1200" dirty="0" err="1"/>
              <a:t>nullhipotézist</a:t>
            </a:r>
            <a:r>
              <a:rPr lang="en-US" sz="1200" dirty="0"/>
              <a:t> </a:t>
            </a:r>
            <a:r>
              <a:rPr lang="en-US" sz="1200" dirty="0" err="1"/>
              <a:t>elvetjük</a:t>
            </a:r>
            <a:r>
              <a:rPr lang="en-US" sz="1200" dirty="0"/>
              <a:t>, van </a:t>
            </a:r>
            <a:r>
              <a:rPr lang="en-US" sz="1200" dirty="0" err="1"/>
              <a:t>különbség</a:t>
            </a:r>
            <a:r>
              <a:rPr lang="en-US" sz="1200" dirty="0"/>
              <a:t>,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átlagok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egyenlők</a:t>
            </a:r>
            <a:r>
              <a:rPr lang="en-US" sz="1200" dirty="0"/>
              <a:t>.)</a:t>
            </a:r>
          </a:p>
          <a:p>
            <a:pPr algn="just"/>
            <a:r>
              <a:rPr lang="en-US" sz="1200" dirty="0"/>
              <a:t>F </a:t>
            </a:r>
            <a:r>
              <a:rPr lang="en-US" sz="1200" dirty="0" err="1"/>
              <a:t>érték</a:t>
            </a:r>
            <a:r>
              <a:rPr lang="en-US" sz="1200" dirty="0"/>
              <a:t>: 84,28 </a:t>
            </a:r>
            <a:r>
              <a:rPr lang="en-US" sz="1200" dirty="0" err="1"/>
              <a:t>nagyobb</a:t>
            </a:r>
            <a:r>
              <a:rPr lang="en-US" sz="1200" dirty="0"/>
              <a:t>, mint </a:t>
            </a:r>
            <a:r>
              <a:rPr lang="en-US" sz="1200" dirty="0" err="1"/>
              <a:t>az</a:t>
            </a:r>
            <a:r>
              <a:rPr lang="en-US" sz="1200" dirty="0"/>
              <a:t> F </a:t>
            </a:r>
            <a:r>
              <a:rPr lang="en-US" sz="1200" dirty="0" err="1"/>
              <a:t>krit</a:t>
            </a:r>
            <a:r>
              <a:rPr lang="en-US" sz="1200" dirty="0"/>
              <a:t> (3,47), </a:t>
            </a:r>
            <a:r>
              <a:rPr lang="en-US" sz="1200" dirty="0" err="1"/>
              <a:t>elutasíthatjuk</a:t>
            </a:r>
            <a:r>
              <a:rPr lang="en-US" sz="1200" dirty="0"/>
              <a:t> a </a:t>
            </a:r>
            <a:r>
              <a:rPr lang="en-US" sz="1200" dirty="0" err="1"/>
              <a:t>nullhipotézist</a:t>
            </a:r>
            <a:r>
              <a:rPr lang="en-US" sz="1200" dirty="0"/>
              <a:t>, </a:t>
            </a:r>
            <a:r>
              <a:rPr lang="en-US" sz="1200" dirty="0" err="1"/>
              <a:t>amely</a:t>
            </a:r>
            <a:r>
              <a:rPr lang="en-US" sz="1200" dirty="0"/>
              <a:t> </a:t>
            </a:r>
            <a:r>
              <a:rPr lang="en-US" sz="1200" dirty="0" err="1"/>
              <a:t>azt</a:t>
            </a:r>
            <a:r>
              <a:rPr lang="en-US" sz="1200" dirty="0"/>
              <a:t> </a:t>
            </a:r>
            <a:r>
              <a:rPr lang="en-US" sz="1200" dirty="0" err="1"/>
              <a:t>állítja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nincs</a:t>
            </a:r>
            <a:r>
              <a:rPr lang="en-US" sz="1200" dirty="0"/>
              <a:t> </a:t>
            </a:r>
            <a:r>
              <a:rPr lang="en-US" sz="1200" dirty="0" err="1"/>
              <a:t>különbség</a:t>
            </a:r>
            <a:r>
              <a:rPr lang="en-US" sz="1200" dirty="0"/>
              <a:t> a </a:t>
            </a:r>
            <a:r>
              <a:rPr lang="en-US" sz="1200" dirty="0" err="1"/>
              <a:t>csoportok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/>
              <a:t>. </a:t>
            </a:r>
            <a:r>
              <a:rPr lang="en-US" sz="1200" dirty="0" err="1"/>
              <a:t>Ez</a:t>
            </a:r>
            <a:r>
              <a:rPr lang="en-US" sz="1200" dirty="0"/>
              <a:t> </a:t>
            </a:r>
            <a:r>
              <a:rPr lang="en-US" sz="1200" dirty="0" err="1"/>
              <a:t>megerősíti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valóban</a:t>
            </a:r>
            <a:r>
              <a:rPr lang="en-US" sz="1200" dirty="0"/>
              <a:t> van </a:t>
            </a:r>
            <a:r>
              <a:rPr lang="en-US" sz="1200" dirty="0" err="1"/>
              <a:t>különbség</a:t>
            </a:r>
            <a:r>
              <a:rPr lang="en-US" sz="1200" dirty="0"/>
              <a:t> a </a:t>
            </a:r>
            <a:r>
              <a:rPr lang="en-US" sz="1200" dirty="0" err="1"/>
              <a:t>csoportok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1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58265" y="281355"/>
            <a:ext cx="6640302" cy="931984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Avarage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infarct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size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with standard deviation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as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error bar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1598735" y="5948993"/>
            <a:ext cx="89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/>
              <a:t>Mindhárom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 a </a:t>
            </a:r>
            <a:r>
              <a:rPr lang="en-US" sz="1200" dirty="0" err="1"/>
              <a:t>szórás</a:t>
            </a:r>
            <a:r>
              <a:rPr lang="en-US" sz="1200" dirty="0"/>
              <a:t> </a:t>
            </a:r>
            <a:r>
              <a:rPr lang="en-US" sz="1200" dirty="0" err="1"/>
              <a:t>értéke</a:t>
            </a:r>
            <a:r>
              <a:rPr lang="en-US" sz="1200" dirty="0"/>
              <a:t> </a:t>
            </a:r>
            <a:r>
              <a:rPr lang="en-US" sz="1200" dirty="0" err="1"/>
              <a:t>viszonylag</a:t>
            </a:r>
            <a:r>
              <a:rPr lang="en-US" sz="1200" dirty="0"/>
              <a:t> </a:t>
            </a:r>
            <a:r>
              <a:rPr lang="en-US" sz="1200" dirty="0" err="1"/>
              <a:t>kicsi</a:t>
            </a:r>
            <a:r>
              <a:rPr lang="en-US" sz="1200" dirty="0"/>
              <a:t> (3,65% - 5,13%), </a:t>
            </a:r>
            <a:r>
              <a:rPr lang="en-US" sz="1200" dirty="0" err="1"/>
              <a:t>ami</a:t>
            </a:r>
            <a:r>
              <a:rPr lang="en-US" sz="1200" dirty="0"/>
              <a:t> </a:t>
            </a:r>
            <a:r>
              <a:rPr lang="en-US" sz="1200" dirty="0" err="1"/>
              <a:t>azt</a:t>
            </a:r>
            <a:r>
              <a:rPr lang="en-US" sz="1200" dirty="0"/>
              <a:t> </a:t>
            </a:r>
            <a:r>
              <a:rPr lang="en-US" sz="1200" dirty="0" err="1"/>
              <a:t>jelenti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a </a:t>
            </a:r>
            <a:r>
              <a:rPr lang="en-US" sz="1200" dirty="0" err="1"/>
              <a:t>mért</a:t>
            </a:r>
            <a:r>
              <a:rPr lang="en-US" sz="1200" dirty="0"/>
              <a:t> </a:t>
            </a:r>
            <a:r>
              <a:rPr lang="en-US" sz="1200" dirty="0" err="1"/>
              <a:t>értékek</a:t>
            </a:r>
            <a:r>
              <a:rPr lang="en-US" sz="1200" dirty="0"/>
              <a:t> </a:t>
            </a:r>
            <a:r>
              <a:rPr lang="en-US" sz="1200" dirty="0" err="1"/>
              <a:t>közel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átlaghoz</a:t>
            </a:r>
            <a:r>
              <a:rPr lang="en-US" sz="1200" dirty="0"/>
              <a:t>, </a:t>
            </a:r>
            <a:r>
              <a:rPr lang="en-US" sz="1200" dirty="0" err="1"/>
              <a:t>tehát</a:t>
            </a:r>
            <a:r>
              <a:rPr lang="en-US" sz="1200" dirty="0"/>
              <a:t> a </a:t>
            </a:r>
            <a:r>
              <a:rPr lang="en-US" sz="1200" dirty="0" err="1"/>
              <a:t>csoportokon</a:t>
            </a:r>
            <a:r>
              <a:rPr lang="en-US" sz="1200" dirty="0"/>
              <a:t> </a:t>
            </a:r>
            <a:r>
              <a:rPr lang="en-US" sz="1200" dirty="0" err="1"/>
              <a:t>belüli</a:t>
            </a:r>
            <a:r>
              <a:rPr lang="en-US" sz="1200" dirty="0"/>
              <a:t> </a:t>
            </a:r>
            <a:r>
              <a:rPr lang="en-US" sz="1200" dirty="0" err="1"/>
              <a:t>variabilitás</a:t>
            </a:r>
            <a:r>
              <a:rPr lang="en-US" sz="1200" dirty="0"/>
              <a:t> </a:t>
            </a:r>
            <a:r>
              <a:rPr lang="en-US" sz="1200" dirty="0" err="1"/>
              <a:t>alacsony</a:t>
            </a:r>
            <a:r>
              <a:rPr lang="en-US" sz="1200" dirty="0"/>
              <a:t>. </a:t>
            </a:r>
            <a:r>
              <a:rPr lang="en-US" sz="1200" dirty="0" err="1"/>
              <a:t>Ez</a:t>
            </a:r>
            <a:r>
              <a:rPr lang="en-US" sz="1200" dirty="0"/>
              <a:t> </a:t>
            </a:r>
            <a:r>
              <a:rPr lang="en-US" sz="1200" dirty="0" err="1"/>
              <a:t>erősíti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átlagok</a:t>
            </a:r>
            <a:r>
              <a:rPr lang="en-US" sz="1200" dirty="0"/>
              <a:t> </a:t>
            </a:r>
            <a:r>
              <a:rPr lang="en-US" sz="1200" dirty="0" err="1"/>
              <a:t>közötti</a:t>
            </a:r>
            <a:r>
              <a:rPr lang="en-US" sz="1200" dirty="0"/>
              <a:t> </a:t>
            </a:r>
            <a:r>
              <a:rPr lang="en-US" sz="1200" dirty="0" err="1"/>
              <a:t>különbségek</a:t>
            </a:r>
            <a:r>
              <a:rPr lang="en-US" sz="1200" dirty="0"/>
              <a:t> </a:t>
            </a:r>
            <a:r>
              <a:rPr lang="en-US" sz="1200" dirty="0" err="1"/>
              <a:t>megbízhatóságát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/>
              <a:t>A </a:t>
            </a:r>
            <a:r>
              <a:rPr lang="en-US" sz="1200" dirty="0" err="1"/>
              <a:t>hibasáv</a:t>
            </a:r>
            <a:r>
              <a:rPr lang="en-US" sz="1200" dirty="0"/>
              <a:t> (</a:t>
            </a:r>
            <a:r>
              <a:rPr lang="en-US" sz="1200" dirty="0" err="1"/>
              <a:t>szórás</a:t>
            </a:r>
            <a:r>
              <a:rPr lang="en-US" sz="1200" dirty="0"/>
              <a:t>) </a:t>
            </a:r>
            <a:r>
              <a:rPr lang="en-US" sz="1200" dirty="0" err="1"/>
              <a:t>alapján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eredmények</a:t>
            </a:r>
            <a:r>
              <a:rPr lang="en-US" sz="1200" dirty="0"/>
              <a:t> </a:t>
            </a:r>
            <a:r>
              <a:rPr lang="en-US" sz="1200" dirty="0" err="1"/>
              <a:t>stabilak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megbízhatóak</a:t>
            </a:r>
            <a:r>
              <a:rPr lang="en-US" sz="1200" dirty="0"/>
              <a:t>.</a:t>
            </a:r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9483418"/>
              </p:ext>
            </p:extLst>
          </p:nvPr>
        </p:nvGraphicFramePr>
        <p:xfrm>
          <a:off x="1598735" y="1644161"/>
          <a:ext cx="8959362" cy="4175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407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58265" y="281355"/>
            <a:ext cx="6640302" cy="931984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standard deviation </a:t>
            </a:r>
            <a:r>
              <a:rPr lang="en-US" sz="2000" dirty="0"/>
              <a:t>and </a:t>
            </a:r>
            <a:r>
              <a:rPr lang="en-US" sz="2000" dirty="0" smtClean="0"/>
              <a:t>standard </a:t>
            </a:r>
            <a:r>
              <a:rPr lang="en-US" sz="2000" dirty="0"/>
              <a:t>error of the </a:t>
            </a:r>
            <a:r>
              <a:rPr lang="en-US" sz="2000" dirty="0" smtClean="0"/>
              <a:t>mean</a:t>
            </a:r>
            <a:r>
              <a:rPr lang="hu-HU" sz="2000" dirty="0" smtClean="0"/>
              <a:t> 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of </a:t>
            </a: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infarct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hu-HU" sz="2000" spc="0" dirty="0" err="1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size</a:t>
            </a:r>
            <a:r>
              <a:rPr lang="hu-HU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en-US" sz="2000" spc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1300163" y="5459555"/>
            <a:ext cx="442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 </a:t>
            </a:r>
            <a:r>
              <a:rPr lang="en-US" sz="1200" dirty="0" err="1"/>
              <a:t>szórás</a:t>
            </a:r>
            <a:r>
              <a:rPr lang="en-US" sz="1200" dirty="0"/>
              <a:t> </a:t>
            </a:r>
            <a:r>
              <a:rPr lang="en-US" sz="1200" dirty="0" err="1"/>
              <a:t>nagyobb</a:t>
            </a:r>
            <a:r>
              <a:rPr lang="en-US" sz="1200" dirty="0"/>
              <a:t> a </a:t>
            </a:r>
            <a:r>
              <a:rPr lang="en-US" sz="1200" dirty="0" err="1"/>
              <a:t>kezelt</a:t>
            </a:r>
            <a:r>
              <a:rPr lang="en-US" sz="1200" dirty="0"/>
              <a:t> </a:t>
            </a:r>
            <a:r>
              <a:rPr lang="en-US" sz="1200" dirty="0" err="1" smtClean="0"/>
              <a:t>csoportban</a:t>
            </a:r>
            <a:r>
              <a:rPr lang="en-US" sz="1200" dirty="0" smtClean="0"/>
              <a:t>, </a:t>
            </a:r>
            <a:r>
              <a:rPr lang="en-US" sz="1200" dirty="0" err="1"/>
              <a:t>ami</a:t>
            </a:r>
            <a:r>
              <a:rPr lang="en-US" sz="1200" dirty="0"/>
              <a:t> </a:t>
            </a:r>
            <a:r>
              <a:rPr lang="en-US" sz="1200" dirty="0" err="1"/>
              <a:t>azt</a:t>
            </a:r>
            <a:r>
              <a:rPr lang="en-US" sz="1200" dirty="0"/>
              <a:t> </a:t>
            </a:r>
            <a:r>
              <a:rPr lang="en-US" sz="1200" dirty="0" err="1"/>
              <a:t>sugallja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ebben</a:t>
            </a:r>
            <a:r>
              <a:rPr lang="en-US" sz="1200" dirty="0"/>
              <a:t> a </a:t>
            </a:r>
            <a:r>
              <a:rPr lang="en-US" sz="1200" dirty="0" err="1"/>
              <a:t>csoportban</a:t>
            </a:r>
            <a:r>
              <a:rPr lang="en-US" sz="1200" dirty="0"/>
              <a:t> </a:t>
            </a:r>
            <a:r>
              <a:rPr lang="en-US" sz="1200" dirty="0" err="1"/>
              <a:t>nagyobb</a:t>
            </a:r>
            <a:r>
              <a:rPr lang="en-US" sz="1200" dirty="0"/>
              <a:t> volt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egyéni</a:t>
            </a:r>
            <a:r>
              <a:rPr lang="en-US" sz="1200" dirty="0"/>
              <a:t> </a:t>
            </a:r>
            <a:r>
              <a:rPr lang="en-US" sz="1200" dirty="0" err="1"/>
              <a:t>mérések</a:t>
            </a:r>
            <a:r>
              <a:rPr lang="en-US" sz="1200" dirty="0"/>
              <a:t> </a:t>
            </a:r>
            <a:r>
              <a:rPr lang="en-US" sz="1200" dirty="0" err="1"/>
              <a:t>közötti</a:t>
            </a:r>
            <a:r>
              <a:rPr lang="en-US" sz="1200" dirty="0"/>
              <a:t> </a:t>
            </a:r>
            <a:r>
              <a:rPr lang="en-US" sz="1200" dirty="0" err="1"/>
              <a:t>eltérés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infarktus</a:t>
            </a:r>
            <a:r>
              <a:rPr lang="en-US" sz="1200" dirty="0"/>
              <a:t> </a:t>
            </a:r>
            <a:r>
              <a:rPr lang="en-US" sz="1200" dirty="0" err="1"/>
              <a:t>mérete</a:t>
            </a:r>
            <a:r>
              <a:rPr lang="en-US" sz="1200" dirty="0"/>
              <a:t> </a:t>
            </a:r>
            <a:r>
              <a:rPr lang="en-US" sz="1200" dirty="0" err="1"/>
              <a:t>kapcsán</a:t>
            </a:r>
            <a:r>
              <a:rPr lang="en-US" sz="1200" dirty="0" smtClean="0"/>
              <a:t>.</a:t>
            </a:r>
            <a:r>
              <a:rPr lang="hu-HU" sz="1200" dirty="0" smtClean="0"/>
              <a:t> Ez </a:t>
            </a:r>
            <a:r>
              <a:rPr lang="en-US" sz="1200" dirty="0" err="1"/>
              <a:t>arra</a:t>
            </a:r>
            <a:r>
              <a:rPr lang="en-US" sz="1200" dirty="0"/>
              <a:t> </a:t>
            </a:r>
            <a:r>
              <a:rPr lang="en-US" sz="1200" dirty="0" err="1"/>
              <a:t>utalhat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a </a:t>
            </a:r>
            <a:r>
              <a:rPr lang="en-US" sz="1200" dirty="0" err="1"/>
              <a:t>kezelés</a:t>
            </a:r>
            <a:r>
              <a:rPr lang="en-US" sz="1200" dirty="0"/>
              <a:t> </a:t>
            </a:r>
            <a:r>
              <a:rPr lang="en-US" sz="1200" dirty="0" err="1"/>
              <a:t>hatása</a:t>
            </a:r>
            <a:r>
              <a:rPr lang="en-US" sz="1200" dirty="0"/>
              <a:t> </a:t>
            </a:r>
            <a:r>
              <a:rPr lang="en-US" sz="1200" dirty="0" err="1"/>
              <a:t>egyénenként</a:t>
            </a:r>
            <a:r>
              <a:rPr lang="en-US" sz="1200" dirty="0"/>
              <a:t> </a:t>
            </a:r>
            <a:r>
              <a:rPr lang="en-US" sz="1200" dirty="0" err="1"/>
              <a:t>változóbb</a:t>
            </a:r>
            <a:r>
              <a:rPr lang="en-US" sz="1200" dirty="0"/>
              <a:t> </a:t>
            </a:r>
            <a:r>
              <a:rPr lang="en-US" sz="1200" dirty="0" err="1"/>
              <a:t>lehet</a:t>
            </a:r>
            <a:r>
              <a:rPr lang="en-US" sz="1200" dirty="0"/>
              <a:t>, mint a </a:t>
            </a:r>
            <a:r>
              <a:rPr lang="en-US" sz="1200" dirty="0" err="1"/>
              <a:t>többi</a:t>
            </a:r>
            <a:r>
              <a:rPr lang="en-US" sz="1200" dirty="0"/>
              <a:t> </a:t>
            </a:r>
            <a:r>
              <a:rPr lang="en-US" sz="1200" dirty="0" err="1"/>
              <a:t>csoportban</a:t>
            </a:r>
            <a:r>
              <a:rPr lang="en-US" sz="1200" dirty="0"/>
              <a:t>.</a:t>
            </a:r>
          </a:p>
        </p:txBody>
      </p:sp>
      <p:graphicFrame>
        <p:nvGraphicFramePr>
          <p:cNvPr id="8" name="Tartalom helye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5528616"/>
              </p:ext>
            </p:extLst>
          </p:nvPr>
        </p:nvGraphicFramePr>
        <p:xfrm>
          <a:off x="1300163" y="2030413"/>
          <a:ext cx="4271962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rtalom helye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9007805"/>
              </p:ext>
            </p:extLst>
          </p:nvPr>
        </p:nvGraphicFramePr>
        <p:xfrm>
          <a:off x="6639658" y="2030413"/>
          <a:ext cx="4271963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zövegdoboz 9"/>
          <p:cNvSpPr txBox="1"/>
          <p:nvPr/>
        </p:nvSpPr>
        <p:spPr>
          <a:xfrm>
            <a:off x="6563641" y="5459555"/>
            <a:ext cx="442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 SEM </a:t>
            </a:r>
            <a:r>
              <a:rPr lang="en-US" sz="1200" dirty="0" err="1"/>
              <a:t>értékei</a:t>
            </a:r>
            <a:r>
              <a:rPr lang="en-US" sz="1200" dirty="0"/>
              <a:t> a </a:t>
            </a:r>
            <a:r>
              <a:rPr lang="en-US" sz="1200" dirty="0" err="1"/>
              <a:t>csoportok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/>
              <a:t> </a:t>
            </a:r>
            <a:r>
              <a:rPr lang="en-US" sz="1200" dirty="0" err="1"/>
              <a:t>szinte</a:t>
            </a:r>
            <a:r>
              <a:rPr lang="en-US" sz="1200" dirty="0"/>
              <a:t> </a:t>
            </a:r>
            <a:r>
              <a:rPr lang="en-US" sz="1200" dirty="0" err="1"/>
              <a:t>azonosak</a:t>
            </a:r>
            <a:r>
              <a:rPr lang="en-US" sz="1200" dirty="0"/>
              <a:t>, </a:t>
            </a:r>
            <a:r>
              <a:rPr lang="en-US" sz="1200" dirty="0" err="1"/>
              <a:t>ami</a:t>
            </a:r>
            <a:r>
              <a:rPr lang="en-US" sz="1200" dirty="0"/>
              <a:t> </a:t>
            </a:r>
            <a:r>
              <a:rPr lang="en-US" sz="1200" dirty="0" err="1"/>
              <a:t>azt</a:t>
            </a:r>
            <a:r>
              <a:rPr lang="en-US" sz="1200" dirty="0"/>
              <a:t> </a:t>
            </a:r>
            <a:r>
              <a:rPr lang="en-US" sz="1200" dirty="0" err="1"/>
              <a:t>jelzi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a </a:t>
            </a:r>
            <a:r>
              <a:rPr lang="en-US" sz="1200" dirty="0" err="1"/>
              <a:t>minták</a:t>
            </a:r>
            <a:r>
              <a:rPr lang="en-US" sz="1200" dirty="0"/>
              <a:t> </a:t>
            </a:r>
            <a:r>
              <a:rPr lang="en-US" sz="1200" dirty="0" err="1"/>
              <a:t>átlagai</a:t>
            </a:r>
            <a:r>
              <a:rPr lang="en-US" sz="1200" dirty="0"/>
              <a:t> </a:t>
            </a:r>
            <a:r>
              <a:rPr lang="en-US" sz="1200" dirty="0" err="1"/>
              <a:t>között</a:t>
            </a:r>
            <a:r>
              <a:rPr lang="en-US" sz="1200" dirty="0"/>
              <a:t> </a:t>
            </a:r>
            <a:r>
              <a:rPr lang="en-US" sz="1200" dirty="0" err="1"/>
              <a:t>nincs</a:t>
            </a:r>
            <a:r>
              <a:rPr lang="en-US" sz="1200" dirty="0"/>
              <a:t> </a:t>
            </a:r>
            <a:r>
              <a:rPr lang="en-US" sz="1200" dirty="0" err="1"/>
              <a:t>jelentős</a:t>
            </a:r>
            <a:r>
              <a:rPr lang="en-US" sz="1200" dirty="0"/>
              <a:t> </a:t>
            </a:r>
            <a:r>
              <a:rPr lang="en-US" sz="1200" dirty="0" err="1"/>
              <a:t>különbség</a:t>
            </a:r>
            <a:r>
              <a:rPr lang="en-US" sz="1200" dirty="0"/>
              <a:t> a </a:t>
            </a:r>
            <a:r>
              <a:rPr lang="en-US" sz="1200" dirty="0" err="1"/>
              <a:t>pontosság</a:t>
            </a:r>
            <a:r>
              <a:rPr lang="en-US" sz="1200" dirty="0"/>
              <a:t> </a:t>
            </a:r>
            <a:r>
              <a:rPr lang="en-US" sz="1200" dirty="0" err="1"/>
              <a:t>szempontjából</a:t>
            </a:r>
            <a:r>
              <a:rPr lang="en-US" sz="1200" dirty="0"/>
              <a:t>.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egyes</a:t>
            </a:r>
            <a:r>
              <a:rPr lang="en-US" sz="1200" dirty="0"/>
              <a:t> </a:t>
            </a:r>
            <a:r>
              <a:rPr lang="en-US" sz="1200" dirty="0" err="1"/>
              <a:t>csoportok</a:t>
            </a:r>
            <a:r>
              <a:rPr lang="en-US" sz="1200" dirty="0"/>
              <a:t> </a:t>
            </a:r>
            <a:r>
              <a:rPr lang="en-US" sz="1200" dirty="0" err="1"/>
              <a:t>átlagai</a:t>
            </a:r>
            <a:r>
              <a:rPr lang="en-US" sz="1200" dirty="0"/>
              <a:t> </a:t>
            </a:r>
            <a:r>
              <a:rPr lang="en-US" sz="1200" dirty="0" err="1"/>
              <a:t>megbízhatóak</a:t>
            </a:r>
            <a:r>
              <a:rPr lang="en-US" sz="1200" dirty="0"/>
              <a:t>, </a:t>
            </a:r>
            <a:r>
              <a:rPr lang="en-US" sz="1200" dirty="0" err="1"/>
              <a:t>és</a:t>
            </a:r>
            <a:r>
              <a:rPr lang="en-US" sz="1200" dirty="0"/>
              <a:t> a </a:t>
            </a:r>
            <a:r>
              <a:rPr lang="en-US" sz="1200" dirty="0" err="1"/>
              <a:t>minták</a:t>
            </a:r>
            <a:r>
              <a:rPr lang="en-US" sz="1200" dirty="0"/>
              <a:t> </a:t>
            </a:r>
            <a:r>
              <a:rPr lang="en-US" sz="1200" dirty="0" err="1"/>
              <a:t>közötti</a:t>
            </a:r>
            <a:r>
              <a:rPr lang="en-US" sz="1200" dirty="0"/>
              <a:t> </a:t>
            </a:r>
            <a:r>
              <a:rPr lang="en-US" sz="1200" dirty="0" err="1"/>
              <a:t>szórás</a:t>
            </a:r>
            <a:r>
              <a:rPr lang="en-US" sz="1200" dirty="0"/>
              <a:t> </a:t>
            </a:r>
            <a:r>
              <a:rPr lang="en-US" sz="1200" dirty="0" err="1"/>
              <a:t>viszonylag</a:t>
            </a:r>
            <a:r>
              <a:rPr lang="en-US" sz="1200" dirty="0"/>
              <a:t> </a:t>
            </a:r>
            <a:r>
              <a:rPr lang="en-US" sz="1200" dirty="0" err="1"/>
              <a:t>egyenletes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2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58265" y="281355"/>
            <a:ext cx="6640302" cy="931984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</a:t>
            </a:r>
            <a:r>
              <a:rPr lang="en-US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verage</a:t>
            </a:r>
            <a:r>
              <a:rPr lang="en-US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value</a:t>
            </a:r>
            <a:r>
              <a:rPr lang="hu-HU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BY </a:t>
            </a:r>
            <a:r>
              <a:rPr lang="hu-HU" sz="2000" spc="0" dirty="0" err="1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time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/>
            </a:r>
            <a:b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r>
              <a:rPr lang="en-US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with </a:t>
            </a:r>
            <a:r>
              <a:rPr lang="hu-HU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SD </a:t>
            </a: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as</a:t>
            </a: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error bar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1598735" y="5948993"/>
            <a:ext cx="895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/>
              <a:t>A</a:t>
            </a:r>
            <a:r>
              <a:rPr lang="hu-HU" sz="1200" dirty="0" smtClean="0"/>
              <a:t> </a:t>
            </a:r>
            <a:r>
              <a:rPr lang="hu-HU" sz="1200" dirty="0"/>
              <a:t>kontroll csoport ingadozásai nagyobbak, különösen az 50'-es időpontban, míg a kezelt és pozitív kontroll csoportokban a változások kisebbek és stabilabbak.</a:t>
            </a:r>
            <a:endParaRPr lang="en-US" sz="1200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7556295"/>
              </p:ext>
            </p:extLst>
          </p:nvPr>
        </p:nvGraphicFramePr>
        <p:xfrm>
          <a:off x="1581150" y="1433147"/>
          <a:ext cx="8976947" cy="430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087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58265" y="281355"/>
            <a:ext cx="6640302" cy="931984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hu-HU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</a:t>
            </a:r>
            <a:r>
              <a:rPr lang="en-US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catter</a:t>
            </a:r>
            <a:r>
              <a:rPr lang="en-US" sz="2000" spc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plot for the ST parameter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06287" y="5501861"/>
            <a:ext cx="1100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/>
              <a:t>c, p: A kontroll csoport kezdeti értékei általában ingadoznak, de az idő </a:t>
            </a:r>
            <a:r>
              <a:rPr lang="hu-HU" sz="1200" dirty="0" err="1"/>
              <a:t>előrehaladtával</a:t>
            </a:r>
            <a:r>
              <a:rPr lang="hu-HU" sz="1200" dirty="0"/>
              <a:t> növekvő trend figyelhető meg, míg a pozitív kontroll csoport vegyesebb, szélsőségesebb értékeket mutat.</a:t>
            </a:r>
          </a:p>
          <a:p>
            <a:pPr algn="just"/>
            <a:r>
              <a:rPr lang="hu-HU" sz="1200" dirty="0"/>
              <a:t>t: A kezelt csoport eredményei a 30'-50' időpontokban kisebb ingadozásokat mutatnak a pozitív kontrollhoz képest, ami arra utalhat, hogy a kezelés stabilizálta a mért értékeket. 180' időpontban a kezelt csoport pozitív értékeket mutat, ami arra utalhat, hogy a kezelés hosszabb távon hatékonyabb.</a:t>
            </a:r>
          </a:p>
          <a:p>
            <a:pPr algn="just"/>
            <a:r>
              <a:rPr lang="hu-HU" sz="1200" dirty="0"/>
              <a:t>Összességében elmondható, hogy a kezelt csoportban a kezelés feltételezhetően hozzájárulhatott a stabilabb eredményekhez, különösen hosszabb időtávon. A pozitív kontroll csoport vegyes eredményei arra utalhatnak, hogy a kezelés nélküli állapotok szélsőségesebb ingadozásokat okoznak.</a:t>
            </a:r>
            <a:endParaRPr lang="en-US" sz="1200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53449"/>
              </p:ext>
            </p:extLst>
          </p:nvPr>
        </p:nvGraphicFramePr>
        <p:xfrm>
          <a:off x="1581150" y="1291323"/>
          <a:ext cx="8976947" cy="421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497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58265" y="281355"/>
            <a:ext cx="6640302" cy="931984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hu-HU" sz="2000" spc="0" dirty="0" err="1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two</a:t>
            </a:r>
            <a:r>
              <a:rPr lang="hu-HU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hu-HU" sz="2000" spc="0" dirty="0" err="1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way</a:t>
            </a:r>
            <a:r>
              <a:rPr lang="hu-HU" sz="2000" spc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hu-HU" sz="2000" spc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anova</a:t>
            </a:r>
            <a:endParaRPr lang="en-US" sz="2000" spc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92374" y="5131374"/>
            <a:ext cx="11002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/>
              <a:t>Az oszlopok/</a:t>
            </a:r>
            <a:r>
              <a:rPr lang="hu-HU" sz="1200" dirty="0" err="1"/>
              <a:t>főhatások</a:t>
            </a:r>
            <a:r>
              <a:rPr lang="hu-HU" sz="1200" dirty="0"/>
              <a:t> között szignifikáns különbség van, mivel az oszlopok p-értéke 0,012, ami kisebb, mint a 0,05-ös </a:t>
            </a:r>
            <a:r>
              <a:rPr lang="hu-HU" sz="1200" dirty="0" err="1"/>
              <a:t>szignifikancia</a:t>
            </a:r>
            <a:r>
              <a:rPr lang="hu-HU" sz="1200" dirty="0"/>
              <a:t> szint, és az F-érték (4,03) meghaladja az F kritikus értékét (2,798).</a:t>
            </a:r>
          </a:p>
          <a:p>
            <a:pPr algn="just"/>
            <a:endParaRPr lang="hu-HU" sz="1200" dirty="0"/>
          </a:p>
          <a:p>
            <a:pPr algn="just"/>
            <a:r>
              <a:rPr lang="hu-HU" sz="1200" dirty="0"/>
              <a:t>A kölcsönhatás is szignifikáns, mivel a p-értéke 0,0068, ami szintén kisebb 0,05-nél, és az F-értéke (3,42) nagyobb az F kritikus értékénél (2,2946), ami arra utal, hogy a tényezők kölcsönhatásának hatása is fontos.</a:t>
            </a:r>
            <a:endParaRPr lang="en-US" sz="1200" dirty="0"/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1255559"/>
              </p:ext>
            </p:extLst>
          </p:nvPr>
        </p:nvGraphicFramePr>
        <p:xfrm>
          <a:off x="2852529" y="1649896"/>
          <a:ext cx="6430618" cy="2776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469">
                  <a:extLst>
                    <a:ext uri="{9D8B030D-6E8A-4147-A177-3AD203B41FA5}">
                      <a16:colId xmlns:a16="http://schemas.microsoft.com/office/drawing/2014/main" val="3208003441"/>
                    </a:ext>
                  </a:extLst>
                </a:gridCol>
                <a:gridCol w="779469">
                  <a:extLst>
                    <a:ext uri="{9D8B030D-6E8A-4147-A177-3AD203B41FA5}">
                      <a16:colId xmlns:a16="http://schemas.microsoft.com/office/drawing/2014/main" val="2310110164"/>
                    </a:ext>
                  </a:extLst>
                </a:gridCol>
                <a:gridCol w="974336">
                  <a:extLst>
                    <a:ext uri="{9D8B030D-6E8A-4147-A177-3AD203B41FA5}">
                      <a16:colId xmlns:a16="http://schemas.microsoft.com/office/drawing/2014/main" val="1450511263"/>
                    </a:ext>
                  </a:extLst>
                </a:gridCol>
                <a:gridCol w="974336">
                  <a:extLst>
                    <a:ext uri="{9D8B030D-6E8A-4147-A177-3AD203B41FA5}">
                      <a16:colId xmlns:a16="http://schemas.microsoft.com/office/drawing/2014/main" val="641201258"/>
                    </a:ext>
                  </a:extLst>
                </a:gridCol>
                <a:gridCol w="974336">
                  <a:extLst>
                    <a:ext uri="{9D8B030D-6E8A-4147-A177-3AD203B41FA5}">
                      <a16:colId xmlns:a16="http://schemas.microsoft.com/office/drawing/2014/main" val="1170120313"/>
                    </a:ext>
                  </a:extLst>
                </a:gridCol>
                <a:gridCol w="974336">
                  <a:extLst>
                    <a:ext uri="{9D8B030D-6E8A-4147-A177-3AD203B41FA5}">
                      <a16:colId xmlns:a16="http://schemas.microsoft.com/office/drawing/2014/main" val="4556794"/>
                    </a:ext>
                  </a:extLst>
                </a:gridCol>
                <a:gridCol w="974336">
                  <a:extLst>
                    <a:ext uri="{9D8B030D-6E8A-4147-A177-3AD203B41FA5}">
                      <a16:colId xmlns:a16="http://schemas.microsoft.com/office/drawing/2014/main" val="1865302912"/>
                    </a:ext>
                  </a:extLst>
                </a:gridCol>
              </a:tblGrid>
              <a:tr h="4206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VARIANCIAANALÍZIS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774251"/>
                  </a:ext>
                </a:extLst>
              </a:tr>
              <a:tr h="420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Tényezők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p-érték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krit.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4380696"/>
                  </a:ext>
                </a:extLst>
              </a:tr>
              <a:tr h="22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2,62675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1,313375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0,306751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0,737265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3,190727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918486"/>
                  </a:ext>
                </a:extLst>
              </a:tr>
              <a:tr h="4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Oszlopok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51,822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4,034508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0,012262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2,798061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0824872"/>
                  </a:ext>
                </a:extLst>
              </a:tr>
              <a:tr h="4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Kölcsönhatás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87,93525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14,65588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3,42302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0,006809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2,294601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02331"/>
                  </a:ext>
                </a:extLst>
              </a:tr>
              <a:tr h="22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Belül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205,515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4,281563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29932"/>
                  </a:ext>
                </a:extLst>
              </a:tr>
              <a:tr h="2243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6854460"/>
                  </a:ext>
                </a:extLst>
              </a:tr>
              <a:tr h="4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Összesen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347,899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658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81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57</TotalTime>
  <Words>745</Words>
  <Application>Microsoft Office PowerPoint</Application>
  <PresentationFormat>Szélesvásznú</PresentationFormat>
  <Paragraphs>121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Infarct Size Comparison between Positive Control, Control, and Treated Groups</vt:lpstr>
      <vt:lpstr>Analysis of variance </vt:lpstr>
      <vt:lpstr>Avarage infarct size with standard deviation as error bar</vt:lpstr>
      <vt:lpstr>standard deviation and standard error of the mean of infarct size </vt:lpstr>
      <vt:lpstr>Average value BY time with SD as error bar</vt:lpstr>
      <vt:lpstr>Scatter plot for the ST parameter</vt:lpstr>
      <vt:lpstr>two way 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Taksás Bettina</dc:creator>
  <cp:lastModifiedBy>Taksás Bettina</cp:lastModifiedBy>
  <cp:revision>7</cp:revision>
  <dcterms:created xsi:type="dcterms:W3CDTF">2024-08-14T21:51:35Z</dcterms:created>
  <dcterms:modified xsi:type="dcterms:W3CDTF">2024-08-14T22:48:57Z</dcterms:modified>
</cp:coreProperties>
</file>