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8404800" cy="43891200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F7"/>
    <a:srgbClr val="FFE5E5"/>
    <a:srgbClr val="333399"/>
    <a:srgbClr val="CC9900"/>
    <a:srgbClr val="CCFFCC"/>
    <a:srgbClr val="E5E5FF"/>
    <a:srgbClr val="FFFF9B"/>
    <a:srgbClr val="FF9900"/>
    <a:srgbClr val="9966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150" autoAdjust="0"/>
  </p:normalViewPr>
  <p:slideViewPr>
    <p:cSldViewPr>
      <p:cViewPr>
        <p:scale>
          <a:sx n="25" d="100"/>
          <a:sy n="25" d="100"/>
        </p:scale>
        <p:origin x="-1458" y="3060"/>
      </p:cViewPr>
      <p:guideLst>
        <p:guide orient="horz" pos="13824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ondal\AppData\Local\Microsoft\Windows\Temporary%20Internet%20Files\Content.Outlook\GP719G5K\Tabular%20Actual%20DK%20Values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666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44935892388451443"/>
                  <c:y val="0.370242782152231"/>
                </c:manualLayout>
              </c:layout>
              <c:numFmt formatCode="General" sourceLinked="0"/>
            </c:trendlineLbl>
          </c:trendline>
          <c:xVal>
            <c:numRef>
              <c:f>Sheet1!$T$6:$Z$6</c:f>
              <c:numCache>
                <c:formatCode>0.000000</c:formatCode>
                <c:ptCount val="7"/>
                <c:pt idx="0">
                  <c:v>1.1925695438596578E-2</c:v>
                </c:pt>
                <c:pt idx="1">
                  <c:v>1.349494426229508E-2</c:v>
                </c:pt>
                <c:pt idx="2">
                  <c:v>1.4591379629629626E-2</c:v>
                </c:pt>
                <c:pt idx="3">
                  <c:v>1.7007912393162402E-2</c:v>
                </c:pt>
                <c:pt idx="4">
                  <c:v>2.2211534682080918E-2</c:v>
                </c:pt>
                <c:pt idx="5">
                  <c:v>2.8909200000000003E-2</c:v>
                </c:pt>
                <c:pt idx="6">
                  <c:v>3.3594098360655716E-2</c:v>
                </c:pt>
              </c:numCache>
            </c:numRef>
          </c:xVal>
          <c:yVal>
            <c:numRef>
              <c:f>Sheet1!$T$7:$Z$7</c:f>
              <c:numCache>
                <c:formatCode>General</c:formatCode>
                <c:ptCount val="7"/>
                <c:pt idx="0">
                  <c:v>5.894736842105263E-2</c:v>
                </c:pt>
                <c:pt idx="1">
                  <c:v>0.1360655737704918</c:v>
                </c:pt>
                <c:pt idx="2">
                  <c:v>0.15185185185185185</c:v>
                </c:pt>
                <c:pt idx="3">
                  <c:v>0.16452991452991453</c:v>
                </c:pt>
                <c:pt idx="4">
                  <c:v>0.21098265895953755</c:v>
                </c:pt>
                <c:pt idx="5">
                  <c:v>0.28333333333333333</c:v>
                </c:pt>
                <c:pt idx="6">
                  <c:v>0.33333333333333331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335360"/>
        <c:axId val="116337280"/>
      </c:scatterChart>
      <c:valAx>
        <c:axId val="116335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Average Kernel Values</a:t>
                </a:r>
              </a:p>
            </c:rich>
          </c:tx>
          <c:layout/>
          <c:overlay val="0"/>
        </c:title>
        <c:numFmt formatCode="0.000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16337280"/>
        <c:crosses val="autoZero"/>
        <c:crossBetween val="midCat"/>
      </c:valAx>
      <c:valAx>
        <c:axId val="116337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1/Average Degree</a:t>
                </a:r>
                <a:endParaRPr lang="en-US" dirty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163353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5152989209682119"/>
          <c:y val="0.23572725284339457"/>
          <c:w val="0.22871702148342568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24463" y="0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1625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24463" y="6651625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9A5B2838-594C-4FED-BCA9-759BBB2D310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39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732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4463" y="0"/>
            <a:ext cx="399732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63A21-AA02-406A-9503-58FA4866E4E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2338" y="525463"/>
            <a:ext cx="2298700" cy="2625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3213"/>
            <a:ext cx="3997325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4463" y="6653213"/>
            <a:ext cx="3997325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952D-6FD1-49C2-BA6D-E3AB22F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7952D-6FD1-49C2-BA6D-E3AB22F30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6" y="13635568"/>
            <a:ext cx="32642969" cy="9406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24870835"/>
            <a:ext cx="26883916" cy="112183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1A69D-EED6-42CF-ABB6-F1A7FFDAF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6706C-AF9C-42B2-AFF2-D71DFCF6152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759" y="1756833"/>
            <a:ext cx="8641358" cy="37450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9685" y="1756833"/>
            <a:ext cx="25790724" cy="37450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065A0-369F-4D8A-AE80-AE786F2D65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4218-6986-4E79-965A-4DDCF69DEA1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2" y="28204586"/>
            <a:ext cx="32644359" cy="87164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2" y="18603384"/>
            <a:ext cx="32644359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1BB3D-7FFE-4C3F-9DEF-2AE3E7AC0A8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9684" y="10240433"/>
            <a:ext cx="17216041" cy="2896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69076" y="10240433"/>
            <a:ext cx="17216041" cy="2896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211A5-CB0F-4E13-A1AA-149CC6E384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5" y="9825569"/>
            <a:ext cx="16968788" cy="40936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5" y="13919202"/>
            <a:ext cx="16968788" cy="25287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4" y="9825569"/>
            <a:ext cx="16975733" cy="40936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4" y="13919202"/>
            <a:ext cx="16975733" cy="252878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E439B-741C-4979-8A49-A152C6FA3F4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CC639-BF8E-44E7-BF5A-A1A2E72318F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89B31-7251-4374-8B5A-F9A4FE100DC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748368"/>
            <a:ext cx="12634913" cy="74358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6" y="1748368"/>
            <a:ext cx="21469350" cy="37458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9184217"/>
            <a:ext cx="12634913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6B2BB-3A7B-4517-A155-72933B951E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30723419"/>
            <a:ext cx="23043158" cy="3627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3922186"/>
            <a:ext cx="23043158" cy="263334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34351386"/>
            <a:ext cx="23043158" cy="51498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3F751-29BD-4AF3-851A-573F6F61EB8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9685" y="1756833"/>
            <a:ext cx="34565431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19685" y="10240433"/>
            <a:ext cx="34565431" cy="2896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19684" y="39969017"/>
            <a:ext cx="896223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defTabSz="4389438">
              <a:defRPr sz="67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1085" y="39969017"/>
            <a:ext cx="1216263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defTabSz="4389438">
              <a:defRPr sz="67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2885" y="39969017"/>
            <a:ext cx="896223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defTabSz="4389438">
              <a:defRPr sz="6700"/>
            </a:lvl1pPr>
          </a:lstStyle>
          <a:p>
            <a:fld id="{9B04E2B7-D479-4EA7-A80C-A623DC18E1B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591385" y="9220199"/>
            <a:ext cx="11346872" cy="326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389438">
              <a:spcBef>
                <a:spcPct val="20000"/>
              </a:spcBef>
            </a:pPr>
            <a:r>
              <a:rPr lang="en-US" sz="3600" b="1" i="1" dirty="0" smtClean="0">
                <a:solidFill>
                  <a:srgbClr val="333399"/>
                </a:solidFill>
              </a:rPr>
              <a:t>Method</a:t>
            </a: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algn="just" defTabSz="4389438">
              <a:spcBef>
                <a:spcPct val="20000"/>
              </a:spcBef>
            </a:pPr>
            <a:r>
              <a:rPr lang="en-US" sz="2800" dirty="0"/>
              <a:t>The idea of diffusion kernel came from the physical phenomenon of diffusion of heat or </a:t>
            </a:r>
            <a:r>
              <a:rPr lang="en-US" sz="2800" dirty="0" smtClean="0"/>
              <a:t>gas.</a:t>
            </a:r>
          </a:p>
          <a:p>
            <a:pPr algn="just" defTabSz="4389438">
              <a:spcBef>
                <a:spcPct val="20000"/>
              </a:spcBef>
            </a:pPr>
            <a:endParaRPr lang="en-US" sz="2800" dirty="0"/>
          </a:p>
          <a:p>
            <a:pPr algn="just" defTabSz="4389438">
              <a:spcBef>
                <a:spcPct val="20000"/>
              </a:spcBef>
            </a:pPr>
            <a:endParaRPr lang="en-US" sz="2800" dirty="0" smtClean="0"/>
          </a:p>
          <a:p>
            <a:pPr algn="just" defTabSz="4389438">
              <a:spcBef>
                <a:spcPct val="20000"/>
              </a:spcBef>
            </a:pPr>
            <a:endParaRPr lang="en-US" sz="2800" dirty="0"/>
          </a:p>
          <a:p>
            <a:pPr algn="just" defTabSz="4389438">
              <a:spcBef>
                <a:spcPct val="20000"/>
              </a:spcBef>
            </a:pPr>
            <a:endParaRPr lang="en-US" sz="2800" dirty="0" smtClean="0"/>
          </a:p>
          <a:p>
            <a:pPr algn="just" defTabSz="4389438">
              <a:spcBef>
                <a:spcPct val="20000"/>
              </a:spcBef>
            </a:pPr>
            <a:endParaRPr lang="en-US" sz="2800" dirty="0" smtClean="0"/>
          </a:p>
          <a:p>
            <a:pPr algn="just" defTabSz="4389438">
              <a:spcBef>
                <a:spcPct val="20000"/>
              </a:spcBef>
            </a:pPr>
            <a:endParaRPr lang="en-US" sz="2800" dirty="0" smtClean="0"/>
          </a:p>
          <a:p>
            <a:pPr algn="just" defTabSz="4389438">
              <a:spcBef>
                <a:spcPct val="20000"/>
              </a:spcBef>
            </a:pPr>
            <a:endParaRPr lang="en-US" sz="2800" dirty="0"/>
          </a:p>
          <a:p>
            <a:pPr algn="just" defTabSz="4389438">
              <a:spcBef>
                <a:spcPct val="20000"/>
              </a:spcBef>
            </a:pPr>
            <a:r>
              <a:rPr lang="en-US" sz="2800" dirty="0" smtClean="0"/>
              <a:t>Diffusion kernel, </a:t>
            </a:r>
            <a:r>
              <a:rPr lang="en-US" sz="2800" i="1" dirty="0" smtClean="0"/>
              <a:t>K</a:t>
            </a:r>
            <a:r>
              <a:rPr lang="en-US" sz="2800" dirty="0" smtClean="0"/>
              <a:t> </a:t>
            </a:r>
            <a:r>
              <a:rPr lang="en-US" sz="2800" dirty="0"/>
              <a:t>on a graph corresponds to random walk on a graph and </a:t>
            </a:r>
            <a:r>
              <a:rPr lang="en-US" sz="2800" dirty="0" smtClean="0"/>
              <a:t>could </a:t>
            </a:r>
            <a:r>
              <a:rPr lang="en-US" sz="2800" dirty="0"/>
              <a:t>be modeled </a:t>
            </a:r>
            <a:r>
              <a:rPr lang="en-US" sz="2800" dirty="0" smtClean="0"/>
              <a:t>as: </a:t>
            </a:r>
          </a:p>
          <a:p>
            <a:pPr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Protein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interactions for asthma and allergy are represented in a two dimensional space called a Laplacian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matrix, </a:t>
            </a:r>
            <a:r>
              <a:rPr lang="en-US" sz="2800" i="1" kern="0" dirty="0" smtClean="0">
                <a:solidFill>
                  <a:srgbClr val="000000"/>
                </a:solidFill>
                <a:latin typeface="Arial"/>
              </a:rPr>
              <a:t>L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In this study, Laplacian matrix is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a square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matrix, where an element is 1 if two proteins interact, otherwise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0. The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diagonal value for a protein is the negative of number of interactions with the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protein in the network as shown in Table 3.</a:t>
            </a: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Laplacian matrix is then used to evaluate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the diffusion kernel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, which assigns similarity weights to all possible PPIs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(existing plus non-existing) associated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with asthma and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allergy. The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iffusion kernel is computed using equation (i) above and the corresponding kernel values are shown in Table 4. </a:t>
            </a: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000000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In this study, probable PPIs for each Asthma and Allergy sub-networks are predicted as the non-existing PPIs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that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have higher average diffusion kernel value(K-value) than those of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the actual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PPIs.</a:t>
            </a:r>
            <a:endParaRPr lang="en-US" sz="2800" kern="0" dirty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 smtClean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FFFFFF"/>
              </a:solidFill>
              <a:latin typeface="Arial"/>
            </a:endParaRPr>
          </a:p>
          <a:p>
            <a:pPr lvl="0" algn="just" defTabSz="4389438">
              <a:spcBef>
                <a:spcPct val="20000"/>
              </a:spcBef>
            </a:pPr>
            <a:endParaRPr lang="en-US" sz="28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9356" y="1524000"/>
            <a:ext cx="29299694" cy="3128435"/>
          </a:xfrm>
        </p:spPr>
        <p:txBody>
          <a:bodyPr/>
          <a:lstStyle/>
          <a:p>
            <a:r>
              <a:rPr lang="en-US" sz="8000" b="1" dirty="0">
                <a:solidFill>
                  <a:srgbClr val="333399"/>
                </a:solidFill>
              </a:rPr>
              <a:t>Identifying Probable Protein-Protein Interactions Related </a:t>
            </a:r>
            <a:r>
              <a:rPr lang="en-US" sz="8000" b="1" dirty="0" smtClean="0">
                <a:solidFill>
                  <a:srgbClr val="333399"/>
                </a:solidFill>
              </a:rPr>
              <a:t>to Asthma </a:t>
            </a:r>
            <a:r>
              <a:rPr lang="en-US" sz="8000" b="1" dirty="0">
                <a:solidFill>
                  <a:srgbClr val="333399"/>
                </a:solidFill>
              </a:rPr>
              <a:t>and Allergy Using the Diffusion Kernel</a:t>
            </a:r>
            <a:endParaRPr lang="en-US" sz="8000" b="1" i="1" dirty="0">
              <a:solidFill>
                <a:srgbClr val="CC9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1333500" y="9220200"/>
                <a:ext cx="11734800" cy="33233772"/>
              </a:xfrm>
              <a:ln w="28575">
                <a:solidFill>
                  <a:srgbClr val="CC9900"/>
                </a:solidFill>
              </a:ln>
            </p:spPr>
            <p:txBody>
              <a:bodyPr/>
              <a:lstStyle/>
              <a:p>
                <a:pPr algn="just">
                  <a:lnSpc>
                    <a:spcPct val="90000"/>
                  </a:lnSpc>
                </a:pPr>
                <a:r>
                  <a:rPr lang="en-US" sz="3600" b="1" dirty="0" smtClean="0">
                    <a:solidFill>
                      <a:srgbClr val="C00000"/>
                    </a:solidFill>
                  </a:rPr>
                  <a:t>ABSTRACT</a:t>
                </a:r>
                <a:endParaRPr lang="en-US" sz="3600" b="1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en-US" sz="2800" dirty="0"/>
                  <a:t>Many </a:t>
                </a:r>
                <a:r>
                  <a:rPr lang="en-US" sz="2800" dirty="0" smtClean="0"/>
                  <a:t>diseases occur </a:t>
                </a:r>
                <a:r>
                  <a:rPr lang="en-US" sz="2800" dirty="0"/>
                  <a:t>due to over-expression or suppression of certain proteins. These proteins come to physical contact with each other due to biochemical events in a process called Protein-Protein Interaction (PPI). Studies have been done on how the PPI networks directly influence the development and progression of diseases. </a:t>
                </a:r>
                <a:r>
                  <a:rPr lang="en-US" sz="2800" dirty="0" smtClean="0"/>
                  <a:t>In this study, we focus on neighborhood </a:t>
                </a:r>
                <a:r>
                  <a:rPr lang="en-US" sz="2800" dirty="0"/>
                  <a:t>proteins in the PPI network that do not physically interact with each other but have a </a:t>
                </a:r>
                <a:r>
                  <a:rPr lang="en-US" sz="2800" dirty="0" smtClean="0"/>
                  <a:t>likelihood </a:t>
                </a:r>
                <a:r>
                  <a:rPr lang="en-US" sz="2800" dirty="0"/>
                  <a:t>to </a:t>
                </a:r>
                <a:r>
                  <a:rPr lang="en-US" sz="2800" dirty="0" smtClean="0"/>
                  <a:t>interact. We predicted the </a:t>
                </a:r>
                <a:r>
                  <a:rPr lang="en-US" sz="2800" dirty="0"/>
                  <a:t>probable missing PPIs related to </a:t>
                </a:r>
                <a:r>
                  <a:rPr lang="en-US" sz="2800" dirty="0" smtClean="0"/>
                  <a:t>Asthma </a:t>
                </a:r>
                <a:r>
                  <a:rPr lang="en-US" sz="2800" dirty="0"/>
                  <a:t>and </a:t>
                </a:r>
                <a:r>
                  <a:rPr lang="en-US" sz="2800" dirty="0"/>
                  <a:t>A</a:t>
                </a:r>
                <a:r>
                  <a:rPr lang="en-US" sz="2800" dirty="0" smtClean="0"/>
                  <a:t>llergy </a:t>
                </a:r>
                <a:r>
                  <a:rPr lang="en-US" sz="2800" dirty="0" smtClean="0"/>
                  <a:t>using the </a:t>
                </a:r>
                <a:r>
                  <a:rPr lang="en-US" sz="2800" dirty="0" smtClean="0"/>
                  <a:t>Diffusion </a:t>
                </a:r>
                <a:r>
                  <a:rPr lang="en-US" sz="2800" dirty="0"/>
                  <a:t>K</a:t>
                </a:r>
                <a:r>
                  <a:rPr lang="en-US" sz="2800" dirty="0" smtClean="0"/>
                  <a:t>ernel </a:t>
                </a:r>
                <a:r>
                  <a:rPr lang="en-US" sz="2800" dirty="0" smtClean="0"/>
                  <a:t>employing some threshold on kernel values. </a:t>
                </a:r>
                <a:r>
                  <a:rPr lang="en-US" sz="2800" dirty="0"/>
                  <a:t>Identifying these missing PPIs would complete the network biomarker for a disease</a:t>
                </a:r>
                <a:r>
                  <a:rPr lang="en-US" sz="2800" dirty="0" smtClean="0"/>
                  <a:t>.</a:t>
                </a:r>
              </a:p>
              <a:p>
                <a:pPr algn="just"/>
                <a:endParaRPr lang="en-US" sz="1600" dirty="0" smtClean="0">
                  <a:solidFill>
                    <a:srgbClr val="333399"/>
                  </a:solidFill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sz="3600" b="1" dirty="0" smtClean="0">
                    <a:solidFill>
                      <a:srgbClr val="C00000"/>
                    </a:solidFill>
                  </a:rPr>
                  <a:t>INTRODUCTION</a:t>
                </a:r>
                <a:endParaRPr lang="en-US" sz="3600" b="1" dirty="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sz="2800" dirty="0" smtClean="0"/>
                  <a:t>Diagnosis of some chronic </a:t>
                </a:r>
                <a:r>
                  <a:rPr lang="en-US" sz="2800" dirty="0"/>
                  <a:t>diseases such as cancer, diabetes, and asthma </a:t>
                </a:r>
                <a:r>
                  <a:rPr lang="en-US" sz="2800" dirty="0" smtClean="0"/>
                  <a:t> can be based on certain PPI network biomarkers. </a:t>
                </a:r>
                <a:r>
                  <a:rPr lang="en-US" sz="2800" dirty="0" smtClean="0"/>
                  <a:t>Research has </a:t>
                </a:r>
                <a:r>
                  <a:rPr lang="en-US" sz="2800" dirty="0" smtClean="0"/>
                  <a:t>also been done on how these network biomarkers dynamically affect disease progression. Identifying missing links in the network biomarker is therefore important  for better representation of the network.</a:t>
                </a:r>
              </a:p>
              <a:p>
                <a:pPr algn="just">
                  <a:lnSpc>
                    <a:spcPct val="90000"/>
                  </a:lnSpc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en-US" sz="3600" b="1" dirty="0" smtClean="0">
                    <a:solidFill>
                      <a:srgbClr val="C00000"/>
                    </a:solidFill>
                  </a:rPr>
                  <a:t>MATERIALS AND METHODS</a:t>
                </a:r>
              </a:p>
              <a:p>
                <a:pPr algn="just"/>
                <a:r>
                  <a:rPr lang="en-US" sz="3600" b="1" i="1" dirty="0" smtClean="0">
                    <a:solidFill>
                      <a:srgbClr val="333399"/>
                    </a:solidFill>
                  </a:rPr>
                  <a:t>Dataset</a:t>
                </a:r>
                <a:endParaRPr lang="en-US" sz="2800" b="1" i="1" dirty="0" smtClean="0">
                  <a:solidFill>
                    <a:srgbClr val="333399"/>
                  </a:solidFill>
                </a:endParaRPr>
              </a:p>
              <a:p>
                <a:pPr algn="just"/>
                <a:r>
                  <a:rPr lang="en-US" sz="2800" dirty="0" smtClean="0"/>
                  <a:t>PPI </a:t>
                </a:r>
                <a:r>
                  <a:rPr lang="en-US" sz="2800" dirty="0"/>
                  <a:t>network for asthma and allergy used for present analysis is developed by overlaying the differentially expressed proteins on genome-wide PPI network. The PPI network for asthma and allergy is composed of 1,425 PPIs with 84 </a:t>
                </a:r>
                <a:r>
                  <a:rPr lang="en-US" sz="2800" dirty="0" smtClean="0"/>
                  <a:t>proteins. Genome-wide </a:t>
                </a:r>
                <a:r>
                  <a:rPr lang="en-US" sz="2800" dirty="0"/>
                  <a:t>PPI data are obtained from STRING database and differentially expressed proteins are obtained from </a:t>
                </a:r>
                <a:r>
                  <a:rPr lang="en-US" sz="2800" dirty="0" err="1"/>
                  <a:t>SABiosciences</a:t>
                </a:r>
                <a:r>
                  <a:rPr lang="en-US" sz="2800" dirty="0"/>
                  <a:t> of </a:t>
                </a:r>
                <a:r>
                  <a:rPr lang="en-US" sz="2800" dirty="0" err="1"/>
                  <a:t>Qiagen</a:t>
                </a:r>
                <a:r>
                  <a:rPr lang="en-US" sz="2800" dirty="0" smtClean="0"/>
                  <a:t>. A sample of the dataset is shown in Table 1.</a:t>
                </a:r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3600" b="1" i="1" dirty="0" smtClean="0">
                    <a:solidFill>
                      <a:srgbClr val="333399"/>
                    </a:solidFill>
                  </a:rPr>
                  <a:t>Sub-networks</a:t>
                </a:r>
                <a:endParaRPr lang="en-US" sz="3600" dirty="0"/>
              </a:p>
              <a:p>
                <a:pPr algn="just"/>
                <a:r>
                  <a:rPr lang="en-US" sz="2800" dirty="0"/>
                  <a:t>The PPI scores represent the confidence of the interaction. Higher PPI scores indicate higher confidence</a:t>
                </a:r>
                <a:r>
                  <a:rPr lang="en-US" sz="2800" dirty="0" smtClean="0"/>
                  <a:t>. The data was sorted in order of their PPI scores and six sub-networks generated for the purpose of this investigation. Network-500 through network-950 as shown in Table 2 represent PPI networks with threshold PPI scores of 500 through 950 respectively. The average degree of interaction is calculated as:</a:t>
                </a:r>
              </a:p>
              <a:p>
                <a:pPr algn="just"/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𝐴𝑣𝑒𝑟𝑎𝑔𝑒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𝑑𝑒𝑔𝑟𝑒𝑒</m:t>
                    </m:r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𝑃𝑃𝐼𝑠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𝑡h𝑒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𝑛𝑒𝑡𝑤𝑜𝑟𝑘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𝑝𝑟𝑜𝑡𝑒𝑖𝑛𝑠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𝑡h𝑒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𝑛𝑒𝑡𝑤𝑜𝑟𝑘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smtClean="0"/>
                  <a:t>The number of  Non-PPIs represents the number of non-existing PPIs, which is obtained by subtracting the number existing PPIs from the maximum possible number of PPIs,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𝑒𝑥𝑖𝑠𝑡𝑖𝑛𝑔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𝑃𝑃𝐼𝑠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endParaRPr lang="en-US" sz="2800" dirty="0" smtClean="0"/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33500" y="9220200"/>
                <a:ext cx="11734800" cy="33233772"/>
              </a:xfr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CC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94556" y="1255184"/>
            <a:ext cx="36776819" cy="41317333"/>
          </a:xfrm>
          <a:prstGeom prst="rect">
            <a:avLst/>
          </a:prstGeom>
          <a:noFill/>
          <a:ln w="762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755448" y="5071826"/>
            <a:ext cx="31706127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075113"/>
            <a:r>
              <a:rPr lang="en-US" altLang="zh-CN" sz="6000" b="1" dirty="0" smtClean="0">
                <a:solidFill>
                  <a:srgbClr val="C00000"/>
                </a:solidFill>
                <a:ea typeface="宋体" pitchFamily="2" charset="-122"/>
              </a:rPr>
              <a:t>Bett, Dominic K.*, Mondal, Ananda M.</a:t>
            </a:r>
            <a:endParaRPr lang="en-US" altLang="zh-CN" sz="6000" b="1" baseline="300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009355" y="6486525"/>
            <a:ext cx="3045222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075113"/>
            <a:r>
              <a:rPr lang="en-US" altLang="zh-CN" sz="4800" b="1" i="1" dirty="0" smtClean="0">
                <a:solidFill>
                  <a:srgbClr val="333399"/>
                </a:solidFill>
                <a:ea typeface="宋体" pitchFamily="2" charset="-122"/>
              </a:rPr>
              <a:t>Department </a:t>
            </a:r>
            <a:r>
              <a:rPr lang="en-US" altLang="zh-CN" sz="4800" b="1" i="1" dirty="0">
                <a:solidFill>
                  <a:srgbClr val="333399"/>
                </a:solidFill>
                <a:ea typeface="宋体" pitchFamily="2" charset="-122"/>
              </a:rPr>
              <a:t>of Mathematics and Computer Science, Claflin University, Orangeburg, SC </a:t>
            </a:r>
            <a:r>
              <a:rPr lang="en-US" altLang="zh-CN" sz="4800" b="1" i="1" dirty="0" smtClean="0">
                <a:solidFill>
                  <a:srgbClr val="333399"/>
                </a:solidFill>
                <a:ea typeface="宋体" pitchFamily="2" charset="-122"/>
              </a:rPr>
              <a:t>29115</a:t>
            </a:r>
          </a:p>
          <a:p>
            <a:pPr algn="ctr" defTabSz="4075113"/>
            <a:r>
              <a:rPr lang="en-US" altLang="zh-CN" sz="4800" b="1" i="1" dirty="0" smtClean="0">
                <a:solidFill>
                  <a:srgbClr val="333399"/>
                </a:solidFill>
                <a:ea typeface="宋体" pitchFamily="2" charset="-122"/>
              </a:rPr>
              <a:t>* Corresponding Author, Email: dbett@claflin.edu</a:t>
            </a:r>
            <a:endParaRPr lang="en-US" altLang="zh-CN" sz="6000" b="1" baseline="30000" dirty="0">
              <a:solidFill>
                <a:srgbClr val="333399"/>
              </a:solidFill>
              <a:ea typeface="宋体" pitchFamily="2" charset="-122"/>
            </a:endParaRP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3438043" y="9220199"/>
            <a:ext cx="11801475" cy="33233773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lIns="438912" tIns="219456" rIns="438912" bIns="219456"/>
          <a:lstStyle/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4000" b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82512" y="42976802"/>
            <a:ext cx="15451198" cy="461665"/>
          </a:xfrm>
          <a:prstGeom prst="rect">
            <a:avLst/>
          </a:prstGeom>
          <a:noFill/>
          <a:ln w="28575"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The Emerging Researchers National (ERN) Conference in STEM, Washington DC, February 19-21, 2015</a:t>
            </a:r>
            <a:endParaRPr lang="en-US" sz="2400" b="1" dirty="0"/>
          </a:p>
        </p:txBody>
      </p:sp>
      <p:sp>
        <p:nvSpPr>
          <p:cNvPr id="21" name="Rectangle 59"/>
          <p:cNvSpPr>
            <a:spLocks noChangeArrowheads="1"/>
          </p:cNvSpPr>
          <p:nvPr/>
        </p:nvSpPr>
        <p:spPr bwMode="auto">
          <a:xfrm>
            <a:off x="25603200" y="9203701"/>
            <a:ext cx="11801475" cy="33281311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lIns="438912" tIns="219456" rIns="438912" bIns="219456"/>
          <a:lstStyle/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b="1" i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4000" b="1" dirty="0" smtClean="0">
              <a:solidFill>
                <a:srgbClr val="FFFF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0897" y="20686500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3399"/>
                </a:solidFill>
              </a:rPr>
              <a:t>Table 3:</a:t>
            </a:r>
            <a:r>
              <a:rPr lang="en-US" sz="2800" dirty="0" smtClean="0"/>
              <a:t> Sample </a:t>
            </a:r>
            <a:r>
              <a:rPr lang="en-US" sz="2800" dirty="0"/>
              <a:t>L</a:t>
            </a:r>
            <a:r>
              <a:rPr lang="en-US" sz="2800" dirty="0" smtClean="0"/>
              <a:t>aplacian Matrix Data produced by the Allergy and Asthma PPI dataset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25471" y="9203701"/>
            <a:ext cx="11460129" cy="3338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389438">
              <a:spcBef>
                <a:spcPct val="20000"/>
              </a:spcBef>
            </a:pPr>
            <a:r>
              <a:rPr lang="en-US" sz="3600" b="1" cap="all" dirty="0" smtClean="0">
                <a:solidFill>
                  <a:srgbClr val="C00000"/>
                </a:solidFill>
              </a:rPr>
              <a:t>Results </a:t>
            </a:r>
            <a:r>
              <a:rPr lang="en-US" sz="3600" b="1" cap="all" dirty="0">
                <a:solidFill>
                  <a:srgbClr val="C00000"/>
                </a:solidFill>
              </a:rPr>
              <a:t>and Discussion</a:t>
            </a:r>
          </a:p>
          <a:p>
            <a:pPr algn="just" defTabSz="4389438">
              <a:lnSpc>
                <a:spcPct val="90000"/>
              </a:lnSpc>
              <a:spcBef>
                <a:spcPct val="20000"/>
              </a:spcBef>
            </a:pPr>
            <a:r>
              <a:rPr lang="en-US" sz="3600" b="1" i="1" dirty="0" smtClean="0">
                <a:solidFill>
                  <a:srgbClr val="333399"/>
                </a:solidFill>
              </a:rPr>
              <a:t>Technique</a:t>
            </a:r>
            <a:endParaRPr lang="en-US" sz="3600" b="1" i="1" dirty="0">
              <a:solidFill>
                <a:srgbClr val="333399"/>
              </a:solidFill>
            </a:endParaRPr>
          </a:p>
          <a:p>
            <a:pPr algn="just" defTabSz="4389438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/>
              <a:t>The approach taken in this research was in favor of average diffusion kernel threshold value as opposed to minimum </a:t>
            </a:r>
            <a:r>
              <a:rPr lang="en-US" sz="2800" dirty="0"/>
              <a:t>diffusion kernel threshold </a:t>
            </a:r>
            <a:r>
              <a:rPr lang="en-US" sz="2800" dirty="0" smtClean="0"/>
              <a:t>value. There is an inverse relationship between the average degree of interaction and the diffusion kernel values as shown in Figure-2 below</a:t>
            </a:r>
            <a:endParaRPr lang="en-US" sz="2800" b="1" cap="all" dirty="0" smtClean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First, probable missing PPIs are found for each network using average kernel-value as the threshold. As an experiment to verify our results, we appended the probable missing PPIs to the existing ones in each network and re-evaluated the diffusion kernel. In accordance with our hypothesis</a:t>
            </a:r>
            <a:r>
              <a:rPr lang="en-US" sz="2800" dirty="0">
                <a:solidFill>
                  <a:srgbClr val="000000"/>
                </a:solidFill>
              </a:rPr>
              <a:t>, 95.95% of the Missing PPI </a:t>
            </a:r>
            <a:r>
              <a:rPr lang="en-US" sz="2800" dirty="0" smtClean="0">
                <a:solidFill>
                  <a:srgbClr val="000000"/>
                </a:solidFill>
              </a:rPr>
              <a:t>had diffusion kernel values higher than their initial values. Table 5 shows a sample of the predicted missing PPIs. </a:t>
            </a:r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 smtClean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endParaRPr lang="en-US" sz="3600" b="1" cap="all" dirty="0">
              <a:solidFill>
                <a:srgbClr val="C00000"/>
              </a:solidFill>
            </a:endParaRPr>
          </a:p>
          <a:p>
            <a:r>
              <a:rPr lang="en-US" sz="3600" b="1" cap="all" dirty="0" smtClean="0">
                <a:solidFill>
                  <a:srgbClr val="C00000"/>
                </a:solidFill>
              </a:rPr>
              <a:t>Conclusion and Future WORK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There exists some missing PPIs in the Asthma and Allergy PPI network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These missing PPIs enables us to have a complete network biomarker for the disease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Diffusion kernel can be used to predict these probable missing PPI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In future, other prediction methodologies will be used to validate the results</a:t>
            </a:r>
          </a:p>
          <a:p>
            <a:pPr algn="just"/>
            <a:endParaRPr lang="en-US" sz="1600" dirty="0" smtClean="0">
              <a:latin typeface="+mn-lt"/>
            </a:endParaRPr>
          </a:p>
          <a:p>
            <a:pPr algn="just"/>
            <a:endParaRPr lang="en-US" sz="1600" dirty="0" smtClean="0">
              <a:latin typeface="+mn-lt"/>
            </a:endParaRPr>
          </a:p>
          <a:p>
            <a:pPr algn="just"/>
            <a:endParaRPr lang="en-US" sz="1600" dirty="0">
              <a:latin typeface="+mn-lt"/>
            </a:endParaRPr>
          </a:p>
          <a:p>
            <a:r>
              <a:rPr lang="en-US" sz="3600" b="1" cap="all" dirty="0" smtClean="0">
                <a:solidFill>
                  <a:srgbClr val="C00000"/>
                </a:solidFill>
              </a:rPr>
              <a:t>AcknOWledgmenT</a:t>
            </a:r>
          </a:p>
          <a:p>
            <a:pPr algn="just"/>
            <a:r>
              <a:rPr lang="en-US" sz="2800" dirty="0">
                <a:latin typeface="+mn-lt"/>
              </a:rPr>
              <a:t>This work is partially supported </a:t>
            </a:r>
            <a:r>
              <a:rPr lang="en-US" sz="2800" dirty="0" smtClean="0">
                <a:latin typeface="+mn-lt"/>
              </a:rPr>
              <a:t>by the </a:t>
            </a:r>
            <a:r>
              <a:rPr lang="en-US" sz="2800" dirty="0">
                <a:latin typeface="+mn-lt"/>
              </a:rPr>
              <a:t>HBCU-UP </a:t>
            </a:r>
            <a:r>
              <a:rPr lang="en-US" sz="2800" dirty="0" smtClean="0">
                <a:latin typeface="+mn-lt"/>
              </a:rPr>
              <a:t>grant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endParaRPr lang="en-US" sz="2800" dirty="0"/>
          </a:p>
          <a:p>
            <a:endParaRPr lang="en-US" sz="1600" cap="all" dirty="0" smtClean="0"/>
          </a:p>
          <a:p>
            <a:r>
              <a:rPr lang="en-US" sz="3600" b="1" cap="all" dirty="0" smtClean="0">
                <a:solidFill>
                  <a:srgbClr val="C00000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C</a:t>
            </a:r>
            <a:r>
              <a:rPr lang="en-US" sz="2800" dirty="0">
                <a:latin typeface="Calibri" panose="020F0502020204030204" pitchFamily="34" charset="0"/>
              </a:rPr>
              <a:t>. von </a:t>
            </a:r>
            <a:r>
              <a:rPr lang="en-US" sz="2800" dirty="0" err="1">
                <a:latin typeface="Calibri" panose="020F0502020204030204" pitchFamily="34" charset="0"/>
              </a:rPr>
              <a:t>Mering</a:t>
            </a:r>
            <a:r>
              <a:rPr lang="en-US" sz="2800" dirty="0">
                <a:latin typeface="Calibri" panose="020F0502020204030204" pitchFamily="34" charset="0"/>
              </a:rPr>
              <a:t>, L. J. Jensen, B. </a:t>
            </a:r>
            <a:r>
              <a:rPr lang="en-US" sz="2800" dirty="0" err="1">
                <a:latin typeface="Calibri" panose="020F0502020204030204" pitchFamily="34" charset="0"/>
              </a:rPr>
              <a:t>Snel</a:t>
            </a:r>
            <a:r>
              <a:rPr lang="en-US" sz="2800" dirty="0">
                <a:latin typeface="Calibri" panose="020F0502020204030204" pitchFamily="34" charset="0"/>
              </a:rPr>
              <a:t>, S. D. Hooper, M. Krupp, M. </a:t>
            </a:r>
            <a:r>
              <a:rPr lang="en-US" sz="2800" dirty="0" err="1">
                <a:latin typeface="Calibri" panose="020F0502020204030204" pitchFamily="34" charset="0"/>
              </a:rPr>
              <a:t>Foglierini</a:t>
            </a:r>
            <a:r>
              <a:rPr lang="en-US" sz="2800" dirty="0">
                <a:latin typeface="Calibri" panose="020F0502020204030204" pitchFamily="34" charset="0"/>
              </a:rPr>
              <a:t>, et al., "STRING: known and predicted protein-protein associations, integrated and transferred across organisms," Nucleic Acids Res, vol. 33, pp. D433-7, Jan 1 </a:t>
            </a:r>
            <a:r>
              <a:rPr lang="en-US" sz="2800" dirty="0" smtClean="0">
                <a:latin typeface="Calibri" panose="020F0502020204030204" pitchFamily="34" charset="0"/>
              </a:rPr>
              <a:t>2005.</a:t>
            </a:r>
            <a:endParaRPr lang="en-US" sz="2800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</a:rPr>
              <a:t>. Mondal and J. Hu, "Network based prediction of protein </a:t>
            </a:r>
            <a:r>
              <a:rPr lang="en-US" sz="2800" dirty="0" err="1">
                <a:latin typeface="Calibri" panose="020F0502020204030204" pitchFamily="34" charset="0"/>
              </a:rPr>
              <a:t>localisation</a:t>
            </a:r>
            <a:r>
              <a:rPr lang="en-US" sz="2800" dirty="0">
                <a:latin typeface="Calibri" panose="020F0502020204030204" pitchFamily="34" charset="0"/>
              </a:rPr>
              <a:t> using diffusion Kernel," International Journal of Data Mining and Bioinformatics, vol. 9, pp. 386-400,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P</a:t>
            </a:r>
            <a:r>
              <a:rPr lang="en-US" sz="2800" dirty="0">
                <a:latin typeface="Calibri" panose="020F0502020204030204" pitchFamily="34" charset="0"/>
              </a:rPr>
              <a:t>. </a:t>
            </a:r>
            <a:r>
              <a:rPr lang="en-US" sz="2800" dirty="0" err="1">
                <a:latin typeface="Calibri" panose="020F0502020204030204" pitchFamily="34" charset="0"/>
              </a:rPr>
              <a:t>Timalsina</a:t>
            </a:r>
            <a:r>
              <a:rPr lang="en-US" sz="2800" dirty="0">
                <a:latin typeface="Calibri" panose="020F0502020204030204" pitchFamily="34" charset="0"/>
              </a:rPr>
              <a:t>, K. Charles, and A. M. Mondal, “STRING PPI Score to Characterize Protein </a:t>
            </a:r>
            <a:r>
              <a:rPr lang="en-US" sz="2800" dirty="0" err="1">
                <a:latin typeface="Calibri" panose="020F0502020204030204" pitchFamily="34" charset="0"/>
              </a:rPr>
              <a:t>Subnetwork</a:t>
            </a:r>
            <a:r>
              <a:rPr lang="en-US" sz="2800" dirty="0">
                <a:latin typeface="Calibri" panose="020F0502020204030204" pitchFamily="34" charset="0"/>
              </a:rPr>
              <a:t> Biomarkers for Human Diseases and Pathways,” IEEE 14th International Conference on Bioinformatics and Bioengineering. Nov 10-12, 2014. (Accepted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127200" y="23048893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3399"/>
                </a:solidFill>
              </a:rPr>
              <a:t>Table 5:</a:t>
            </a:r>
            <a:r>
              <a:rPr lang="en-US" sz="2800" dirty="0" smtClean="0"/>
              <a:t> Sample of the </a:t>
            </a:r>
            <a:r>
              <a:rPr lang="en-US" sz="2800" dirty="0" smtClean="0"/>
              <a:t>results </a:t>
            </a:r>
            <a:r>
              <a:rPr lang="en-US" sz="2800" dirty="0" smtClean="0"/>
              <a:t>Missing </a:t>
            </a:r>
            <a:r>
              <a:rPr lang="en-US" sz="2800" dirty="0" smtClean="0"/>
              <a:t>PPI before and after verification experiment</a:t>
            </a:r>
            <a:endParaRPr lang="en-US" sz="2800" dirty="0"/>
          </a:p>
        </p:txBody>
      </p:sp>
      <p:pic>
        <p:nvPicPr>
          <p:cNvPr id="1026" name="Picture 2" descr="C:\Users\dbett\Desktop\Claflin 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6" y="1255184"/>
            <a:ext cx="4114800" cy="38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3340"/>
              </p:ext>
            </p:extLst>
          </p:nvPr>
        </p:nvGraphicFramePr>
        <p:xfrm>
          <a:off x="2710115" y="24156918"/>
          <a:ext cx="8991601" cy="4799082"/>
        </p:xfrm>
        <a:graphic>
          <a:graphicData uri="http://schemas.openxmlformats.org/drawingml/2006/table">
            <a:tbl>
              <a:tblPr/>
              <a:tblGrid>
                <a:gridCol w="2062003"/>
                <a:gridCol w="4619732"/>
                <a:gridCol w="2309866"/>
              </a:tblGrid>
              <a:tr h="461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9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CCL11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CCR3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3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CCL17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CCR4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47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CCL22            CCR4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3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CCL24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CCR3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9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CCL26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CCR3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9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10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MRC1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PPARG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9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ADRB2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9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CHIA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9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CER1A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PPARG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71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IL2RA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RNASE2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652362" y="230488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3399"/>
                </a:solidFill>
              </a:rPr>
              <a:t>Table </a:t>
            </a:r>
            <a:r>
              <a:rPr lang="en-US" sz="2800" b="1" dirty="0">
                <a:solidFill>
                  <a:srgbClr val="333399"/>
                </a:solidFill>
              </a:rPr>
              <a:t>1</a:t>
            </a:r>
            <a:r>
              <a:rPr lang="en-US" sz="2800" b="1" dirty="0" smtClean="0">
                <a:solidFill>
                  <a:srgbClr val="333399"/>
                </a:solidFill>
              </a:rPr>
              <a:t>:</a:t>
            </a:r>
            <a:r>
              <a:rPr lang="en-US" sz="2800" dirty="0" smtClean="0"/>
              <a:t> Sample list of Allergy and Asthma PPIs and their scores.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43392"/>
              </p:ext>
            </p:extLst>
          </p:nvPr>
        </p:nvGraphicFramePr>
        <p:xfrm>
          <a:off x="13859609" y="29475558"/>
          <a:ext cx="10843089" cy="4782252"/>
        </p:xfrm>
        <a:graphic>
          <a:graphicData uri="http://schemas.openxmlformats.org/drawingml/2006/table">
            <a:tbl>
              <a:tblPr/>
              <a:tblGrid>
                <a:gridCol w="1240783"/>
                <a:gridCol w="1240783"/>
                <a:gridCol w="1240783"/>
                <a:gridCol w="1240783"/>
                <a:gridCol w="1240783"/>
                <a:gridCol w="913714"/>
                <a:gridCol w="1214824"/>
                <a:gridCol w="1214824"/>
                <a:gridCol w="1295812"/>
              </a:tblGrid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ADAM33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ALOX5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AREG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ARG1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TNFSF4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TSLP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3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ADAM33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0.171820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0.001545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0.009716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91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ALOX5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0.048186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0.005586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AREG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0.005586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0.403810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ARG1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0.001545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0.331460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TBX21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0.011936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0.014623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TGFB1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0.012559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0.012080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0.014082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TNFRSF4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0.007297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0.002087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0.022140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TNFSF4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0.009716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0.027408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TSLP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01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143823" y="28346400"/>
            <a:ext cx="10349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3399"/>
                </a:solidFill>
              </a:rPr>
              <a:t>Table </a:t>
            </a:r>
            <a:r>
              <a:rPr lang="en-US" sz="2800" b="1" dirty="0">
                <a:solidFill>
                  <a:srgbClr val="333399"/>
                </a:solidFill>
              </a:rPr>
              <a:t>4</a:t>
            </a:r>
            <a:r>
              <a:rPr lang="en-US" sz="2800" b="1" dirty="0" smtClean="0">
                <a:solidFill>
                  <a:srgbClr val="333399"/>
                </a:solidFill>
              </a:rPr>
              <a:t>:</a:t>
            </a:r>
            <a:r>
              <a:rPr lang="en-US" sz="2800" dirty="0" smtClean="0"/>
              <a:t> Sample Diffusion Kernel values for Allergy and Asthma PPI Network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85812"/>
              </p:ext>
            </p:extLst>
          </p:nvPr>
        </p:nvGraphicFramePr>
        <p:xfrm>
          <a:off x="14150295" y="21856051"/>
          <a:ext cx="10557164" cy="3979840"/>
        </p:xfrm>
        <a:graphic>
          <a:graphicData uri="http://schemas.openxmlformats.org/drawingml/2006/table">
            <a:tbl>
              <a:tblPr/>
              <a:tblGrid>
                <a:gridCol w="1198803"/>
                <a:gridCol w="1198803"/>
                <a:gridCol w="1198803"/>
                <a:gridCol w="1198803"/>
                <a:gridCol w="1198803"/>
                <a:gridCol w="981749"/>
                <a:gridCol w="1219200"/>
                <a:gridCol w="1219200"/>
                <a:gridCol w="1143000"/>
              </a:tblGrid>
              <a:tr h="398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ADRB2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TNFSF4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TPSAB1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TSLP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ADRB2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TNFSF4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TPSAB1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TSLP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37978"/>
              </p:ext>
            </p:extLst>
          </p:nvPr>
        </p:nvGraphicFramePr>
        <p:xfrm>
          <a:off x="2274563" y="38404800"/>
          <a:ext cx="9862705" cy="36576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64896"/>
                <a:gridCol w="1601559"/>
                <a:gridCol w="1918251"/>
                <a:gridCol w="2035879"/>
                <a:gridCol w="2642120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# of PPI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# Protein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Avg. Deg.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# of Non-PPI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1425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Calibri" panose="020F0502020204030204" pitchFamily="34" charset="0"/>
                        </a:rPr>
                        <a:t>33.92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2061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N_500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</a:rPr>
                        <a:t>610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Calibri" panose="020F0502020204030204" pitchFamily="34" charset="0"/>
                        </a:rPr>
                        <a:t>14.70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2793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N_600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540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Calibri" panose="020F0502020204030204" pitchFamily="34" charset="0"/>
                        </a:rPr>
                        <a:t>13.18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</a:rPr>
                        <a:t>2781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N_700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</a:rPr>
                        <a:t>468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N_800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</a:rPr>
                        <a:t>346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Calibri" panose="020F0502020204030204" pitchFamily="34" charset="0"/>
                        </a:rPr>
                        <a:t>9.48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2282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N_900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Calibri" panose="020F0502020204030204" pitchFamily="34" charset="0"/>
                        </a:rPr>
                        <a:t>7.06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2038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Calibri" panose="020F0502020204030204" pitchFamily="34" charset="0"/>
                        </a:rPr>
                        <a:t>N_950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183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2800" u="none" strike="noStrike" dirty="0" smtClean="0">
                          <a:effectLst/>
                          <a:latin typeface="Calibri" panose="020F0502020204030204" pitchFamily="34" charset="0"/>
                        </a:rPr>
                        <a:t>.00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Calibri" panose="020F0502020204030204" pitchFamily="34" charset="0"/>
                        </a:rPr>
                        <a:t>1647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09800" y="378053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3399"/>
                </a:solidFill>
              </a:rPr>
              <a:t>Table </a:t>
            </a:r>
            <a:r>
              <a:rPr lang="en-US" sz="2800" b="1" dirty="0">
                <a:solidFill>
                  <a:srgbClr val="333399"/>
                </a:solidFill>
              </a:rPr>
              <a:t>2</a:t>
            </a:r>
            <a:r>
              <a:rPr lang="en-US" sz="2800" b="1" dirty="0" smtClean="0">
                <a:solidFill>
                  <a:srgbClr val="333399"/>
                </a:solidFill>
              </a:rPr>
              <a:t>:</a:t>
            </a:r>
            <a:r>
              <a:rPr lang="en-US" sz="2800" dirty="0" smtClean="0"/>
              <a:t> Topology of Allergy and Asthma PPI network</a:t>
            </a:r>
            <a:endParaRPr lang="en-US" sz="2800" dirty="0"/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1846059312"/>
              </p:ext>
            </p:extLst>
          </p:nvPr>
        </p:nvGraphicFramePr>
        <p:xfrm>
          <a:off x="26289519" y="12877800"/>
          <a:ext cx="10423815" cy="5257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80060"/>
              </p:ext>
            </p:extLst>
          </p:nvPr>
        </p:nvGraphicFramePr>
        <p:xfrm>
          <a:off x="14077970" y="37321160"/>
          <a:ext cx="10415156" cy="464820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26524"/>
                <a:gridCol w="2222158"/>
                <a:gridCol w="2222158"/>
                <a:gridCol w="2222158"/>
                <a:gridCol w="2222158"/>
              </a:tblGrid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Diffusion Kernel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# of Non-existing PPI larger than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  <a:latin typeface="Calibri" panose="020F0502020204030204" pitchFamily="34" charset="0"/>
                        </a:rPr>
                        <a:t>Avg.</a:t>
                      </a:r>
                      <a:r>
                        <a:rPr lang="en-US" sz="2400" b="1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K-value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Min. </a:t>
                      </a:r>
                      <a:r>
                        <a:rPr lang="en-US" sz="2400" b="1" u="none" strike="noStrike" dirty="0" smtClean="0">
                          <a:effectLst/>
                          <a:latin typeface="Calibri" panose="020F0502020204030204" pitchFamily="34" charset="0"/>
                        </a:rPr>
                        <a:t>K-value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2400" b="1" u="none" strike="noStrike" dirty="0" smtClean="0">
                          <a:effectLst/>
                          <a:latin typeface="Calibri" panose="020F0502020204030204" pitchFamily="34" charset="0"/>
                        </a:rPr>
                        <a:t>K-value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Min. </a:t>
                      </a:r>
                      <a:r>
                        <a:rPr lang="en-US" sz="2400" b="1" u="none" strike="noStrike" dirty="0" smtClean="0">
                          <a:effectLst/>
                          <a:latin typeface="Calibri" panose="020F0502020204030204" pitchFamily="34" charset="0"/>
                        </a:rPr>
                        <a:t>K-value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0.011926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0.011891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1252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1846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N_500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0.013495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0.011349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1816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N_600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0.014591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0.011783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1481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N_700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0.017008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0.012946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N_800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0.022212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0.013661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N_900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0.028909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0.015859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547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N_950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0.033594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0.016331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543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289519" y="18364200"/>
            <a:ext cx="105156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389438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rgbClr val="333399"/>
                </a:solidFill>
              </a:rPr>
              <a:t>Figure-2: </a:t>
            </a:r>
            <a:r>
              <a:rPr lang="en-US" sz="2800" dirty="0" smtClean="0"/>
              <a:t>Relationship between the average </a:t>
            </a:r>
            <a:r>
              <a:rPr lang="en-US" sz="2800" dirty="0" smtClean="0"/>
              <a:t>degree of interaction </a:t>
            </a:r>
            <a:r>
              <a:rPr lang="en-US" sz="2800" dirty="0" smtClean="0"/>
              <a:t>and average diffusion kernel values for Asthma and Allergy PPI networks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776" y="10599006"/>
            <a:ext cx="8219624" cy="311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368688" y="15259050"/>
                <a:ext cx="9067800" cy="260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0" algn="ctr" fontAlgn="auto">
                  <a:spcBef>
                    <a:spcPct val="20000"/>
                  </a:spcBef>
                  <a:spcAft>
                    <a:spcPts val="0"/>
                  </a:spcAft>
                  <a:buClr>
                    <a:srgbClr val="93A299"/>
                  </a:buClr>
                </a:pPr>
                <a:r>
                  <a:rPr lang="en-US" sz="2400" dirty="0" smtClean="0">
                    <a:latin typeface="Calibri" panose="020F0502020204030204" pitchFamily="34" charset="0"/>
                  </a:rPr>
                  <a:t>                                         𝐾=𝑒</a:t>
                </a:r>
                <a:r>
                  <a:rPr lang="en-US" sz="2400" baseline="30000" dirty="0" smtClean="0">
                    <a:latin typeface="Calibri" panose="020F0502020204030204" pitchFamily="34" charset="0"/>
                  </a:rPr>
                  <a:t>𝐿              </a:t>
                </a:r>
                <a:r>
                  <a:rPr lang="en-US" sz="2400" dirty="0" smtClean="0">
                    <a:latin typeface="Calibri" panose="020F0502020204030204" pitchFamily="34" charset="0"/>
                  </a:rPr>
                  <a:t>                            (i)</a:t>
                </a:r>
                <a:endParaRPr lang="en-US" sz="2400" baseline="30000" dirty="0" smtClean="0">
                  <a:latin typeface="Calibri" panose="020F0502020204030204" pitchFamily="34" charset="0"/>
                </a:endParaRPr>
              </a:p>
              <a:p>
                <a:pPr marL="114300" lvl="0" algn="ctr" fontAlgn="auto">
                  <a:spcBef>
                    <a:spcPct val="20000"/>
                  </a:spcBef>
                  <a:spcAft>
                    <a:spcPts val="0"/>
                  </a:spcAft>
                  <a:buClr>
                    <a:srgbClr val="93A299"/>
                  </a:buClr>
                </a:pPr>
                <a:r>
                  <a:rPr lang="en-US" sz="2400" dirty="0" smtClean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Where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en-US" sz="2400" i="1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L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is the Laplacian matrix</a:t>
                </a:r>
              </a:p>
              <a:p>
                <a:pPr marL="342900" lvl="0" indent="-228600" fontAlgn="auto">
                  <a:spcBef>
                    <a:spcPct val="20000"/>
                  </a:spcBef>
                  <a:spcAft>
                    <a:spcPts val="0"/>
                  </a:spcAft>
                  <a:buClr>
                    <a:srgbClr val="93A299"/>
                  </a:buClr>
                  <a:buFont typeface="Arial" pitchFamily="34" charset="0"/>
                  <a:buChar char="•"/>
                </a:pPr>
                <a:endParaRPr lang="en-US" sz="2400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  <a:p>
                <a:pPr marL="114300" lvl="0" fontAlgn="auto">
                  <a:spcBef>
                    <a:spcPct val="20000"/>
                  </a:spcBef>
                  <a:spcAft>
                    <a:spcPts val="0"/>
                  </a:spcAft>
                  <a:buClr>
                    <a:srgbClr val="93A2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𝑖𝑛𝑡𝑒𝑟𝑎𝑐𝑡𝑠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𝑤𝑖𝑡h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564B3C"/>
                  </a:solidFill>
                  <a:latin typeface="Century Gothic"/>
                </a:endParaRPr>
              </a:p>
              <a:p>
                <a:endParaRPr lang="en-US" sz="2400" baseline="30000" dirty="0" smtClean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688" y="15259050"/>
                <a:ext cx="9067800" cy="2605842"/>
              </a:xfrm>
              <a:prstGeom prst="rect">
                <a:avLst/>
              </a:prstGeom>
              <a:blipFill rotWithShape="1">
                <a:blip r:embed="rId8"/>
                <a:stretch>
                  <a:fillRect t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652362" y="291156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*The standard protein names herein are as provided by the HUGO Gene Nomenclature Committee (HGNC).</a:t>
            </a:r>
            <a:endParaRPr lang="en-US" sz="2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968921" y="13573780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3399"/>
                </a:solidFill>
              </a:rPr>
              <a:t>Figure-1:</a:t>
            </a:r>
            <a:r>
              <a:rPr lang="en-US" sz="2800" dirty="0" smtClean="0"/>
              <a:t> Visualization of the diffusion process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923097" y="36254363"/>
            <a:ext cx="10570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3399"/>
                </a:solidFill>
              </a:rPr>
              <a:t>Table 5:</a:t>
            </a:r>
            <a:r>
              <a:rPr lang="en-US" sz="2800" dirty="0" smtClean="0"/>
              <a:t> Summary of probable missing PPI evaluated using average K-value and minimum K-value as threshold.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05518"/>
              </p:ext>
            </p:extLst>
          </p:nvPr>
        </p:nvGraphicFramePr>
        <p:xfrm>
          <a:off x="27146768" y="24155400"/>
          <a:ext cx="7314682" cy="5943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73223"/>
                <a:gridCol w="1345407"/>
                <a:gridCol w="1345407"/>
                <a:gridCol w="1994912"/>
                <a:gridCol w="1855733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Diffusion Kernel 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Missing PPI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Before Expt.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After Expt.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CCL24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GPR44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0.039327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0.042915</a:t>
                      </a:r>
                      <a:endParaRPr lang="en-US" sz="2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CCL8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GPR44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0.039327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0.042915</a:t>
                      </a:r>
                      <a:endParaRPr lang="en-US" sz="2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CCR4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CCR8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0.032621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0.032334</a:t>
                      </a:r>
                      <a:endParaRPr lang="en-US" sz="2400" b="0" i="0" u="none" strike="noStrike">
                        <a:solidFill>
                          <a:srgbClr val="60497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CCR4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GPR44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0.032123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0.038481</a:t>
                      </a:r>
                      <a:endParaRPr lang="en-US" sz="2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CMA1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KIT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0.045064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0.098672</a:t>
                      </a:r>
                      <a:endParaRPr lang="en-US" sz="2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IL17RB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0.034299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0.069032</a:t>
                      </a:r>
                      <a:endParaRPr lang="en-US" sz="2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IL1RL1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IL25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0.039492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0.063237</a:t>
                      </a:r>
                      <a:endParaRPr lang="en-US" sz="2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MAF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PDCD1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0.040173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0.14226</a:t>
                      </a:r>
                      <a:endParaRPr lang="en-US" sz="2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MMP9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RORC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0.030524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</a:rPr>
                        <a:t>0.037939</a:t>
                      </a:r>
                      <a:endParaRPr lang="en-US" sz="24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RNASE2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RNASE3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0.15769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0.31674</a:t>
                      </a:r>
                      <a:endParaRPr lang="en-US" sz="24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4602</TotalTime>
  <Words>1564</Words>
  <Application>Microsoft Office PowerPoint</Application>
  <PresentationFormat>Custom</PresentationFormat>
  <Paragraphs>579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Identifying Probable Protein-Protein Interactions Related to Asthma and Allergy Using the Diffusion Kernel</vt:lpstr>
    </vt:vector>
  </TitlesOfParts>
  <Company>College of Engineering and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qazi</dc:creator>
  <cp:lastModifiedBy>Dominic K. Bett</cp:lastModifiedBy>
  <cp:revision>335</cp:revision>
  <dcterms:created xsi:type="dcterms:W3CDTF">2007-06-14T13:52:18Z</dcterms:created>
  <dcterms:modified xsi:type="dcterms:W3CDTF">2015-02-17T17:32:24Z</dcterms:modified>
</cp:coreProperties>
</file>