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8404800" cy="43891200"/>
  <p:notesSz cx="9223375" cy="7004050"/>
  <p:defaultTextStyle>
    <a:defPPr>
      <a:defRPr lang="en-US"/>
    </a:defPPr>
    <a:lvl1pPr algn="l" rtl="0" fontAlgn="base">
      <a:spcBef>
        <a:spcPct val="0"/>
      </a:spcBef>
      <a:spcAft>
        <a:spcPct val="0"/>
      </a:spcAft>
      <a:defRPr sz="8600" kern="1200">
        <a:solidFill>
          <a:schemeClr val="tx1"/>
        </a:solidFill>
        <a:latin typeface="Arial" charset="0"/>
        <a:ea typeface="+mn-ea"/>
        <a:cs typeface="+mn-cs"/>
      </a:defRPr>
    </a:lvl1pPr>
    <a:lvl2pPr marL="457200" algn="l" rtl="0" fontAlgn="base">
      <a:spcBef>
        <a:spcPct val="0"/>
      </a:spcBef>
      <a:spcAft>
        <a:spcPct val="0"/>
      </a:spcAft>
      <a:defRPr sz="8600" kern="1200">
        <a:solidFill>
          <a:schemeClr val="tx1"/>
        </a:solidFill>
        <a:latin typeface="Arial" charset="0"/>
        <a:ea typeface="+mn-ea"/>
        <a:cs typeface="+mn-cs"/>
      </a:defRPr>
    </a:lvl2pPr>
    <a:lvl3pPr marL="914400" algn="l" rtl="0" fontAlgn="base">
      <a:spcBef>
        <a:spcPct val="0"/>
      </a:spcBef>
      <a:spcAft>
        <a:spcPct val="0"/>
      </a:spcAft>
      <a:defRPr sz="8600" kern="1200">
        <a:solidFill>
          <a:schemeClr val="tx1"/>
        </a:solidFill>
        <a:latin typeface="Arial" charset="0"/>
        <a:ea typeface="+mn-ea"/>
        <a:cs typeface="+mn-cs"/>
      </a:defRPr>
    </a:lvl3pPr>
    <a:lvl4pPr marL="1371600" algn="l" rtl="0" fontAlgn="base">
      <a:spcBef>
        <a:spcPct val="0"/>
      </a:spcBef>
      <a:spcAft>
        <a:spcPct val="0"/>
      </a:spcAft>
      <a:defRPr sz="8600" kern="1200">
        <a:solidFill>
          <a:schemeClr val="tx1"/>
        </a:solidFill>
        <a:latin typeface="Arial" charset="0"/>
        <a:ea typeface="+mn-ea"/>
        <a:cs typeface="+mn-cs"/>
      </a:defRPr>
    </a:lvl4pPr>
    <a:lvl5pPr marL="1828800" algn="l"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CC9900"/>
    <a:srgbClr val="CCFFCC"/>
    <a:srgbClr val="E5E5FF"/>
    <a:srgbClr val="FFFF9B"/>
    <a:srgbClr val="FF9900"/>
    <a:srgbClr val="9966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150" autoAdjust="0"/>
  </p:normalViewPr>
  <p:slideViewPr>
    <p:cSldViewPr>
      <p:cViewPr>
        <p:scale>
          <a:sx n="50" d="100"/>
          <a:sy n="50" d="100"/>
        </p:scale>
        <p:origin x="3732" y="6180"/>
      </p:cViewPr>
      <p:guideLst>
        <p:guide orient="horz" pos="13824"/>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ondal\AppData\Local\Microsoft\Windows\Temporary%20Internet%20Files\Content.Outlook\GP719G5K\Tabular%20Actual%20DK%20Values(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plotArea>
      <c:layout/>
      <c:scatterChart>
        <c:scatterStyle val="lineMarker"/>
        <c:varyColors val="0"/>
        <c:ser>
          <c:idx val="0"/>
          <c:order val="0"/>
          <c:spPr>
            <a:ln w="47625">
              <a:noFill/>
            </a:ln>
          </c:spPr>
          <c:marker>
            <c:spPr>
              <a:solidFill>
                <a:schemeClr val="accent6">
                  <a:lumMod val="75000"/>
                </a:schemeClr>
              </a:solidFill>
            </c:spPr>
          </c:marker>
          <c:trendline>
            <c:trendlineType val="linear"/>
            <c:dispRSqr val="1"/>
            <c:dispEq val="1"/>
            <c:trendlineLbl>
              <c:layout>
                <c:manualLayout>
                  <c:x val="0.44935892388451443"/>
                  <c:y val="0.370242782152231"/>
                </c:manualLayout>
              </c:layout>
              <c:numFmt formatCode="General" sourceLinked="0"/>
            </c:trendlineLbl>
          </c:trendline>
          <c:xVal>
            <c:numRef>
              <c:f>Sheet1!$T$6:$Z$6</c:f>
              <c:numCache>
                <c:formatCode>0.000000</c:formatCode>
                <c:ptCount val="7"/>
                <c:pt idx="0">
                  <c:v>1.1925695438596578E-2</c:v>
                </c:pt>
                <c:pt idx="1">
                  <c:v>1.349494426229508E-2</c:v>
                </c:pt>
                <c:pt idx="2">
                  <c:v>1.4591379629629626E-2</c:v>
                </c:pt>
                <c:pt idx="3">
                  <c:v>1.7007912393162402E-2</c:v>
                </c:pt>
                <c:pt idx="4">
                  <c:v>2.2211534682080918E-2</c:v>
                </c:pt>
                <c:pt idx="5">
                  <c:v>2.8909200000000003E-2</c:v>
                </c:pt>
                <c:pt idx="6">
                  <c:v>3.3594098360655716E-2</c:v>
                </c:pt>
              </c:numCache>
            </c:numRef>
          </c:xVal>
          <c:yVal>
            <c:numRef>
              <c:f>Sheet1!$T$7:$Z$7</c:f>
              <c:numCache>
                <c:formatCode>General</c:formatCode>
                <c:ptCount val="7"/>
                <c:pt idx="0">
                  <c:v>5.894736842105263E-2</c:v>
                </c:pt>
                <c:pt idx="1">
                  <c:v>0.1360655737704918</c:v>
                </c:pt>
                <c:pt idx="2">
                  <c:v>0.15185185185185185</c:v>
                </c:pt>
                <c:pt idx="3">
                  <c:v>0.16452991452991453</c:v>
                </c:pt>
                <c:pt idx="4">
                  <c:v>0.21098265895953755</c:v>
                </c:pt>
                <c:pt idx="5">
                  <c:v>0.28333333333333333</c:v>
                </c:pt>
                <c:pt idx="6">
                  <c:v>0.33333333333333331</c:v>
                </c:pt>
              </c:numCache>
            </c:numRef>
          </c:yVal>
          <c:smooth val="0"/>
        </c:ser>
        <c:dLbls>
          <c:showLegendKey val="0"/>
          <c:showVal val="0"/>
          <c:showCatName val="0"/>
          <c:showSerName val="0"/>
          <c:showPercent val="0"/>
          <c:showBubbleSize val="0"/>
        </c:dLbls>
        <c:axId val="173164800"/>
        <c:axId val="181399936"/>
      </c:scatterChart>
      <c:valAx>
        <c:axId val="173164800"/>
        <c:scaling>
          <c:orientation val="minMax"/>
        </c:scaling>
        <c:delete val="0"/>
        <c:axPos val="b"/>
        <c:title>
          <c:tx>
            <c:rich>
              <a:bodyPr/>
              <a:lstStyle/>
              <a:p>
                <a:pPr>
                  <a:defRPr/>
                </a:pPr>
                <a:r>
                  <a:rPr lang="en-US"/>
                  <a:t>Average Kernel Values</a:t>
                </a:r>
              </a:p>
            </c:rich>
          </c:tx>
          <c:layout/>
          <c:overlay val="0"/>
        </c:title>
        <c:numFmt formatCode="0.000" sourceLinked="0"/>
        <c:majorTickMark val="out"/>
        <c:minorTickMark val="none"/>
        <c:tickLblPos val="nextTo"/>
        <c:crossAx val="181399936"/>
        <c:crosses val="autoZero"/>
        <c:crossBetween val="midCat"/>
      </c:valAx>
      <c:valAx>
        <c:axId val="181399936"/>
        <c:scaling>
          <c:orientation val="minMax"/>
        </c:scaling>
        <c:delete val="0"/>
        <c:axPos val="l"/>
        <c:majorGridlines/>
        <c:title>
          <c:tx>
            <c:rich>
              <a:bodyPr rot="-5400000" vert="horz"/>
              <a:lstStyle/>
              <a:p>
                <a:pPr>
                  <a:defRPr/>
                </a:pPr>
                <a:r>
                  <a:rPr lang="en-US"/>
                  <a:t>1/Average Interaction</a:t>
                </a:r>
              </a:p>
            </c:rich>
          </c:tx>
          <c:layout/>
          <c:overlay val="0"/>
        </c:title>
        <c:numFmt formatCode="#,##0.00" sourceLinked="0"/>
        <c:majorTickMark val="out"/>
        <c:minorTickMark val="none"/>
        <c:tickLblPos val="nextTo"/>
        <c:crossAx val="173164800"/>
        <c:crosses val="autoZero"/>
        <c:crossBetween val="midCat"/>
      </c:valAx>
      <c:spPr>
        <a:ln>
          <a:solidFill>
            <a:schemeClr val="accent1"/>
          </a:solidFill>
        </a:ln>
      </c:spPr>
    </c:plotArea>
    <c:legend>
      <c:legendPos val="r"/>
      <c:layout>
        <c:manualLayout>
          <c:xMode val="edge"/>
          <c:yMode val="edge"/>
          <c:x val="0.75152989209682119"/>
          <c:y val="0.23572725284339457"/>
          <c:w val="0.22871702148342568"/>
          <c:h val="0.16743438320209975"/>
        </c:manualLayout>
      </c:layout>
      <c:overlay val="0"/>
      <c:txPr>
        <a:bodyPr/>
        <a:lstStyle/>
        <a:p>
          <a:pPr>
            <a:defRPr b="1"/>
          </a:pPr>
          <a:endParaRPr lang="en-US"/>
        </a:p>
      </c:txPr>
    </c:legend>
    <c:plotVisOnly val="1"/>
    <c:dispBlanksAs val="gap"/>
    <c:showDLblsOverMax val="0"/>
  </c:chart>
  <c:txPr>
    <a:bodyPr/>
    <a:lstStyle/>
    <a:p>
      <a:pPr>
        <a:defRPr sz="20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defTabSz="927100">
              <a:defRPr sz="1200"/>
            </a:lvl1pPr>
          </a:lstStyle>
          <a:p>
            <a:endParaRPr lang="en-US" dirty="0"/>
          </a:p>
        </p:txBody>
      </p:sp>
      <p:sp>
        <p:nvSpPr>
          <p:cNvPr id="3075" name="Rectangle 3"/>
          <p:cNvSpPr>
            <a:spLocks noGrp="1" noChangeArrowheads="1"/>
          </p:cNvSpPr>
          <p:nvPr>
            <p:ph type="dt" sz="quarter" idx="1"/>
          </p:nvPr>
        </p:nvSpPr>
        <p:spPr bwMode="auto">
          <a:xfrm>
            <a:off x="5224463" y="0"/>
            <a:ext cx="3997325" cy="350838"/>
          </a:xfrm>
          <a:prstGeom prst="rect">
            <a:avLst/>
          </a:prstGeom>
          <a:noFill/>
          <a:ln w="9525">
            <a:noFill/>
            <a:miter lim="800000"/>
            <a:headEnd/>
            <a:tailEnd/>
          </a:ln>
          <a:effectLst/>
        </p:spPr>
        <p:txBody>
          <a:bodyPr vert="horz" wrap="square" lIns="92720" tIns="46360" rIns="92720" bIns="46360" numCol="1" anchor="t" anchorCtr="0" compatLnSpc="1">
            <a:prstTxWarp prst="textNoShape">
              <a:avLst/>
            </a:prstTxWarp>
          </a:bodyPr>
          <a:lstStyle>
            <a:lvl1pPr algn="r" defTabSz="927100">
              <a:defRPr sz="1200"/>
            </a:lvl1pPr>
          </a:lstStyle>
          <a:p>
            <a:endParaRPr lang="en-US" dirty="0"/>
          </a:p>
        </p:txBody>
      </p:sp>
      <p:sp>
        <p:nvSpPr>
          <p:cNvPr id="3076" name="Rectangle 4"/>
          <p:cNvSpPr>
            <a:spLocks noGrp="1" noChangeArrowheads="1"/>
          </p:cNvSpPr>
          <p:nvPr>
            <p:ph type="ftr" sz="quarter" idx="2"/>
          </p:nvPr>
        </p:nvSpPr>
        <p:spPr bwMode="auto">
          <a:xfrm>
            <a:off x="0"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defTabSz="927100">
              <a:defRPr sz="1200"/>
            </a:lvl1pPr>
          </a:lstStyle>
          <a:p>
            <a:endParaRPr lang="en-US" dirty="0"/>
          </a:p>
        </p:txBody>
      </p:sp>
      <p:sp>
        <p:nvSpPr>
          <p:cNvPr id="3077" name="Rectangle 5"/>
          <p:cNvSpPr>
            <a:spLocks noGrp="1" noChangeArrowheads="1"/>
          </p:cNvSpPr>
          <p:nvPr>
            <p:ph type="sldNum" sz="quarter" idx="3"/>
          </p:nvPr>
        </p:nvSpPr>
        <p:spPr bwMode="auto">
          <a:xfrm>
            <a:off x="5224463" y="6651625"/>
            <a:ext cx="3997325" cy="350838"/>
          </a:xfrm>
          <a:prstGeom prst="rect">
            <a:avLst/>
          </a:prstGeom>
          <a:noFill/>
          <a:ln w="9525">
            <a:noFill/>
            <a:miter lim="800000"/>
            <a:headEnd/>
            <a:tailEnd/>
          </a:ln>
          <a:effectLst/>
        </p:spPr>
        <p:txBody>
          <a:bodyPr vert="horz" wrap="square" lIns="92720" tIns="46360" rIns="92720" bIns="46360" numCol="1" anchor="b" anchorCtr="0" compatLnSpc="1">
            <a:prstTxWarp prst="textNoShape">
              <a:avLst/>
            </a:prstTxWarp>
          </a:bodyPr>
          <a:lstStyle>
            <a:lvl1pPr algn="r" defTabSz="927100">
              <a:defRPr sz="1200"/>
            </a:lvl1pPr>
          </a:lstStyle>
          <a:p>
            <a:fld id="{9A5B2838-594C-4FED-BCA9-759BBB2D3104}" type="slidenum">
              <a:rPr lang="en-US"/>
              <a:pPr/>
              <a:t>‹#›</a:t>
            </a:fld>
            <a:endParaRPr lang="en-US" dirty="0"/>
          </a:p>
        </p:txBody>
      </p:sp>
    </p:spTree>
    <p:extLst>
      <p:ext uri="{BB962C8B-B14F-4D97-AF65-F5344CB8AC3E}">
        <p14:creationId xmlns:p14="http://schemas.microsoft.com/office/powerpoint/2010/main" val="2284139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732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24463" y="0"/>
            <a:ext cx="3997325" cy="350838"/>
          </a:xfrm>
          <a:prstGeom prst="rect">
            <a:avLst/>
          </a:prstGeom>
        </p:spPr>
        <p:txBody>
          <a:bodyPr vert="horz" lIns="91440" tIns="45720" rIns="91440" bIns="45720" rtlCol="0"/>
          <a:lstStyle>
            <a:lvl1pPr algn="r">
              <a:defRPr sz="1200"/>
            </a:lvl1pPr>
          </a:lstStyle>
          <a:p>
            <a:fld id="{12963A21-AA02-406A-9503-58FA4866E4E6}" type="datetimeFigureOut">
              <a:rPr lang="en-US" smtClean="0"/>
              <a:t>2/17/2015</a:t>
            </a:fld>
            <a:endParaRPr lang="en-US"/>
          </a:p>
        </p:txBody>
      </p:sp>
      <p:sp>
        <p:nvSpPr>
          <p:cNvPr id="4" name="Slide Image Placeholder 3"/>
          <p:cNvSpPr>
            <a:spLocks noGrp="1" noRot="1" noChangeAspect="1"/>
          </p:cNvSpPr>
          <p:nvPr>
            <p:ph type="sldImg" idx="2"/>
          </p:nvPr>
        </p:nvSpPr>
        <p:spPr>
          <a:xfrm>
            <a:off x="3462338" y="525463"/>
            <a:ext cx="2298700" cy="2625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2338" y="3327400"/>
            <a:ext cx="7378700" cy="3151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3213"/>
            <a:ext cx="3997325" cy="349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24463" y="6653213"/>
            <a:ext cx="3997325" cy="349250"/>
          </a:xfrm>
          <a:prstGeom prst="rect">
            <a:avLst/>
          </a:prstGeom>
        </p:spPr>
        <p:txBody>
          <a:bodyPr vert="horz" lIns="91440" tIns="45720" rIns="91440" bIns="45720" rtlCol="0" anchor="b"/>
          <a:lstStyle>
            <a:lvl1pPr algn="r">
              <a:defRPr sz="1200"/>
            </a:lvl1pPr>
          </a:lstStyle>
          <a:p>
            <a:fld id="{D2D7952D-6FD1-49C2-BA6D-E3AB22F30CEE}" type="slidenum">
              <a:rPr lang="en-US" smtClean="0"/>
              <a:t>‹#›</a:t>
            </a:fld>
            <a:endParaRPr lang="en-US"/>
          </a:p>
        </p:txBody>
      </p:sp>
    </p:spTree>
    <p:extLst>
      <p:ext uri="{BB962C8B-B14F-4D97-AF65-F5344CB8AC3E}">
        <p14:creationId xmlns:p14="http://schemas.microsoft.com/office/powerpoint/2010/main" val="1670583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D7952D-6FD1-49C2-BA6D-E3AB22F30CEE}" type="slidenum">
              <a:rPr lang="en-US" smtClean="0"/>
              <a:t>1</a:t>
            </a:fld>
            <a:endParaRPr lang="en-US"/>
          </a:p>
        </p:txBody>
      </p:sp>
    </p:spTree>
    <p:extLst>
      <p:ext uri="{BB962C8B-B14F-4D97-AF65-F5344CB8AC3E}">
        <p14:creationId xmlns:p14="http://schemas.microsoft.com/office/powerpoint/2010/main" val="104381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6" y="13635568"/>
            <a:ext cx="32642969" cy="9406467"/>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24870835"/>
            <a:ext cx="26883916" cy="1121833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3121A69D-EED6-42CF-ABB6-F1A7FFDAFAC3}"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98E6706C-AF9C-42B2-AFF2-D71DFCF6152E}"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759" y="1756833"/>
            <a:ext cx="8641358" cy="3745018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19685" y="1756833"/>
            <a:ext cx="25790724" cy="3745018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60065A0-369F-4D8A-AE80-AE786F2D658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D0434218-6986-4E79-965A-4DDCF69DEA1B}"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2" y="28204586"/>
            <a:ext cx="32644359" cy="871643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2" y="18603384"/>
            <a:ext cx="32644359"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2691BB3D-7FFE-4C3F-9DEF-2AE3E7AC0A8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19684" y="10240433"/>
            <a:ext cx="17216041" cy="28966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69076" y="10240433"/>
            <a:ext cx="17216041" cy="28966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E51211A5-CB0F-4E13-A1AA-149CC6E384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5" y="9825569"/>
            <a:ext cx="16968788"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19685" y="13919202"/>
            <a:ext cx="16968788"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4" y="9825569"/>
            <a:ext cx="16975733" cy="40936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9384" y="13919202"/>
            <a:ext cx="16975733" cy="252878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892E439B-741C-4979-8A49-A152C6FA3F4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801CC639-BF8E-44E7-BF5A-A1A2E72318FC}"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F3489B31-7251-4374-8B5A-F9A4FE100DCE}"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748368"/>
            <a:ext cx="12634913" cy="74358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5766" y="1748368"/>
            <a:ext cx="21469350" cy="37458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9184217"/>
            <a:ext cx="12634913"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8DF6B2BB-3A7B-4517-A155-72933B951E0F}"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30723419"/>
            <a:ext cx="23043158" cy="362796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331" y="3922186"/>
            <a:ext cx="23043158" cy="263334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527331" y="34351386"/>
            <a:ext cx="23043158" cy="51498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39B3F751-29BD-4AF3-851A-573F6F61EB8D}"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19685" y="1756833"/>
            <a:ext cx="34565431" cy="7315200"/>
          </a:xfrm>
          <a:prstGeom prst="rect">
            <a:avLst/>
          </a:prstGeom>
          <a:noFill/>
          <a:ln w="9525">
            <a:noFill/>
            <a:miter lim="800000"/>
            <a:headEnd/>
            <a:tailEnd/>
          </a:ln>
          <a:effectLst/>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19685" y="10240433"/>
            <a:ext cx="34565431" cy="28966584"/>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919684" y="39969017"/>
            <a:ext cx="8962231"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defTabSz="4389438">
              <a:defRPr sz="6700"/>
            </a:lvl1pPr>
          </a:lstStyle>
          <a:p>
            <a:endParaRPr lang="en-US" dirty="0"/>
          </a:p>
        </p:txBody>
      </p:sp>
      <p:sp>
        <p:nvSpPr>
          <p:cNvPr id="1029" name="Rectangle 5"/>
          <p:cNvSpPr>
            <a:spLocks noGrp="1" noChangeArrowheads="1"/>
          </p:cNvSpPr>
          <p:nvPr>
            <p:ph type="ftr" sz="quarter" idx="3"/>
          </p:nvPr>
        </p:nvSpPr>
        <p:spPr bwMode="auto">
          <a:xfrm>
            <a:off x="13121085" y="39969017"/>
            <a:ext cx="12162631"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ctr" defTabSz="4389438">
              <a:defRPr sz="6700"/>
            </a:lvl1pPr>
          </a:lstStyle>
          <a:p>
            <a:endParaRPr lang="en-US" dirty="0"/>
          </a:p>
        </p:txBody>
      </p:sp>
      <p:sp>
        <p:nvSpPr>
          <p:cNvPr id="1030" name="Rectangle 6"/>
          <p:cNvSpPr>
            <a:spLocks noGrp="1" noChangeArrowheads="1"/>
          </p:cNvSpPr>
          <p:nvPr>
            <p:ph type="sldNum" sz="quarter" idx="4"/>
          </p:nvPr>
        </p:nvSpPr>
        <p:spPr bwMode="auto">
          <a:xfrm>
            <a:off x="27522885" y="39969017"/>
            <a:ext cx="8962231" cy="3048000"/>
          </a:xfrm>
          <a:prstGeom prst="rect">
            <a:avLst/>
          </a:prstGeom>
          <a:noFill/>
          <a:ln w="9525">
            <a:noFill/>
            <a:miter lim="800000"/>
            <a:headEnd/>
            <a:tailEnd/>
          </a:ln>
          <a:effectLst/>
        </p:spPr>
        <p:txBody>
          <a:bodyPr vert="horz" wrap="square" lIns="438912" tIns="219456" rIns="438912" bIns="219456" numCol="1" anchor="t" anchorCtr="0" compatLnSpc="1">
            <a:prstTxWarp prst="textNoShape">
              <a:avLst/>
            </a:prstTxWarp>
          </a:bodyPr>
          <a:lstStyle>
            <a:lvl1pPr algn="r" defTabSz="4389438">
              <a:defRPr sz="6700"/>
            </a:lvl1pPr>
          </a:lstStyle>
          <a:p>
            <a:fld id="{9B04E2B7-D479-4EA7-A80C-A623DC18E1B2}"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1.jpe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591385" y="9220199"/>
            <a:ext cx="11346872" cy="32618160"/>
          </a:xfrm>
          <a:prstGeom prst="rect">
            <a:avLst/>
          </a:prstGeom>
          <a:noFill/>
        </p:spPr>
        <p:txBody>
          <a:bodyPr wrap="square" rtlCol="0">
            <a:spAutoFit/>
          </a:bodyPr>
          <a:lstStyle/>
          <a:p>
            <a:pPr algn="just" defTabSz="4389438">
              <a:spcBef>
                <a:spcPct val="20000"/>
              </a:spcBef>
            </a:pPr>
            <a:r>
              <a:rPr lang="en-US" sz="3600" b="1" i="1" dirty="0" smtClean="0">
                <a:solidFill>
                  <a:srgbClr val="333399"/>
                </a:solidFill>
              </a:rPr>
              <a:t>Method</a:t>
            </a:r>
            <a:endParaRPr lang="en-US" sz="2800" kern="0" dirty="0" smtClean="0">
              <a:solidFill>
                <a:srgbClr val="000000"/>
              </a:solidFill>
              <a:latin typeface="Arial"/>
            </a:endParaRPr>
          </a:p>
          <a:p>
            <a:pPr algn="just" defTabSz="4389438">
              <a:spcBef>
                <a:spcPct val="20000"/>
              </a:spcBef>
            </a:pPr>
            <a:r>
              <a:rPr lang="en-US" sz="2800" dirty="0"/>
              <a:t>The idea of diffusion kernel came from the physical phenomenon of diffusion of heat or </a:t>
            </a:r>
            <a:r>
              <a:rPr lang="en-US" sz="2800" dirty="0" smtClean="0"/>
              <a:t>gas.</a:t>
            </a:r>
          </a:p>
          <a:p>
            <a:pPr algn="just" defTabSz="4389438">
              <a:spcBef>
                <a:spcPct val="20000"/>
              </a:spcBef>
            </a:pPr>
            <a:endParaRPr lang="en-US" sz="2800" dirty="0"/>
          </a:p>
          <a:p>
            <a:pPr algn="just" defTabSz="4389438">
              <a:spcBef>
                <a:spcPct val="20000"/>
              </a:spcBef>
            </a:pPr>
            <a:endParaRPr lang="en-US" sz="2800" dirty="0" smtClean="0"/>
          </a:p>
          <a:p>
            <a:pPr algn="just" defTabSz="4389438">
              <a:spcBef>
                <a:spcPct val="20000"/>
              </a:spcBef>
            </a:pPr>
            <a:endParaRPr lang="en-US" sz="2800" dirty="0"/>
          </a:p>
          <a:p>
            <a:pPr algn="just" defTabSz="4389438">
              <a:spcBef>
                <a:spcPct val="20000"/>
              </a:spcBef>
            </a:pPr>
            <a:endParaRPr lang="en-US" sz="2800" dirty="0" smtClean="0"/>
          </a:p>
          <a:p>
            <a:pPr algn="just" defTabSz="4389438">
              <a:spcBef>
                <a:spcPct val="20000"/>
              </a:spcBef>
            </a:pPr>
            <a:endParaRPr lang="en-US" sz="2800" dirty="0" smtClean="0"/>
          </a:p>
          <a:p>
            <a:pPr algn="just" defTabSz="4389438">
              <a:spcBef>
                <a:spcPct val="20000"/>
              </a:spcBef>
            </a:pPr>
            <a:endParaRPr lang="en-US" sz="2800" dirty="0" smtClean="0"/>
          </a:p>
          <a:p>
            <a:pPr algn="just" defTabSz="4389438">
              <a:spcBef>
                <a:spcPct val="20000"/>
              </a:spcBef>
            </a:pPr>
            <a:endParaRPr lang="en-US" sz="2800" dirty="0"/>
          </a:p>
          <a:p>
            <a:pPr algn="just" defTabSz="4389438">
              <a:spcBef>
                <a:spcPct val="20000"/>
              </a:spcBef>
            </a:pPr>
            <a:r>
              <a:rPr lang="en-US" sz="2800" dirty="0" smtClean="0"/>
              <a:t>Diffusion kernel, </a:t>
            </a:r>
            <a:r>
              <a:rPr lang="en-US" sz="2800" i="1" dirty="0" smtClean="0"/>
              <a:t>K</a:t>
            </a:r>
            <a:r>
              <a:rPr lang="en-US" sz="2800" dirty="0" smtClean="0"/>
              <a:t> </a:t>
            </a:r>
            <a:r>
              <a:rPr lang="en-US" sz="2800" dirty="0"/>
              <a:t>on a graph corresponds to random walk on a graph and </a:t>
            </a:r>
            <a:r>
              <a:rPr lang="en-US" sz="2800" dirty="0" smtClean="0"/>
              <a:t>could </a:t>
            </a:r>
            <a:r>
              <a:rPr lang="en-US" sz="2800" dirty="0"/>
              <a:t>be modeled </a:t>
            </a:r>
            <a:r>
              <a:rPr lang="en-US" sz="2800" dirty="0" smtClean="0"/>
              <a:t>as: </a:t>
            </a:r>
          </a:p>
          <a:p>
            <a:pPr algn="just" defTabSz="4389438">
              <a:spcBef>
                <a:spcPct val="20000"/>
              </a:spcBef>
            </a:pPr>
            <a:endParaRPr lang="en-US" sz="2800" kern="0" dirty="0" smtClean="0">
              <a:solidFill>
                <a:srgbClr val="000000"/>
              </a:solidFill>
              <a:latin typeface="Arial"/>
            </a:endParaRPr>
          </a:p>
          <a:p>
            <a:pPr algn="just" defTabSz="4389438">
              <a:spcBef>
                <a:spcPct val="20000"/>
              </a:spcBef>
            </a:pPr>
            <a:endParaRPr lang="en-US" sz="2800" kern="0" dirty="0" smtClean="0">
              <a:solidFill>
                <a:srgbClr val="000000"/>
              </a:solidFill>
              <a:latin typeface="Arial"/>
            </a:endParaRPr>
          </a:p>
          <a:p>
            <a:pPr algn="just" defTabSz="4389438">
              <a:spcBef>
                <a:spcPct val="20000"/>
              </a:spcBef>
            </a:pPr>
            <a:endParaRPr lang="en-US" sz="2800" kern="0" dirty="0" smtClean="0">
              <a:solidFill>
                <a:srgbClr val="000000"/>
              </a:solidFill>
              <a:latin typeface="Arial"/>
            </a:endParaRPr>
          </a:p>
          <a:p>
            <a:pPr algn="just" defTabSz="4389438">
              <a:spcBef>
                <a:spcPct val="20000"/>
              </a:spcBef>
            </a:pPr>
            <a:endParaRPr lang="en-US" sz="2800" kern="0" dirty="0">
              <a:solidFill>
                <a:srgbClr val="000000"/>
              </a:solidFill>
              <a:latin typeface="Arial"/>
            </a:endParaRPr>
          </a:p>
          <a:p>
            <a:pPr algn="just" defTabSz="4389438">
              <a:spcBef>
                <a:spcPct val="20000"/>
              </a:spcBef>
            </a:pPr>
            <a:endParaRPr lang="en-US" sz="2800" kern="0" dirty="0" smtClean="0">
              <a:solidFill>
                <a:srgbClr val="000000"/>
              </a:solidFill>
              <a:latin typeface="Arial"/>
            </a:endParaRPr>
          </a:p>
          <a:p>
            <a:pPr lvl="0" algn="just" defTabSz="4389438">
              <a:spcBef>
                <a:spcPct val="20000"/>
              </a:spcBef>
            </a:pPr>
            <a:r>
              <a:rPr lang="en-US" sz="2800" kern="0" dirty="0" smtClean="0">
                <a:solidFill>
                  <a:srgbClr val="000000"/>
                </a:solidFill>
                <a:latin typeface="Arial"/>
              </a:rPr>
              <a:t>Protein </a:t>
            </a:r>
            <a:r>
              <a:rPr lang="en-US" sz="2800" kern="0" dirty="0">
                <a:solidFill>
                  <a:srgbClr val="000000"/>
                </a:solidFill>
                <a:latin typeface="Arial"/>
              </a:rPr>
              <a:t>interactions for asthma and allergy are represented in a two dimensional space called a Laplacian </a:t>
            </a:r>
            <a:r>
              <a:rPr lang="en-US" sz="2800" kern="0" dirty="0" smtClean="0">
                <a:solidFill>
                  <a:srgbClr val="000000"/>
                </a:solidFill>
                <a:latin typeface="Arial"/>
              </a:rPr>
              <a:t>matrix, </a:t>
            </a:r>
            <a:r>
              <a:rPr lang="en-US" sz="2800" i="1" kern="0" dirty="0" smtClean="0">
                <a:solidFill>
                  <a:srgbClr val="000000"/>
                </a:solidFill>
                <a:latin typeface="Arial"/>
              </a:rPr>
              <a:t>L</a:t>
            </a:r>
            <a:r>
              <a:rPr lang="en-US" sz="2800" kern="0" dirty="0" smtClean="0">
                <a:solidFill>
                  <a:srgbClr val="000000"/>
                </a:solidFill>
                <a:latin typeface="Arial"/>
              </a:rPr>
              <a:t>. </a:t>
            </a:r>
            <a:r>
              <a:rPr lang="en-US" sz="2800" kern="0" dirty="0">
                <a:solidFill>
                  <a:srgbClr val="000000"/>
                </a:solidFill>
                <a:latin typeface="Arial"/>
              </a:rPr>
              <a:t>In this study, Laplacian matrix is </a:t>
            </a:r>
            <a:r>
              <a:rPr lang="en-US" sz="2800" kern="0" dirty="0" smtClean="0">
                <a:solidFill>
                  <a:srgbClr val="000000"/>
                </a:solidFill>
                <a:latin typeface="Arial"/>
              </a:rPr>
              <a:t>a square </a:t>
            </a:r>
            <a:r>
              <a:rPr lang="en-US" sz="2800" kern="0" dirty="0">
                <a:solidFill>
                  <a:srgbClr val="000000"/>
                </a:solidFill>
                <a:latin typeface="Arial"/>
              </a:rPr>
              <a:t>matrix, where an element is 1 if two proteins interact, otherwise </a:t>
            </a:r>
            <a:r>
              <a:rPr lang="en-US" sz="2800" kern="0" dirty="0" smtClean="0">
                <a:solidFill>
                  <a:srgbClr val="000000"/>
                </a:solidFill>
                <a:latin typeface="Arial"/>
              </a:rPr>
              <a:t>0. The </a:t>
            </a:r>
            <a:r>
              <a:rPr lang="en-US" sz="2800" kern="0" dirty="0">
                <a:solidFill>
                  <a:srgbClr val="000000"/>
                </a:solidFill>
                <a:latin typeface="Arial"/>
              </a:rPr>
              <a:t>diagonal value for a protein is the negative of number of interactions with the </a:t>
            </a:r>
            <a:r>
              <a:rPr lang="en-US" sz="2800" kern="0" dirty="0" smtClean="0">
                <a:solidFill>
                  <a:srgbClr val="000000"/>
                </a:solidFill>
                <a:latin typeface="Arial"/>
              </a:rPr>
              <a:t>protein in </a:t>
            </a:r>
            <a:r>
              <a:rPr lang="en-US" sz="2800" kern="0" smtClean="0">
                <a:solidFill>
                  <a:srgbClr val="000000"/>
                </a:solidFill>
                <a:latin typeface="Arial"/>
              </a:rPr>
              <a:t>the network </a:t>
            </a:r>
            <a:r>
              <a:rPr lang="en-US" sz="2800" kern="0" dirty="0" smtClean="0">
                <a:solidFill>
                  <a:srgbClr val="000000"/>
                </a:solidFill>
                <a:latin typeface="Arial"/>
              </a:rPr>
              <a:t>as shown in Table 3.</a:t>
            </a: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r>
              <a:rPr lang="en-US" sz="2800" kern="0" dirty="0" smtClean="0">
                <a:solidFill>
                  <a:srgbClr val="000000"/>
                </a:solidFill>
                <a:latin typeface="Arial"/>
              </a:rPr>
              <a:t>The </a:t>
            </a:r>
            <a:r>
              <a:rPr lang="en-US" sz="2800" kern="0" dirty="0">
                <a:solidFill>
                  <a:srgbClr val="000000"/>
                </a:solidFill>
                <a:latin typeface="Arial"/>
              </a:rPr>
              <a:t>Laplacian matrix is then used to evaluate </a:t>
            </a:r>
            <a:r>
              <a:rPr lang="en-US" sz="2800" kern="0" dirty="0" smtClean="0">
                <a:solidFill>
                  <a:srgbClr val="000000"/>
                </a:solidFill>
                <a:latin typeface="Arial"/>
              </a:rPr>
              <a:t>the diffusion kernel</a:t>
            </a:r>
            <a:r>
              <a:rPr lang="en-US" sz="2800" kern="0" dirty="0">
                <a:solidFill>
                  <a:srgbClr val="000000"/>
                </a:solidFill>
                <a:latin typeface="Arial"/>
              </a:rPr>
              <a:t>, which assigns similarity weights to all possible PPIs </a:t>
            </a:r>
            <a:r>
              <a:rPr lang="en-US" sz="2800" kern="0" dirty="0" smtClean="0">
                <a:solidFill>
                  <a:srgbClr val="000000"/>
                </a:solidFill>
                <a:latin typeface="Arial"/>
              </a:rPr>
              <a:t>(existing plus non-existing) associated </a:t>
            </a:r>
            <a:r>
              <a:rPr lang="en-US" sz="2800" kern="0" dirty="0">
                <a:solidFill>
                  <a:srgbClr val="000000"/>
                </a:solidFill>
                <a:latin typeface="Arial"/>
              </a:rPr>
              <a:t>with asthma and </a:t>
            </a:r>
            <a:r>
              <a:rPr lang="en-US" sz="2800" kern="0" dirty="0" smtClean="0">
                <a:solidFill>
                  <a:srgbClr val="000000"/>
                </a:solidFill>
                <a:latin typeface="Arial"/>
              </a:rPr>
              <a:t>allergy. The </a:t>
            </a:r>
            <a:r>
              <a:rPr lang="en-US" sz="2800" kern="0" dirty="0">
                <a:solidFill>
                  <a:srgbClr val="000000"/>
                </a:solidFill>
                <a:latin typeface="Arial"/>
              </a:rPr>
              <a:t>d</a:t>
            </a:r>
            <a:r>
              <a:rPr lang="en-US" sz="2800" kern="0" dirty="0" smtClean="0">
                <a:solidFill>
                  <a:srgbClr val="000000"/>
                </a:solidFill>
                <a:latin typeface="Arial"/>
              </a:rPr>
              <a:t>iffusion kernel is computed using equation (i) above and the corresponding kernel values are shown in Table 4. </a:t>
            </a: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endParaRPr lang="en-US" sz="2800" kern="0" dirty="0" smtClean="0">
              <a:solidFill>
                <a:srgbClr val="000000"/>
              </a:solidFill>
              <a:latin typeface="Arial"/>
            </a:endParaRPr>
          </a:p>
          <a:p>
            <a:pPr lvl="0" algn="just" defTabSz="4389438">
              <a:spcBef>
                <a:spcPct val="20000"/>
              </a:spcBef>
            </a:pPr>
            <a:r>
              <a:rPr lang="en-US" sz="2800" kern="0" dirty="0" smtClean="0">
                <a:solidFill>
                  <a:srgbClr val="000000"/>
                </a:solidFill>
                <a:latin typeface="Arial"/>
              </a:rPr>
              <a:t>In this study, probable PPIs for each Asthma and Allergy sub-networks are predicted as the non-existing PPIs </a:t>
            </a:r>
            <a:r>
              <a:rPr lang="en-US" sz="2800" kern="0" dirty="0">
                <a:solidFill>
                  <a:srgbClr val="000000"/>
                </a:solidFill>
                <a:latin typeface="Arial"/>
              </a:rPr>
              <a:t>that </a:t>
            </a:r>
            <a:r>
              <a:rPr lang="en-US" sz="2800" kern="0" dirty="0" smtClean="0">
                <a:solidFill>
                  <a:srgbClr val="000000"/>
                </a:solidFill>
                <a:latin typeface="Arial"/>
              </a:rPr>
              <a:t>have higher average diffusion kernel value(K-value) than those of </a:t>
            </a:r>
            <a:r>
              <a:rPr lang="en-US" sz="2800" kern="0" dirty="0">
                <a:solidFill>
                  <a:srgbClr val="000000"/>
                </a:solidFill>
                <a:latin typeface="Arial"/>
              </a:rPr>
              <a:t>the actual </a:t>
            </a:r>
            <a:r>
              <a:rPr lang="en-US" sz="2800" kern="0" dirty="0" smtClean="0">
                <a:solidFill>
                  <a:srgbClr val="000000"/>
                </a:solidFill>
                <a:latin typeface="Arial"/>
              </a:rPr>
              <a:t>PPIs.</a:t>
            </a:r>
            <a:endParaRPr lang="en-US" sz="2800" kern="0" dirty="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smtClean="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a:solidFill>
                <a:srgbClr val="FFFFFF"/>
              </a:solidFill>
              <a:latin typeface="Arial"/>
            </a:endParaRPr>
          </a:p>
          <a:p>
            <a:pPr lvl="0" algn="just" defTabSz="4389438">
              <a:spcBef>
                <a:spcPct val="20000"/>
              </a:spcBef>
            </a:pPr>
            <a:endParaRPr lang="en-US" sz="2800" kern="0" dirty="0">
              <a:solidFill>
                <a:srgbClr val="FFFFFF"/>
              </a:solidFill>
              <a:latin typeface="Arial"/>
            </a:endParaRPr>
          </a:p>
        </p:txBody>
      </p:sp>
      <p:sp>
        <p:nvSpPr>
          <p:cNvPr id="2050" name="Rectangle 2"/>
          <p:cNvSpPr>
            <a:spLocks noGrp="1" noChangeArrowheads="1"/>
          </p:cNvSpPr>
          <p:nvPr>
            <p:ph type="ctrTitle"/>
          </p:nvPr>
        </p:nvSpPr>
        <p:spPr>
          <a:xfrm>
            <a:off x="5009356" y="1524000"/>
            <a:ext cx="29299694" cy="3128435"/>
          </a:xfrm>
        </p:spPr>
        <p:txBody>
          <a:bodyPr/>
          <a:lstStyle/>
          <a:p>
            <a:r>
              <a:rPr lang="en-US" sz="8000" b="1" dirty="0">
                <a:solidFill>
                  <a:srgbClr val="333399"/>
                </a:solidFill>
              </a:rPr>
              <a:t>Identifying Probable Protein-Protein Interactions Related </a:t>
            </a:r>
            <a:r>
              <a:rPr lang="en-US" sz="8000" b="1" dirty="0" smtClean="0">
                <a:solidFill>
                  <a:srgbClr val="333399"/>
                </a:solidFill>
              </a:rPr>
              <a:t>to Asthma </a:t>
            </a:r>
            <a:r>
              <a:rPr lang="en-US" sz="8000" b="1" dirty="0">
                <a:solidFill>
                  <a:srgbClr val="333399"/>
                </a:solidFill>
              </a:rPr>
              <a:t>and Allergy Using the Diffusion Kernel</a:t>
            </a:r>
            <a:endParaRPr lang="en-US" sz="8000" b="1" i="1" dirty="0">
              <a:solidFill>
                <a:srgbClr val="CC9900"/>
              </a:solidFill>
            </a:endParaRPr>
          </a:p>
        </p:txBody>
      </p:sp>
      <mc:AlternateContent xmlns:mc="http://schemas.openxmlformats.org/markup-compatibility/2006" xmlns:a14="http://schemas.microsoft.com/office/drawing/2010/main">
        <mc:Choice Requires="a14">
          <p:sp>
            <p:nvSpPr>
              <p:cNvPr id="2051" name="Rectangle 3"/>
              <p:cNvSpPr>
                <a:spLocks noGrp="1" noChangeArrowheads="1"/>
              </p:cNvSpPr>
              <p:nvPr>
                <p:ph type="subTitle" idx="1"/>
              </p:nvPr>
            </p:nvSpPr>
            <p:spPr>
              <a:xfrm>
                <a:off x="1333500" y="9220200"/>
                <a:ext cx="11734800" cy="33233772"/>
              </a:xfrm>
              <a:ln w="28575">
                <a:solidFill>
                  <a:srgbClr val="CC9900"/>
                </a:solidFill>
              </a:ln>
            </p:spPr>
            <p:txBody>
              <a:bodyPr/>
              <a:lstStyle/>
              <a:p>
                <a:pPr algn="just">
                  <a:lnSpc>
                    <a:spcPct val="90000"/>
                  </a:lnSpc>
                </a:pPr>
                <a:r>
                  <a:rPr lang="en-US" sz="3600" b="1" dirty="0" smtClean="0">
                    <a:solidFill>
                      <a:srgbClr val="C00000"/>
                    </a:solidFill>
                  </a:rPr>
                  <a:t>ABSTRACT</a:t>
                </a:r>
                <a:endParaRPr lang="en-US" sz="3600" b="1" dirty="0">
                  <a:solidFill>
                    <a:srgbClr val="C00000"/>
                  </a:solidFill>
                </a:endParaRPr>
              </a:p>
              <a:p>
                <a:pPr algn="just"/>
                <a:r>
                  <a:rPr lang="en-US" sz="2800" dirty="0"/>
                  <a:t>Many </a:t>
                </a:r>
                <a:r>
                  <a:rPr lang="en-US" sz="2800" dirty="0" smtClean="0"/>
                  <a:t>diseases occur </a:t>
                </a:r>
                <a:r>
                  <a:rPr lang="en-US" sz="2800" dirty="0"/>
                  <a:t>due to over-expression or suppression of certain proteins. These proteins come to physical contact with each other due to biochemical events in a process called Protein-Protein Interaction (PPI). Studies have been done on how the PPI networks directly influence the development and progression of diseases. </a:t>
                </a:r>
                <a:r>
                  <a:rPr lang="en-US" sz="2800" dirty="0" smtClean="0"/>
                  <a:t>In this study, we focus on neighborhood </a:t>
                </a:r>
                <a:r>
                  <a:rPr lang="en-US" sz="2800" dirty="0"/>
                  <a:t>proteins in the PPI network that do not physically interact with each other but have a </a:t>
                </a:r>
                <a:r>
                  <a:rPr lang="en-US" sz="2800" dirty="0" smtClean="0"/>
                  <a:t>likelihood </a:t>
                </a:r>
                <a:r>
                  <a:rPr lang="en-US" sz="2800" dirty="0"/>
                  <a:t>to </a:t>
                </a:r>
                <a:r>
                  <a:rPr lang="en-US" sz="2800" dirty="0" smtClean="0"/>
                  <a:t>interact. We predicted the </a:t>
                </a:r>
                <a:r>
                  <a:rPr lang="en-US" sz="2800" dirty="0"/>
                  <a:t>probable missing PPIs related to asthma and </a:t>
                </a:r>
                <a:r>
                  <a:rPr lang="en-US" sz="2800" dirty="0" smtClean="0"/>
                  <a:t>allergy using the diffusion kernel employing some threshold on kernel values. </a:t>
                </a:r>
                <a:r>
                  <a:rPr lang="en-US" sz="2800" dirty="0"/>
                  <a:t>Identifying these missing PPIs would complete the network biomarker for a disease</a:t>
                </a:r>
                <a:r>
                  <a:rPr lang="en-US" sz="2800" dirty="0" smtClean="0"/>
                  <a:t>.</a:t>
                </a:r>
              </a:p>
              <a:p>
                <a:pPr algn="just"/>
                <a:endParaRPr lang="en-US" sz="1600" dirty="0" smtClean="0">
                  <a:solidFill>
                    <a:srgbClr val="333399"/>
                  </a:solidFill>
                </a:endParaRPr>
              </a:p>
              <a:p>
                <a:pPr algn="just">
                  <a:lnSpc>
                    <a:spcPct val="90000"/>
                  </a:lnSpc>
                </a:pPr>
                <a:r>
                  <a:rPr lang="en-US" sz="3600" b="1" dirty="0" smtClean="0">
                    <a:solidFill>
                      <a:srgbClr val="C00000"/>
                    </a:solidFill>
                  </a:rPr>
                  <a:t>INTRODUCTION</a:t>
                </a:r>
                <a:endParaRPr lang="en-US" sz="3600" b="1" dirty="0">
                  <a:solidFill>
                    <a:srgbClr val="C00000"/>
                  </a:solidFill>
                </a:endParaRPr>
              </a:p>
              <a:p>
                <a:pPr algn="just">
                  <a:lnSpc>
                    <a:spcPct val="90000"/>
                  </a:lnSpc>
                </a:pPr>
                <a:r>
                  <a:rPr lang="en-US" sz="2800" dirty="0" smtClean="0"/>
                  <a:t>Diagnosis of some chronic </a:t>
                </a:r>
                <a:r>
                  <a:rPr lang="en-US" sz="2800" dirty="0"/>
                  <a:t>diseases such as cancer, diabetes, and asthma </a:t>
                </a:r>
                <a:r>
                  <a:rPr lang="en-US" sz="2800" dirty="0" smtClean="0"/>
                  <a:t> can be based on certain PPI network biomarkers. Studies have also been done on how these network biomarkers dynamically affect disease progression. Identifying missing links in the network biomarker is therefore important  for better representation of the network.</a:t>
                </a:r>
              </a:p>
              <a:p>
                <a:pPr algn="just">
                  <a:lnSpc>
                    <a:spcPct val="90000"/>
                  </a:lnSpc>
                </a:pPr>
                <a:endParaRPr lang="en-US" sz="1600" b="1" dirty="0" smtClean="0">
                  <a:solidFill>
                    <a:srgbClr val="C00000"/>
                  </a:solidFill>
                </a:endParaRPr>
              </a:p>
              <a:p>
                <a:pPr algn="just"/>
                <a:r>
                  <a:rPr lang="en-US" sz="3600" b="1" dirty="0" smtClean="0">
                    <a:solidFill>
                      <a:srgbClr val="C00000"/>
                    </a:solidFill>
                  </a:rPr>
                  <a:t>MATERIALS AND METHODS</a:t>
                </a:r>
              </a:p>
              <a:p>
                <a:pPr algn="just"/>
                <a:r>
                  <a:rPr lang="en-US" sz="3600" b="1" i="1" dirty="0" smtClean="0">
                    <a:solidFill>
                      <a:srgbClr val="333399"/>
                    </a:solidFill>
                  </a:rPr>
                  <a:t>Dataset</a:t>
                </a:r>
                <a:endParaRPr lang="en-US" sz="2800" b="1" i="1" dirty="0" smtClean="0">
                  <a:solidFill>
                    <a:srgbClr val="333399"/>
                  </a:solidFill>
                </a:endParaRPr>
              </a:p>
              <a:p>
                <a:pPr algn="just"/>
                <a:r>
                  <a:rPr lang="en-US" sz="2800" dirty="0" smtClean="0"/>
                  <a:t>PPI </a:t>
                </a:r>
                <a:r>
                  <a:rPr lang="en-US" sz="2800" dirty="0"/>
                  <a:t>network for asthma and allergy used for present analysis is developed by overlaying the differentially expressed proteins on genome-wide PPI network. The PPI network for asthma and allergy is composed of 1,425 PPIs with 84 </a:t>
                </a:r>
                <a:r>
                  <a:rPr lang="en-US" sz="2800" dirty="0" smtClean="0"/>
                  <a:t>proteins. Genome-wide </a:t>
                </a:r>
                <a:r>
                  <a:rPr lang="en-US" sz="2800" dirty="0"/>
                  <a:t>PPI data are obtained from STRING database and differentially expressed proteins are obtained from </a:t>
                </a:r>
                <a:r>
                  <a:rPr lang="en-US" sz="2800" dirty="0" err="1"/>
                  <a:t>SABiosciences</a:t>
                </a:r>
                <a:r>
                  <a:rPr lang="en-US" sz="2800" dirty="0"/>
                  <a:t> of </a:t>
                </a:r>
                <a:r>
                  <a:rPr lang="en-US" sz="2800" dirty="0" err="1"/>
                  <a:t>Qiagen</a:t>
                </a:r>
                <a:r>
                  <a:rPr lang="en-US" sz="2800" dirty="0" smtClean="0"/>
                  <a:t>. A sample of the dataset is shown in Table 1.</a:t>
                </a:r>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smtClean="0"/>
              </a:p>
              <a:p>
                <a:pPr algn="just"/>
                <a:r>
                  <a:rPr lang="en-US" sz="3600" b="1" i="1" dirty="0" smtClean="0">
                    <a:solidFill>
                      <a:srgbClr val="333399"/>
                    </a:solidFill>
                  </a:rPr>
                  <a:t>Sub-networks</a:t>
                </a:r>
                <a:endParaRPr lang="en-US" sz="3600" dirty="0"/>
              </a:p>
              <a:p>
                <a:pPr algn="just"/>
                <a:r>
                  <a:rPr lang="en-US" sz="2800" dirty="0"/>
                  <a:t>The PPI scores represent the confidence of the interaction. Higher PPI scores indicate higher confidence</a:t>
                </a:r>
                <a:r>
                  <a:rPr lang="en-US" sz="2800" dirty="0" smtClean="0"/>
                  <a:t>. The data was sorted in order of their PPI scores and six sub-networks generated for the purpose of this investigation. Network-500 through network-950 as shown in Table 2 represent PPI networks with threshold PPI scores of 500 through 950 respectively. The average degree of interaction is calculated as:</a:t>
                </a:r>
              </a:p>
              <a:p>
                <a:pPr algn="just"/>
                <a:endParaRPr lang="en-US" sz="2800" dirty="0" smtClean="0"/>
              </a:p>
              <a:p>
                <a14:m>
                  <m:oMath xmlns:m="http://schemas.openxmlformats.org/officeDocument/2006/math">
                    <m:r>
                      <a:rPr lang="en-US" sz="2400" i="1" dirty="0" smtClean="0">
                        <a:latin typeface="Cambria Math"/>
                      </a:rPr>
                      <m:t>𝐴𝑣𝑒𝑟𝑎𝑔𝑒</m:t>
                    </m:r>
                    <m:r>
                      <a:rPr lang="en-US" sz="2400" i="1" dirty="0" smtClean="0">
                        <a:latin typeface="Cambria Math"/>
                      </a:rPr>
                      <m:t> </m:t>
                    </m:r>
                    <m:r>
                      <a:rPr lang="en-US" sz="2400" i="1" dirty="0" smtClean="0">
                        <a:latin typeface="Cambria Math"/>
                      </a:rPr>
                      <m:t>𝑑𝑒𝑔𝑟𝑒𝑒</m:t>
                    </m:r>
                    <m:r>
                      <a:rPr lang="en-US" sz="2400" b="0" i="1" dirty="0" smtClean="0">
                        <a:latin typeface="Cambria Math"/>
                      </a:rPr>
                      <m:t>=</m:t>
                    </m:r>
                  </m:oMath>
                </a14:m>
                <a:r>
                  <a:rPr lang="en-US" sz="2400" dirty="0" smtClean="0"/>
                  <a:t> </a:t>
                </a:r>
                <a14:m>
                  <m:oMath xmlns:m="http://schemas.openxmlformats.org/officeDocument/2006/math">
                    <m:f>
                      <m:fPr>
                        <m:ctrlPr>
                          <a:rPr lang="en-US" sz="2400" i="1" smtClean="0">
                            <a:latin typeface="Cambria Math"/>
                          </a:rPr>
                        </m:ctrlPr>
                      </m:fPr>
                      <m:num>
                        <m:r>
                          <a:rPr lang="en-US" sz="2400" b="0" i="1" smtClean="0">
                            <a:latin typeface="Cambria Math"/>
                          </a:rPr>
                          <m:t>2</m:t>
                        </m:r>
                        <m:r>
                          <a:rPr lang="en-US" sz="2400" b="0" i="1" smtClean="0">
                            <a:latin typeface="Cambria Math"/>
                            <a:ea typeface="Cambria Math"/>
                          </a:rPr>
                          <m:t>×</m:t>
                        </m:r>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𝑃𝑃𝐼𝑠</m:t>
                        </m:r>
                        <m:r>
                          <a:rPr lang="en-US" sz="2400" b="0" i="1" smtClean="0">
                            <a:latin typeface="Cambria Math"/>
                          </a:rPr>
                          <m:t> </m:t>
                        </m:r>
                        <m:r>
                          <a:rPr lang="en-US" sz="2400" b="0" i="1" smtClean="0">
                            <a:latin typeface="Cambria Math"/>
                          </a:rPr>
                          <m:t>𝑖𝑛</m:t>
                        </m:r>
                        <m:r>
                          <a:rPr lang="en-US" sz="2400" b="0" i="1" smtClean="0">
                            <a:latin typeface="Cambria Math"/>
                          </a:rPr>
                          <m:t> </m:t>
                        </m:r>
                        <m:r>
                          <a:rPr lang="en-US" sz="2400" b="0" i="1" smtClean="0">
                            <a:latin typeface="Cambria Math"/>
                          </a:rPr>
                          <m:t>𝑡h𝑒</m:t>
                        </m:r>
                        <m:r>
                          <a:rPr lang="en-US" sz="2400" b="0" i="1" smtClean="0">
                            <a:latin typeface="Cambria Math"/>
                          </a:rPr>
                          <m:t> </m:t>
                        </m:r>
                        <m:r>
                          <a:rPr lang="en-US" sz="2400" b="0" i="1" smtClean="0">
                            <a:latin typeface="Cambria Math"/>
                          </a:rPr>
                          <m:t>𝑛𝑒𝑡𝑤𝑜𝑟𝑘</m:t>
                        </m:r>
                      </m:num>
                      <m:den>
                        <m:r>
                          <a:rPr lang="en-US" sz="2400" b="0" i="1" smtClean="0">
                            <a:latin typeface="Cambria Math"/>
                          </a:rPr>
                          <m:t>𝑁𝑢𝑚𝑏𝑒𝑟</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𝑝𝑟𝑜𝑡𝑒𝑖𝑛𝑠</m:t>
                        </m:r>
                        <m:r>
                          <a:rPr lang="en-US" sz="2400" b="0" i="1" smtClean="0">
                            <a:latin typeface="Cambria Math"/>
                          </a:rPr>
                          <m:t> </m:t>
                        </m:r>
                        <m:r>
                          <a:rPr lang="en-US" sz="2400" b="0" i="1" smtClean="0">
                            <a:latin typeface="Cambria Math"/>
                          </a:rPr>
                          <m:t>𝑖𝑛</m:t>
                        </m:r>
                        <m:r>
                          <a:rPr lang="en-US" sz="2400" b="0" i="1" smtClean="0">
                            <a:latin typeface="Cambria Math"/>
                          </a:rPr>
                          <m:t> </m:t>
                        </m:r>
                        <m:r>
                          <a:rPr lang="en-US" sz="2400" b="0" i="1" smtClean="0">
                            <a:latin typeface="Cambria Math"/>
                          </a:rPr>
                          <m:t>𝑡h𝑒</m:t>
                        </m:r>
                        <m:r>
                          <a:rPr lang="en-US" sz="2400" b="0" i="1" smtClean="0">
                            <a:latin typeface="Cambria Math"/>
                          </a:rPr>
                          <m:t> </m:t>
                        </m:r>
                        <m:r>
                          <a:rPr lang="en-US" sz="2400" b="0" i="1" smtClean="0">
                            <a:latin typeface="Cambria Math"/>
                          </a:rPr>
                          <m:t>𝑛𝑒𝑡𝑤𝑜𝑟𝑘</m:t>
                        </m:r>
                      </m:den>
                    </m:f>
                  </m:oMath>
                </a14:m>
                <a:endParaRPr lang="en-US" sz="2400" dirty="0"/>
              </a:p>
              <a:p>
                <a:pPr algn="just"/>
                <a:endParaRPr lang="en-US" sz="2800" dirty="0" smtClean="0"/>
              </a:p>
              <a:p>
                <a:pPr algn="just"/>
                <a:r>
                  <a:rPr lang="en-US" sz="2800" dirty="0" smtClean="0"/>
                  <a:t>The number of  Non-PPIs represents the number of non-existing PPIs, which is obtained by subtracting the number existing PPIs from the maximum possible number of PPIs, </a:t>
                </a:r>
                <a14:m>
                  <m:oMath xmlns:m="http://schemas.openxmlformats.org/officeDocument/2006/math">
                    <m:d>
                      <m:dPr>
                        <m:ctrlPr>
                          <a:rPr lang="en-US" sz="2800" i="1" smtClean="0">
                            <a:latin typeface="Cambria Math"/>
                          </a:rPr>
                        </m:ctrlPr>
                      </m:dPr>
                      <m:e>
                        <m:d>
                          <m:dPr>
                            <m:ctrlPr>
                              <a:rPr lang="en-US" sz="2800" i="1" smtClean="0">
                                <a:latin typeface="Cambria Math"/>
                              </a:rPr>
                            </m:ctrlPr>
                          </m:dPr>
                          <m:e>
                            <m:m>
                              <m:mPr>
                                <m:mcs>
                                  <m:mc>
                                    <m:mcPr>
                                      <m:count m:val="1"/>
                                      <m:mcJc m:val="center"/>
                                    </m:mcPr>
                                  </m:mc>
                                </m:mcs>
                                <m:ctrlPr>
                                  <a:rPr lang="en-US" sz="2800" i="1" smtClean="0">
                                    <a:latin typeface="Cambria Math"/>
                                  </a:rPr>
                                </m:ctrlPr>
                              </m:mPr>
                              <m:mr>
                                <m:e>
                                  <m:r>
                                    <m:rPr>
                                      <m:brk m:alnAt="7"/>
                                    </m:rPr>
                                    <a:rPr lang="en-US" sz="2800" b="0" i="1" smtClean="0">
                                      <a:latin typeface="Cambria Math"/>
                                    </a:rPr>
                                    <m:t>𝑛</m:t>
                                  </m:r>
                                </m:e>
                              </m:mr>
                              <m:mr>
                                <m:e>
                                  <m:r>
                                    <a:rPr lang="en-US" sz="2800" b="0" i="1" smtClean="0">
                                      <a:latin typeface="Cambria Math"/>
                                    </a:rPr>
                                    <m:t>2</m:t>
                                  </m:r>
                                </m:e>
                              </m:mr>
                            </m:m>
                          </m:e>
                        </m:d>
                        <m:r>
                          <a:rPr lang="en-US" sz="2800" b="0" i="1" smtClean="0">
                            <a:latin typeface="Cambria Math"/>
                          </a:rPr>
                          <m:t>−</m:t>
                        </m:r>
                        <m:r>
                          <a:rPr lang="en-US" sz="2800" b="0" i="1" smtClean="0">
                            <a:latin typeface="Cambria Math"/>
                          </a:rPr>
                          <m:t>𝑒𝑥𝑖𝑠𝑡𝑖𝑛𝑔</m:t>
                        </m:r>
                        <m:r>
                          <a:rPr lang="en-US" sz="2800" b="0" i="1" smtClean="0">
                            <a:latin typeface="Cambria Math"/>
                          </a:rPr>
                          <m:t> </m:t>
                        </m:r>
                        <m:r>
                          <a:rPr lang="en-US" sz="2800" b="0" i="1" smtClean="0">
                            <a:latin typeface="Cambria Math"/>
                          </a:rPr>
                          <m:t>𝑃𝑃𝐼𝑠</m:t>
                        </m:r>
                      </m:e>
                    </m:d>
                  </m:oMath>
                </a14:m>
                <a:r>
                  <a:rPr lang="en-US" sz="2800" dirty="0" smtClean="0"/>
                  <a:t>.</a:t>
                </a:r>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a:p>
              <a:p>
                <a:pPr algn="just"/>
                <a:endParaRPr lang="en-US" sz="2800" dirty="0" smtClean="0"/>
              </a:p>
              <a:p>
                <a:pPr algn="just"/>
                <a:endParaRPr lang="en-US" sz="2800" dirty="0" smtClean="0"/>
              </a:p>
            </p:txBody>
          </p:sp>
        </mc:Choice>
        <mc:Fallback xmlns="">
          <p:sp>
            <p:nvSpPr>
              <p:cNvPr id="2051" name="Rectangle 3"/>
              <p:cNvSpPr>
                <a:spLocks noGrp="1" noRot="1" noChangeAspect="1" noMove="1" noResize="1" noEditPoints="1" noAdjustHandles="1" noChangeArrowheads="1" noChangeShapeType="1" noTextEdit="1"/>
              </p:cNvSpPr>
              <p:nvPr>
                <p:ph type="subTitle" idx="1"/>
              </p:nvPr>
            </p:nvSpPr>
            <p:spPr>
              <a:xfrm>
                <a:off x="1333500" y="9220200"/>
                <a:ext cx="11734800" cy="33233772"/>
              </a:xfrm>
              <a:blipFill rotWithShape="1">
                <a:blip r:embed="rId3"/>
                <a:stretch>
                  <a:fillRect/>
                </a:stretch>
              </a:blipFill>
              <a:ln w="28575">
                <a:solidFill>
                  <a:srgbClr val="CC9900"/>
                </a:solidFill>
              </a:ln>
            </p:spPr>
            <p:txBody>
              <a:bodyPr/>
              <a:lstStyle/>
              <a:p>
                <a:r>
                  <a:rPr lang="en-US">
                    <a:noFill/>
                  </a:rPr>
                  <a:t> </a:t>
                </a:r>
              </a:p>
            </p:txBody>
          </p:sp>
        </mc:Fallback>
      </mc:AlternateContent>
      <p:sp>
        <p:nvSpPr>
          <p:cNvPr id="2052" name="Rectangle 4"/>
          <p:cNvSpPr>
            <a:spLocks noChangeArrowheads="1"/>
          </p:cNvSpPr>
          <p:nvPr/>
        </p:nvSpPr>
        <p:spPr bwMode="auto">
          <a:xfrm>
            <a:off x="894556" y="1255184"/>
            <a:ext cx="36776819" cy="41317333"/>
          </a:xfrm>
          <a:prstGeom prst="rect">
            <a:avLst/>
          </a:prstGeom>
          <a:noFill/>
          <a:ln w="76200" algn="ctr">
            <a:solidFill>
              <a:srgbClr val="C00000"/>
            </a:solidFill>
            <a:miter lim="800000"/>
            <a:headEnd/>
            <a:tailEnd/>
          </a:ln>
          <a:effectLst/>
        </p:spPr>
        <p:txBody>
          <a:bodyPr wrap="none" anchor="ctr"/>
          <a:lstStyle/>
          <a:p>
            <a:endParaRPr lang="en-US" dirty="0"/>
          </a:p>
        </p:txBody>
      </p:sp>
      <p:sp>
        <p:nvSpPr>
          <p:cNvPr id="2055" name="Text Box 7"/>
          <p:cNvSpPr txBox="1">
            <a:spLocks noChangeArrowheads="1"/>
          </p:cNvSpPr>
          <p:nvPr/>
        </p:nvSpPr>
        <p:spPr bwMode="auto">
          <a:xfrm>
            <a:off x="3755448" y="5071826"/>
            <a:ext cx="31706127" cy="1015663"/>
          </a:xfrm>
          <a:prstGeom prst="rect">
            <a:avLst/>
          </a:prstGeom>
          <a:noFill/>
          <a:ln w="9525" algn="ctr">
            <a:noFill/>
            <a:miter lim="800000"/>
            <a:headEnd/>
            <a:tailEnd/>
          </a:ln>
          <a:effectLst/>
        </p:spPr>
        <p:txBody>
          <a:bodyPr wrap="square">
            <a:spAutoFit/>
          </a:bodyPr>
          <a:lstStyle/>
          <a:p>
            <a:pPr algn="ctr" defTabSz="4075113"/>
            <a:r>
              <a:rPr lang="en-US" altLang="zh-CN" sz="6000" b="1" dirty="0" smtClean="0">
                <a:solidFill>
                  <a:srgbClr val="C00000"/>
                </a:solidFill>
                <a:ea typeface="宋体" pitchFamily="2" charset="-122"/>
              </a:rPr>
              <a:t>Bett, Dominic K.*, Mondal, Ananda M.</a:t>
            </a:r>
            <a:endParaRPr lang="en-US" altLang="zh-CN" sz="6000" b="1" baseline="30000" dirty="0">
              <a:solidFill>
                <a:srgbClr val="C00000"/>
              </a:solidFill>
              <a:ea typeface="宋体" pitchFamily="2" charset="-122"/>
            </a:endParaRPr>
          </a:p>
        </p:txBody>
      </p:sp>
      <p:sp>
        <p:nvSpPr>
          <p:cNvPr id="2056" name="Text Box 8"/>
          <p:cNvSpPr txBox="1">
            <a:spLocks noChangeArrowheads="1"/>
          </p:cNvSpPr>
          <p:nvPr/>
        </p:nvSpPr>
        <p:spPr bwMode="auto">
          <a:xfrm>
            <a:off x="5009355" y="6486525"/>
            <a:ext cx="30452220" cy="1569660"/>
          </a:xfrm>
          <a:prstGeom prst="rect">
            <a:avLst/>
          </a:prstGeom>
          <a:noFill/>
          <a:ln w="9525" algn="ctr">
            <a:noFill/>
            <a:miter lim="800000"/>
            <a:headEnd/>
            <a:tailEnd/>
          </a:ln>
          <a:effectLst/>
        </p:spPr>
        <p:txBody>
          <a:bodyPr wrap="square">
            <a:spAutoFit/>
          </a:bodyPr>
          <a:lstStyle/>
          <a:p>
            <a:pPr algn="ctr" defTabSz="4075113"/>
            <a:r>
              <a:rPr lang="en-US" altLang="zh-CN" sz="4800" b="1" i="1" dirty="0" smtClean="0">
                <a:solidFill>
                  <a:srgbClr val="333399"/>
                </a:solidFill>
                <a:ea typeface="宋体" pitchFamily="2" charset="-122"/>
              </a:rPr>
              <a:t>Department </a:t>
            </a:r>
            <a:r>
              <a:rPr lang="en-US" altLang="zh-CN" sz="4800" b="1" i="1" dirty="0">
                <a:solidFill>
                  <a:srgbClr val="333399"/>
                </a:solidFill>
                <a:ea typeface="宋体" pitchFamily="2" charset="-122"/>
              </a:rPr>
              <a:t>of Mathematics and Computer Science, Claflin University, Orangeburg, SC </a:t>
            </a:r>
            <a:r>
              <a:rPr lang="en-US" altLang="zh-CN" sz="4800" b="1" i="1" dirty="0" smtClean="0">
                <a:solidFill>
                  <a:srgbClr val="333399"/>
                </a:solidFill>
                <a:ea typeface="宋体" pitchFamily="2" charset="-122"/>
              </a:rPr>
              <a:t>29115</a:t>
            </a:r>
          </a:p>
          <a:p>
            <a:pPr algn="ctr" defTabSz="4075113"/>
            <a:r>
              <a:rPr lang="en-US" altLang="zh-CN" sz="4800" b="1" i="1" dirty="0" smtClean="0">
                <a:solidFill>
                  <a:srgbClr val="333399"/>
                </a:solidFill>
                <a:ea typeface="宋体" pitchFamily="2" charset="-122"/>
              </a:rPr>
              <a:t>* Corresponding Author, Email: dbett@claflin.edu</a:t>
            </a:r>
            <a:endParaRPr lang="en-US" altLang="zh-CN" sz="6000" b="1" baseline="30000" dirty="0">
              <a:solidFill>
                <a:srgbClr val="333399"/>
              </a:solidFill>
              <a:ea typeface="宋体" pitchFamily="2" charset="-122"/>
            </a:endParaRPr>
          </a:p>
        </p:txBody>
      </p:sp>
      <p:sp>
        <p:nvSpPr>
          <p:cNvPr id="2107" name="Rectangle 59"/>
          <p:cNvSpPr>
            <a:spLocks noChangeArrowheads="1"/>
          </p:cNvSpPr>
          <p:nvPr/>
        </p:nvSpPr>
        <p:spPr bwMode="auto">
          <a:xfrm>
            <a:off x="13438043" y="9220199"/>
            <a:ext cx="11801475" cy="33233773"/>
          </a:xfrm>
          <a:prstGeom prst="rect">
            <a:avLst/>
          </a:prstGeom>
          <a:noFill/>
          <a:ln w="28575">
            <a:solidFill>
              <a:srgbClr val="CC9900"/>
            </a:solidFill>
            <a:miter lim="800000"/>
            <a:headEnd/>
            <a:tailEnd/>
          </a:ln>
          <a:effectLst/>
        </p:spPr>
        <p:txBody>
          <a:bodyPr lIns="438912" tIns="219456" rIns="438912" bIns="219456"/>
          <a:lstStyle/>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4000" b="1" dirty="0" smtClean="0">
              <a:solidFill>
                <a:srgbClr val="FFFF00"/>
              </a:solidFill>
            </a:endParaRPr>
          </a:p>
          <a:p>
            <a:pPr algn="just">
              <a:lnSpc>
                <a:spcPct val="90000"/>
              </a:lnSpc>
            </a:pPr>
            <a:endParaRPr lang="en-US" sz="3200" dirty="0" smtClean="0">
              <a:solidFill>
                <a:schemeClr val="bg1"/>
              </a:solidFill>
            </a:endParaRPr>
          </a:p>
        </p:txBody>
      </p:sp>
      <p:sp>
        <p:nvSpPr>
          <p:cNvPr id="32" name="TextBox 31"/>
          <p:cNvSpPr txBox="1"/>
          <p:nvPr/>
        </p:nvSpPr>
        <p:spPr>
          <a:xfrm>
            <a:off x="11482512" y="42976802"/>
            <a:ext cx="15451198" cy="461665"/>
          </a:xfrm>
          <a:prstGeom prst="rect">
            <a:avLst/>
          </a:prstGeom>
          <a:noFill/>
          <a:ln w="28575">
            <a:solidFill>
              <a:srgbClr val="CC9900"/>
            </a:solidFill>
          </a:ln>
        </p:spPr>
        <p:txBody>
          <a:bodyPr wrap="square" rtlCol="0">
            <a:spAutoFit/>
          </a:bodyPr>
          <a:lstStyle/>
          <a:p>
            <a:pPr algn="ctr"/>
            <a:r>
              <a:rPr lang="en-US" sz="2400" b="1" dirty="0" smtClean="0"/>
              <a:t>The Emerging Researchers National (ERN) Conference in STEM, Washington DC, February 19-21, 2015</a:t>
            </a:r>
            <a:endParaRPr lang="en-US" sz="2400" b="1" dirty="0"/>
          </a:p>
        </p:txBody>
      </p:sp>
      <p:sp>
        <p:nvSpPr>
          <p:cNvPr id="21" name="Rectangle 59"/>
          <p:cNvSpPr>
            <a:spLocks noChangeArrowheads="1"/>
          </p:cNvSpPr>
          <p:nvPr/>
        </p:nvSpPr>
        <p:spPr bwMode="auto">
          <a:xfrm>
            <a:off x="25603200" y="9203701"/>
            <a:ext cx="11801475" cy="33281311"/>
          </a:xfrm>
          <a:prstGeom prst="rect">
            <a:avLst/>
          </a:prstGeom>
          <a:noFill/>
          <a:ln w="28575">
            <a:solidFill>
              <a:srgbClr val="CC9900"/>
            </a:solidFill>
            <a:miter lim="800000"/>
            <a:headEnd/>
            <a:tailEnd/>
          </a:ln>
          <a:effectLst/>
        </p:spPr>
        <p:txBody>
          <a:bodyPr lIns="438912" tIns="219456" rIns="438912" bIns="219456"/>
          <a:lstStyle/>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i="1" dirty="0" smtClean="0">
              <a:solidFill>
                <a:schemeClr val="bg1"/>
              </a:solidFill>
            </a:endParaRPr>
          </a:p>
          <a:p>
            <a:pPr algn="just">
              <a:lnSpc>
                <a:spcPct val="90000"/>
              </a:lnSpc>
            </a:pPr>
            <a:endParaRPr lang="en-US" sz="2800" b="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3200" b="1" i="1" dirty="0" smtClean="0">
              <a:solidFill>
                <a:srgbClr val="FFFF00"/>
              </a:solidFill>
            </a:endParaRPr>
          </a:p>
          <a:p>
            <a:pPr algn="just">
              <a:lnSpc>
                <a:spcPct val="90000"/>
              </a:lnSpc>
            </a:pPr>
            <a:endParaRPr lang="en-US" sz="4000" b="1" dirty="0" smtClean="0">
              <a:solidFill>
                <a:srgbClr val="FFFF00"/>
              </a:solidFill>
            </a:endParaRPr>
          </a:p>
          <a:p>
            <a:pPr algn="just">
              <a:lnSpc>
                <a:spcPct val="90000"/>
              </a:lnSpc>
            </a:pPr>
            <a:endParaRPr lang="en-US" sz="3200" dirty="0" smtClean="0">
              <a:solidFill>
                <a:schemeClr val="bg1"/>
              </a:solidFill>
            </a:endParaRPr>
          </a:p>
        </p:txBody>
      </p:sp>
      <p:sp>
        <p:nvSpPr>
          <p:cNvPr id="6" name="TextBox 5"/>
          <p:cNvSpPr txBox="1"/>
          <p:nvPr/>
        </p:nvSpPr>
        <p:spPr>
          <a:xfrm>
            <a:off x="14110897" y="20686500"/>
            <a:ext cx="10591800" cy="954107"/>
          </a:xfrm>
          <a:prstGeom prst="rect">
            <a:avLst/>
          </a:prstGeom>
          <a:noFill/>
        </p:spPr>
        <p:txBody>
          <a:bodyPr wrap="square" rtlCol="0">
            <a:spAutoFit/>
          </a:bodyPr>
          <a:lstStyle/>
          <a:p>
            <a:r>
              <a:rPr lang="en-US" sz="2800" b="1" dirty="0" smtClean="0">
                <a:solidFill>
                  <a:srgbClr val="333399"/>
                </a:solidFill>
              </a:rPr>
              <a:t>Table 3:</a:t>
            </a:r>
            <a:r>
              <a:rPr lang="en-US" sz="2800" dirty="0" smtClean="0"/>
              <a:t> Sample </a:t>
            </a:r>
            <a:r>
              <a:rPr lang="en-US" sz="2800" dirty="0"/>
              <a:t>L</a:t>
            </a:r>
            <a:r>
              <a:rPr lang="en-US" sz="2800" dirty="0" smtClean="0"/>
              <a:t>aplacian Matrix Data produced by the Allergy and Asthma PPI dataset</a:t>
            </a:r>
            <a:endParaRPr lang="en-US" sz="2800" dirty="0"/>
          </a:p>
        </p:txBody>
      </p:sp>
      <p:sp>
        <p:nvSpPr>
          <p:cNvPr id="10" name="TextBox 9"/>
          <p:cNvSpPr txBox="1"/>
          <p:nvPr/>
        </p:nvSpPr>
        <p:spPr>
          <a:xfrm>
            <a:off x="25725471" y="9203701"/>
            <a:ext cx="11460129" cy="33381446"/>
          </a:xfrm>
          <a:prstGeom prst="rect">
            <a:avLst/>
          </a:prstGeom>
          <a:noFill/>
        </p:spPr>
        <p:txBody>
          <a:bodyPr wrap="square" rtlCol="0">
            <a:spAutoFit/>
          </a:bodyPr>
          <a:lstStyle/>
          <a:p>
            <a:pPr algn="just" defTabSz="4389438">
              <a:spcBef>
                <a:spcPct val="20000"/>
              </a:spcBef>
            </a:pPr>
            <a:r>
              <a:rPr lang="en-US" sz="3600" b="1" cap="all" dirty="0" smtClean="0">
                <a:solidFill>
                  <a:srgbClr val="C00000"/>
                </a:solidFill>
              </a:rPr>
              <a:t>Results </a:t>
            </a:r>
            <a:r>
              <a:rPr lang="en-US" sz="3600" b="1" cap="all" dirty="0">
                <a:solidFill>
                  <a:srgbClr val="C00000"/>
                </a:solidFill>
              </a:rPr>
              <a:t>and Discussion</a:t>
            </a:r>
          </a:p>
          <a:p>
            <a:pPr algn="just" defTabSz="4389438">
              <a:lnSpc>
                <a:spcPct val="90000"/>
              </a:lnSpc>
              <a:spcBef>
                <a:spcPct val="20000"/>
              </a:spcBef>
            </a:pPr>
            <a:r>
              <a:rPr lang="en-US" sz="3600" b="1" i="1" dirty="0" smtClean="0">
                <a:solidFill>
                  <a:srgbClr val="333399"/>
                </a:solidFill>
              </a:rPr>
              <a:t>Technique</a:t>
            </a:r>
            <a:endParaRPr lang="en-US" sz="3600" b="1" i="1" dirty="0">
              <a:solidFill>
                <a:srgbClr val="333399"/>
              </a:solidFill>
            </a:endParaRPr>
          </a:p>
          <a:p>
            <a:pPr algn="just" defTabSz="4389438">
              <a:lnSpc>
                <a:spcPct val="90000"/>
              </a:lnSpc>
              <a:spcBef>
                <a:spcPct val="20000"/>
              </a:spcBef>
            </a:pPr>
            <a:r>
              <a:rPr lang="en-US" sz="2800" dirty="0" smtClean="0"/>
              <a:t>The approach taken in this research was in favor of average diffusion kernel threshold value as opposed to minimum </a:t>
            </a:r>
            <a:r>
              <a:rPr lang="en-US" sz="2800" dirty="0"/>
              <a:t>diffusion kernel threshold </a:t>
            </a:r>
            <a:r>
              <a:rPr lang="en-US" sz="2800" dirty="0" smtClean="0"/>
              <a:t>value. There is an inverse relationship between the average degree of interaction and the diffusion kernel values as shown in Figure-2 below</a:t>
            </a:r>
            <a:endParaRPr lang="en-US" sz="28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2800" dirty="0" smtClean="0">
              <a:solidFill>
                <a:srgbClr val="000000"/>
              </a:solidFill>
            </a:endParaRPr>
          </a:p>
          <a:p>
            <a:r>
              <a:rPr lang="en-US" sz="2800" dirty="0" smtClean="0">
                <a:solidFill>
                  <a:srgbClr val="000000"/>
                </a:solidFill>
              </a:rPr>
              <a:t>First, probable missing PPIs are found for each network using average kernel-value as the threshold. As an experiment to verify our results, we appended the probable missing PPIs to the existing ones in each network and re-evaluated the diffusion kernel. In accordance with our hypothesis</a:t>
            </a:r>
            <a:r>
              <a:rPr lang="en-US" sz="2800" dirty="0">
                <a:solidFill>
                  <a:srgbClr val="000000"/>
                </a:solidFill>
              </a:rPr>
              <a:t>, 95.95% of the Missing PPI </a:t>
            </a:r>
            <a:r>
              <a:rPr lang="en-US" sz="2800" dirty="0" smtClean="0">
                <a:solidFill>
                  <a:srgbClr val="000000"/>
                </a:solidFill>
              </a:rPr>
              <a:t>had diffusion kernel values higher than their initial values. </a:t>
            </a:r>
            <a:r>
              <a:rPr lang="en-US" sz="2800" smtClean="0">
                <a:solidFill>
                  <a:srgbClr val="000000"/>
                </a:solidFill>
              </a:rPr>
              <a:t>Table 5 </a:t>
            </a:r>
            <a:r>
              <a:rPr lang="en-US" sz="2800" dirty="0" smtClean="0">
                <a:solidFill>
                  <a:srgbClr val="000000"/>
                </a:solidFill>
              </a:rPr>
              <a:t>shows a sample of the predicted missing PPIs. </a:t>
            </a:r>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smtClean="0">
              <a:solidFill>
                <a:srgbClr val="C00000"/>
              </a:solidFill>
            </a:endParaRPr>
          </a:p>
          <a:p>
            <a:endParaRPr lang="en-US" sz="3600" b="1" cap="all" dirty="0">
              <a:solidFill>
                <a:srgbClr val="C00000"/>
              </a:solidFill>
            </a:endParaRPr>
          </a:p>
          <a:p>
            <a:endParaRPr lang="en-US" sz="3600" b="1" cap="all" dirty="0">
              <a:solidFill>
                <a:srgbClr val="C00000"/>
              </a:solidFill>
            </a:endParaRPr>
          </a:p>
          <a:p>
            <a:r>
              <a:rPr lang="en-US" sz="3600" b="1" cap="all" dirty="0" smtClean="0">
                <a:solidFill>
                  <a:srgbClr val="C00000"/>
                </a:solidFill>
              </a:rPr>
              <a:t>Conclusion and Future WORK</a:t>
            </a:r>
          </a:p>
          <a:p>
            <a:pPr marL="457200" indent="-457200" algn="just">
              <a:buFont typeface="Arial" charset="0"/>
              <a:buChar char="•"/>
            </a:pPr>
            <a:r>
              <a:rPr lang="en-US" sz="2800" dirty="0" smtClean="0">
                <a:latin typeface="+mn-lt"/>
              </a:rPr>
              <a:t>There exists some missing PPIs in the Asthma and Allergy PPI network</a:t>
            </a:r>
          </a:p>
          <a:p>
            <a:pPr marL="457200" indent="-457200" algn="just">
              <a:buFont typeface="Arial" charset="0"/>
              <a:buChar char="•"/>
            </a:pPr>
            <a:r>
              <a:rPr lang="en-US" sz="2800" dirty="0" smtClean="0">
                <a:latin typeface="+mn-lt"/>
              </a:rPr>
              <a:t>These missing PPIs enables us to have a complete network biomarker for the disease</a:t>
            </a:r>
          </a:p>
          <a:p>
            <a:pPr marL="457200" indent="-457200" algn="just">
              <a:buFont typeface="Arial" charset="0"/>
              <a:buChar char="•"/>
            </a:pPr>
            <a:r>
              <a:rPr lang="en-US" sz="2800" dirty="0" smtClean="0">
                <a:latin typeface="+mn-lt"/>
              </a:rPr>
              <a:t>Diffusion kernel can be used to predict these probable missing PPI</a:t>
            </a:r>
          </a:p>
          <a:p>
            <a:pPr marL="457200" indent="-457200" algn="just">
              <a:buFont typeface="Arial" charset="0"/>
              <a:buChar char="•"/>
            </a:pPr>
            <a:r>
              <a:rPr lang="en-US" sz="2800" dirty="0" smtClean="0">
                <a:latin typeface="+mn-lt"/>
              </a:rPr>
              <a:t>In future, other prediction methodologies will be used to validate the results</a:t>
            </a:r>
          </a:p>
          <a:p>
            <a:pPr algn="just"/>
            <a:endParaRPr lang="en-US" sz="1600" dirty="0" smtClean="0">
              <a:latin typeface="+mn-lt"/>
            </a:endParaRPr>
          </a:p>
          <a:p>
            <a:pPr algn="just"/>
            <a:endParaRPr lang="en-US" sz="1600" dirty="0" smtClean="0">
              <a:latin typeface="+mn-lt"/>
            </a:endParaRPr>
          </a:p>
          <a:p>
            <a:pPr algn="just"/>
            <a:endParaRPr lang="en-US" sz="1600" dirty="0">
              <a:latin typeface="+mn-lt"/>
            </a:endParaRPr>
          </a:p>
          <a:p>
            <a:r>
              <a:rPr lang="en-US" sz="3600" b="1" cap="all" dirty="0" smtClean="0">
                <a:solidFill>
                  <a:srgbClr val="C00000"/>
                </a:solidFill>
              </a:rPr>
              <a:t>AcknOWledgmenT</a:t>
            </a:r>
          </a:p>
          <a:p>
            <a:pPr algn="just"/>
            <a:r>
              <a:rPr lang="en-US" sz="2800" dirty="0">
                <a:latin typeface="+mn-lt"/>
              </a:rPr>
              <a:t>This work is partially supported </a:t>
            </a:r>
            <a:r>
              <a:rPr lang="en-US" sz="2800" dirty="0" smtClean="0">
                <a:latin typeface="+mn-lt"/>
              </a:rPr>
              <a:t>by the </a:t>
            </a:r>
            <a:r>
              <a:rPr lang="en-US" sz="2800" dirty="0">
                <a:latin typeface="+mn-lt"/>
              </a:rPr>
              <a:t>HBCU-UP </a:t>
            </a:r>
            <a:r>
              <a:rPr lang="en-US" sz="2800" dirty="0" smtClean="0">
                <a:latin typeface="+mn-lt"/>
              </a:rPr>
              <a:t>grant</a:t>
            </a:r>
            <a:r>
              <a:rPr lang="en-US" sz="2800" dirty="0" smtClean="0"/>
              <a:t>.</a:t>
            </a:r>
          </a:p>
          <a:p>
            <a:pPr algn="just"/>
            <a:r>
              <a:rPr lang="en-US" sz="2800" dirty="0" smtClean="0"/>
              <a:t> </a:t>
            </a:r>
            <a:endParaRPr lang="en-US" sz="2800" dirty="0"/>
          </a:p>
          <a:p>
            <a:endParaRPr lang="en-US" sz="1600" cap="all" dirty="0" smtClean="0"/>
          </a:p>
          <a:p>
            <a:r>
              <a:rPr lang="en-US" sz="3600" b="1" cap="all" dirty="0" smtClean="0">
                <a:solidFill>
                  <a:srgbClr val="C00000"/>
                </a:solidFill>
              </a:rPr>
              <a:t>References</a:t>
            </a:r>
          </a:p>
          <a:p>
            <a:pPr marL="514350" indent="-514350">
              <a:buFont typeface="+mj-lt"/>
              <a:buAutoNum type="arabicPeriod"/>
            </a:pPr>
            <a:r>
              <a:rPr lang="en-US" sz="2800" dirty="0" smtClean="0">
                <a:latin typeface="Calibri" panose="020F0502020204030204" pitchFamily="34" charset="0"/>
              </a:rPr>
              <a:t>C</a:t>
            </a:r>
            <a:r>
              <a:rPr lang="en-US" sz="2800" dirty="0">
                <a:latin typeface="Calibri" panose="020F0502020204030204" pitchFamily="34" charset="0"/>
              </a:rPr>
              <a:t>. von </a:t>
            </a:r>
            <a:r>
              <a:rPr lang="en-US" sz="2800" dirty="0" err="1">
                <a:latin typeface="Calibri" panose="020F0502020204030204" pitchFamily="34" charset="0"/>
              </a:rPr>
              <a:t>Mering</a:t>
            </a:r>
            <a:r>
              <a:rPr lang="en-US" sz="2800" dirty="0">
                <a:latin typeface="Calibri" panose="020F0502020204030204" pitchFamily="34" charset="0"/>
              </a:rPr>
              <a:t>, L. J. Jensen, B. </a:t>
            </a:r>
            <a:r>
              <a:rPr lang="en-US" sz="2800" dirty="0" err="1">
                <a:latin typeface="Calibri" panose="020F0502020204030204" pitchFamily="34" charset="0"/>
              </a:rPr>
              <a:t>Snel</a:t>
            </a:r>
            <a:r>
              <a:rPr lang="en-US" sz="2800" dirty="0">
                <a:latin typeface="Calibri" panose="020F0502020204030204" pitchFamily="34" charset="0"/>
              </a:rPr>
              <a:t>, S. D. Hooper, M. Krupp, M. </a:t>
            </a:r>
            <a:r>
              <a:rPr lang="en-US" sz="2800" dirty="0" err="1">
                <a:latin typeface="Calibri" panose="020F0502020204030204" pitchFamily="34" charset="0"/>
              </a:rPr>
              <a:t>Foglierini</a:t>
            </a:r>
            <a:r>
              <a:rPr lang="en-US" sz="2800" dirty="0">
                <a:latin typeface="Calibri" panose="020F0502020204030204" pitchFamily="34" charset="0"/>
              </a:rPr>
              <a:t>, et al., "STRING: known and predicted protein-protein associations, integrated and transferred across organisms," Nucleic Acids Res, vol. 33, pp. D433-7, Jan 1 </a:t>
            </a:r>
            <a:r>
              <a:rPr lang="en-US" sz="2800" dirty="0" smtClean="0">
                <a:latin typeface="Calibri" panose="020F0502020204030204" pitchFamily="34" charset="0"/>
              </a:rPr>
              <a:t>2005.</a:t>
            </a:r>
            <a:endParaRPr lang="en-US" sz="2800" dirty="0">
              <a:latin typeface="Calibri" panose="020F0502020204030204" pitchFamily="34" charset="0"/>
            </a:endParaRPr>
          </a:p>
          <a:p>
            <a:pPr marL="514350" indent="-514350">
              <a:buFont typeface="+mj-lt"/>
              <a:buAutoNum type="arabicPeriod"/>
            </a:pPr>
            <a:r>
              <a:rPr lang="en-US" sz="2800" dirty="0" smtClean="0">
                <a:latin typeface="Calibri" panose="020F0502020204030204" pitchFamily="34" charset="0"/>
              </a:rPr>
              <a:t>A</a:t>
            </a:r>
            <a:r>
              <a:rPr lang="en-US" sz="2800" dirty="0">
                <a:latin typeface="Calibri" panose="020F0502020204030204" pitchFamily="34" charset="0"/>
              </a:rPr>
              <a:t>. Mondal and J. Hu, "Network based prediction of protein </a:t>
            </a:r>
            <a:r>
              <a:rPr lang="en-US" sz="2800" dirty="0" err="1">
                <a:latin typeface="Calibri" panose="020F0502020204030204" pitchFamily="34" charset="0"/>
              </a:rPr>
              <a:t>localisation</a:t>
            </a:r>
            <a:r>
              <a:rPr lang="en-US" sz="2800" dirty="0">
                <a:latin typeface="Calibri" panose="020F0502020204030204" pitchFamily="34" charset="0"/>
              </a:rPr>
              <a:t> using diffusion Kernel," International Journal of Data Mining and Bioinformatics, vol. 9, pp. 386-400, 2014.</a:t>
            </a:r>
          </a:p>
          <a:p>
            <a:pPr marL="514350" indent="-514350">
              <a:buFont typeface="+mj-lt"/>
              <a:buAutoNum type="arabicPeriod"/>
            </a:pPr>
            <a:r>
              <a:rPr lang="en-US" sz="2800" dirty="0" smtClean="0">
                <a:latin typeface="Calibri" panose="020F0502020204030204" pitchFamily="34" charset="0"/>
              </a:rPr>
              <a:t>P</a:t>
            </a:r>
            <a:r>
              <a:rPr lang="en-US" sz="2800" dirty="0">
                <a:latin typeface="Calibri" panose="020F0502020204030204" pitchFamily="34" charset="0"/>
              </a:rPr>
              <a:t>. </a:t>
            </a:r>
            <a:r>
              <a:rPr lang="en-US" sz="2800" dirty="0" err="1">
                <a:latin typeface="Calibri" panose="020F0502020204030204" pitchFamily="34" charset="0"/>
              </a:rPr>
              <a:t>Timalsina</a:t>
            </a:r>
            <a:r>
              <a:rPr lang="en-US" sz="2800" dirty="0">
                <a:latin typeface="Calibri" panose="020F0502020204030204" pitchFamily="34" charset="0"/>
              </a:rPr>
              <a:t>, K. Charles, and A. M. Mondal, “STRING PPI Score to Characterize Protein </a:t>
            </a:r>
            <a:r>
              <a:rPr lang="en-US" sz="2800" dirty="0" err="1">
                <a:latin typeface="Calibri" panose="020F0502020204030204" pitchFamily="34" charset="0"/>
              </a:rPr>
              <a:t>Subnetwork</a:t>
            </a:r>
            <a:r>
              <a:rPr lang="en-US" sz="2800" dirty="0">
                <a:latin typeface="Calibri" panose="020F0502020204030204" pitchFamily="34" charset="0"/>
              </a:rPr>
              <a:t> Biomarkers for Human Diseases and Pathways,” IEEE 14th International Conference on Bioinformatics and Bioengineering. Nov 10-12, 2014. (Accepted</a:t>
            </a:r>
            <a:r>
              <a:rPr lang="en-US" sz="2800" dirty="0" smtClean="0">
                <a:latin typeface="Calibri" panose="020F0502020204030204" pitchFamily="34" charset="0"/>
              </a:rPr>
              <a:t>)</a:t>
            </a:r>
            <a:endParaRPr lang="en-US" sz="2800" dirty="0">
              <a:latin typeface="Calibri" panose="020F0502020204030204" pitchFamily="34" charset="0"/>
            </a:endParaRPr>
          </a:p>
        </p:txBody>
      </p:sp>
      <p:sp>
        <p:nvSpPr>
          <p:cNvPr id="33" name="TextBox 32"/>
          <p:cNvSpPr txBox="1"/>
          <p:nvPr/>
        </p:nvSpPr>
        <p:spPr>
          <a:xfrm>
            <a:off x="27127200" y="23211434"/>
            <a:ext cx="7315200" cy="523220"/>
          </a:xfrm>
          <a:prstGeom prst="rect">
            <a:avLst/>
          </a:prstGeom>
          <a:noFill/>
        </p:spPr>
        <p:txBody>
          <a:bodyPr wrap="square" rtlCol="0">
            <a:spAutoFit/>
          </a:bodyPr>
          <a:lstStyle/>
          <a:p>
            <a:r>
              <a:rPr lang="en-US" sz="2800" b="1" dirty="0" smtClean="0">
                <a:solidFill>
                  <a:srgbClr val="333399"/>
                </a:solidFill>
              </a:rPr>
              <a:t>Table 5:</a:t>
            </a:r>
            <a:r>
              <a:rPr lang="en-US" sz="2800" dirty="0" smtClean="0"/>
              <a:t> Sample of the resulting Missing PPI</a:t>
            </a:r>
            <a:endParaRPr lang="en-US" sz="2800" dirty="0"/>
          </a:p>
        </p:txBody>
      </p:sp>
      <p:pic>
        <p:nvPicPr>
          <p:cNvPr id="1026" name="Picture 2" descr="C:\Users\dbett\Desktop\Claflin Logo.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4556" y="1255184"/>
            <a:ext cx="4114800" cy="3816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307775527"/>
              </p:ext>
            </p:extLst>
          </p:nvPr>
        </p:nvGraphicFramePr>
        <p:xfrm>
          <a:off x="2710115" y="24156918"/>
          <a:ext cx="8991601" cy="4799082"/>
        </p:xfrm>
        <a:graphic>
          <a:graphicData uri="http://schemas.openxmlformats.org/drawingml/2006/table">
            <a:tbl>
              <a:tblPr/>
              <a:tblGrid>
                <a:gridCol w="2062003"/>
                <a:gridCol w="4619732"/>
                <a:gridCol w="2309866"/>
              </a:tblGrid>
              <a:tr h="461934">
                <a:tc>
                  <a:txBody>
                    <a:bodyPr/>
                    <a:lstStyle/>
                    <a:p>
                      <a:pPr algn="ctr" fontAlgn="b"/>
                      <a:r>
                        <a:rPr lang="en-US" sz="2400" b="1" i="0" u="none" strike="noStrike" dirty="0">
                          <a:solidFill>
                            <a:srgbClr val="000000"/>
                          </a:solidFill>
                          <a:effectLst/>
                          <a:latin typeface="Calibri"/>
                        </a:rPr>
                        <a:t>Number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dirty="0">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CCL11</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600">
                <a:tc>
                  <a:txBody>
                    <a:bodyPr/>
                    <a:lstStyle/>
                    <a:p>
                      <a:pPr algn="ctr" fontAlgn="b"/>
                      <a:r>
                        <a:rPr lang="en-US" sz="24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CCL17</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7279">
                <a:tc>
                  <a:txBody>
                    <a:bodyPr/>
                    <a:lstStyle/>
                    <a:p>
                      <a:pPr algn="ctr" fontAlgn="b"/>
                      <a:r>
                        <a:rPr lang="en-US" sz="2400" b="0" i="0" u="none" strike="noStrike" dirty="0">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CCL22            CCR4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3600">
                <a:tc>
                  <a:txBody>
                    <a:bodyPr/>
                    <a:lstStyle/>
                    <a:p>
                      <a:pPr algn="ctr" fontAlgn="b"/>
                      <a:r>
                        <a:rPr lang="en-US" sz="2400" b="0" i="0" u="none" strike="noStrike" dirty="0">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CCL24</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dirty="0">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CCL26</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CCR3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0738">
                <a:tc>
                  <a:txBody>
                    <a:bodyPr/>
                    <a:lstStyle/>
                    <a:p>
                      <a:pPr algn="ctr" fontAlgn="b"/>
                      <a:r>
                        <a:rPr lang="en-US" sz="2400" b="0" i="0" u="none" strike="noStrike" dirty="0">
                          <a:solidFill>
                            <a:srgbClr val="000000"/>
                          </a:solidFill>
                          <a:effectLst/>
                          <a:latin typeface="Calibri"/>
                        </a:rPr>
                        <a:t>1421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MRC1</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PPARG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a:solidFill>
                            <a:srgbClr val="000000"/>
                          </a:solidFill>
                          <a:effectLst/>
                          <a:latin typeface="Calibri"/>
                        </a:rPr>
                        <a:t>1422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ADRB2</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EPX</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a:solidFill>
                            <a:srgbClr val="000000"/>
                          </a:solidFill>
                          <a:effectLst/>
                          <a:latin typeface="Calibri"/>
                        </a:rPr>
                        <a:t>1423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CHIA</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IL4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41">
                <a:tc>
                  <a:txBody>
                    <a:bodyPr/>
                    <a:lstStyle/>
                    <a:p>
                      <a:pPr algn="ctr" fontAlgn="b"/>
                      <a:r>
                        <a:rPr lang="en-US" sz="2400" b="0" i="0" u="none" strike="noStrike">
                          <a:solidFill>
                            <a:srgbClr val="000000"/>
                          </a:solidFill>
                          <a:effectLst/>
                          <a:latin typeface="Calibri"/>
                        </a:rPr>
                        <a:t>1424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CER1A</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PPARG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387">
                <a:tc>
                  <a:txBody>
                    <a:bodyPr/>
                    <a:lstStyle/>
                    <a:p>
                      <a:pPr algn="ctr" fontAlgn="b"/>
                      <a:r>
                        <a:rPr lang="en-US" sz="2400" b="0" i="0" u="none" strike="noStrike" dirty="0">
                          <a:solidFill>
                            <a:srgbClr val="000000"/>
                          </a:solidFill>
                          <a:effectLst/>
                          <a:latin typeface="Calibri"/>
                        </a:rPr>
                        <a:t>1425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IL2RA</a:t>
                      </a:r>
                      <a:r>
                        <a:rPr lang="en-US" sz="2400" b="0" i="0" u="none" strike="noStrike" baseline="0" dirty="0" smtClean="0">
                          <a:solidFill>
                            <a:srgbClr val="000000"/>
                          </a:solidFill>
                          <a:effectLst/>
                          <a:latin typeface="Calibri"/>
                        </a:rPr>
                        <a:t>            </a:t>
                      </a:r>
                      <a:r>
                        <a:rPr lang="en-US" sz="2400" b="0" i="0" u="none" strike="noStrike" dirty="0" smtClean="0">
                          <a:solidFill>
                            <a:srgbClr val="000000"/>
                          </a:solidFill>
                          <a:effectLst/>
                          <a:latin typeface="Calibri"/>
                        </a:rPr>
                        <a:t>RNASE2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4" name="TextBox 23"/>
          <p:cNvSpPr txBox="1"/>
          <p:nvPr/>
        </p:nvSpPr>
        <p:spPr>
          <a:xfrm>
            <a:off x="2652362" y="23048893"/>
            <a:ext cx="9144000" cy="954107"/>
          </a:xfrm>
          <a:prstGeom prst="rect">
            <a:avLst/>
          </a:prstGeom>
          <a:noFill/>
        </p:spPr>
        <p:txBody>
          <a:bodyPr wrap="square" rtlCol="0">
            <a:spAutoFit/>
          </a:bodyPr>
          <a:lstStyle/>
          <a:p>
            <a:r>
              <a:rPr lang="en-US" sz="2800" b="1" dirty="0" smtClean="0">
                <a:solidFill>
                  <a:srgbClr val="333399"/>
                </a:solidFill>
              </a:rPr>
              <a:t>Table </a:t>
            </a:r>
            <a:r>
              <a:rPr lang="en-US" sz="2800" b="1" dirty="0">
                <a:solidFill>
                  <a:srgbClr val="333399"/>
                </a:solidFill>
              </a:rPr>
              <a:t>1</a:t>
            </a:r>
            <a:r>
              <a:rPr lang="en-US" sz="2800" b="1" dirty="0" smtClean="0">
                <a:solidFill>
                  <a:srgbClr val="333399"/>
                </a:solidFill>
              </a:rPr>
              <a:t>:</a:t>
            </a:r>
            <a:r>
              <a:rPr lang="en-US" sz="2800" dirty="0" smtClean="0"/>
              <a:t> Sample list of Allergy and Asthma PPIs and their scores.</a:t>
            </a:r>
            <a:endParaRPr lang="en-US" sz="2800" dirty="0"/>
          </a:p>
        </p:txBody>
      </p:sp>
      <p:graphicFrame>
        <p:nvGraphicFramePr>
          <p:cNvPr id="2" name="Table 1"/>
          <p:cNvGraphicFramePr>
            <a:graphicFrameLocks noGrp="1"/>
          </p:cNvGraphicFramePr>
          <p:nvPr>
            <p:extLst>
              <p:ext uri="{D42A27DB-BD31-4B8C-83A1-F6EECF244321}">
                <p14:modId xmlns:p14="http://schemas.microsoft.com/office/powerpoint/2010/main" val="1581675858"/>
              </p:ext>
            </p:extLst>
          </p:nvPr>
        </p:nvGraphicFramePr>
        <p:xfrm>
          <a:off x="14270700" y="29413200"/>
          <a:ext cx="10202013" cy="4495800"/>
        </p:xfrm>
        <a:graphic>
          <a:graphicData uri="http://schemas.openxmlformats.org/drawingml/2006/table">
            <a:tbl>
              <a:tblPr/>
              <a:tblGrid>
                <a:gridCol w="1167424"/>
                <a:gridCol w="1167424"/>
                <a:gridCol w="1167424"/>
                <a:gridCol w="1167424"/>
                <a:gridCol w="1167424"/>
                <a:gridCol w="859693"/>
                <a:gridCol w="1143000"/>
                <a:gridCol w="1143000"/>
                <a:gridCol w="1219200"/>
              </a:tblGrid>
              <a:tr h="381000">
                <a:tc>
                  <a:txBody>
                    <a:bodyPr/>
                    <a:lstStyle/>
                    <a:p>
                      <a:pPr algn="ctr" fontAlgn="b"/>
                      <a:r>
                        <a:rPr lang="en-US" sz="20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ADAM33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ALOX5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AREG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ARG1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Calibri"/>
                        </a:rPr>
                        <a:t>TNFSF4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TSLP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ctr" fontAlgn="b"/>
                      <a:r>
                        <a:rPr lang="en-US" sz="2000" b="1" i="0" u="none" strike="noStrike">
                          <a:solidFill>
                            <a:srgbClr val="000000"/>
                          </a:solidFill>
                          <a:effectLst/>
                          <a:latin typeface="Calibri"/>
                        </a:rPr>
                        <a:t>ADAM33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0.171820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0.008344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0.004183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0.009716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1475">
                <a:tc>
                  <a:txBody>
                    <a:bodyPr/>
                    <a:lstStyle/>
                    <a:p>
                      <a:pPr algn="ctr" fontAlgn="b"/>
                      <a:r>
                        <a:rPr lang="en-US" sz="2000" b="1" i="0" u="none" strike="noStrike">
                          <a:solidFill>
                            <a:srgbClr val="000000"/>
                          </a:solidFill>
                          <a:effectLst/>
                          <a:latin typeface="Calibri"/>
                        </a:rPr>
                        <a:t>ALOX5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0.008344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0.048186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0.005586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0.001414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AREG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0.004183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0.005586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0.403810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0.000598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ARG1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0.001545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0.001414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0.000598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0.331460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TBX21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0.011385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0.011936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0.008111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0.002929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0.014623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TGFB1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0.011298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0.012559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0.012080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0.014154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0.014082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TNFRSF4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0.010257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0.010965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0.002087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0.022140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0.014852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TNFSF4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0.009716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0.010738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0.001887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0.027408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0.015446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a:solidFill>
                            <a:srgbClr val="000000"/>
                          </a:solidFill>
                          <a:effectLst/>
                          <a:latin typeface="Calibri"/>
                        </a:rPr>
                        <a:t>TSLP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0.011132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0.007806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0.002118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0.015446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0.014657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000" b="1" i="0" u="none" strike="noStrike" dirty="0">
                          <a:solidFill>
                            <a:srgbClr val="000000"/>
                          </a:solidFill>
                          <a:effectLst/>
                          <a:latin typeface="Calibri"/>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1.000000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3" name="TextBox 22"/>
          <p:cNvSpPr txBox="1"/>
          <p:nvPr/>
        </p:nvSpPr>
        <p:spPr>
          <a:xfrm>
            <a:off x="14143823" y="28346400"/>
            <a:ext cx="10349303" cy="954107"/>
          </a:xfrm>
          <a:prstGeom prst="rect">
            <a:avLst/>
          </a:prstGeom>
          <a:noFill/>
        </p:spPr>
        <p:txBody>
          <a:bodyPr wrap="square" rtlCol="0">
            <a:spAutoFit/>
          </a:bodyPr>
          <a:lstStyle/>
          <a:p>
            <a:r>
              <a:rPr lang="en-US" sz="2800" b="1" dirty="0" smtClean="0">
                <a:solidFill>
                  <a:srgbClr val="333399"/>
                </a:solidFill>
              </a:rPr>
              <a:t>Table </a:t>
            </a:r>
            <a:r>
              <a:rPr lang="en-US" sz="2800" b="1" dirty="0">
                <a:solidFill>
                  <a:srgbClr val="333399"/>
                </a:solidFill>
              </a:rPr>
              <a:t>4</a:t>
            </a:r>
            <a:r>
              <a:rPr lang="en-US" sz="2800" b="1" dirty="0" smtClean="0">
                <a:solidFill>
                  <a:srgbClr val="333399"/>
                </a:solidFill>
              </a:rPr>
              <a:t>:</a:t>
            </a:r>
            <a:r>
              <a:rPr lang="en-US" sz="2800" dirty="0" smtClean="0"/>
              <a:t> Sample Diffusion Kernel values for Allergy and Asthma PPI Network</a:t>
            </a:r>
            <a:endParaRPr lang="en-US" sz="2800" dirty="0"/>
          </a:p>
        </p:txBody>
      </p:sp>
      <p:graphicFrame>
        <p:nvGraphicFramePr>
          <p:cNvPr id="11" name="Table 10"/>
          <p:cNvGraphicFramePr>
            <a:graphicFrameLocks noGrp="1"/>
          </p:cNvGraphicFramePr>
          <p:nvPr>
            <p:extLst>
              <p:ext uri="{D42A27DB-BD31-4B8C-83A1-F6EECF244321}">
                <p14:modId xmlns:p14="http://schemas.microsoft.com/office/powerpoint/2010/main" val="4212044620"/>
              </p:ext>
            </p:extLst>
          </p:nvPr>
        </p:nvGraphicFramePr>
        <p:xfrm>
          <a:off x="14150295" y="21856051"/>
          <a:ext cx="10557164" cy="3979840"/>
        </p:xfrm>
        <a:graphic>
          <a:graphicData uri="http://schemas.openxmlformats.org/drawingml/2006/table">
            <a:tbl>
              <a:tblPr/>
              <a:tblGrid>
                <a:gridCol w="1198803"/>
                <a:gridCol w="1198803"/>
                <a:gridCol w="1198803"/>
                <a:gridCol w="1198803"/>
                <a:gridCol w="1198803"/>
                <a:gridCol w="981749"/>
                <a:gridCol w="1219200"/>
                <a:gridCol w="1219200"/>
                <a:gridCol w="1143000"/>
              </a:tblGrid>
              <a:tr h="398440">
                <a:tc>
                  <a:txBody>
                    <a:bodyPr/>
                    <a:lstStyle/>
                    <a:p>
                      <a:pPr algn="ctr" fontAlgn="b"/>
                      <a:r>
                        <a:rPr lang="en-US" sz="24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ADAM33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ADRB2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ALOX5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AREG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TNFSF4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TPSAB1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TSLP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ADAM33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000">
                <a:tc>
                  <a:txBody>
                    <a:bodyPr/>
                    <a:lstStyle/>
                    <a:p>
                      <a:pPr algn="ctr" fontAlgn="b"/>
                      <a:r>
                        <a:rPr lang="en-US" sz="2400" b="1" i="0" u="none" strike="noStrike">
                          <a:solidFill>
                            <a:srgbClr val="000000"/>
                          </a:solidFill>
                          <a:effectLst/>
                          <a:latin typeface="Calibri"/>
                        </a:rPr>
                        <a:t>ADRB2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ALOX5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AREG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TNFSF4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TPSAB1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dirty="0">
                          <a:solidFill>
                            <a:srgbClr val="000000"/>
                          </a:solidFill>
                          <a:effectLst/>
                          <a:latin typeface="Calibri"/>
                        </a:rPr>
                        <a:t>TSLP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85204738"/>
              </p:ext>
            </p:extLst>
          </p:nvPr>
        </p:nvGraphicFramePr>
        <p:xfrm>
          <a:off x="2274563" y="38404800"/>
          <a:ext cx="9862705" cy="3657600"/>
        </p:xfrm>
        <a:graphic>
          <a:graphicData uri="http://schemas.openxmlformats.org/drawingml/2006/table">
            <a:tbl>
              <a:tblPr/>
              <a:tblGrid>
                <a:gridCol w="1664896"/>
                <a:gridCol w="1601559"/>
                <a:gridCol w="1918251"/>
                <a:gridCol w="2035879"/>
                <a:gridCol w="2642120"/>
              </a:tblGrid>
              <a:tr h="457200">
                <a:tc>
                  <a:txBody>
                    <a:bodyPr/>
                    <a:lstStyle/>
                    <a:p>
                      <a:pPr algn="ctr" fontAlgn="b"/>
                      <a:r>
                        <a:rPr lang="en-US" sz="24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 of 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 Protein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Avg. Deg.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 of Non-PPI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Original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1425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33.92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14.70</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2793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540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13.18</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2781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468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12.16</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2458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73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9.48</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2282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a:solidFill>
                            <a:srgbClr val="000000"/>
                          </a:solidFill>
                          <a:effectLst/>
                          <a:latin typeface="Calibri"/>
                        </a:rPr>
                        <a:t>N_900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effectLst/>
                          <a:latin typeface="Calibri"/>
                        </a:rPr>
                        <a:t>7.06</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2038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7200">
                <a:tc>
                  <a:txBody>
                    <a:bodyPr/>
                    <a:lstStyle/>
                    <a:p>
                      <a:pPr algn="ctr" fontAlgn="b"/>
                      <a:r>
                        <a:rPr lang="en-US" sz="2400" b="1" i="0" u="none" strike="noStrike" dirty="0">
                          <a:solidFill>
                            <a:srgbClr val="000000"/>
                          </a:solidFill>
                          <a:effectLst/>
                          <a:latin typeface="Calibri"/>
                        </a:rPr>
                        <a:t>N_950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6</a:t>
                      </a:r>
                      <a:r>
                        <a:rPr lang="en-US" sz="2400" b="0" i="0" u="none" strike="noStrike" dirty="0" smtClean="0">
                          <a:solidFill>
                            <a:srgbClr val="000000"/>
                          </a:solidFill>
                          <a:effectLst/>
                          <a:latin typeface="Calibri"/>
                        </a:rPr>
                        <a:t>.00</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9" name="TextBox 28"/>
          <p:cNvSpPr txBox="1"/>
          <p:nvPr/>
        </p:nvSpPr>
        <p:spPr>
          <a:xfrm>
            <a:off x="2209800" y="37805380"/>
            <a:ext cx="10058400" cy="523220"/>
          </a:xfrm>
          <a:prstGeom prst="rect">
            <a:avLst/>
          </a:prstGeom>
          <a:noFill/>
        </p:spPr>
        <p:txBody>
          <a:bodyPr wrap="square" rtlCol="0">
            <a:spAutoFit/>
          </a:bodyPr>
          <a:lstStyle/>
          <a:p>
            <a:r>
              <a:rPr lang="en-US" sz="2800" b="1" dirty="0" smtClean="0">
                <a:solidFill>
                  <a:srgbClr val="333399"/>
                </a:solidFill>
              </a:rPr>
              <a:t>Table </a:t>
            </a:r>
            <a:r>
              <a:rPr lang="en-US" sz="2800" b="1" dirty="0">
                <a:solidFill>
                  <a:srgbClr val="333399"/>
                </a:solidFill>
              </a:rPr>
              <a:t>2</a:t>
            </a:r>
            <a:r>
              <a:rPr lang="en-US" sz="2800" b="1" dirty="0" smtClean="0">
                <a:solidFill>
                  <a:srgbClr val="333399"/>
                </a:solidFill>
              </a:rPr>
              <a:t>:</a:t>
            </a:r>
            <a:r>
              <a:rPr lang="en-US" sz="2800" dirty="0" smtClean="0"/>
              <a:t> Topology of Allergy and Asthma PPI network</a:t>
            </a:r>
            <a:endParaRPr lang="en-US" sz="2800" dirty="0"/>
          </a:p>
        </p:txBody>
      </p:sp>
      <p:graphicFrame>
        <p:nvGraphicFramePr>
          <p:cNvPr id="31" name="Chart 30"/>
          <p:cNvGraphicFramePr/>
          <p:nvPr>
            <p:extLst>
              <p:ext uri="{D42A27DB-BD31-4B8C-83A1-F6EECF244321}">
                <p14:modId xmlns:p14="http://schemas.microsoft.com/office/powerpoint/2010/main" val="3852576863"/>
              </p:ext>
            </p:extLst>
          </p:nvPr>
        </p:nvGraphicFramePr>
        <p:xfrm>
          <a:off x="26289519" y="12877800"/>
          <a:ext cx="10423815" cy="52578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55066062"/>
              </p:ext>
            </p:extLst>
          </p:nvPr>
        </p:nvGraphicFramePr>
        <p:xfrm>
          <a:off x="14077970" y="37321160"/>
          <a:ext cx="10415156" cy="4648203"/>
        </p:xfrm>
        <a:graphic>
          <a:graphicData uri="http://schemas.openxmlformats.org/drawingml/2006/table">
            <a:tbl>
              <a:tblPr/>
              <a:tblGrid>
                <a:gridCol w="1526524"/>
                <a:gridCol w="2222158"/>
                <a:gridCol w="2222158"/>
                <a:gridCol w="2222158"/>
                <a:gridCol w="2222158"/>
              </a:tblGrid>
              <a:tr h="516467">
                <a:tc>
                  <a:txBody>
                    <a:bodyPr/>
                    <a:lstStyle/>
                    <a:p>
                      <a:pPr algn="ctr" fontAlgn="b"/>
                      <a:r>
                        <a:rPr lang="en-US" sz="2400" b="0"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1" i="0" u="none" strike="noStrike" dirty="0">
                          <a:solidFill>
                            <a:srgbClr val="000000"/>
                          </a:solidFill>
                          <a:effectLst/>
                          <a:latin typeface="Calibri"/>
                        </a:rPr>
                        <a:t>Diffusion Kernel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b"/>
                      <a:r>
                        <a:rPr lang="en-US" sz="2400" b="1" i="0" u="none" strike="noStrike">
                          <a:solidFill>
                            <a:srgbClr val="000000"/>
                          </a:solidFill>
                          <a:effectLst/>
                          <a:latin typeface="Calibri"/>
                        </a:rPr>
                        <a:t># of Non-existing PPI larger than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516467">
                <a:tc>
                  <a:txBody>
                    <a:bodyPr/>
                    <a:lstStyle/>
                    <a:p>
                      <a:pPr algn="ctr" fontAlgn="b"/>
                      <a:r>
                        <a:rPr lang="en-US" sz="2400" b="1" i="0" u="none" strike="noStrike" dirty="0" smtClean="0">
                          <a:solidFill>
                            <a:srgbClr val="000000"/>
                          </a:solidFill>
                          <a:effectLst/>
                          <a:latin typeface="Calibri"/>
                        </a:rPr>
                        <a:t>Network</a:t>
                      </a:r>
                      <a:endParaRPr lang="en-US" sz="2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smtClean="0">
                          <a:solidFill>
                            <a:srgbClr val="000000"/>
                          </a:solidFill>
                          <a:effectLst/>
                          <a:latin typeface="Calibri"/>
                        </a:rPr>
                        <a:t>Avg.</a:t>
                      </a:r>
                      <a:r>
                        <a:rPr lang="en-US" sz="2400" b="1" i="0" u="none" strike="noStrike" baseline="0" dirty="0" smtClean="0">
                          <a:solidFill>
                            <a:srgbClr val="000000"/>
                          </a:solidFill>
                          <a:effectLst/>
                          <a:latin typeface="Calibri"/>
                        </a:rPr>
                        <a:t> K-value</a:t>
                      </a:r>
                      <a:endParaRPr lang="en-US" sz="2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Min. </a:t>
                      </a:r>
                      <a:r>
                        <a:rPr lang="en-US" sz="2400" b="1" i="0" u="none" strike="noStrike" dirty="0" smtClean="0">
                          <a:solidFill>
                            <a:srgbClr val="000000"/>
                          </a:solidFill>
                          <a:effectLst/>
                          <a:latin typeface="Calibri"/>
                        </a:rPr>
                        <a:t>K-value</a:t>
                      </a:r>
                      <a:endParaRPr lang="en-US" sz="2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Avg. </a:t>
                      </a:r>
                      <a:r>
                        <a:rPr lang="en-US" sz="2400" b="1" i="0" u="none" strike="noStrike" dirty="0" smtClean="0">
                          <a:solidFill>
                            <a:srgbClr val="000000"/>
                          </a:solidFill>
                          <a:effectLst/>
                          <a:latin typeface="Calibri"/>
                        </a:rPr>
                        <a:t>K-value</a:t>
                      </a:r>
                      <a:endParaRPr lang="en-US" sz="2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effectLst/>
                          <a:latin typeface="Calibri"/>
                        </a:rPr>
                        <a:t>Min. </a:t>
                      </a:r>
                      <a:r>
                        <a:rPr lang="en-US" sz="2400" b="1" i="0" u="none" strike="noStrike" dirty="0" smtClean="0">
                          <a:solidFill>
                            <a:srgbClr val="000000"/>
                          </a:solidFill>
                          <a:effectLst/>
                          <a:latin typeface="Calibri"/>
                        </a:rPr>
                        <a:t>K-value</a:t>
                      </a:r>
                      <a:endParaRPr lang="en-US" sz="2400" b="1"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Original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0.011926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0.011891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1252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1846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0.013495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0.011349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1816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N_600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0.014591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0.011783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1481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dirty="0">
                          <a:solidFill>
                            <a:srgbClr val="000000"/>
                          </a:solidFill>
                          <a:effectLst/>
                          <a:latin typeface="Calibri"/>
                        </a:rPr>
                        <a:t>N_700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0.017008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0.012946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N_800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0.022212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0.013661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a:solidFill>
                            <a:srgbClr val="000000"/>
                          </a:solidFill>
                          <a:effectLst/>
                          <a:latin typeface="Calibri"/>
                        </a:rPr>
                        <a:t>N_900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0.028909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0.015859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16467">
                <a:tc>
                  <a:txBody>
                    <a:bodyPr/>
                    <a:lstStyle/>
                    <a:p>
                      <a:pPr algn="ctr" fontAlgn="b"/>
                      <a:r>
                        <a:rPr lang="en-US" sz="2400" b="1" i="0" u="none" strike="noStrike" dirty="0">
                          <a:solidFill>
                            <a:srgbClr val="000000"/>
                          </a:solidFill>
                          <a:effectLst/>
                          <a:latin typeface="Calibri"/>
                        </a:rPr>
                        <a:t>N_950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0.033594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0.016331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effectLst/>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Calibri"/>
                        </a:rPr>
                        <a:t>543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5" name="TextBox 34"/>
          <p:cNvSpPr txBox="1"/>
          <p:nvPr/>
        </p:nvSpPr>
        <p:spPr>
          <a:xfrm>
            <a:off x="26289519" y="18364200"/>
            <a:ext cx="10515600" cy="1255728"/>
          </a:xfrm>
          <a:prstGeom prst="rect">
            <a:avLst/>
          </a:prstGeom>
          <a:noFill/>
        </p:spPr>
        <p:txBody>
          <a:bodyPr wrap="square" rtlCol="0">
            <a:spAutoFit/>
          </a:bodyPr>
          <a:lstStyle/>
          <a:p>
            <a:pPr algn="just" defTabSz="4389438">
              <a:lnSpc>
                <a:spcPct val="90000"/>
              </a:lnSpc>
              <a:spcBef>
                <a:spcPct val="20000"/>
              </a:spcBef>
            </a:pPr>
            <a:r>
              <a:rPr lang="en-US" sz="2800" b="1" dirty="0" smtClean="0">
                <a:solidFill>
                  <a:srgbClr val="333399"/>
                </a:solidFill>
              </a:rPr>
              <a:t>Figure-2: </a:t>
            </a:r>
            <a:r>
              <a:rPr lang="en-US" sz="2800" dirty="0" smtClean="0"/>
              <a:t>Relationship between the average interaction and average diffusion kernel values for Asthma and Allergy PPI networks</a:t>
            </a:r>
            <a:endParaRPr lang="en-US" sz="2800" b="1" dirty="0"/>
          </a:p>
        </p:txBody>
      </p:sp>
      <p:graphicFrame>
        <p:nvGraphicFramePr>
          <p:cNvPr id="16" name="Table 15"/>
          <p:cNvGraphicFramePr>
            <a:graphicFrameLocks noGrp="1"/>
          </p:cNvGraphicFramePr>
          <p:nvPr>
            <p:extLst>
              <p:ext uri="{D42A27DB-BD31-4B8C-83A1-F6EECF244321}">
                <p14:modId xmlns:p14="http://schemas.microsoft.com/office/powerpoint/2010/main" val="1887460066"/>
              </p:ext>
            </p:extLst>
          </p:nvPr>
        </p:nvGraphicFramePr>
        <p:xfrm>
          <a:off x="27114210" y="24011187"/>
          <a:ext cx="7328190" cy="5943600"/>
        </p:xfrm>
        <a:graphic>
          <a:graphicData uri="http://schemas.openxmlformats.org/drawingml/2006/table">
            <a:tbl>
              <a:tblPr/>
              <a:tblGrid>
                <a:gridCol w="1384590"/>
                <a:gridCol w="5943600"/>
              </a:tblGrid>
              <a:tr h="609600">
                <a:tc>
                  <a:txBody>
                    <a:bodyPr/>
                    <a:lstStyle/>
                    <a:p>
                      <a:pPr algn="ctr" fontAlgn="b"/>
                      <a:r>
                        <a:rPr lang="en-US" sz="2400" b="1" i="0" u="none" strike="noStrike" dirty="0">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effectLst/>
                          <a:latin typeface="Calibri"/>
                        </a:rPr>
                        <a:t>Missing PPIs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CYSLTR1          KITLG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dirty="0">
                          <a:solidFill>
                            <a:srgbClr val="000000"/>
                          </a:solidFill>
                          <a:effectLst/>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RNASE2</a:t>
                      </a:r>
                      <a:r>
                        <a:rPr kumimoji="0" lang="en-US" sz="2400" b="0" i="0" u="none" strike="noStrike" kern="1200" cap="none" spc="0" normalizeH="0" baseline="0" noProof="0" dirty="0" smtClean="0">
                          <a:ln>
                            <a:noFill/>
                          </a:ln>
                          <a:solidFill>
                            <a:srgbClr val="000000"/>
                          </a:solidFill>
                          <a:effectLst/>
                          <a:uLnTx/>
                          <a:uFillTx/>
                          <a:latin typeface="Calibri"/>
                        </a:rPr>
                        <a:t>           </a:t>
                      </a:r>
                      <a:r>
                        <a:rPr lang="en-US" sz="2400" b="0" i="0" u="none" strike="noStrike" dirty="0" smtClean="0">
                          <a:solidFill>
                            <a:srgbClr val="000000"/>
                          </a:solidFill>
                          <a:effectLst/>
                          <a:latin typeface="Calibri"/>
                        </a:rPr>
                        <a:t>RNASE3</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CCL24              CCL8</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CPA3                KIT</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ALOX5            KITLG</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CCL24             GPR44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IL12A            MS4A2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KIT                 MS4A2</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400">
                <a:tc>
                  <a:txBody>
                    <a:bodyPr/>
                    <a:lstStyle/>
                    <a:p>
                      <a:pPr algn="ctr" fontAlgn="b"/>
                      <a:r>
                        <a:rPr lang="en-US" sz="2400" b="0" i="0" u="none" strike="noStrike">
                          <a:solidFill>
                            <a:srgbClr val="000000"/>
                          </a:solidFill>
                          <a:effectLst/>
                          <a:latin typeface="Calibri"/>
                        </a:rPr>
                        <a:t>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effectLst/>
                          <a:latin typeface="Calibri"/>
                        </a:rPr>
                        <a:t>                 PDCD1          TNFRSF4</a:t>
                      </a:r>
                      <a:endParaRPr lang="en-US" sz="2400" b="0" i="0" u="none" strike="noStrike" dirty="0">
                        <a:solidFill>
                          <a:srgbClr val="000000"/>
                        </a:solidFill>
                        <a:effectLst/>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3" name="Picture 2"/>
          <p:cNvPicPr>
            <a:picLocks noChangeAspect="1" noChangeArrowheads="1"/>
          </p:cNvPicPr>
          <p:nvPr/>
        </p:nvPicPr>
        <p:blipFill>
          <a:blip r:embed="rId6">
            <a:clrChange>
              <a:clrFrom>
                <a:srgbClr val="FFFFFF"/>
              </a:clrFrom>
              <a:clrTo>
                <a:srgbClr val="FFFFFF">
                  <a:alpha val="0"/>
                </a:srgbClr>
              </a:clrTo>
            </a:clrChange>
            <a:extLst>
              <a:ext uri="{BEBA8EAE-BF5A-486C-A8C5-ECC9F3942E4B}">
                <a14:imgProps xmlns:a14="http://schemas.microsoft.com/office/drawing/2010/main">
                  <a14:imgLayer r:embed="rId7">
                    <a14:imgEffect>
                      <a14:sharpenSoften amount="250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4792776" y="10599006"/>
            <a:ext cx="8219624" cy="3116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8" name="TextBox 27"/>
              <p:cNvSpPr txBox="1"/>
              <p:nvPr/>
            </p:nvSpPr>
            <p:spPr>
              <a:xfrm>
                <a:off x="14368688" y="15259050"/>
                <a:ext cx="9067800" cy="2605842"/>
              </a:xfrm>
              <a:prstGeom prst="rect">
                <a:avLst/>
              </a:prstGeom>
              <a:noFill/>
            </p:spPr>
            <p:txBody>
              <a:bodyPr wrap="square" rtlCol="0">
                <a:spAutoFit/>
              </a:bodyPr>
              <a:lstStyle/>
              <a:p>
                <a:pPr marL="114300" lvl="0" algn="ctr" fontAlgn="auto">
                  <a:spcBef>
                    <a:spcPct val="20000"/>
                  </a:spcBef>
                  <a:spcAft>
                    <a:spcPts val="0"/>
                  </a:spcAft>
                  <a:buClr>
                    <a:srgbClr val="93A299"/>
                  </a:buClr>
                </a:pPr>
                <a:r>
                  <a:rPr lang="en-US" sz="2400" dirty="0" smtClean="0">
                    <a:latin typeface="Calibri" panose="020F0502020204030204" pitchFamily="34" charset="0"/>
                  </a:rPr>
                  <a:t>                                         𝐾=𝑒</a:t>
                </a:r>
                <a:r>
                  <a:rPr lang="en-US" sz="2400" baseline="30000" dirty="0" smtClean="0">
                    <a:latin typeface="Calibri" panose="020F0502020204030204" pitchFamily="34" charset="0"/>
                  </a:rPr>
                  <a:t>𝐿              </a:t>
                </a:r>
                <a:r>
                  <a:rPr lang="en-US" sz="2400" dirty="0" smtClean="0">
                    <a:latin typeface="Calibri" panose="020F0502020204030204" pitchFamily="34" charset="0"/>
                  </a:rPr>
                  <a:t>                            (i)</a:t>
                </a:r>
                <a:endParaRPr lang="en-US" sz="2400" baseline="30000" dirty="0" smtClean="0">
                  <a:latin typeface="Calibri" panose="020F0502020204030204" pitchFamily="34" charset="0"/>
                </a:endParaRPr>
              </a:p>
              <a:p>
                <a:pPr marL="114300" lvl="0" algn="ctr" fontAlgn="auto">
                  <a:spcBef>
                    <a:spcPct val="20000"/>
                  </a:spcBef>
                  <a:spcAft>
                    <a:spcPts val="0"/>
                  </a:spcAft>
                  <a:buClr>
                    <a:srgbClr val="93A299"/>
                  </a:buClr>
                </a:pPr>
                <a:r>
                  <a:rPr lang="en-US" sz="2400" dirty="0" smtClean="0">
                    <a:solidFill>
                      <a:prstClr val="black"/>
                    </a:solidFill>
                    <a:latin typeface="Calibri" panose="020F0502020204030204" pitchFamily="34" charset="0"/>
                  </a:rPr>
                  <a:t>Where</a:t>
                </a:r>
                <a:r>
                  <a:rPr lang="en-US" sz="2400" dirty="0">
                    <a:solidFill>
                      <a:prstClr val="black"/>
                    </a:solidFill>
                    <a:latin typeface="Calibri" panose="020F0502020204030204" pitchFamily="34" charset="0"/>
                  </a:rPr>
                  <a:t>, </a:t>
                </a:r>
                <a:r>
                  <a:rPr lang="en-US" sz="2400" i="1" dirty="0">
                    <a:solidFill>
                      <a:prstClr val="black"/>
                    </a:solidFill>
                    <a:latin typeface="Calibri" panose="020F0502020204030204" pitchFamily="34" charset="0"/>
                  </a:rPr>
                  <a:t>L</a:t>
                </a:r>
                <a:r>
                  <a:rPr lang="en-US" sz="2400" dirty="0">
                    <a:solidFill>
                      <a:prstClr val="black"/>
                    </a:solidFill>
                    <a:latin typeface="Calibri" panose="020F0502020204030204" pitchFamily="34" charset="0"/>
                  </a:rPr>
                  <a:t> is the Laplacian matrix</a:t>
                </a:r>
              </a:p>
              <a:p>
                <a:pPr marL="342900" lvl="0" indent="-228600" fontAlgn="auto">
                  <a:spcBef>
                    <a:spcPct val="20000"/>
                  </a:spcBef>
                  <a:spcAft>
                    <a:spcPts val="0"/>
                  </a:spcAft>
                  <a:buClr>
                    <a:srgbClr val="93A299"/>
                  </a:buClr>
                  <a:buFont typeface="Arial" pitchFamily="34" charset="0"/>
                  <a:buChar char="•"/>
                </a:pPr>
                <a:endParaRPr lang="en-US" sz="2400" dirty="0">
                  <a:solidFill>
                    <a:prstClr val="black"/>
                  </a:solidFill>
                  <a:latin typeface="Calibri" panose="020F0502020204030204" pitchFamily="34" charset="0"/>
                </a:endParaRPr>
              </a:p>
              <a:p>
                <a:pPr marL="114300" lvl="0" fontAlgn="auto">
                  <a:spcBef>
                    <a:spcPct val="20000"/>
                  </a:spcBef>
                  <a:spcAft>
                    <a:spcPts val="0"/>
                  </a:spcAft>
                  <a:buClr>
                    <a:srgbClr val="93A299"/>
                  </a:buClr>
                </a:pPr>
                <a14:m>
                  <m:oMathPara xmlns:m="http://schemas.openxmlformats.org/officeDocument/2006/math">
                    <m:oMathParaPr>
                      <m:jc m:val="centerGroup"/>
                    </m:oMathParaPr>
                    <m:oMath xmlns:m="http://schemas.openxmlformats.org/officeDocument/2006/math">
                      <m:sSub>
                        <m:sSubPr>
                          <m:ctrlPr>
                            <a:rPr lang="en-US" sz="2400" i="1">
                              <a:solidFill>
                                <a:prstClr val="black"/>
                              </a:solidFill>
                              <a:latin typeface="Cambria Math"/>
                            </a:rPr>
                          </m:ctrlPr>
                        </m:sSubPr>
                        <m:e>
                          <m:r>
                            <a:rPr lang="en-US" sz="2400" i="1">
                              <a:solidFill>
                                <a:prstClr val="black"/>
                              </a:solidFill>
                              <a:latin typeface="Cambria Math"/>
                            </a:rPr>
                            <m:t>𝐿</m:t>
                          </m:r>
                        </m:e>
                        <m:sub>
                          <m:r>
                            <a:rPr lang="en-US" sz="2400" i="1">
                              <a:solidFill>
                                <a:prstClr val="black"/>
                              </a:solidFill>
                              <a:latin typeface="Cambria Math"/>
                            </a:rPr>
                            <m:t>𝑖𝑗</m:t>
                          </m:r>
                        </m:sub>
                      </m:sSub>
                      <m:r>
                        <a:rPr lang="en-US" sz="2400" i="1">
                          <a:solidFill>
                            <a:prstClr val="black"/>
                          </a:solidFill>
                          <a:latin typeface="Cambria Math"/>
                        </a:rPr>
                        <m:t>=</m:t>
                      </m:r>
                      <m:d>
                        <m:dPr>
                          <m:begChr m:val="{"/>
                          <m:endChr m:val=""/>
                          <m:ctrlPr>
                            <a:rPr lang="en-US" sz="2400" i="1">
                              <a:solidFill>
                                <a:prstClr val="black"/>
                              </a:solidFill>
                              <a:latin typeface="Cambria Math"/>
                            </a:rPr>
                          </m:ctrlPr>
                        </m:dPr>
                        <m:e>
                          <m:m>
                            <m:mPr>
                              <m:mcs>
                                <m:mc>
                                  <m:mcPr>
                                    <m:count m:val="2"/>
                                    <m:mcJc m:val="center"/>
                                  </m:mcPr>
                                </m:mc>
                              </m:mcs>
                              <m:ctrlPr>
                                <a:rPr lang="en-US" sz="2400" i="1">
                                  <a:solidFill>
                                    <a:prstClr val="black"/>
                                  </a:solidFill>
                                  <a:latin typeface="Cambria Math"/>
                                </a:rPr>
                              </m:ctrlPr>
                            </m:mPr>
                            <m:mr>
                              <m:e>
                                <m:r>
                                  <a:rPr lang="en-US" sz="2400" i="1">
                                    <a:solidFill>
                                      <a:prstClr val="black"/>
                                    </a:solidFill>
                                    <a:latin typeface="Cambria Math"/>
                                  </a:rPr>
                                  <m:t>1</m:t>
                                </m:r>
                              </m:e>
                              <m:e>
                                <m:r>
                                  <a:rPr lang="en-US" sz="2400" i="1">
                                    <a:solidFill>
                                      <a:prstClr val="black"/>
                                    </a:solidFill>
                                    <a:latin typeface="Cambria Math"/>
                                  </a:rPr>
                                  <m:t>𝑖𝑓</m:t>
                                </m:r>
                                <m:r>
                                  <a:rPr lang="en-US" sz="2400" i="1">
                                    <a:solidFill>
                                      <a:prstClr val="black"/>
                                    </a:solidFill>
                                    <a:latin typeface="Cambria Math"/>
                                  </a:rPr>
                                  <m:t> </m:t>
                                </m:r>
                                <m:r>
                                  <a:rPr lang="en-US" sz="2400" i="1">
                                    <a:solidFill>
                                      <a:prstClr val="black"/>
                                    </a:solidFill>
                                    <a:latin typeface="Cambria Math"/>
                                  </a:rPr>
                                  <m:t>𝑖</m:t>
                                </m:r>
                                <m:r>
                                  <a:rPr lang="en-US" sz="2400" i="1">
                                    <a:solidFill>
                                      <a:prstClr val="black"/>
                                    </a:solidFill>
                                    <a:latin typeface="Cambria Math"/>
                                  </a:rPr>
                                  <m:t> </m:t>
                                </m:r>
                                <m:r>
                                  <a:rPr lang="en-US" sz="2400" i="1">
                                    <a:solidFill>
                                      <a:prstClr val="black"/>
                                    </a:solidFill>
                                    <a:latin typeface="Cambria Math"/>
                                  </a:rPr>
                                  <m:t>𝑖𝑛𝑡𝑒𝑟𝑎𝑐𝑡𝑠</m:t>
                                </m:r>
                                <m:r>
                                  <a:rPr lang="en-US" sz="2400" i="1">
                                    <a:solidFill>
                                      <a:prstClr val="black"/>
                                    </a:solidFill>
                                    <a:latin typeface="Cambria Math"/>
                                  </a:rPr>
                                  <m:t> </m:t>
                                </m:r>
                                <m:r>
                                  <a:rPr lang="en-US" sz="2400" i="1">
                                    <a:solidFill>
                                      <a:prstClr val="black"/>
                                    </a:solidFill>
                                    <a:latin typeface="Cambria Math"/>
                                  </a:rPr>
                                  <m:t>𝑤𝑖𝑡h</m:t>
                                </m:r>
                                <m:r>
                                  <a:rPr lang="en-US" sz="2400" i="1">
                                    <a:solidFill>
                                      <a:prstClr val="black"/>
                                    </a:solidFill>
                                    <a:latin typeface="Cambria Math"/>
                                  </a:rPr>
                                  <m:t> </m:t>
                                </m:r>
                                <m:r>
                                  <a:rPr lang="en-US" sz="2400" i="1">
                                    <a:solidFill>
                                      <a:prstClr val="black"/>
                                    </a:solidFill>
                                    <a:latin typeface="Cambria Math"/>
                                  </a:rPr>
                                  <m:t>𝑗</m:t>
                                </m:r>
                              </m:e>
                            </m:mr>
                            <m:mr>
                              <m:e>
                                <m:sSub>
                                  <m:sSubPr>
                                    <m:ctrlPr>
                                      <a:rPr lang="en-US" sz="2400" i="1">
                                        <a:solidFill>
                                          <a:prstClr val="black"/>
                                        </a:solidFill>
                                        <a:latin typeface="Cambria Math"/>
                                      </a:rPr>
                                    </m:ctrlPr>
                                  </m:sSubPr>
                                  <m:e>
                                    <m:r>
                                      <a:rPr lang="en-US" sz="2400" i="1">
                                        <a:solidFill>
                                          <a:prstClr val="black"/>
                                        </a:solidFill>
                                        <a:latin typeface="Cambria Math"/>
                                      </a:rPr>
                                      <m:t>−</m:t>
                                    </m:r>
                                    <m:r>
                                      <a:rPr lang="en-US" sz="2400" i="1">
                                        <a:solidFill>
                                          <a:prstClr val="black"/>
                                        </a:solidFill>
                                        <a:latin typeface="Cambria Math"/>
                                      </a:rPr>
                                      <m:t>𝛾</m:t>
                                    </m:r>
                                  </m:e>
                                  <m:sub>
                                    <m:r>
                                      <a:rPr lang="en-US" sz="2400" i="1">
                                        <a:solidFill>
                                          <a:prstClr val="black"/>
                                        </a:solidFill>
                                        <a:latin typeface="Cambria Math"/>
                                      </a:rPr>
                                      <m:t>𝑖</m:t>
                                    </m:r>
                                  </m:sub>
                                </m:sSub>
                              </m:e>
                              <m:e>
                                <m:r>
                                  <a:rPr lang="en-US" sz="2400" i="1">
                                    <a:solidFill>
                                      <a:prstClr val="black"/>
                                    </a:solidFill>
                                    <a:latin typeface="Cambria Math"/>
                                  </a:rPr>
                                  <m:t>𝑖</m:t>
                                </m:r>
                                <m:r>
                                  <a:rPr lang="en-US" sz="2400" i="1">
                                    <a:solidFill>
                                      <a:prstClr val="black"/>
                                    </a:solidFill>
                                    <a:latin typeface="Cambria Math"/>
                                  </a:rPr>
                                  <m:t>=</m:t>
                                </m:r>
                                <m:r>
                                  <a:rPr lang="en-US" sz="2400" i="1">
                                    <a:solidFill>
                                      <a:prstClr val="black"/>
                                    </a:solidFill>
                                    <a:latin typeface="Cambria Math"/>
                                  </a:rPr>
                                  <m:t>𝑗</m:t>
                                </m:r>
                              </m:e>
                            </m:mr>
                            <m:mr>
                              <m:e>
                                <m:r>
                                  <a:rPr lang="en-US" sz="2400" i="1">
                                    <a:solidFill>
                                      <a:prstClr val="black"/>
                                    </a:solidFill>
                                    <a:latin typeface="Cambria Math"/>
                                  </a:rPr>
                                  <m:t>0</m:t>
                                </m:r>
                              </m:e>
                              <m:e>
                                <m:r>
                                  <a:rPr lang="en-US" sz="2400" i="1">
                                    <a:solidFill>
                                      <a:prstClr val="black"/>
                                    </a:solidFill>
                                    <a:latin typeface="Cambria Math"/>
                                  </a:rPr>
                                  <m:t>𝑜𝑡h𝑒𝑟𝑤𝑖𝑠𝑒</m:t>
                                </m:r>
                              </m:e>
                            </m:mr>
                          </m:m>
                        </m:e>
                      </m:d>
                    </m:oMath>
                  </m:oMathPara>
                </a14:m>
                <a:endParaRPr lang="en-US" sz="2400" dirty="0">
                  <a:solidFill>
                    <a:srgbClr val="564B3C"/>
                  </a:solidFill>
                  <a:latin typeface="Century Gothic"/>
                </a:endParaRPr>
              </a:p>
              <a:p>
                <a:endParaRPr lang="en-US" sz="2400" baseline="30000" dirty="0" smtClean="0">
                  <a:latin typeface="Calibri" panose="020F0502020204030204" pitchFamily="34" charset="0"/>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14368688" y="15259050"/>
                <a:ext cx="9067800" cy="2605842"/>
              </a:xfrm>
              <a:prstGeom prst="rect">
                <a:avLst/>
              </a:prstGeom>
              <a:blipFill rotWithShape="1">
                <a:blip r:embed="rId8"/>
                <a:stretch>
                  <a:fillRect t="-2336"/>
                </a:stretch>
              </a:blipFill>
            </p:spPr>
            <p:txBody>
              <a:bodyPr/>
              <a:lstStyle/>
              <a:p>
                <a:r>
                  <a:rPr lang="en-US">
                    <a:noFill/>
                  </a:rPr>
                  <a:t> </a:t>
                </a:r>
              </a:p>
            </p:txBody>
          </p:sp>
        </mc:Fallback>
      </mc:AlternateContent>
      <p:sp>
        <p:nvSpPr>
          <p:cNvPr id="34" name="TextBox 33"/>
          <p:cNvSpPr txBox="1"/>
          <p:nvPr/>
        </p:nvSpPr>
        <p:spPr>
          <a:xfrm>
            <a:off x="2652362" y="29115603"/>
            <a:ext cx="9144000" cy="830997"/>
          </a:xfrm>
          <a:prstGeom prst="rect">
            <a:avLst/>
          </a:prstGeom>
          <a:noFill/>
        </p:spPr>
        <p:txBody>
          <a:bodyPr wrap="square" rtlCol="0">
            <a:spAutoFit/>
          </a:bodyPr>
          <a:lstStyle/>
          <a:p>
            <a:r>
              <a:rPr lang="en-US" sz="2400" i="1" dirty="0" smtClean="0"/>
              <a:t>*The standard protein names herein are as provided by the HUGO Gene Nomenclature Committee (HGNC).</a:t>
            </a:r>
            <a:endParaRPr lang="en-US" sz="2400" i="1" dirty="0"/>
          </a:p>
        </p:txBody>
      </p:sp>
      <p:sp>
        <p:nvSpPr>
          <p:cNvPr id="37" name="TextBox 36"/>
          <p:cNvSpPr txBox="1"/>
          <p:nvPr/>
        </p:nvSpPr>
        <p:spPr>
          <a:xfrm>
            <a:off x="13968921" y="13573780"/>
            <a:ext cx="10591800" cy="523220"/>
          </a:xfrm>
          <a:prstGeom prst="rect">
            <a:avLst/>
          </a:prstGeom>
          <a:noFill/>
        </p:spPr>
        <p:txBody>
          <a:bodyPr wrap="square" rtlCol="0">
            <a:spAutoFit/>
          </a:bodyPr>
          <a:lstStyle/>
          <a:p>
            <a:r>
              <a:rPr lang="en-US" sz="2800" b="1" dirty="0" smtClean="0">
                <a:solidFill>
                  <a:srgbClr val="333399"/>
                </a:solidFill>
              </a:rPr>
              <a:t>Figure-1:</a:t>
            </a:r>
            <a:r>
              <a:rPr lang="en-US" sz="2800" dirty="0" smtClean="0"/>
              <a:t> Visualization of the diffusion process</a:t>
            </a:r>
            <a:endParaRPr lang="en-US" sz="2800" dirty="0"/>
          </a:p>
        </p:txBody>
      </p:sp>
      <mc:AlternateContent xmlns:mc="http://schemas.openxmlformats.org/markup-compatibility/2006" xmlns:a14="http://schemas.microsoft.com/office/drawing/2010/main">
        <mc:Choice Requires="a14">
          <p:sp>
            <p:nvSpPr>
              <p:cNvPr id="38" name="TextBox 37"/>
              <p:cNvSpPr txBox="1"/>
              <p:nvPr/>
            </p:nvSpPr>
            <p:spPr>
              <a:xfrm>
                <a:off x="39471600" y="32889371"/>
                <a:ext cx="9067800" cy="1099660"/>
              </a:xfrm>
              <a:prstGeom prst="rect">
                <a:avLst/>
              </a:prstGeom>
              <a:noFill/>
            </p:spPr>
            <p:txBody>
              <a:bodyPr wrap="square" rtlCol="0">
                <a:spAutoFit/>
              </a:bodyPr>
              <a:lstStyle/>
              <a:p>
                <a:pPr marL="114300" lvl="0" algn="ctr" fontAlgn="auto">
                  <a:spcBef>
                    <a:spcPct val="20000"/>
                  </a:spcBef>
                  <a:spcAft>
                    <a:spcPts val="0"/>
                  </a:spcAft>
                  <a:buClr>
                    <a:srgbClr val="93A299"/>
                  </a:buClr>
                </a:pPr>
                <a14:m>
                  <m:oMathPara xmlns:m="http://schemas.openxmlformats.org/officeDocument/2006/math">
                    <m:oMathParaPr>
                      <m:jc m:val="centerGroup"/>
                    </m:oMathParaPr>
                    <m:oMath xmlns:m="http://schemas.openxmlformats.org/officeDocument/2006/math">
                      <m:r>
                        <m:rPr>
                          <m:nor/>
                        </m:rPr>
                        <a:rPr lang="en-US" sz="2400" dirty="0" smtClean="0">
                          <a:latin typeface="Calibri" panose="020F0502020204030204" pitchFamily="34" charset="0"/>
                        </a:rPr>
                        <m:t>𝑒</m:t>
                      </m:r>
                      <m:r>
                        <a:rPr lang="en-US" sz="2400" b="0" i="1" baseline="30000" dirty="0" smtClean="0">
                          <a:latin typeface="Cambria Math"/>
                        </a:rPr>
                        <m:t>𝐿</m:t>
                      </m:r>
                      <m:r>
                        <a:rPr lang="pt-BR" sz="2400" i="1" smtClean="0">
                          <a:latin typeface="Cambria Math"/>
                        </a:rPr>
                        <m:t>=</m:t>
                      </m:r>
                      <m:nary>
                        <m:naryPr>
                          <m:chr m:val="∑"/>
                          <m:ctrlPr>
                            <a:rPr lang="pt-BR" sz="2400" i="1" smtClean="0">
                              <a:latin typeface="Cambria Math"/>
                            </a:rPr>
                          </m:ctrlPr>
                        </m:naryPr>
                        <m:sub>
                          <m:r>
                            <a:rPr lang="pt-BR" sz="2400" i="1" smtClean="0">
                              <a:latin typeface="Cambria Math"/>
                            </a:rPr>
                            <m:t>𝑘</m:t>
                          </m:r>
                          <m:r>
                            <a:rPr lang="pt-BR" sz="2400" i="1" smtClean="0">
                              <a:latin typeface="Cambria Math"/>
                            </a:rPr>
                            <m:t>=0</m:t>
                          </m:r>
                        </m:sub>
                        <m:sup>
                          <m:r>
                            <a:rPr lang="pt-BR" sz="2400" i="1" smtClean="0">
                              <a:latin typeface="Cambria Math"/>
                            </a:rPr>
                            <m:t>∞</m:t>
                          </m:r>
                        </m:sup>
                        <m:e>
                          <m:f>
                            <m:fPr>
                              <m:ctrlPr>
                                <a:rPr lang="pt-BR" sz="2400" i="1" smtClean="0">
                                  <a:latin typeface="Cambria Math"/>
                                </a:rPr>
                              </m:ctrlPr>
                            </m:fPr>
                            <m:num>
                              <m:r>
                                <a:rPr lang="en-US" sz="2400" b="0" i="1" smtClean="0">
                                  <a:latin typeface="Cambria Math"/>
                                </a:rPr>
                                <m:t>𝐴</m:t>
                              </m:r>
                              <m:r>
                                <a:rPr lang="en-US" sz="2400" b="0" i="1" baseline="30000" smtClean="0">
                                  <a:latin typeface="Cambria Math"/>
                                </a:rPr>
                                <m:t>𝑘</m:t>
                              </m:r>
                            </m:num>
                            <m:den>
                              <m:r>
                                <a:rPr lang="en-US" sz="2400" b="0" i="1" smtClean="0">
                                  <a:latin typeface="Cambria Math"/>
                                </a:rPr>
                                <m:t>𝑘</m:t>
                              </m:r>
                              <m:r>
                                <a:rPr lang="en-US" sz="2400" b="0" i="1" smtClean="0">
                                  <a:latin typeface="Cambria Math"/>
                                </a:rPr>
                                <m:t>!</m:t>
                              </m:r>
                            </m:den>
                          </m:f>
                        </m:e>
                      </m:nary>
                    </m:oMath>
                  </m:oMathPara>
                </a14:m>
                <a:endParaRPr lang="en-US" sz="2400" dirty="0">
                  <a:solidFill>
                    <a:srgbClr val="564B3C"/>
                  </a:solidFill>
                  <a:latin typeface="Century Gothic"/>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39471600" y="32889371"/>
                <a:ext cx="9067800" cy="1099660"/>
              </a:xfrm>
              <a:prstGeom prst="rect">
                <a:avLst/>
              </a:prstGeom>
              <a:blipFill rotWithShape="1">
                <a:blip r:embed="rId9"/>
                <a:stretch>
                  <a:fillRect/>
                </a:stretch>
              </a:blipFill>
            </p:spPr>
            <p:txBody>
              <a:bodyPr/>
              <a:lstStyle/>
              <a:p>
                <a:r>
                  <a:rPr lang="en-US">
                    <a:noFill/>
                  </a:rPr>
                  <a:t> </a:t>
                </a:r>
              </a:p>
            </p:txBody>
          </p:sp>
        </mc:Fallback>
      </mc:AlternateContent>
      <p:sp>
        <p:nvSpPr>
          <p:cNvPr id="39" name="TextBox 38"/>
          <p:cNvSpPr txBox="1"/>
          <p:nvPr/>
        </p:nvSpPr>
        <p:spPr>
          <a:xfrm>
            <a:off x="13923097" y="36254363"/>
            <a:ext cx="10570029" cy="954107"/>
          </a:xfrm>
          <a:prstGeom prst="rect">
            <a:avLst/>
          </a:prstGeom>
          <a:noFill/>
        </p:spPr>
        <p:txBody>
          <a:bodyPr wrap="square" rtlCol="0">
            <a:spAutoFit/>
          </a:bodyPr>
          <a:lstStyle/>
          <a:p>
            <a:r>
              <a:rPr lang="en-US" sz="2800" b="1" dirty="0" smtClean="0">
                <a:solidFill>
                  <a:srgbClr val="333399"/>
                </a:solidFill>
              </a:rPr>
              <a:t>Table 5:</a:t>
            </a:r>
            <a:r>
              <a:rPr lang="en-US" sz="2800" dirty="0" smtClean="0"/>
              <a:t> Summary of probable missing PPI evaluated using average K-value and minimum K-value as threshold.</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4565</TotalTime>
  <Words>1545</Words>
  <Application>Microsoft Office PowerPoint</Application>
  <PresentationFormat>Custom</PresentationFormat>
  <Paragraphs>541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Identifying Probable Protein-Protein Interactions Related to Asthma and Allergy Using the Diffusion Kernel</vt:lpstr>
    </vt:vector>
  </TitlesOfParts>
  <Company>College of Engineering and Information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qazi</dc:creator>
  <cp:lastModifiedBy>Dominic K. Bett</cp:lastModifiedBy>
  <cp:revision>332</cp:revision>
  <dcterms:created xsi:type="dcterms:W3CDTF">2007-06-14T13:52:18Z</dcterms:created>
  <dcterms:modified xsi:type="dcterms:W3CDTF">2015-02-17T16:05:47Z</dcterms:modified>
</cp:coreProperties>
</file>