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B Garamond Medium"/>
      <p:regular r:id="rId16"/>
      <p:bold r:id="rId17"/>
      <p:italic r:id="rId18"/>
      <p:boldItalic r:id="rId19"/>
    </p:embeddedFont>
    <p:embeddedFont>
      <p:font typeface="EB Garamon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regular.fntdata"/><Relationship Id="rId11" Type="http://schemas.openxmlformats.org/officeDocument/2006/relationships/slide" Target="slides/slide6.xml"/><Relationship Id="rId22" Type="http://schemas.openxmlformats.org/officeDocument/2006/relationships/font" Target="fonts/EBGaramond-italic.fntdata"/><Relationship Id="rId10" Type="http://schemas.openxmlformats.org/officeDocument/2006/relationships/slide" Target="slides/slide5.xml"/><Relationship Id="rId21" Type="http://schemas.openxmlformats.org/officeDocument/2006/relationships/font" Target="fonts/EBGaramon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EBGaramon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BGaramondMedium-bold.fntdata"/><Relationship Id="rId16" Type="http://schemas.openxmlformats.org/officeDocument/2006/relationships/font" Target="fonts/EBGaramond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EBGaramon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ceb55d80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ceb55d80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2c5c4b7c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2c5c4b7c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ceb55d80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ceb55d8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ceb55d80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ceb55d80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ceb55d80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ceb55d80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ceb55d80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ceb55d80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ceb55d80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ceb55d80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ceb55d80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ceb55d80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ceb55d80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ceb55d80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880" u="sng">
                <a:latin typeface="EB Garamond"/>
                <a:ea typeface="EB Garamond"/>
                <a:cs typeface="EB Garamond"/>
                <a:sym typeface="EB Garamond"/>
              </a:rPr>
              <a:t>Predicción </a:t>
            </a:r>
            <a:endParaRPr b="1" sz="4880" u="sng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880" u="sng">
                <a:latin typeface="EB Garamond"/>
                <a:ea typeface="EB Garamond"/>
                <a:cs typeface="EB Garamond"/>
                <a:sym typeface="EB Garamond"/>
              </a:rPr>
              <a:t>de un </a:t>
            </a:r>
            <a:endParaRPr b="1" sz="4880" u="sng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880" u="sng">
                <a:latin typeface="EB Garamond"/>
                <a:ea typeface="EB Garamond"/>
                <a:cs typeface="EB Garamond"/>
                <a:sym typeface="EB Garamond"/>
              </a:rPr>
              <a:t>Ataque Cerebrovascular</a:t>
            </a:r>
            <a:endParaRPr b="1" sz="4880" u="sng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037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EB Garamond Medium"/>
                <a:ea typeface="EB Garamond Medium"/>
                <a:cs typeface="EB Garamond Medium"/>
                <a:sym typeface="EB Garamond Medium"/>
              </a:rPr>
              <a:t>Autor: </a:t>
            </a:r>
            <a:r>
              <a:rPr lang="es" sz="2000">
                <a:latin typeface="EB Garamond Medium"/>
                <a:ea typeface="EB Garamond Medium"/>
                <a:cs typeface="EB Garamond Medium"/>
                <a:sym typeface="EB Garamond Medium"/>
              </a:rPr>
              <a:t>Betto Calero</a:t>
            </a:r>
            <a:endParaRPr sz="20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600" y="2797175"/>
            <a:ext cx="3342801" cy="1871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150"/>
            <a:ext cx="8839198" cy="3189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152400" y="3425550"/>
            <a:ext cx="88392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¿Existe alguna raza que sea más propensa?</a:t>
            </a:r>
            <a:endParaRPr b="1" sz="15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Se puede ver en el gráfico que la </a:t>
            </a:r>
            <a:r>
              <a:rPr b="1" lang="es" sz="1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mayoría</a:t>
            </a:r>
            <a:r>
              <a:rPr b="1" lang="es" sz="1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 de las personas que sufrieron un ACV, son personas de raza blanca no hispanas.</a:t>
            </a:r>
            <a:endParaRPr b="1" sz="15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20">
                <a:latin typeface="EB Garamond Medium"/>
                <a:ea typeface="EB Garamond Medium"/>
                <a:cs typeface="EB Garamond Medium"/>
                <a:sym typeface="EB Garamond Medium"/>
              </a:rPr>
              <a:t>Introducción</a:t>
            </a:r>
            <a:endParaRPr sz="272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EB Garamond"/>
                <a:ea typeface="EB Garamond"/>
                <a:cs typeface="EB Garamond"/>
                <a:sym typeface="EB Garamond"/>
              </a:rPr>
              <a:t>¿Qué es un ataque cerebro vascular?</a:t>
            </a:r>
            <a:endParaRPr b="1" sz="2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latin typeface="EB Garamond Medium"/>
                <a:ea typeface="EB Garamond Medium"/>
                <a:cs typeface="EB Garamond Medium"/>
                <a:sym typeface="EB Garamond Medium"/>
              </a:rPr>
              <a:t>Un ACV, también conocido como derrame cerebral, es una interrupción súbita del flujo </a:t>
            </a:r>
            <a:r>
              <a:rPr lang="es" sz="1700">
                <a:latin typeface="EB Garamond Medium"/>
                <a:ea typeface="EB Garamond Medium"/>
                <a:cs typeface="EB Garamond Medium"/>
                <a:sym typeface="EB Garamond Medium"/>
              </a:rPr>
              <a:t>sanguíneo</a:t>
            </a:r>
            <a:r>
              <a:rPr lang="es" sz="1700">
                <a:latin typeface="EB Garamond Medium"/>
                <a:ea typeface="EB Garamond Medium"/>
                <a:cs typeface="EB Garamond Medium"/>
                <a:sym typeface="EB Garamond Medium"/>
              </a:rPr>
              <a:t> al cerebro, ya sea debido a un bloqueo en las arterias (Isquemia) o a la ruptura de un vaso sanguíneo (</a:t>
            </a:r>
            <a:r>
              <a:rPr lang="es" sz="1700">
                <a:latin typeface="EB Garamond Medium"/>
                <a:ea typeface="EB Garamond Medium"/>
                <a:cs typeface="EB Garamond Medium"/>
                <a:sym typeface="EB Garamond Medium"/>
              </a:rPr>
              <a:t>Hemorragia</a:t>
            </a:r>
            <a:r>
              <a:rPr lang="es" sz="1700">
                <a:latin typeface="EB Garamond Medium"/>
                <a:ea typeface="EB Garamond Medium"/>
                <a:cs typeface="EB Garamond Medium"/>
                <a:sym typeface="EB Garamond Medium"/>
              </a:rPr>
              <a:t>).</a:t>
            </a:r>
            <a:endParaRPr sz="17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latin typeface="EB Garamond"/>
                <a:ea typeface="EB Garamond"/>
                <a:cs typeface="EB Garamond"/>
                <a:sym typeface="EB Garamond"/>
              </a:rPr>
              <a:t>¿Por qué es importante prevenirlo?</a:t>
            </a:r>
            <a:endParaRPr b="1" sz="2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latin typeface="EB Garamond Medium"/>
                <a:ea typeface="EB Garamond Medium"/>
                <a:cs typeface="EB Garamond Medium"/>
                <a:sym typeface="EB Garamond Medium"/>
              </a:rPr>
              <a:t>La prevención del ACV es crucial porque puede causar daño cerebral permanente o incluso la muerte. Además, puede tener un impacto </a:t>
            </a:r>
            <a:r>
              <a:rPr lang="es" sz="1700">
                <a:latin typeface="EB Garamond Medium"/>
                <a:ea typeface="EB Garamond Medium"/>
                <a:cs typeface="EB Garamond Medium"/>
                <a:sym typeface="EB Garamond Medium"/>
              </a:rPr>
              <a:t>significativo en la calidad de vida de la persona afectada</a:t>
            </a:r>
            <a:r>
              <a:rPr lang="es" sz="1700">
                <a:latin typeface="EB Garamond Medium"/>
                <a:ea typeface="EB Garamond Medium"/>
                <a:cs typeface="EB Garamond Medium"/>
                <a:sym typeface="EB Garamond Medium"/>
              </a:rPr>
              <a:t> y generar costos elevados en términos de atención médica y rehabilitación.</a:t>
            </a:r>
            <a:endParaRPr sz="17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53100" y="509850"/>
            <a:ext cx="8520600" cy="412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EB Garamond"/>
                <a:ea typeface="EB Garamond"/>
                <a:cs typeface="EB Garamond"/>
                <a:sym typeface="EB Garamond"/>
              </a:rPr>
              <a:t>¿Qué ocurre en un ACV?</a:t>
            </a:r>
            <a:endParaRPr b="1" sz="2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latin typeface="EB Garamond Medium"/>
                <a:ea typeface="EB Garamond Medium"/>
                <a:cs typeface="EB Garamond Medium"/>
                <a:sym typeface="EB Garamond Medium"/>
              </a:rPr>
              <a:t>En un ACV isquémico, un coágulo bloquea el flujo de sangre al cerebro, privándolo de oxígeno y nutrientes. En un ACV hemorrágico, hay una ruptura en un vaso sanguíneo, causando sangrado en el cerebro. En ambos casos, las células cerebrales pueden dañarse o morir.</a:t>
            </a:r>
            <a:endParaRPr sz="17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latin typeface="EB Garamond"/>
                <a:ea typeface="EB Garamond"/>
                <a:cs typeface="EB Garamond"/>
                <a:sym typeface="EB Garamond"/>
              </a:rPr>
              <a:t>¿Cuáles son las consecuencias de sufrir un ACV?</a:t>
            </a:r>
            <a:endParaRPr b="1" sz="2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>
                <a:latin typeface="EB Garamond Medium"/>
                <a:ea typeface="EB Garamond Medium"/>
                <a:cs typeface="EB Garamond Medium"/>
                <a:sym typeface="EB Garamond Medium"/>
              </a:rPr>
              <a:t>Las consecuencias de sufrir un ACV pueden variar, pero comúnmente incluyen discapacidad física, dificultades en el habla, problemas cognitivos y cambios </a:t>
            </a:r>
            <a:r>
              <a:rPr lang="es" sz="1700">
                <a:latin typeface="EB Garamond Medium"/>
                <a:ea typeface="EB Garamond Medium"/>
                <a:cs typeface="EB Garamond Medium"/>
                <a:sym typeface="EB Garamond Medium"/>
              </a:rPr>
              <a:t>emocionales</a:t>
            </a:r>
            <a:r>
              <a:rPr lang="es" sz="1700">
                <a:latin typeface="EB Garamond Medium"/>
                <a:ea typeface="EB Garamond Medium"/>
                <a:cs typeface="EB Garamond Medium"/>
                <a:sym typeface="EB Garamond Medium"/>
              </a:rPr>
              <a:t>. </a:t>
            </a:r>
            <a:endParaRPr sz="17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EB Garamond Medium"/>
                <a:ea typeface="EB Garamond Medium"/>
                <a:cs typeface="EB Garamond Medium"/>
                <a:sym typeface="EB Garamond Medium"/>
              </a:rPr>
              <a:t>Motivación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EB Garamond Medium"/>
                <a:ea typeface="EB Garamond Medium"/>
                <a:cs typeface="EB Garamond Medium"/>
                <a:sym typeface="EB Garamond Medium"/>
              </a:rPr>
              <a:t>La motivación para estudiar esta enfermedad reside en la necesidad de comprender esta condición médica, que afecta a un número significativo de personas en todo el mundo. Investigar los casos de ACV permite identificar factores de riesgo, patrones </a:t>
            </a:r>
            <a:r>
              <a:rPr lang="es">
                <a:latin typeface="EB Garamond Medium"/>
                <a:ea typeface="EB Garamond Medium"/>
                <a:cs typeface="EB Garamond Medium"/>
                <a:sym typeface="EB Garamond Medium"/>
              </a:rPr>
              <a:t>epidemiológicos y mecanismos, favoreciendo así el desarrollo de estrategias más efectivas de prevención, diagnóstico y tratamiento. Además, el estudio de los casos de ACV contribuyen a mejorar la atención médica, optimizando los protocolos clínicos y facilitando avances en la neurociencia, con el objetivo de reducir la incidencia y las consecuencias adversas asociadas a esta enfermedad.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EB Garamond Medium"/>
                <a:ea typeface="EB Garamond Medium"/>
                <a:cs typeface="EB Garamond Medium"/>
                <a:sym typeface="EB Garamond Medium"/>
              </a:rPr>
              <a:t>Preguntas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EB Garamond Medium"/>
                <a:ea typeface="EB Garamond Medium"/>
                <a:cs typeface="EB Garamond Medium"/>
                <a:sym typeface="EB Garamond Medium"/>
              </a:rPr>
              <a:t>Algunas de las preguntas que me hice fueron :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100">
                <a:latin typeface="EB Garamond"/>
                <a:ea typeface="EB Garamond"/>
                <a:cs typeface="EB Garamond"/>
                <a:sym typeface="EB Garamond"/>
              </a:rPr>
              <a:t>¿Existe alguna relación entre las personas que sufrieron un ACV y otras enfermedades?</a:t>
            </a:r>
            <a:endParaRPr b="1" sz="21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100">
                <a:latin typeface="EB Garamond"/>
                <a:ea typeface="EB Garamond"/>
                <a:cs typeface="EB Garamond"/>
                <a:sym typeface="EB Garamond"/>
              </a:rPr>
              <a:t>¿Cuál es el género más susceptible a sufrir esta </a:t>
            </a:r>
            <a:r>
              <a:rPr b="1" lang="es" sz="2100">
                <a:latin typeface="EB Garamond"/>
                <a:ea typeface="EB Garamond"/>
                <a:cs typeface="EB Garamond"/>
                <a:sym typeface="EB Garamond"/>
              </a:rPr>
              <a:t>enfermedad</a:t>
            </a:r>
            <a:r>
              <a:rPr b="1" lang="es" sz="2100">
                <a:latin typeface="EB Garamond"/>
                <a:ea typeface="EB Garamond"/>
                <a:cs typeface="EB Garamond"/>
                <a:sym typeface="EB Garamond"/>
              </a:rPr>
              <a:t>?</a:t>
            </a:r>
            <a:endParaRPr b="1" sz="21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100">
                <a:latin typeface="EB Garamond"/>
                <a:ea typeface="EB Garamond"/>
                <a:cs typeface="EB Garamond"/>
                <a:sym typeface="EB Garamond"/>
              </a:rPr>
              <a:t>¿Qué factor juega la edad en esta enfermedad?</a:t>
            </a:r>
            <a:endParaRPr b="1" sz="21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100">
                <a:latin typeface="EB Garamond"/>
                <a:ea typeface="EB Garamond"/>
                <a:cs typeface="EB Garamond"/>
                <a:sym typeface="EB Garamond"/>
              </a:rPr>
              <a:t>¿Existe alguna raza que sea más propensa?</a:t>
            </a:r>
            <a:endParaRPr b="1" sz="21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EB Garamond"/>
                <a:ea typeface="EB Garamond"/>
                <a:cs typeface="EB Garamond"/>
                <a:sym typeface="EB Garamond"/>
              </a:rPr>
              <a:t>Respondiendo las preguntas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4294967295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EB Garamond"/>
                <a:ea typeface="EB Garamond"/>
                <a:cs typeface="EB Garamond"/>
                <a:sym typeface="EB Garamond"/>
              </a:rPr>
              <a:t>¿Existe alguna relación entre las personas que sufrieron un ACV y otras enfermedades?</a:t>
            </a:r>
            <a:endParaRPr b="1" sz="1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latin typeface="EB Garamond"/>
                <a:ea typeface="EB Garamond"/>
                <a:cs typeface="EB Garamond"/>
                <a:sym typeface="EB Garamond"/>
              </a:rPr>
              <a:t>Para responder esta pregunta, solamente tuve en cuenta aquellas personas que habían sufrido un ACV.</a:t>
            </a:r>
            <a:endParaRPr b="1" sz="1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latin typeface="EB Garamond"/>
                <a:ea typeface="EB Garamond"/>
                <a:cs typeface="EB Garamond"/>
                <a:sym typeface="EB Garamond"/>
              </a:rPr>
              <a:t>Como se puede observar en la imagen, parece ser que las personas que sufrieron un ACV, también tuvieron Artritis. </a:t>
            </a:r>
            <a:endParaRPr b="1" sz="15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5"/>
            <a:ext cx="4939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4294967295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EB Garamond"/>
                <a:ea typeface="EB Garamond"/>
                <a:cs typeface="EB Garamond"/>
                <a:sym typeface="EB Garamond"/>
              </a:rPr>
              <a:t>¿Cuál es el género más susceptible a sufrir esta enfermedad?</a:t>
            </a:r>
            <a:endParaRPr b="1" sz="1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latin typeface="EB Garamond"/>
                <a:ea typeface="EB Garamond"/>
                <a:cs typeface="EB Garamond"/>
                <a:sym typeface="EB Garamond"/>
              </a:rPr>
              <a:t>Para responder esta pregunta tambien solo tuve en cuenta aquellas personas que sufrieron un ACV.</a:t>
            </a:r>
            <a:endParaRPr b="1" sz="1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latin typeface="EB Garamond"/>
                <a:ea typeface="EB Garamond"/>
                <a:cs typeface="EB Garamond"/>
                <a:sym typeface="EB Garamond"/>
              </a:rPr>
              <a:t>Como se puede observar en la imagen, al parecer no hay un género que sea más propenso que otro.</a:t>
            </a:r>
            <a:endParaRPr b="1" sz="1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4572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7492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6126675" y="0"/>
            <a:ext cx="2948100" cy="50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¿Qué factor juega la edad en esta enfermedad?</a:t>
            </a:r>
            <a:endParaRPr b="1" sz="15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Como se puede observar en la imagen, a medida que transcurren los años, aumenta la probabilidad de padecer un ACV.</a:t>
            </a:r>
            <a:endParaRPr b="1" sz="15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