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8" r:id="rId5"/>
    <p:sldId id="274" r:id="rId6"/>
    <p:sldId id="262" r:id="rId7"/>
    <p:sldId id="270" r:id="rId8"/>
    <p:sldId id="259" r:id="rId9"/>
    <p:sldId id="260" r:id="rId10"/>
    <p:sldId id="275" r:id="rId11"/>
    <p:sldId id="276" r:id="rId12"/>
    <p:sldId id="277" r:id="rId13"/>
    <p:sldId id="272" r:id="rId14"/>
    <p:sldId id="265" r:id="rId15"/>
    <p:sldId id="258" r:id="rId16"/>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2F39"/>
    <a:srgbClr val="000000"/>
    <a:srgbClr val="2A5082"/>
    <a:srgbClr val="00AAE5"/>
    <a:srgbClr val="E9EAEB"/>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3B0691-D427-F58D-4F78-8DD8DE623D35}" v="449" dt="2023-11-24T18:40:42.101"/>
    <p1510:client id="{8E14CBBC-EBBD-664C-B129-A029F617175B}" v="8" dt="2023-09-29T17:02:50.757"/>
    <p1510:client id="{9A2C6893-6A6C-CB9F-DB7A-4C94D8D5E110}" v="68" dt="2023-09-29T15:38:41.648"/>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99" autoAdjust="0"/>
    <p:restoredTop sz="94660"/>
  </p:normalViewPr>
  <p:slideViewPr>
    <p:cSldViewPr snapToGrid="0">
      <p:cViewPr varScale="1">
        <p:scale>
          <a:sx n="113" d="100"/>
          <a:sy n="113" d="100"/>
        </p:scale>
        <p:origin x="21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L"/>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L"/>
          </a:p>
        </p:txBody>
      </p:sp>
      <p:sp>
        <p:nvSpPr>
          <p:cNvPr id="4" name="Marcador de fecha 3"/>
          <p:cNvSpPr>
            <a:spLocks noGrp="1"/>
          </p:cNvSpPr>
          <p:nvPr>
            <p:ph type="dt" sz="half" idx="10"/>
          </p:nvPr>
        </p:nvSpPr>
        <p:spPr/>
        <p:txBody>
          <a:bodyPr/>
          <a:lstStyle/>
          <a:p>
            <a:fld id="{CE754D28-0065-4E3B-8554-9680FCAB8705}" type="datetimeFigureOut">
              <a:rPr lang="es-CL" smtClean="0"/>
              <a:t>29-03-2025</a:t>
            </a:fld>
            <a:endParaRPr lang="es-CL"/>
          </a:p>
        </p:txBody>
      </p:sp>
      <p:sp>
        <p:nvSpPr>
          <p:cNvPr id="5" name="Marcador de pie de página 4"/>
          <p:cNvSpPr>
            <a:spLocks noGrp="1"/>
          </p:cNvSpPr>
          <p:nvPr>
            <p:ph type="ftr" sz="quarter" idx="11"/>
          </p:nvPr>
        </p:nvSpPr>
        <p:spPr/>
        <p:txBody>
          <a:bodyPr/>
          <a:lstStyle/>
          <a:p>
            <a:endParaRPr lang="es-CL"/>
          </a:p>
        </p:txBody>
      </p:sp>
      <p:sp>
        <p:nvSpPr>
          <p:cNvPr id="6" name="Marcador de número de diapositiva 5"/>
          <p:cNvSpPr>
            <a:spLocks noGrp="1"/>
          </p:cNvSpPr>
          <p:nvPr>
            <p:ph type="sldNum" sz="quarter" idx="12"/>
          </p:nvPr>
        </p:nvSpPr>
        <p:spPr/>
        <p:txBody>
          <a:bodyPr/>
          <a:lstStyle/>
          <a:p>
            <a:fld id="{A0E3D1F9-3EB0-4996-A76D-7B2EFAA02B10}" type="slidenum">
              <a:rPr lang="es-CL" smtClean="0"/>
              <a:t>‹Nº›</a:t>
            </a:fld>
            <a:endParaRPr lang="es-CL"/>
          </a:p>
        </p:txBody>
      </p:sp>
    </p:spTree>
    <p:extLst>
      <p:ext uri="{BB962C8B-B14F-4D97-AF65-F5344CB8AC3E}">
        <p14:creationId xmlns:p14="http://schemas.microsoft.com/office/powerpoint/2010/main" val="1840524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L"/>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p:cNvSpPr>
            <a:spLocks noGrp="1"/>
          </p:cNvSpPr>
          <p:nvPr>
            <p:ph type="dt" sz="half" idx="10"/>
          </p:nvPr>
        </p:nvSpPr>
        <p:spPr/>
        <p:txBody>
          <a:bodyPr/>
          <a:lstStyle/>
          <a:p>
            <a:fld id="{CE754D28-0065-4E3B-8554-9680FCAB8705}" type="datetimeFigureOut">
              <a:rPr lang="es-CL" smtClean="0"/>
              <a:t>29-03-2025</a:t>
            </a:fld>
            <a:endParaRPr lang="es-CL"/>
          </a:p>
        </p:txBody>
      </p:sp>
      <p:sp>
        <p:nvSpPr>
          <p:cNvPr id="5" name="Marcador de pie de página 4"/>
          <p:cNvSpPr>
            <a:spLocks noGrp="1"/>
          </p:cNvSpPr>
          <p:nvPr>
            <p:ph type="ftr" sz="quarter" idx="11"/>
          </p:nvPr>
        </p:nvSpPr>
        <p:spPr/>
        <p:txBody>
          <a:bodyPr/>
          <a:lstStyle/>
          <a:p>
            <a:endParaRPr lang="es-CL"/>
          </a:p>
        </p:txBody>
      </p:sp>
      <p:sp>
        <p:nvSpPr>
          <p:cNvPr id="6" name="Marcador de número de diapositiva 5"/>
          <p:cNvSpPr>
            <a:spLocks noGrp="1"/>
          </p:cNvSpPr>
          <p:nvPr>
            <p:ph type="sldNum" sz="quarter" idx="12"/>
          </p:nvPr>
        </p:nvSpPr>
        <p:spPr/>
        <p:txBody>
          <a:bodyPr/>
          <a:lstStyle/>
          <a:p>
            <a:fld id="{A0E3D1F9-3EB0-4996-A76D-7B2EFAA02B10}" type="slidenum">
              <a:rPr lang="es-CL" smtClean="0"/>
              <a:t>‹Nº›</a:t>
            </a:fld>
            <a:endParaRPr lang="es-CL"/>
          </a:p>
        </p:txBody>
      </p:sp>
    </p:spTree>
    <p:extLst>
      <p:ext uri="{BB962C8B-B14F-4D97-AF65-F5344CB8AC3E}">
        <p14:creationId xmlns:p14="http://schemas.microsoft.com/office/powerpoint/2010/main" val="892595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L"/>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p:cNvSpPr>
            <a:spLocks noGrp="1"/>
          </p:cNvSpPr>
          <p:nvPr>
            <p:ph type="dt" sz="half" idx="10"/>
          </p:nvPr>
        </p:nvSpPr>
        <p:spPr/>
        <p:txBody>
          <a:bodyPr/>
          <a:lstStyle/>
          <a:p>
            <a:fld id="{CE754D28-0065-4E3B-8554-9680FCAB8705}" type="datetimeFigureOut">
              <a:rPr lang="es-CL" smtClean="0"/>
              <a:t>29-03-2025</a:t>
            </a:fld>
            <a:endParaRPr lang="es-CL"/>
          </a:p>
        </p:txBody>
      </p:sp>
      <p:sp>
        <p:nvSpPr>
          <p:cNvPr id="5" name="Marcador de pie de página 4"/>
          <p:cNvSpPr>
            <a:spLocks noGrp="1"/>
          </p:cNvSpPr>
          <p:nvPr>
            <p:ph type="ftr" sz="quarter" idx="11"/>
          </p:nvPr>
        </p:nvSpPr>
        <p:spPr/>
        <p:txBody>
          <a:bodyPr/>
          <a:lstStyle/>
          <a:p>
            <a:endParaRPr lang="es-CL"/>
          </a:p>
        </p:txBody>
      </p:sp>
      <p:sp>
        <p:nvSpPr>
          <p:cNvPr id="6" name="Marcador de número de diapositiva 5"/>
          <p:cNvSpPr>
            <a:spLocks noGrp="1"/>
          </p:cNvSpPr>
          <p:nvPr>
            <p:ph type="sldNum" sz="quarter" idx="12"/>
          </p:nvPr>
        </p:nvSpPr>
        <p:spPr/>
        <p:txBody>
          <a:bodyPr/>
          <a:lstStyle/>
          <a:p>
            <a:fld id="{A0E3D1F9-3EB0-4996-A76D-7B2EFAA02B10}" type="slidenum">
              <a:rPr lang="es-CL" smtClean="0"/>
              <a:t>‹Nº›</a:t>
            </a:fld>
            <a:endParaRPr lang="es-CL"/>
          </a:p>
        </p:txBody>
      </p:sp>
    </p:spTree>
    <p:extLst>
      <p:ext uri="{BB962C8B-B14F-4D97-AF65-F5344CB8AC3E}">
        <p14:creationId xmlns:p14="http://schemas.microsoft.com/office/powerpoint/2010/main" val="1464975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L"/>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p:cNvSpPr>
            <a:spLocks noGrp="1"/>
          </p:cNvSpPr>
          <p:nvPr>
            <p:ph type="dt" sz="half" idx="10"/>
          </p:nvPr>
        </p:nvSpPr>
        <p:spPr/>
        <p:txBody>
          <a:bodyPr/>
          <a:lstStyle/>
          <a:p>
            <a:fld id="{CE754D28-0065-4E3B-8554-9680FCAB8705}" type="datetimeFigureOut">
              <a:rPr lang="es-CL" smtClean="0"/>
              <a:t>29-03-2025</a:t>
            </a:fld>
            <a:endParaRPr lang="es-CL"/>
          </a:p>
        </p:txBody>
      </p:sp>
      <p:sp>
        <p:nvSpPr>
          <p:cNvPr id="5" name="Marcador de pie de página 4"/>
          <p:cNvSpPr>
            <a:spLocks noGrp="1"/>
          </p:cNvSpPr>
          <p:nvPr>
            <p:ph type="ftr" sz="quarter" idx="11"/>
          </p:nvPr>
        </p:nvSpPr>
        <p:spPr/>
        <p:txBody>
          <a:bodyPr/>
          <a:lstStyle/>
          <a:p>
            <a:endParaRPr lang="es-CL"/>
          </a:p>
        </p:txBody>
      </p:sp>
      <p:sp>
        <p:nvSpPr>
          <p:cNvPr id="6" name="Marcador de número de diapositiva 5"/>
          <p:cNvSpPr>
            <a:spLocks noGrp="1"/>
          </p:cNvSpPr>
          <p:nvPr>
            <p:ph type="sldNum" sz="quarter" idx="12"/>
          </p:nvPr>
        </p:nvSpPr>
        <p:spPr/>
        <p:txBody>
          <a:bodyPr/>
          <a:lstStyle/>
          <a:p>
            <a:fld id="{A0E3D1F9-3EB0-4996-A76D-7B2EFAA02B10}" type="slidenum">
              <a:rPr lang="es-CL" smtClean="0"/>
              <a:t>‹Nº›</a:t>
            </a:fld>
            <a:endParaRPr lang="es-CL"/>
          </a:p>
        </p:txBody>
      </p:sp>
    </p:spTree>
    <p:extLst>
      <p:ext uri="{BB962C8B-B14F-4D97-AF65-F5344CB8AC3E}">
        <p14:creationId xmlns:p14="http://schemas.microsoft.com/office/powerpoint/2010/main" val="2864804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L"/>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CE754D28-0065-4E3B-8554-9680FCAB8705}" type="datetimeFigureOut">
              <a:rPr lang="es-CL" smtClean="0"/>
              <a:t>29-03-2025</a:t>
            </a:fld>
            <a:endParaRPr lang="es-CL"/>
          </a:p>
        </p:txBody>
      </p:sp>
      <p:sp>
        <p:nvSpPr>
          <p:cNvPr id="5" name="Marcador de pie de página 4"/>
          <p:cNvSpPr>
            <a:spLocks noGrp="1"/>
          </p:cNvSpPr>
          <p:nvPr>
            <p:ph type="ftr" sz="quarter" idx="11"/>
          </p:nvPr>
        </p:nvSpPr>
        <p:spPr/>
        <p:txBody>
          <a:bodyPr/>
          <a:lstStyle/>
          <a:p>
            <a:endParaRPr lang="es-CL"/>
          </a:p>
        </p:txBody>
      </p:sp>
      <p:sp>
        <p:nvSpPr>
          <p:cNvPr id="6" name="Marcador de número de diapositiva 5"/>
          <p:cNvSpPr>
            <a:spLocks noGrp="1"/>
          </p:cNvSpPr>
          <p:nvPr>
            <p:ph type="sldNum" sz="quarter" idx="12"/>
          </p:nvPr>
        </p:nvSpPr>
        <p:spPr/>
        <p:txBody>
          <a:bodyPr/>
          <a:lstStyle/>
          <a:p>
            <a:fld id="{A0E3D1F9-3EB0-4996-A76D-7B2EFAA02B10}" type="slidenum">
              <a:rPr lang="es-CL" smtClean="0"/>
              <a:t>‹Nº›</a:t>
            </a:fld>
            <a:endParaRPr lang="es-CL"/>
          </a:p>
        </p:txBody>
      </p:sp>
    </p:spTree>
    <p:extLst>
      <p:ext uri="{BB962C8B-B14F-4D97-AF65-F5344CB8AC3E}">
        <p14:creationId xmlns:p14="http://schemas.microsoft.com/office/powerpoint/2010/main" val="2169429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L"/>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fecha 4"/>
          <p:cNvSpPr>
            <a:spLocks noGrp="1"/>
          </p:cNvSpPr>
          <p:nvPr>
            <p:ph type="dt" sz="half" idx="10"/>
          </p:nvPr>
        </p:nvSpPr>
        <p:spPr/>
        <p:txBody>
          <a:bodyPr/>
          <a:lstStyle/>
          <a:p>
            <a:fld id="{CE754D28-0065-4E3B-8554-9680FCAB8705}" type="datetimeFigureOut">
              <a:rPr lang="es-CL" smtClean="0"/>
              <a:t>29-03-2025</a:t>
            </a:fld>
            <a:endParaRPr lang="es-CL"/>
          </a:p>
        </p:txBody>
      </p:sp>
      <p:sp>
        <p:nvSpPr>
          <p:cNvPr id="6" name="Marcador de pie de página 5"/>
          <p:cNvSpPr>
            <a:spLocks noGrp="1"/>
          </p:cNvSpPr>
          <p:nvPr>
            <p:ph type="ftr" sz="quarter" idx="11"/>
          </p:nvPr>
        </p:nvSpPr>
        <p:spPr/>
        <p:txBody>
          <a:bodyPr/>
          <a:lstStyle/>
          <a:p>
            <a:endParaRPr lang="es-CL"/>
          </a:p>
        </p:txBody>
      </p:sp>
      <p:sp>
        <p:nvSpPr>
          <p:cNvPr id="7" name="Marcador de número de diapositiva 6"/>
          <p:cNvSpPr>
            <a:spLocks noGrp="1"/>
          </p:cNvSpPr>
          <p:nvPr>
            <p:ph type="sldNum" sz="quarter" idx="12"/>
          </p:nvPr>
        </p:nvSpPr>
        <p:spPr/>
        <p:txBody>
          <a:bodyPr/>
          <a:lstStyle/>
          <a:p>
            <a:fld id="{A0E3D1F9-3EB0-4996-A76D-7B2EFAA02B10}" type="slidenum">
              <a:rPr lang="es-CL" smtClean="0"/>
              <a:t>‹Nº›</a:t>
            </a:fld>
            <a:endParaRPr lang="es-CL"/>
          </a:p>
        </p:txBody>
      </p:sp>
    </p:spTree>
    <p:extLst>
      <p:ext uri="{BB962C8B-B14F-4D97-AF65-F5344CB8AC3E}">
        <p14:creationId xmlns:p14="http://schemas.microsoft.com/office/powerpoint/2010/main" val="713417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CL"/>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7" name="Marcador de fecha 6"/>
          <p:cNvSpPr>
            <a:spLocks noGrp="1"/>
          </p:cNvSpPr>
          <p:nvPr>
            <p:ph type="dt" sz="half" idx="10"/>
          </p:nvPr>
        </p:nvSpPr>
        <p:spPr/>
        <p:txBody>
          <a:bodyPr/>
          <a:lstStyle/>
          <a:p>
            <a:fld id="{CE754D28-0065-4E3B-8554-9680FCAB8705}" type="datetimeFigureOut">
              <a:rPr lang="es-CL" smtClean="0"/>
              <a:t>29-03-2025</a:t>
            </a:fld>
            <a:endParaRPr lang="es-CL"/>
          </a:p>
        </p:txBody>
      </p:sp>
      <p:sp>
        <p:nvSpPr>
          <p:cNvPr id="8" name="Marcador de pie de página 7"/>
          <p:cNvSpPr>
            <a:spLocks noGrp="1"/>
          </p:cNvSpPr>
          <p:nvPr>
            <p:ph type="ftr" sz="quarter" idx="11"/>
          </p:nvPr>
        </p:nvSpPr>
        <p:spPr/>
        <p:txBody>
          <a:bodyPr/>
          <a:lstStyle/>
          <a:p>
            <a:endParaRPr lang="es-CL"/>
          </a:p>
        </p:txBody>
      </p:sp>
      <p:sp>
        <p:nvSpPr>
          <p:cNvPr id="9" name="Marcador de número de diapositiva 8"/>
          <p:cNvSpPr>
            <a:spLocks noGrp="1"/>
          </p:cNvSpPr>
          <p:nvPr>
            <p:ph type="sldNum" sz="quarter" idx="12"/>
          </p:nvPr>
        </p:nvSpPr>
        <p:spPr/>
        <p:txBody>
          <a:bodyPr/>
          <a:lstStyle/>
          <a:p>
            <a:fld id="{A0E3D1F9-3EB0-4996-A76D-7B2EFAA02B10}" type="slidenum">
              <a:rPr lang="es-CL" smtClean="0"/>
              <a:t>‹Nº›</a:t>
            </a:fld>
            <a:endParaRPr lang="es-CL"/>
          </a:p>
        </p:txBody>
      </p:sp>
    </p:spTree>
    <p:extLst>
      <p:ext uri="{BB962C8B-B14F-4D97-AF65-F5344CB8AC3E}">
        <p14:creationId xmlns:p14="http://schemas.microsoft.com/office/powerpoint/2010/main" val="1742691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L"/>
          </a:p>
        </p:txBody>
      </p:sp>
      <p:sp>
        <p:nvSpPr>
          <p:cNvPr id="3" name="Marcador de fecha 2"/>
          <p:cNvSpPr>
            <a:spLocks noGrp="1"/>
          </p:cNvSpPr>
          <p:nvPr>
            <p:ph type="dt" sz="half" idx="10"/>
          </p:nvPr>
        </p:nvSpPr>
        <p:spPr/>
        <p:txBody>
          <a:bodyPr/>
          <a:lstStyle/>
          <a:p>
            <a:fld id="{CE754D28-0065-4E3B-8554-9680FCAB8705}" type="datetimeFigureOut">
              <a:rPr lang="es-CL" smtClean="0"/>
              <a:t>29-03-2025</a:t>
            </a:fld>
            <a:endParaRPr lang="es-CL"/>
          </a:p>
        </p:txBody>
      </p:sp>
      <p:sp>
        <p:nvSpPr>
          <p:cNvPr id="4" name="Marcador de pie de página 3"/>
          <p:cNvSpPr>
            <a:spLocks noGrp="1"/>
          </p:cNvSpPr>
          <p:nvPr>
            <p:ph type="ftr" sz="quarter" idx="11"/>
          </p:nvPr>
        </p:nvSpPr>
        <p:spPr/>
        <p:txBody>
          <a:bodyPr/>
          <a:lstStyle/>
          <a:p>
            <a:endParaRPr lang="es-CL"/>
          </a:p>
        </p:txBody>
      </p:sp>
      <p:sp>
        <p:nvSpPr>
          <p:cNvPr id="5" name="Marcador de número de diapositiva 4"/>
          <p:cNvSpPr>
            <a:spLocks noGrp="1"/>
          </p:cNvSpPr>
          <p:nvPr>
            <p:ph type="sldNum" sz="quarter" idx="12"/>
          </p:nvPr>
        </p:nvSpPr>
        <p:spPr/>
        <p:txBody>
          <a:bodyPr/>
          <a:lstStyle/>
          <a:p>
            <a:fld id="{A0E3D1F9-3EB0-4996-A76D-7B2EFAA02B10}" type="slidenum">
              <a:rPr lang="es-CL" smtClean="0"/>
              <a:t>‹Nº›</a:t>
            </a:fld>
            <a:endParaRPr lang="es-CL"/>
          </a:p>
        </p:txBody>
      </p:sp>
    </p:spTree>
    <p:extLst>
      <p:ext uri="{BB962C8B-B14F-4D97-AF65-F5344CB8AC3E}">
        <p14:creationId xmlns:p14="http://schemas.microsoft.com/office/powerpoint/2010/main" val="972042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CE754D28-0065-4E3B-8554-9680FCAB8705}" type="datetimeFigureOut">
              <a:rPr lang="es-CL" smtClean="0"/>
              <a:t>29-03-2025</a:t>
            </a:fld>
            <a:endParaRPr lang="es-CL"/>
          </a:p>
        </p:txBody>
      </p:sp>
      <p:sp>
        <p:nvSpPr>
          <p:cNvPr id="3" name="Marcador de pie de página 2"/>
          <p:cNvSpPr>
            <a:spLocks noGrp="1"/>
          </p:cNvSpPr>
          <p:nvPr>
            <p:ph type="ftr" sz="quarter" idx="11"/>
          </p:nvPr>
        </p:nvSpPr>
        <p:spPr/>
        <p:txBody>
          <a:bodyPr/>
          <a:lstStyle/>
          <a:p>
            <a:endParaRPr lang="es-CL"/>
          </a:p>
        </p:txBody>
      </p:sp>
      <p:sp>
        <p:nvSpPr>
          <p:cNvPr id="4" name="Marcador de número de diapositiva 3"/>
          <p:cNvSpPr>
            <a:spLocks noGrp="1"/>
          </p:cNvSpPr>
          <p:nvPr>
            <p:ph type="sldNum" sz="quarter" idx="12"/>
          </p:nvPr>
        </p:nvSpPr>
        <p:spPr/>
        <p:txBody>
          <a:bodyPr/>
          <a:lstStyle/>
          <a:p>
            <a:fld id="{A0E3D1F9-3EB0-4996-A76D-7B2EFAA02B10}" type="slidenum">
              <a:rPr lang="es-CL" smtClean="0"/>
              <a:t>‹Nº›</a:t>
            </a:fld>
            <a:endParaRPr lang="es-CL"/>
          </a:p>
        </p:txBody>
      </p:sp>
    </p:spTree>
    <p:extLst>
      <p:ext uri="{BB962C8B-B14F-4D97-AF65-F5344CB8AC3E}">
        <p14:creationId xmlns:p14="http://schemas.microsoft.com/office/powerpoint/2010/main" val="2412777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CE754D28-0065-4E3B-8554-9680FCAB8705}" type="datetimeFigureOut">
              <a:rPr lang="es-CL" smtClean="0"/>
              <a:t>29-03-2025</a:t>
            </a:fld>
            <a:endParaRPr lang="es-CL"/>
          </a:p>
        </p:txBody>
      </p:sp>
      <p:sp>
        <p:nvSpPr>
          <p:cNvPr id="6" name="Marcador de pie de página 5"/>
          <p:cNvSpPr>
            <a:spLocks noGrp="1"/>
          </p:cNvSpPr>
          <p:nvPr>
            <p:ph type="ftr" sz="quarter" idx="11"/>
          </p:nvPr>
        </p:nvSpPr>
        <p:spPr/>
        <p:txBody>
          <a:bodyPr/>
          <a:lstStyle/>
          <a:p>
            <a:endParaRPr lang="es-CL"/>
          </a:p>
        </p:txBody>
      </p:sp>
      <p:sp>
        <p:nvSpPr>
          <p:cNvPr id="7" name="Marcador de número de diapositiva 6"/>
          <p:cNvSpPr>
            <a:spLocks noGrp="1"/>
          </p:cNvSpPr>
          <p:nvPr>
            <p:ph type="sldNum" sz="quarter" idx="12"/>
          </p:nvPr>
        </p:nvSpPr>
        <p:spPr/>
        <p:txBody>
          <a:bodyPr/>
          <a:lstStyle/>
          <a:p>
            <a:fld id="{A0E3D1F9-3EB0-4996-A76D-7B2EFAA02B10}" type="slidenum">
              <a:rPr lang="es-CL" smtClean="0"/>
              <a:t>‹Nº›</a:t>
            </a:fld>
            <a:endParaRPr lang="es-CL"/>
          </a:p>
        </p:txBody>
      </p:sp>
    </p:spTree>
    <p:extLst>
      <p:ext uri="{BB962C8B-B14F-4D97-AF65-F5344CB8AC3E}">
        <p14:creationId xmlns:p14="http://schemas.microsoft.com/office/powerpoint/2010/main" val="60713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CE754D28-0065-4E3B-8554-9680FCAB8705}" type="datetimeFigureOut">
              <a:rPr lang="es-CL" smtClean="0"/>
              <a:t>29-03-2025</a:t>
            </a:fld>
            <a:endParaRPr lang="es-CL"/>
          </a:p>
        </p:txBody>
      </p:sp>
      <p:sp>
        <p:nvSpPr>
          <p:cNvPr id="6" name="Marcador de pie de página 5"/>
          <p:cNvSpPr>
            <a:spLocks noGrp="1"/>
          </p:cNvSpPr>
          <p:nvPr>
            <p:ph type="ftr" sz="quarter" idx="11"/>
          </p:nvPr>
        </p:nvSpPr>
        <p:spPr/>
        <p:txBody>
          <a:bodyPr/>
          <a:lstStyle/>
          <a:p>
            <a:endParaRPr lang="es-CL"/>
          </a:p>
        </p:txBody>
      </p:sp>
      <p:sp>
        <p:nvSpPr>
          <p:cNvPr id="7" name="Marcador de número de diapositiva 6"/>
          <p:cNvSpPr>
            <a:spLocks noGrp="1"/>
          </p:cNvSpPr>
          <p:nvPr>
            <p:ph type="sldNum" sz="quarter" idx="12"/>
          </p:nvPr>
        </p:nvSpPr>
        <p:spPr/>
        <p:txBody>
          <a:bodyPr/>
          <a:lstStyle/>
          <a:p>
            <a:fld id="{A0E3D1F9-3EB0-4996-A76D-7B2EFAA02B10}" type="slidenum">
              <a:rPr lang="es-CL" smtClean="0"/>
              <a:t>‹Nº›</a:t>
            </a:fld>
            <a:endParaRPr lang="es-CL"/>
          </a:p>
        </p:txBody>
      </p:sp>
    </p:spTree>
    <p:extLst>
      <p:ext uri="{BB962C8B-B14F-4D97-AF65-F5344CB8AC3E}">
        <p14:creationId xmlns:p14="http://schemas.microsoft.com/office/powerpoint/2010/main" val="3744542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L"/>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754D28-0065-4E3B-8554-9680FCAB8705}" type="datetimeFigureOut">
              <a:rPr lang="es-CL" smtClean="0"/>
              <a:t>29-03-2025</a:t>
            </a:fld>
            <a:endParaRPr lang="es-CL"/>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L"/>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E3D1F9-3EB0-4996-A76D-7B2EFAA02B10}" type="slidenum">
              <a:rPr lang="es-CL" smtClean="0"/>
              <a:t>‹Nº›</a:t>
            </a:fld>
            <a:endParaRPr lang="es-CL"/>
          </a:p>
        </p:txBody>
      </p:sp>
    </p:spTree>
    <p:extLst>
      <p:ext uri="{BB962C8B-B14F-4D97-AF65-F5344CB8AC3E}">
        <p14:creationId xmlns:p14="http://schemas.microsoft.com/office/powerpoint/2010/main" val="41687315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9" descr="Patrón de fondo&#10;&#10;Descripción generada automáticamente">
            <a:extLst>
              <a:ext uri="{FF2B5EF4-FFF2-40B4-BE49-F238E27FC236}">
                <a16:creationId xmlns:a16="http://schemas.microsoft.com/office/drawing/2014/main" id="{681D16D0-3BB0-4FD4-A6F5-01E54A840679}"/>
              </a:ext>
            </a:extLst>
          </p:cNvPr>
          <p:cNvPicPr>
            <a:picLocks noChangeAspect="1"/>
          </p:cNvPicPr>
          <p:nvPr/>
        </p:nvPicPr>
        <p:blipFill>
          <a:blip r:embed="rId2" cstate="print">
            <a:alphaModFix amt="50000"/>
            <a:extLst>
              <a:ext uri="{28A0092B-C50C-407E-A947-70E740481C1C}">
                <a14:useLocalDpi xmlns:a14="http://schemas.microsoft.com/office/drawing/2010/main" val="0"/>
              </a:ext>
            </a:extLst>
          </a:blip>
          <a:stretch>
            <a:fillRect/>
          </a:stretch>
        </p:blipFill>
        <p:spPr>
          <a:xfrm>
            <a:off x="0" y="137"/>
            <a:ext cx="12192000" cy="6857726"/>
          </a:xfrm>
          <a:prstGeom prst="rect">
            <a:avLst/>
          </a:prstGeom>
        </p:spPr>
      </p:pic>
      <p:sp>
        <p:nvSpPr>
          <p:cNvPr id="11" name="CuadroTexto 10">
            <a:extLst>
              <a:ext uri="{FF2B5EF4-FFF2-40B4-BE49-F238E27FC236}">
                <a16:creationId xmlns:a16="http://schemas.microsoft.com/office/drawing/2014/main" id="{54A4F068-0F88-43FD-A0E5-83701A0BC73B}"/>
              </a:ext>
            </a:extLst>
          </p:cNvPr>
          <p:cNvSpPr txBox="1"/>
          <p:nvPr/>
        </p:nvSpPr>
        <p:spPr>
          <a:xfrm>
            <a:off x="119999" y="4024545"/>
            <a:ext cx="11126214" cy="829394"/>
          </a:xfrm>
          <a:prstGeom prst="rect">
            <a:avLst/>
          </a:prstGeom>
          <a:noFill/>
        </p:spPr>
        <p:txBody>
          <a:bodyPr wrap="square" lIns="91440" tIns="45720" rIns="91440" bIns="45720" anchor="t">
            <a:spAutoFit/>
          </a:bodyPr>
          <a:lstStyle/>
          <a:p>
            <a:pPr>
              <a:lnSpc>
                <a:spcPct val="107000"/>
              </a:lnSpc>
              <a:spcAft>
                <a:spcPts val="800"/>
              </a:spcAft>
            </a:pPr>
            <a:r>
              <a:rPr lang="es-ES" sz="4800" dirty="0">
                <a:solidFill>
                  <a:srgbClr val="282F39"/>
                </a:solidFill>
                <a:effectLst/>
                <a:latin typeface="Times New Roman"/>
                <a:ea typeface="Noto Serif"/>
                <a:cs typeface="Times New Roman"/>
              </a:rPr>
              <a:t>Evaluación </a:t>
            </a:r>
            <a:r>
              <a:rPr lang="es-ES" sz="4800" dirty="0">
                <a:solidFill>
                  <a:srgbClr val="282F39"/>
                </a:solidFill>
                <a:latin typeface="Times New Roman"/>
                <a:ea typeface="Noto Serif"/>
                <a:cs typeface="Times New Roman"/>
              </a:rPr>
              <a:t>Sumativa 1</a:t>
            </a:r>
            <a:endParaRPr lang="es-ES" sz="4800" dirty="0">
              <a:solidFill>
                <a:srgbClr val="282F39"/>
              </a:solidFill>
              <a:effectLst/>
              <a:latin typeface="Times New Roman" panose="02020603050405020304" pitchFamily="18" charset="0"/>
              <a:ea typeface="Noto Serif" panose="02020600060500020200" pitchFamily="18" charset="0"/>
              <a:cs typeface="Times New Roman" panose="02020603050405020304" pitchFamily="18" charset="0"/>
            </a:endParaRPr>
          </a:p>
        </p:txBody>
      </p:sp>
      <p:sp>
        <p:nvSpPr>
          <p:cNvPr id="13" name="CuadroTexto 12">
            <a:extLst>
              <a:ext uri="{FF2B5EF4-FFF2-40B4-BE49-F238E27FC236}">
                <a16:creationId xmlns:a16="http://schemas.microsoft.com/office/drawing/2014/main" id="{534B32D7-3F58-47D4-9ADE-ED9DFAC4F466}"/>
              </a:ext>
            </a:extLst>
          </p:cNvPr>
          <p:cNvSpPr txBox="1"/>
          <p:nvPr/>
        </p:nvSpPr>
        <p:spPr>
          <a:xfrm>
            <a:off x="234474" y="4853939"/>
            <a:ext cx="11957526" cy="595932"/>
          </a:xfrm>
          <a:prstGeom prst="rect">
            <a:avLst/>
          </a:prstGeom>
          <a:noFill/>
        </p:spPr>
        <p:txBody>
          <a:bodyPr wrap="square" lIns="91440" tIns="45720" rIns="91440" bIns="45720" anchor="t">
            <a:spAutoFit/>
          </a:bodyPr>
          <a:lstStyle/>
          <a:p>
            <a:pPr>
              <a:lnSpc>
                <a:spcPct val="107000"/>
              </a:lnSpc>
              <a:spcAft>
                <a:spcPts val="800"/>
              </a:spcAft>
            </a:pPr>
            <a:r>
              <a:rPr lang="es-CL" sz="3200" b="1" dirty="0">
                <a:solidFill>
                  <a:srgbClr val="00AAE5"/>
                </a:solidFill>
                <a:ea typeface="Open Sans"/>
                <a:cs typeface="Open Sans"/>
              </a:rPr>
              <a:t>Presentación</a:t>
            </a:r>
            <a:endParaRPr lang="es-CL" sz="3200" b="1" dirty="0">
              <a:solidFill>
                <a:srgbClr val="00AAE5"/>
              </a:solidFill>
              <a:effectLst/>
              <a:ea typeface="Open Sans"/>
              <a:cs typeface="Open Sans"/>
            </a:endParaRPr>
          </a:p>
        </p:txBody>
      </p:sp>
      <p:pic>
        <p:nvPicPr>
          <p:cNvPr id="8" name="Imagen 7" descr="Logotipo&#10;&#10;Descripción generada automáticamente">
            <a:extLst>
              <a:ext uri="{FF2B5EF4-FFF2-40B4-BE49-F238E27FC236}">
                <a16:creationId xmlns:a16="http://schemas.microsoft.com/office/drawing/2014/main" id="{9159BB1E-C2AA-4FCE-ABA0-518D9F412A0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8638" y="315236"/>
            <a:ext cx="2366104" cy="530887"/>
          </a:xfrm>
          <a:prstGeom prst="rect">
            <a:avLst/>
          </a:prstGeom>
        </p:spPr>
      </p:pic>
    </p:spTree>
    <p:extLst>
      <p:ext uri="{BB962C8B-B14F-4D97-AF65-F5344CB8AC3E}">
        <p14:creationId xmlns:p14="http://schemas.microsoft.com/office/powerpoint/2010/main" val="12106926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ángulo: esquinas redondeadas 16">
            <a:extLst>
              <a:ext uri="{FF2B5EF4-FFF2-40B4-BE49-F238E27FC236}">
                <a16:creationId xmlns:a16="http://schemas.microsoft.com/office/drawing/2014/main" id="{6705AD60-C830-4F0D-99DE-FDABD1BE9FA9}"/>
              </a:ext>
            </a:extLst>
          </p:cNvPr>
          <p:cNvSpPr/>
          <p:nvPr/>
        </p:nvSpPr>
        <p:spPr>
          <a:xfrm>
            <a:off x="1287224" y="1058333"/>
            <a:ext cx="9978249" cy="5400712"/>
          </a:xfrm>
          <a:prstGeom prst="roundRect">
            <a:avLst/>
          </a:prstGeom>
          <a:noFill/>
          <a:ln w="38100">
            <a:solidFill>
              <a:srgbClr val="00AA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5" name="Elipse 14">
            <a:extLst>
              <a:ext uri="{FF2B5EF4-FFF2-40B4-BE49-F238E27FC236}">
                <a16:creationId xmlns:a16="http://schemas.microsoft.com/office/drawing/2014/main" id="{ACB6D8FB-3C79-4899-BE12-60CB1BABC8C5}"/>
              </a:ext>
            </a:extLst>
          </p:cNvPr>
          <p:cNvSpPr/>
          <p:nvPr/>
        </p:nvSpPr>
        <p:spPr>
          <a:xfrm>
            <a:off x="623990" y="1521516"/>
            <a:ext cx="1467749" cy="1467749"/>
          </a:xfrm>
          <a:prstGeom prst="ellipse">
            <a:avLst/>
          </a:prstGeom>
          <a:solidFill>
            <a:srgbClr val="E9EA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3" name="CuadroTexto 22">
            <a:extLst>
              <a:ext uri="{FF2B5EF4-FFF2-40B4-BE49-F238E27FC236}">
                <a16:creationId xmlns:a16="http://schemas.microsoft.com/office/drawing/2014/main" id="{188068FF-D176-488B-A89F-CFCF62ED3E4F}"/>
              </a:ext>
            </a:extLst>
          </p:cNvPr>
          <p:cNvSpPr txBox="1"/>
          <p:nvPr/>
        </p:nvSpPr>
        <p:spPr>
          <a:xfrm>
            <a:off x="1879804" y="1442993"/>
            <a:ext cx="9519556" cy="369332"/>
          </a:xfrm>
          <a:prstGeom prst="rect">
            <a:avLst/>
          </a:prstGeom>
          <a:noFill/>
        </p:spPr>
        <p:txBody>
          <a:bodyPr wrap="square">
            <a:spAutoFit/>
          </a:bodyPr>
          <a:lstStyle/>
          <a:p>
            <a:r>
              <a:rPr lang="es-ES" sz="1800" b="1" i="1"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Enlace</a:t>
            </a:r>
            <a:endParaRPr lang="es-CL" sz="1800" b="1" i="1" dirty="0">
              <a:solidFill>
                <a:srgbClr val="808080"/>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18" name="CuadroTexto 17">
            <a:extLst>
              <a:ext uri="{FF2B5EF4-FFF2-40B4-BE49-F238E27FC236}">
                <a16:creationId xmlns:a16="http://schemas.microsoft.com/office/drawing/2014/main" id="{09877E2E-FBA2-4907-90E9-193BC4BCAA8A}"/>
              </a:ext>
            </a:extLst>
          </p:cNvPr>
          <p:cNvSpPr txBox="1"/>
          <p:nvPr/>
        </p:nvSpPr>
        <p:spPr>
          <a:xfrm>
            <a:off x="2355881" y="1627659"/>
            <a:ext cx="7956315" cy="4456285"/>
          </a:xfrm>
          <a:prstGeom prst="rect">
            <a:avLst/>
          </a:prstGeom>
          <a:noFill/>
        </p:spPr>
        <p:txBody>
          <a:bodyPr wrap="square">
            <a:spAutoFit/>
          </a:bodyPr>
          <a:lstStyle/>
          <a:p>
            <a:pPr algn="just">
              <a:lnSpc>
                <a:spcPct val="107000"/>
              </a:lnSpc>
              <a:spcAft>
                <a:spcPts val="800"/>
              </a:spcAft>
            </a:pPr>
            <a:r>
              <a:rPr lang="es-ES" sz="1800" i="1" dirty="0">
                <a:effectLst/>
                <a:latin typeface="Calibri" panose="020F0502020204030204" pitchFamily="34" charset="0"/>
                <a:ea typeface="Times New Roman" panose="02020603050405020304" pitchFamily="18" charset="0"/>
                <a:cs typeface="Times New Roman" panose="02020603050405020304" pitchFamily="18" charset="0"/>
              </a:rPr>
              <a:t>Para el desarrollo del Sistema de Gestión de Reservas de Habitaciones, se emplearán tecnologías modernas que garantizan un desarrollo eficiente, seguro y escalable. A continuación, se describen las tecnologías seleccionadas y su justificación:</a:t>
            </a:r>
          </a:p>
          <a:p>
            <a:pPr algn="just">
              <a:lnSpc>
                <a:spcPct val="107000"/>
              </a:lnSpc>
              <a:spcAft>
                <a:spcPts val="800"/>
              </a:spcAft>
            </a:pPr>
            <a:r>
              <a:rPr lang="es-ES" sz="1800" b="1" i="1" dirty="0">
                <a:effectLst/>
                <a:latin typeface="Calibri" panose="020F0502020204030204" pitchFamily="34" charset="0"/>
                <a:ea typeface="Times New Roman" panose="02020603050405020304" pitchFamily="18" charset="0"/>
                <a:cs typeface="Times New Roman" panose="02020603050405020304" pitchFamily="18" charset="0"/>
              </a:rPr>
              <a:t>1. Lenguaje de Programación: Python</a:t>
            </a:r>
          </a:p>
          <a:p>
            <a:pPr algn="just">
              <a:lnSpc>
                <a:spcPct val="107000"/>
              </a:lnSpc>
              <a:spcAft>
                <a:spcPts val="800"/>
              </a:spcAft>
            </a:pPr>
            <a:r>
              <a:rPr lang="es-ES" sz="1800" i="1" dirty="0">
                <a:effectLst/>
                <a:latin typeface="Calibri" panose="020F0502020204030204" pitchFamily="34" charset="0"/>
                <a:ea typeface="Times New Roman" panose="02020603050405020304" pitchFamily="18" charset="0"/>
                <a:cs typeface="Times New Roman" panose="02020603050405020304" pitchFamily="18" charset="0"/>
              </a:rPr>
              <a:t>Versión recomendada: Python 3.9 o superior</a:t>
            </a:r>
          </a:p>
          <a:p>
            <a:pPr algn="just">
              <a:lnSpc>
                <a:spcPct val="107000"/>
              </a:lnSpc>
              <a:spcAft>
                <a:spcPts val="800"/>
              </a:spcAft>
            </a:pPr>
            <a:r>
              <a:rPr lang="es-ES" sz="1800" b="1" i="1" dirty="0">
                <a:effectLst/>
                <a:latin typeface="Calibri" panose="020F0502020204030204" pitchFamily="34" charset="0"/>
                <a:ea typeface="Times New Roman" panose="02020603050405020304" pitchFamily="18" charset="0"/>
                <a:cs typeface="Times New Roman" panose="02020603050405020304" pitchFamily="18" charset="0"/>
              </a:rPr>
              <a:t>2. Framework Web: Django</a:t>
            </a:r>
          </a:p>
          <a:p>
            <a:pPr algn="just">
              <a:lnSpc>
                <a:spcPct val="107000"/>
              </a:lnSpc>
              <a:spcAft>
                <a:spcPts val="800"/>
              </a:spcAft>
            </a:pPr>
            <a:r>
              <a:rPr lang="es-ES" sz="1800" i="1" dirty="0">
                <a:effectLst/>
                <a:latin typeface="Calibri" panose="020F0502020204030204" pitchFamily="34" charset="0"/>
                <a:ea typeface="Times New Roman" panose="02020603050405020304" pitchFamily="18" charset="0"/>
                <a:cs typeface="Times New Roman" panose="02020603050405020304" pitchFamily="18" charset="0"/>
              </a:rPr>
              <a:t>Versión recomendada: Django 4 o superior</a:t>
            </a:r>
          </a:p>
          <a:p>
            <a:pPr algn="just">
              <a:lnSpc>
                <a:spcPct val="107000"/>
              </a:lnSpc>
              <a:spcAft>
                <a:spcPts val="800"/>
              </a:spcAft>
            </a:pPr>
            <a:r>
              <a:rPr lang="es-ES" sz="1800" b="1" i="1" dirty="0">
                <a:effectLst/>
                <a:latin typeface="Calibri" panose="020F0502020204030204" pitchFamily="34" charset="0"/>
                <a:ea typeface="Times New Roman" panose="02020603050405020304" pitchFamily="18" charset="0"/>
                <a:cs typeface="Times New Roman" panose="02020603050405020304" pitchFamily="18" charset="0"/>
              </a:rPr>
              <a:t>3. Lenguaje para el Front-</a:t>
            </a:r>
            <a:r>
              <a:rPr lang="es-ES" sz="1800" b="1" i="1" dirty="0" err="1">
                <a:effectLst/>
                <a:latin typeface="Calibri" panose="020F0502020204030204" pitchFamily="34" charset="0"/>
                <a:ea typeface="Times New Roman" panose="02020603050405020304" pitchFamily="18" charset="0"/>
                <a:cs typeface="Times New Roman" panose="02020603050405020304" pitchFamily="18" charset="0"/>
              </a:rPr>
              <a:t>End</a:t>
            </a:r>
            <a:r>
              <a:rPr lang="es-ES" sz="1800" b="1" i="1" dirty="0">
                <a:effectLst/>
                <a:latin typeface="Calibri" panose="020F0502020204030204" pitchFamily="34" charset="0"/>
                <a:ea typeface="Times New Roman" panose="02020603050405020304" pitchFamily="18" charset="0"/>
                <a:cs typeface="Times New Roman" panose="02020603050405020304" pitchFamily="18" charset="0"/>
              </a:rPr>
              <a:t>: JavaScript</a:t>
            </a:r>
          </a:p>
          <a:p>
            <a:pPr algn="just">
              <a:lnSpc>
                <a:spcPct val="107000"/>
              </a:lnSpc>
              <a:spcAft>
                <a:spcPts val="800"/>
              </a:spcAft>
            </a:pPr>
            <a:r>
              <a:rPr lang="es-ES" sz="1800" i="1" dirty="0">
                <a:effectLst/>
                <a:latin typeface="Calibri" panose="020F0502020204030204" pitchFamily="34" charset="0"/>
                <a:ea typeface="Times New Roman" panose="02020603050405020304" pitchFamily="18" charset="0"/>
                <a:cs typeface="Times New Roman" panose="02020603050405020304" pitchFamily="18" charset="0"/>
              </a:rPr>
              <a:t>Versión recomendada: ECMAScript 6 o superior</a:t>
            </a:r>
          </a:p>
          <a:p>
            <a:pPr algn="just">
              <a:lnSpc>
                <a:spcPct val="107000"/>
              </a:lnSpc>
              <a:spcAft>
                <a:spcPts val="800"/>
              </a:spcAft>
            </a:pPr>
            <a:r>
              <a:rPr lang="es-ES" sz="1800" b="1" i="1" dirty="0">
                <a:effectLst/>
                <a:latin typeface="Calibri" panose="020F0502020204030204" pitchFamily="34" charset="0"/>
                <a:ea typeface="Times New Roman" panose="02020603050405020304" pitchFamily="18" charset="0"/>
                <a:cs typeface="Times New Roman" panose="02020603050405020304" pitchFamily="18" charset="0"/>
              </a:rPr>
              <a:t>4. Sistema de Gestión de Base de Datos: Oracle</a:t>
            </a:r>
          </a:p>
          <a:p>
            <a:pPr algn="just">
              <a:lnSpc>
                <a:spcPct val="107000"/>
              </a:lnSpc>
              <a:spcAft>
                <a:spcPts val="800"/>
              </a:spcAft>
            </a:pPr>
            <a:r>
              <a:rPr lang="es-ES" sz="1800" i="1" dirty="0">
                <a:effectLst/>
                <a:latin typeface="Calibri" panose="020F0502020204030204" pitchFamily="34" charset="0"/>
                <a:ea typeface="Times New Roman" panose="02020603050405020304" pitchFamily="18" charset="0"/>
                <a:cs typeface="Times New Roman" panose="02020603050405020304" pitchFamily="18" charset="0"/>
              </a:rPr>
              <a:t>Versión recomendada: Oracle21c o superior	</a:t>
            </a:r>
          </a:p>
        </p:txBody>
      </p:sp>
      <p:pic>
        <p:nvPicPr>
          <p:cNvPr id="21" name="Imagen 20" descr="Icono&#10;&#10;Descripción generada automáticamente">
            <a:extLst>
              <a:ext uri="{FF2B5EF4-FFF2-40B4-BE49-F238E27FC236}">
                <a16:creationId xmlns:a16="http://schemas.microsoft.com/office/drawing/2014/main" id="{59D420BE-CED1-4B01-BB61-34E5754C2C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6527" y="1912472"/>
            <a:ext cx="679485" cy="685835"/>
          </a:xfrm>
          <a:prstGeom prst="rect">
            <a:avLst/>
          </a:prstGeom>
        </p:spPr>
      </p:pic>
      <p:pic>
        <p:nvPicPr>
          <p:cNvPr id="30" name="Imagen 29" descr="Logotipo&#10;&#10;Descripción generada automáticamente">
            <a:extLst>
              <a:ext uri="{FF2B5EF4-FFF2-40B4-BE49-F238E27FC236}">
                <a16:creationId xmlns:a16="http://schemas.microsoft.com/office/drawing/2014/main" id="{A332B605-2B74-4930-979F-CA684B76982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5374" y="196820"/>
            <a:ext cx="1252912" cy="281118"/>
          </a:xfrm>
          <a:prstGeom prst="rect">
            <a:avLst/>
          </a:prstGeom>
        </p:spPr>
      </p:pic>
      <p:cxnSp>
        <p:nvCxnSpPr>
          <p:cNvPr id="34" name="Conector recto 33">
            <a:extLst>
              <a:ext uri="{FF2B5EF4-FFF2-40B4-BE49-F238E27FC236}">
                <a16:creationId xmlns:a16="http://schemas.microsoft.com/office/drawing/2014/main" id="{25FF7F2C-9A8A-4689-A926-8E0BD71D1FF4}"/>
              </a:ext>
            </a:extLst>
          </p:cNvPr>
          <p:cNvCxnSpPr/>
          <p:nvPr/>
        </p:nvCxnSpPr>
        <p:spPr>
          <a:xfrm>
            <a:off x="1642732" y="198634"/>
            <a:ext cx="0" cy="281117"/>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6" name="Conector recto 35">
            <a:extLst>
              <a:ext uri="{FF2B5EF4-FFF2-40B4-BE49-F238E27FC236}">
                <a16:creationId xmlns:a16="http://schemas.microsoft.com/office/drawing/2014/main" id="{0DDB93B8-DE40-401A-BEB2-A7F8118504F2}"/>
              </a:ext>
            </a:extLst>
          </p:cNvPr>
          <p:cNvCxnSpPr/>
          <p:nvPr/>
        </p:nvCxnSpPr>
        <p:spPr>
          <a:xfrm>
            <a:off x="3627856" y="198634"/>
            <a:ext cx="0" cy="281117"/>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4" name="CuadroTexto 13">
            <a:extLst>
              <a:ext uri="{FF2B5EF4-FFF2-40B4-BE49-F238E27FC236}">
                <a16:creationId xmlns:a16="http://schemas.microsoft.com/office/drawing/2014/main" id="{D3D5DE0F-F86E-4880-8C8B-AEDBBD996ECC}"/>
              </a:ext>
            </a:extLst>
          </p:cNvPr>
          <p:cNvSpPr txBox="1"/>
          <p:nvPr/>
        </p:nvSpPr>
        <p:spPr>
          <a:xfrm>
            <a:off x="3657674" y="198634"/>
            <a:ext cx="1988974" cy="344069"/>
          </a:xfrm>
          <a:prstGeom prst="rect">
            <a:avLst/>
          </a:prstGeom>
          <a:noFill/>
        </p:spPr>
        <p:txBody>
          <a:bodyPr wrap="square">
            <a:spAutoFit/>
          </a:bodyPr>
          <a:lstStyle/>
          <a:p>
            <a:pPr>
              <a:lnSpc>
                <a:spcPct val="107000"/>
              </a:lnSpc>
              <a:spcAft>
                <a:spcPts val="800"/>
              </a:spcAft>
            </a:pPr>
            <a:r>
              <a:rPr lang="es-CL" sz="1600" dirty="0">
                <a:solidFill>
                  <a:srgbClr val="282F39"/>
                </a:solidFill>
                <a:effectLst/>
                <a:ea typeface="Open Sans" panose="020B0606030504020204" pitchFamily="34" charset="0"/>
                <a:cs typeface="Open Sans" panose="020B0606030504020204" pitchFamily="34" charset="0"/>
              </a:rPr>
              <a:t>Grupo 7</a:t>
            </a:r>
          </a:p>
        </p:txBody>
      </p:sp>
      <p:sp>
        <p:nvSpPr>
          <p:cNvPr id="3" name="CuadroTexto 10">
            <a:extLst>
              <a:ext uri="{FF2B5EF4-FFF2-40B4-BE49-F238E27FC236}">
                <a16:creationId xmlns:a16="http://schemas.microsoft.com/office/drawing/2014/main" id="{22622788-A7B3-16FC-DEFD-0E8D04B25B4C}"/>
              </a:ext>
            </a:extLst>
          </p:cNvPr>
          <p:cNvSpPr txBox="1"/>
          <p:nvPr/>
        </p:nvSpPr>
        <p:spPr>
          <a:xfrm>
            <a:off x="1606012" y="198634"/>
            <a:ext cx="2055512" cy="344069"/>
          </a:xfrm>
          <a:prstGeom prst="rect">
            <a:avLst/>
          </a:prstGeom>
          <a:noFill/>
        </p:spPr>
        <p:txBody>
          <a:bodyPr wrap="square" lIns="91440" tIns="45720" rIns="91440" bIns="45720" anchor="t">
            <a:spAutoFit/>
          </a:bodyPr>
          <a:lstStyle/>
          <a:p>
            <a:pPr>
              <a:lnSpc>
                <a:spcPct val="107000"/>
              </a:lnSpc>
              <a:spcAft>
                <a:spcPts val="800"/>
              </a:spcAft>
            </a:pPr>
            <a:r>
              <a:rPr lang="es-CL" sz="1600" dirty="0">
                <a:solidFill>
                  <a:srgbClr val="282F39"/>
                </a:solidFill>
                <a:ea typeface="Open Sans"/>
                <a:cs typeface="Open Sans"/>
              </a:rPr>
              <a:t>Ingeniería de Software</a:t>
            </a:r>
            <a:endParaRPr lang="es-CL" sz="1600" dirty="0">
              <a:solidFill>
                <a:srgbClr val="282F39"/>
              </a:solidFill>
              <a:effectLst/>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241404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8C0450A8-28AE-4C37-A7D5-DE460B999FF7}"/>
              </a:ext>
            </a:extLst>
          </p:cNvPr>
          <p:cNvSpPr/>
          <p:nvPr/>
        </p:nvSpPr>
        <p:spPr>
          <a:xfrm>
            <a:off x="-1" y="0"/>
            <a:ext cx="12192001" cy="6858000"/>
          </a:xfrm>
          <a:prstGeom prst="rect">
            <a:avLst/>
          </a:prstGeom>
          <a:solidFill>
            <a:srgbClr val="2A50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ea typeface="Open Sans" panose="020B0606030504020204" pitchFamily="34" charset="0"/>
              <a:cs typeface="Open Sans" panose="020B0606030504020204" pitchFamily="34" charset="0"/>
            </a:endParaRPr>
          </a:p>
        </p:txBody>
      </p:sp>
      <p:sp>
        <p:nvSpPr>
          <p:cNvPr id="4" name="Rectángulo 3">
            <a:extLst>
              <a:ext uri="{FF2B5EF4-FFF2-40B4-BE49-F238E27FC236}">
                <a16:creationId xmlns:a16="http://schemas.microsoft.com/office/drawing/2014/main" id="{5A2BAFF1-5680-4878-BE26-F48800B88901}"/>
              </a:ext>
            </a:extLst>
          </p:cNvPr>
          <p:cNvSpPr/>
          <p:nvPr/>
        </p:nvSpPr>
        <p:spPr>
          <a:xfrm>
            <a:off x="1320562" y="860978"/>
            <a:ext cx="1901483" cy="523220"/>
          </a:xfrm>
          <a:prstGeom prst="rect">
            <a:avLst/>
          </a:prstGeom>
        </p:spPr>
        <p:txBody>
          <a:bodyPr wrap="none">
            <a:spAutoFit/>
          </a:bodyPr>
          <a:lstStyle/>
          <a:p>
            <a:r>
              <a:rPr lang="es-CL" sz="2800" b="1" dirty="0">
                <a:solidFill>
                  <a:srgbClr val="00AAE5"/>
                </a:solidFill>
                <a:latin typeface="Times New Roman" panose="02020603050405020304" pitchFamily="18" charset="0"/>
                <a:ea typeface="Open Sans Extrabold" panose="020B0906030804020204" pitchFamily="34" charset="0"/>
                <a:cs typeface="Times New Roman" panose="02020603050405020304" pitchFamily="18" charset="0"/>
              </a:rPr>
              <a:t>Conclusión</a:t>
            </a:r>
          </a:p>
        </p:txBody>
      </p:sp>
      <p:sp>
        <p:nvSpPr>
          <p:cNvPr id="5" name="Rectángulo 4">
            <a:extLst>
              <a:ext uri="{FF2B5EF4-FFF2-40B4-BE49-F238E27FC236}">
                <a16:creationId xmlns:a16="http://schemas.microsoft.com/office/drawing/2014/main" id="{1B076065-0C24-457D-8A95-5F3653F41F96}"/>
              </a:ext>
            </a:extLst>
          </p:cNvPr>
          <p:cNvSpPr/>
          <p:nvPr/>
        </p:nvSpPr>
        <p:spPr>
          <a:xfrm>
            <a:off x="1320562" y="1464528"/>
            <a:ext cx="9779238" cy="5122941"/>
          </a:xfrm>
          <a:prstGeom prst="rect">
            <a:avLst/>
          </a:prstGeom>
        </p:spPr>
        <p:txBody>
          <a:bodyPr wrap="square">
            <a:spAutoFit/>
          </a:bodyPr>
          <a:lstStyle/>
          <a:p>
            <a:pPr>
              <a:lnSpc>
                <a:spcPct val="150000"/>
              </a:lnSpc>
            </a:pPr>
            <a:r>
              <a:rPr lang="es-ES" sz="2000" b="1" dirty="0">
                <a:solidFill>
                  <a:schemeClr val="bg1"/>
                </a:solidFill>
                <a:ea typeface="Open Sans" panose="020B0606030504020204" pitchFamily="34" charset="0"/>
                <a:cs typeface="Open Sans" panose="020B0606030504020204" pitchFamily="34" charset="0"/>
              </a:rPr>
              <a:t>A lo largo del desarrollo de este informe se estructuró de manera clara y coherente la planificación y ejecución del proyecto “Sistema de Gestión de Reservas de Habitaciones”, aplicando metodologías ágiles basadas en Scrum. Se mejoraron y formalizaron secciones clave como la introducción, propósito, problemática, objetivos, alcances y la definición de tecnologías, asegurando una presentación profesional y alineada con los estándares de la ingeniería de software. Se construyó un </a:t>
            </a:r>
            <a:r>
              <a:rPr lang="es-ES" sz="2000" b="1" dirty="0" err="1">
                <a:solidFill>
                  <a:schemeClr val="bg1"/>
                </a:solidFill>
                <a:ea typeface="Open Sans" panose="020B0606030504020204" pitchFamily="34" charset="0"/>
                <a:cs typeface="Open Sans" panose="020B0606030504020204" pitchFamily="34" charset="0"/>
              </a:rPr>
              <a:t>Product</a:t>
            </a:r>
            <a:r>
              <a:rPr lang="es-ES" sz="2000" b="1" dirty="0">
                <a:solidFill>
                  <a:schemeClr val="bg1"/>
                </a:solidFill>
                <a:ea typeface="Open Sans" panose="020B0606030504020204" pitchFamily="34" charset="0"/>
                <a:cs typeface="Open Sans" panose="020B0606030504020204" pitchFamily="34" charset="0"/>
              </a:rPr>
              <a:t> Backlog con historias de usuario redactadas correctamente, se generaron elementos visuales como el </a:t>
            </a:r>
            <a:r>
              <a:rPr lang="es-ES" sz="2000" b="1" dirty="0" err="1">
                <a:solidFill>
                  <a:schemeClr val="bg1"/>
                </a:solidFill>
                <a:ea typeface="Open Sans" panose="020B0606030504020204" pitchFamily="34" charset="0"/>
                <a:cs typeface="Open Sans" panose="020B0606030504020204" pitchFamily="34" charset="0"/>
              </a:rPr>
              <a:t>Burndown</a:t>
            </a:r>
            <a:r>
              <a:rPr lang="es-ES" sz="2000" b="1" dirty="0">
                <a:solidFill>
                  <a:schemeClr val="bg1"/>
                </a:solidFill>
                <a:ea typeface="Open Sans" panose="020B0606030504020204" pitchFamily="34" charset="0"/>
                <a:cs typeface="Open Sans" panose="020B0606030504020204" pitchFamily="34" charset="0"/>
              </a:rPr>
              <a:t> Chart, cronograma, </a:t>
            </a:r>
            <a:r>
              <a:rPr lang="es-ES" sz="2000" b="1" dirty="0" err="1">
                <a:solidFill>
                  <a:schemeClr val="bg1"/>
                </a:solidFill>
                <a:ea typeface="Open Sans" panose="020B0606030504020204" pitchFamily="34" charset="0"/>
                <a:cs typeface="Open Sans" panose="020B0606030504020204" pitchFamily="34" charset="0"/>
              </a:rPr>
              <a:t>roadmap</a:t>
            </a:r>
            <a:r>
              <a:rPr lang="es-ES" sz="2000" b="1" dirty="0">
                <a:solidFill>
                  <a:schemeClr val="bg1"/>
                </a:solidFill>
                <a:ea typeface="Open Sans" panose="020B0606030504020204" pitchFamily="34" charset="0"/>
                <a:cs typeface="Open Sans" panose="020B0606030504020204" pitchFamily="34" charset="0"/>
              </a:rPr>
              <a:t> ajustado por semanas, y se vinculó todo con una planificación realista de entregas. Este trabajo no solo refleja una correcta aplicación metodológica, sino también el compromiso con la calidad, la organización y el enfoque al usuario final como pilar del desarrollo</a:t>
            </a:r>
            <a:endParaRPr lang="es-CL" sz="2000" dirty="0">
              <a:solidFill>
                <a:schemeClr val="bg1"/>
              </a:solidFill>
              <a:ea typeface="Open Sans" panose="020B0606030504020204" pitchFamily="34" charset="0"/>
              <a:cs typeface="Open Sans" panose="020B0606030504020204" pitchFamily="34" charset="0"/>
            </a:endParaRPr>
          </a:p>
        </p:txBody>
      </p:sp>
      <p:grpSp>
        <p:nvGrpSpPr>
          <p:cNvPr id="3" name="Grupo 2">
            <a:extLst>
              <a:ext uri="{FF2B5EF4-FFF2-40B4-BE49-F238E27FC236}">
                <a16:creationId xmlns:a16="http://schemas.microsoft.com/office/drawing/2014/main" id="{DDD7C031-6BE2-46D2-A391-B06BB807A3F9}"/>
              </a:ext>
            </a:extLst>
          </p:cNvPr>
          <p:cNvGrpSpPr/>
          <p:nvPr/>
        </p:nvGrpSpPr>
        <p:grpSpPr>
          <a:xfrm>
            <a:off x="11734398" y="142483"/>
            <a:ext cx="341176" cy="341176"/>
            <a:chOff x="328030" y="3153016"/>
            <a:chExt cx="331532" cy="331532"/>
          </a:xfrm>
        </p:grpSpPr>
        <p:sp>
          <p:nvSpPr>
            <p:cNvPr id="2" name="Rectángulo: esquinas redondeadas 1">
              <a:extLst>
                <a:ext uri="{FF2B5EF4-FFF2-40B4-BE49-F238E27FC236}">
                  <a16:creationId xmlns:a16="http://schemas.microsoft.com/office/drawing/2014/main" id="{5C4AEBF5-9B29-4CC9-BE6F-BFAA4F296586}"/>
                </a:ext>
              </a:extLst>
            </p:cNvPr>
            <p:cNvSpPr/>
            <p:nvPr/>
          </p:nvSpPr>
          <p:spPr>
            <a:xfrm rot="18900000">
              <a:off x="470936" y="3153016"/>
              <a:ext cx="45719" cy="33153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8" name="Rectángulo: esquinas redondeadas 7">
              <a:extLst>
                <a:ext uri="{FF2B5EF4-FFF2-40B4-BE49-F238E27FC236}">
                  <a16:creationId xmlns:a16="http://schemas.microsoft.com/office/drawing/2014/main" id="{4B037754-B71A-4924-871C-5899615CFC22}"/>
                </a:ext>
              </a:extLst>
            </p:cNvPr>
            <p:cNvSpPr/>
            <p:nvPr/>
          </p:nvSpPr>
          <p:spPr>
            <a:xfrm rot="13500000">
              <a:off x="470936" y="3153017"/>
              <a:ext cx="45719" cy="33153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spTree>
    <p:extLst>
      <p:ext uri="{BB962C8B-B14F-4D97-AF65-F5344CB8AC3E}">
        <p14:creationId xmlns:p14="http://schemas.microsoft.com/office/powerpoint/2010/main" val="4262048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Imagen 3" descr="Icono&#10;&#10;Descripción generada automáticamente">
            <a:extLst>
              <a:ext uri="{FF2B5EF4-FFF2-40B4-BE49-F238E27FC236}">
                <a16:creationId xmlns:a16="http://schemas.microsoft.com/office/drawing/2014/main" id="{A70FFFE0-E386-4A11-8E7A-39A8F1EEA116}"/>
              </a:ext>
            </a:extLst>
          </p:cNvPr>
          <p:cNvPicPr>
            <a:picLocks noChangeAspect="1"/>
          </p:cNvPicPr>
          <p:nvPr/>
        </p:nvPicPr>
        <p:blipFill rotWithShape="1">
          <a:blip r:embed="rId2" cstate="print">
            <a:alphaModFix amt="35000"/>
            <a:extLst>
              <a:ext uri="{28A0092B-C50C-407E-A947-70E740481C1C}">
                <a14:useLocalDpi xmlns:a14="http://schemas.microsoft.com/office/drawing/2010/main" val="0"/>
              </a:ext>
            </a:extLst>
          </a:blip>
          <a:srcRect b="19"/>
          <a:stretch/>
        </p:blipFill>
        <p:spPr>
          <a:xfrm>
            <a:off x="20" y="1282"/>
            <a:ext cx="12191980" cy="6856718"/>
          </a:xfrm>
          <a:prstGeom prst="rect">
            <a:avLst/>
          </a:prstGeom>
        </p:spPr>
      </p:pic>
      <p:pic>
        <p:nvPicPr>
          <p:cNvPr id="8" name="Imagen 7">
            <a:extLst>
              <a:ext uri="{FF2B5EF4-FFF2-40B4-BE49-F238E27FC236}">
                <a16:creationId xmlns:a16="http://schemas.microsoft.com/office/drawing/2014/main" id="{2B5EEB16-1F99-48D9-A73D-74DE43478CA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07515" y="5389976"/>
            <a:ext cx="6802244" cy="789042"/>
          </a:xfrm>
          <a:prstGeom prst="rect">
            <a:avLst/>
          </a:prstGeom>
        </p:spPr>
      </p:pic>
      <p:pic>
        <p:nvPicPr>
          <p:cNvPr id="11" name="Imagen 10" descr="Logotipo&#10;&#10;Descripción generada automáticamente">
            <a:extLst>
              <a:ext uri="{FF2B5EF4-FFF2-40B4-BE49-F238E27FC236}">
                <a16:creationId xmlns:a16="http://schemas.microsoft.com/office/drawing/2014/main" id="{5B1D5F45-5348-4A54-A710-461FBD708FB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16569" y="3568390"/>
            <a:ext cx="2366104" cy="530887"/>
          </a:xfrm>
          <a:prstGeom prst="rect">
            <a:avLst/>
          </a:prstGeom>
        </p:spPr>
      </p:pic>
    </p:spTree>
    <p:extLst>
      <p:ext uri="{BB962C8B-B14F-4D97-AF65-F5344CB8AC3E}">
        <p14:creationId xmlns:p14="http://schemas.microsoft.com/office/powerpoint/2010/main" val="3384432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9" descr="Patrón de fondo&#10;&#10;Descripción generada automáticamente">
            <a:extLst>
              <a:ext uri="{FF2B5EF4-FFF2-40B4-BE49-F238E27FC236}">
                <a16:creationId xmlns:a16="http://schemas.microsoft.com/office/drawing/2014/main" id="{681D16D0-3BB0-4FD4-A6F5-01E54A840679}"/>
              </a:ext>
            </a:extLst>
          </p:cNvPr>
          <p:cNvPicPr>
            <a:picLocks noChangeAspect="1"/>
          </p:cNvPicPr>
          <p:nvPr/>
        </p:nvPicPr>
        <p:blipFill>
          <a:blip r:embed="rId2" cstate="print">
            <a:alphaModFix amt="50000"/>
            <a:extLst>
              <a:ext uri="{28A0092B-C50C-407E-A947-70E740481C1C}">
                <a14:useLocalDpi xmlns:a14="http://schemas.microsoft.com/office/drawing/2010/main" val="0"/>
              </a:ext>
            </a:extLst>
          </a:blip>
          <a:stretch>
            <a:fillRect/>
          </a:stretch>
        </p:blipFill>
        <p:spPr>
          <a:xfrm>
            <a:off x="0" y="137"/>
            <a:ext cx="12192000" cy="6857726"/>
          </a:xfrm>
          <a:prstGeom prst="rect">
            <a:avLst/>
          </a:prstGeom>
        </p:spPr>
      </p:pic>
      <p:sp>
        <p:nvSpPr>
          <p:cNvPr id="11" name="CuadroTexto 10">
            <a:extLst>
              <a:ext uri="{FF2B5EF4-FFF2-40B4-BE49-F238E27FC236}">
                <a16:creationId xmlns:a16="http://schemas.microsoft.com/office/drawing/2014/main" id="{54A4F068-0F88-43FD-A0E5-83701A0BC73B}"/>
              </a:ext>
            </a:extLst>
          </p:cNvPr>
          <p:cNvSpPr txBox="1"/>
          <p:nvPr/>
        </p:nvSpPr>
        <p:spPr>
          <a:xfrm>
            <a:off x="349506" y="3685277"/>
            <a:ext cx="6860186" cy="844077"/>
          </a:xfrm>
          <a:prstGeom prst="rect">
            <a:avLst/>
          </a:prstGeom>
          <a:noFill/>
        </p:spPr>
        <p:txBody>
          <a:bodyPr wrap="square" lIns="91440" tIns="45720" rIns="91440" bIns="45720" anchor="t">
            <a:spAutoFit/>
          </a:bodyPr>
          <a:lstStyle/>
          <a:p>
            <a:pPr>
              <a:lnSpc>
                <a:spcPct val="107000"/>
              </a:lnSpc>
              <a:spcAft>
                <a:spcPts val="800"/>
              </a:spcAft>
            </a:pPr>
            <a:r>
              <a:rPr lang="es-ES" sz="4800" dirty="0">
                <a:solidFill>
                  <a:srgbClr val="282F39"/>
                </a:solidFill>
                <a:effectLst/>
                <a:latin typeface="Times New Roman"/>
                <a:ea typeface="Noto Serif"/>
                <a:cs typeface="Times New Roman"/>
              </a:rPr>
              <a:t>Grupo 7</a:t>
            </a:r>
            <a:endParaRPr lang="es-CL" sz="4800" dirty="0">
              <a:solidFill>
                <a:srgbClr val="282F39"/>
              </a:solidFill>
              <a:effectLst/>
              <a:latin typeface="Times New Roman"/>
              <a:ea typeface="Noto Serif"/>
              <a:cs typeface="Times New Roman"/>
            </a:endParaRPr>
          </a:p>
        </p:txBody>
      </p:sp>
      <p:sp>
        <p:nvSpPr>
          <p:cNvPr id="13" name="CuadroTexto 12">
            <a:extLst>
              <a:ext uri="{FF2B5EF4-FFF2-40B4-BE49-F238E27FC236}">
                <a16:creationId xmlns:a16="http://schemas.microsoft.com/office/drawing/2014/main" id="{534B32D7-3F58-47D4-9ADE-ED9DFAC4F466}"/>
              </a:ext>
            </a:extLst>
          </p:cNvPr>
          <p:cNvSpPr txBox="1"/>
          <p:nvPr/>
        </p:nvSpPr>
        <p:spPr>
          <a:xfrm>
            <a:off x="428638" y="4421551"/>
            <a:ext cx="7372755" cy="595932"/>
          </a:xfrm>
          <a:prstGeom prst="rect">
            <a:avLst/>
          </a:prstGeom>
          <a:noFill/>
        </p:spPr>
        <p:txBody>
          <a:bodyPr wrap="square">
            <a:spAutoFit/>
          </a:bodyPr>
          <a:lstStyle/>
          <a:p>
            <a:pPr>
              <a:lnSpc>
                <a:spcPct val="107000"/>
              </a:lnSpc>
              <a:spcAft>
                <a:spcPts val="800"/>
              </a:spcAft>
            </a:pPr>
            <a:r>
              <a:rPr lang="es-CL" sz="3200" b="1" dirty="0">
                <a:solidFill>
                  <a:srgbClr val="00AAE5"/>
                </a:solidFill>
                <a:effectLst/>
                <a:ea typeface="Open Sans" panose="020B0606030504020204" pitchFamily="34" charset="0"/>
                <a:cs typeface="Open Sans" panose="020B0606030504020204" pitchFamily="34" charset="0"/>
              </a:rPr>
              <a:t>Integrantes: Alberto Diaz</a:t>
            </a:r>
          </a:p>
        </p:txBody>
      </p:sp>
      <p:pic>
        <p:nvPicPr>
          <p:cNvPr id="8" name="Imagen 7" descr="Logotipo&#10;&#10;Descripción generada automáticamente">
            <a:extLst>
              <a:ext uri="{FF2B5EF4-FFF2-40B4-BE49-F238E27FC236}">
                <a16:creationId xmlns:a16="http://schemas.microsoft.com/office/drawing/2014/main" id="{9159BB1E-C2AA-4FCE-ABA0-518D9F412A0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8638" y="315236"/>
            <a:ext cx="2366104" cy="530887"/>
          </a:xfrm>
          <a:prstGeom prst="rect">
            <a:avLst/>
          </a:prstGeom>
        </p:spPr>
      </p:pic>
    </p:spTree>
    <p:extLst>
      <p:ext uri="{BB962C8B-B14F-4D97-AF65-F5344CB8AC3E}">
        <p14:creationId xmlns:p14="http://schemas.microsoft.com/office/powerpoint/2010/main" val="442292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7B3586FC-9FA2-4202-9624-43C53B507446}"/>
              </a:ext>
            </a:extLst>
          </p:cNvPr>
          <p:cNvSpPr txBox="1"/>
          <p:nvPr/>
        </p:nvSpPr>
        <p:spPr>
          <a:xfrm>
            <a:off x="507325" y="2307897"/>
            <a:ext cx="5088137" cy="4204356"/>
          </a:xfrm>
          <a:prstGeom prst="rect">
            <a:avLst/>
          </a:prstGeom>
          <a:noFill/>
        </p:spPr>
        <p:txBody>
          <a:bodyPr wrap="square">
            <a:spAutoFit/>
          </a:bodyPr>
          <a:lstStyle/>
          <a:p>
            <a:pPr defTabSz="360000">
              <a:lnSpc>
                <a:spcPct val="150000"/>
              </a:lnSpc>
            </a:pPr>
            <a:r>
              <a:rPr lang="es-ES" sz="1800" dirty="0">
                <a:solidFill>
                  <a:srgbClr val="282F39"/>
                </a:solidFill>
                <a:ea typeface="Open Sans" panose="020B0606030504020204" pitchFamily="34" charset="0"/>
                <a:cs typeface="Open Sans" panose="020B0606030504020204" pitchFamily="34" charset="0"/>
              </a:rPr>
              <a:t>La problemática principal que busca abordar el desarrollo del Sistema de Gestión de Reservas de Habitaciones es la ineficiencia y complejidad que enfrentan tanto los clientes como los administradores al momento de gestionar las reservas en un entorno hotelero. Actualmente, muchos sistemas presentan una experiencia de usuario poco amigable, lo que provoca frustraciones en los turistas que desean realizar reservas de forma rápida, clara y sin complicaciones.</a:t>
            </a:r>
            <a:endParaRPr lang="ru-RU" sz="1800" spc="-150" dirty="0">
              <a:solidFill>
                <a:srgbClr val="282F39"/>
              </a:solidFill>
              <a:ea typeface="Open Sans" panose="020B0606030504020204" pitchFamily="34" charset="0"/>
              <a:cs typeface="Open Sans" panose="020B0606030504020204" pitchFamily="34" charset="0"/>
            </a:endParaRPr>
          </a:p>
        </p:txBody>
      </p:sp>
      <p:sp>
        <p:nvSpPr>
          <p:cNvPr id="3" name="CuadroTexto 2">
            <a:extLst>
              <a:ext uri="{FF2B5EF4-FFF2-40B4-BE49-F238E27FC236}">
                <a16:creationId xmlns:a16="http://schemas.microsoft.com/office/drawing/2014/main" id="{A60AA4C3-2984-480B-BFDE-19BEA8FB331F}"/>
              </a:ext>
            </a:extLst>
          </p:cNvPr>
          <p:cNvSpPr txBox="1"/>
          <p:nvPr/>
        </p:nvSpPr>
        <p:spPr>
          <a:xfrm>
            <a:off x="507326" y="1548414"/>
            <a:ext cx="5088137" cy="645113"/>
          </a:xfrm>
          <a:prstGeom prst="rect">
            <a:avLst/>
          </a:prstGeom>
          <a:noFill/>
        </p:spPr>
        <p:txBody>
          <a:bodyPr wrap="square">
            <a:spAutoFit/>
          </a:bodyPr>
          <a:lstStyle/>
          <a:p>
            <a:pPr>
              <a:lnSpc>
                <a:spcPct val="107000"/>
              </a:lnSpc>
              <a:spcAft>
                <a:spcPts val="800"/>
              </a:spcAft>
            </a:pPr>
            <a:r>
              <a:rPr lang="es-CL" sz="3600" dirty="0">
                <a:solidFill>
                  <a:srgbClr val="282F39"/>
                </a:solidFill>
                <a:effectLst/>
                <a:latin typeface="Times New Roman" panose="02020603050405020304" pitchFamily="18" charset="0"/>
                <a:ea typeface="Open Sans" panose="020B0606030504020204" pitchFamily="34" charset="0"/>
                <a:cs typeface="Times New Roman" panose="02020603050405020304" pitchFamily="18" charset="0"/>
              </a:rPr>
              <a:t>Problemática que resolver</a:t>
            </a:r>
          </a:p>
        </p:txBody>
      </p:sp>
      <p:sp>
        <p:nvSpPr>
          <p:cNvPr id="9" name="Rectángulo 8">
            <a:extLst>
              <a:ext uri="{FF2B5EF4-FFF2-40B4-BE49-F238E27FC236}">
                <a16:creationId xmlns:a16="http://schemas.microsoft.com/office/drawing/2014/main" id="{8084AB1B-0982-4AF0-91D9-EEA1C4FBCC86}"/>
              </a:ext>
            </a:extLst>
          </p:cNvPr>
          <p:cNvSpPr/>
          <p:nvPr/>
        </p:nvSpPr>
        <p:spPr>
          <a:xfrm>
            <a:off x="6092575" y="0"/>
            <a:ext cx="6099425" cy="6858000"/>
          </a:xfrm>
          <a:prstGeom prst="rect">
            <a:avLst/>
          </a:prstGeom>
          <a:solidFill>
            <a:srgbClr val="00A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14" name="Gráfico 13">
            <a:extLst>
              <a:ext uri="{FF2B5EF4-FFF2-40B4-BE49-F238E27FC236}">
                <a16:creationId xmlns:a16="http://schemas.microsoft.com/office/drawing/2014/main" id="{00568652-943F-40BF-B3F4-04E301FB2C1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96710" y="2447925"/>
            <a:ext cx="2667000" cy="1962150"/>
          </a:xfrm>
          <a:prstGeom prst="rect">
            <a:avLst/>
          </a:prstGeom>
        </p:spPr>
      </p:pic>
      <p:pic>
        <p:nvPicPr>
          <p:cNvPr id="25" name="Imagen 24" descr="Logotipo&#10;&#10;Descripción generada automáticamente">
            <a:extLst>
              <a:ext uri="{FF2B5EF4-FFF2-40B4-BE49-F238E27FC236}">
                <a16:creationId xmlns:a16="http://schemas.microsoft.com/office/drawing/2014/main" id="{D583A37C-3EE6-4C81-840F-0DA4AF60F56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5374" y="196820"/>
            <a:ext cx="1252912" cy="281118"/>
          </a:xfrm>
          <a:prstGeom prst="rect">
            <a:avLst/>
          </a:prstGeom>
        </p:spPr>
      </p:pic>
      <p:cxnSp>
        <p:nvCxnSpPr>
          <p:cNvPr id="26" name="Conector recto 25">
            <a:extLst>
              <a:ext uri="{FF2B5EF4-FFF2-40B4-BE49-F238E27FC236}">
                <a16:creationId xmlns:a16="http://schemas.microsoft.com/office/drawing/2014/main" id="{0C8772F5-5EDF-4845-98D6-19ACEBEBEA31}"/>
              </a:ext>
            </a:extLst>
          </p:cNvPr>
          <p:cNvCxnSpPr/>
          <p:nvPr/>
        </p:nvCxnSpPr>
        <p:spPr>
          <a:xfrm>
            <a:off x="1642732" y="198634"/>
            <a:ext cx="0" cy="281117"/>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8" name="Conector recto 27">
            <a:extLst>
              <a:ext uri="{FF2B5EF4-FFF2-40B4-BE49-F238E27FC236}">
                <a16:creationId xmlns:a16="http://schemas.microsoft.com/office/drawing/2014/main" id="{E4B8740E-C56B-4D4F-9D89-30157A562D17}"/>
              </a:ext>
            </a:extLst>
          </p:cNvPr>
          <p:cNvCxnSpPr/>
          <p:nvPr/>
        </p:nvCxnSpPr>
        <p:spPr>
          <a:xfrm>
            <a:off x="3627856" y="198634"/>
            <a:ext cx="0" cy="281117"/>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1" name="CuadroTexto 10">
            <a:extLst>
              <a:ext uri="{FF2B5EF4-FFF2-40B4-BE49-F238E27FC236}">
                <a16:creationId xmlns:a16="http://schemas.microsoft.com/office/drawing/2014/main" id="{10AFD0FD-0180-409B-889B-77CDC54C958D}"/>
              </a:ext>
            </a:extLst>
          </p:cNvPr>
          <p:cNvSpPr txBox="1"/>
          <p:nvPr/>
        </p:nvSpPr>
        <p:spPr>
          <a:xfrm>
            <a:off x="1642731" y="198634"/>
            <a:ext cx="2149387" cy="344069"/>
          </a:xfrm>
          <a:prstGeom prst="rect">
            <a:avLst/>
          </a:prstGeom>
          <a:noFill/>
        </p:spPr>
        <p:txBody>
          <a:bodyPr wrap="square" lIns="91440" tIns="45720" rIns="91440" bIns="45720" anchor="t">
            <a:spAutoFit/>
          </a:bodyPr>
          <a:lstStyle/>
          <a:p>
            <a:pPr>
              <a:lnSpc>
                <a:spcPct val="107000"/>
              </a:lnSpc>
              <a:spcAft>
                <a:spcPts val="800"/>
              </a:spcAft>
            </a:pPr>
            <a:r>
              <a:rPr lang="es-CL" sz="1600" dirty="0">
                <a:solidFill>
                  <a:srgbClr val="282F39"/>
                </a:solidFill>
                <a:ea typeface="Open Sans"/>
                <a:cs typeface="Open Sans"/>
              </a:rPr>
              <a:t>Ingeniería de Software</a:t>
            </a:r>
            <a:endParaRPr lang="es-CL" sz="1600" dirty="0">
              <a:solidFill>
                <a:srgbClr val="282F39"/>
              </a:solidFill>
              <a:effectLst/>
              <a:ea typeface="Open Sans" panose="020B0606030504020204" pitchFamily="34" charset="0"/>
              <a:cs typeface="Open Sans" panose="020B0606030504020204" pitchFamily="34" charset="0"/>
            </a:endParaRPr>
          </a:p>
        </p:txBody>
      </p:sp>
      <p:sp>
        <p:nvSpPr>
          <p:cNvPr id="12" name="CuadroTexto 11">
            <a:extLst>
              <a:ext uri="{FF2B5EF4-FFF2-40B4-BE49-F238E27FC236}">
                <a16:creationId xmlns:a16="http://schemas.microsoft.com/office/drawing/2014/main" id="{3C7BD27C-2B39-4A92-9A2A-C63458154002}"/>
              </a:ext>
            </a:extLst>
          </p:cNvPr>
          <p:cNvSpPr txBox="1"/>
          <p:nvPr/>
        </p:nvSpPr>
        <p:spPr>
          <a:xfrm>
            <a:off x="3657674" y="198634"/>
            <a:ext cx="1988974" cy="344069"/>
          </a:xfrm>
          <a:prstGeom prst="rect">
            <a:avLst/>
          </a:prstGeom>
          <a:noFill/>
        </p:spPr>
        <p:txBody>
          <a:bodyPr wrap="square">
            <a:spAutoFit/>
          </a:bodyPr>
          <a:lstStyle/>
          <a:p>
            <a:pPr>
              <a:lnSpc>
                <a:spcPct val="107000"/>
              </a:lnSpc>
              <a:spcAft>
                <a:spcPts val="800"/>
              </a:spcAft>
            </a:pPr>
            <a:r>
              <a:rPr lang="es-CL" sz="1600" dirty="0">
                <a:solidFill>
                  <a:srgbClr val="282F39"/>
                </a:solidFill>
                <a:effectLst/>
                <a:ea typeface="Open Sans" panose="020B0606030504020204" pitchFamily="34" charset="0"/>
                <a:cs typeface="Open Sans" panose="020B0606030504020204" pitchFamily="34" charset="0"/>
              </a:rPr>
              <a:t>Grupo 7</a:t>
            </a:r>
          </a:p>
        </p:txBody>
      </p:sp>
    </p:spTree>
    <p:extLst>
      <p:ext uri="{BB962C8B-B14F-4D97-AF65-F5344CB8AC3E}">
        <p14:creationId xmlns:p14="http://schemas.microsoft.com/office/powerpoint/2010/main" val="3473424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7B3586FC-9FA2-4202-9624-43C53B507446}"/>
              </a:ext>
            </a:extLst>
          </p:cNvPr>
          <p:cNvSpPr txBox="1"/>
          <p:nvPr/>
        </p:nvSpPr>
        <p:spPr>
          <a:xfrm>
            <a:off x="507326" y="2100148"/>
            <a:ext cx="5088137" cy="4619854"/>
          </a:xfrm>
          <a:prstGeom prst="rect">
            <a:avLst/>
          </a:prstGeom>
          <a:noFill/>
        </p:spPr>
        <p:txBody>
          <a:bodyPr wrap="square">
            <a:spAutoFit/>
          </a:bodyPr>
          <a:lstStyle/>
          <a:p>
            <a:pPr defTabSz="360000">
              <a:lnSpc>
                <a:spcPct val="150000"/>
              </a:lnSpc>
            </a:pPr>
            <a:r>
              <a:rPr lang="es-ES" sz="1800" dirty="0">
                <a:solidFill>
                  <a:srgbClr val="282F39"/>
                </a:solidFill>
                <a:ea typeface="Open Sans" panose="020B0606030504020204" pitchFamily="34" charset="0"/>
                <a:cs typeface="Open Sans" panose="020B0606030504020204" pitchFamily="34" charset="0"/>
              </a:rPr>
              <a:t>El objetivo principal de este proyecto es desarrollar un sistema de gestión de reservas de habitaciones que permita a los usuarios consultar la disponibilidad en tiempo real, realizar reservas de forma rápida y segura, gestionar pagos electrónicos y recibir confirmaciones automáticas. Al mismo tiempo, proporcionará a los administradores del hotel herramientas para gestionar y modificar reservas, controlar la disponibilidad de habitaciones, actualizar precios y acceder a reportes operacionales.</a:t>
            </a:r>
            <a:endParaRPr lang="ru-RU" sz="1800" spc="-150" dirty="0">
              <a:solidFill>
                <a:srgbClr val="282F39"/>
              </a:solidFill>
              <a:ea typeface="Open Sans" panose="020B0606030504020204" pitchFamily="34" charset="0"/>
              <a:cs typeface="Open Sans" panose="020B0606030504020204" pitchFamily="34" charset="0"/>
            </a:endParaRPr>
          </a:p>
        </p:txBody>
      </p:sp>
      <p:sp>
        <p:nvSpPr>
          <p:cNvPr id="3" name="CuadroTexto 2">
            <a:extLst>
              <a:ext uri="{FF2B5EF4-FFF2-40B4-BE49-F238E27FC236}">
                <a16:creationId xmlns:a16="http://schemas.microsoft.com/office/drawing/2014/main" id="{A60AA4C3-2984-480B-BFDE-19BEA8FB331F}"/>
              </a:ext>
            </a:extLst>
          </p:cNvPr>
          <p:cNvSpPr txBox="1"/>
          <p:nvPr/>
        </p:nvSpPr>
        <p:spPr>
          <a:xfrm>
            <a:off x="507326" y="1548414"/>
            <a:ext cx="5585249" cy="645113"/>
          </a:xfrm>
          <a:prstGeom prst="rect">
            <a:avLst/>
          </a:prstGeom>
          <a:noFill/>
        </p:spPr>
        <p:txBody>
          <a:bodyPr wrap="square">
            <a:spAutoFit/>
          </a:bodyPr>
          <a:lstStyle/>
          <a:p>
            <a:pPr>
              <a:lnSpc>
                <a:spcPct val="107000"/>
              </a:lnSpc>
              <a:spcAft>
                <a:spcPts val="800"/>
              </a:spcAft>
            </a:pPr>
            <a:r>
              <a:rPr lang="es-CL" sz="3600" dirty="0">
                <a:solidFill>
                  <a:srgbClr val="282F39"/>
                </a:solidFill>
                <a:effectLst/>
                <a:latin typeface="Times New Roman" panose="02020603050405020304" pitchFamily="18" charset="0"/>
                <a:ea typeface="Open Sans" panose="020B0606030504020204" pitchFamily="34" charset="0"/>
                <a:cs typeface="Times New Roman" panose="02020603050405020304" pitchFamily="18" charset="0"/>
              </a:rPr>
              <a:t>Objetivo del Proyecto</a:t>
            </a:r>
          </a:p>
        </p:txBody>
      </p:sp>
      <p:sp>
        <p:nvSpPr>
          <p:cNvPr id="9" name="Rectángulo 8">
            <a:extLst>
              <a:ext uri="{FF2B5EF4-FFF2-40B4-BE49-F238E27FC236}">
                <a16:creationId xmlns:a16="http://schemas.microsoft.com/office/drawing/2014/main" id="{8084AB1B-0982-4AF0-91D9-EEA1C4FBCC86}"/>
              </a:ext>
            </a:extLst>
          </p:cNvPr>
          <p:cNvSpPr/>
          <p:nvPr/>
        </p:nvSpPr>
        <p:spPr>
          <a:xfrm>
            <a:off x="6092575" y="0"/>
            <a:ext cx="6099425" cy="6858000"/>
          </a:xfrm>
          <a:prstGeom prst="rect">
            <a:avLst/>
          </a:prstGeom>
          <a:solidFill>
            <a:srgbClr val="E9EA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14" name="Gráfico 13">
            <a:extLst>
              <a:ext uri="{FF2B5EF4-FFF2-40B4-BE49-F238E27FC236}">
                <a16:creationId xmlns:a16="http://schemas.microsoft.com/office/drawing/2014/main" id="{00568652-943F-40BF-B3F4-04E301FB2C1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96710" y="2447925"/>
            <a:ext cx="2667000" cy="1962150"/>
          </a:xfrm>
          <a:prstGeom prst="rect">
            <a:avLst/>
          </a:prstGeom>
        </p:spPr>
      </p:pic>
      <p:pic>
        <p:nvPicPr>
          <p:cNvPr id="21" name="Imagen 20" descr="Logotipo&#10;&#10;Descripción generada automáticamente">
            <a:extLst>
              <a:ext uri="{FF2B5EF4-FFF2-40B4-BE49-F238E27FC236}">
                <a16:creationId xmlns:a16="http://schemas.microsoft.com/office/drawing/2014/main" id="{0142BE57-180F-41F4-8BE5-273FC0C776A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5374" y="196820"/>
            <a:ext cx="1252912" cy="281118"/>
          </a:xfrm>
          <a:prstGeom prst="rect">
            <a:avLst/>
          </a:prstGeom>
        </p:spPr>
      </p:pic>
      <p:cxnSp>
        <p:nvCxnSpPr>
          <p:cNvPr id="22" name="Conector recto 21">
            <a:extLst>
              <a:ext uri="{FF2B5EF4-FFF2-40B4-BE49-F238E27FC236}">
                <a16:creationId xmlns:a16="http://schemas.microsoft.com/office/drawing/2014/main" id="{2E6ACB1E-E5C8-4931-A508-994D9962A588}"/>
              </a:ext>
            </a:extLst>
          </p:cNvPr>
          <p:cNvCxnSpPr/>
          <p:nvPr/>
        </p:nvCxnSpPr>
        <p:spPr>
          <a:xfrm>
            <a:off x="1642732" y="198634"/>
            <a:ext cx="0" cy="281117"/>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 name="Conector recto 23">
            <a:extLst>
              <a:ext uri="{FF2B5EF4-FFF2-40B4-BE49-F238E27FC236}">
                <a16:creationId xmlns:a16="http://schemas.microsoft.com/office/drawing/2014/main" id="{4BBDDF0C-7FC1-4528-A024-526228C4F863}"/>
              </a:ext>
            </a:extLst>
          </p:cNvPr>
          <p:cNvCxnSpPr/>
          <p:nvPr/>
        </p:nvCxnSpPr>
        <p:spPr>
          <a:xfrm>
            <a:off x="3627856" y="198634"/>
            <a:ext cx="0" cy="281117"/>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2" name="CuadroTexto 11">
            <a:extLst>
              <a:ext uri="{FF2B5EF4-FFF2-40B4-BE49-F238E27FC236}">
                <a16:creationId xmlns:a16="http://schemas.microsoft.com/office/drawing/2014/main" id="{FA3F473D-27A3-439D-8FBD-1F5E74D4F72B}"/>
              </a:ext>
            </a:extLst>
          </p:cNvPr>
          <p:cNvSpPr txBox="1"/>
          <p:nvPr/>
        </p:nvSpPr>
        <p:spPr>
          <a:xfrm>
            <a:off x="3657674" y="198634"/>
            <a:ext cx="1988974" cy="344069"/>
          </a:xfrm>
          <a:prstGeom prst="rect">
            <a:avLst/>
          </a:prstGeom>
          <a:noFill/>
        </p:spPr>
        <p:txBody>
          <a:bodyPr wrap="square">
            <a:spAutoFit/>
          </a:bodyPr>
          <a:lstStyle/>
          <a:p>
            <a:pPr>
              <a:lnSpc>
                <a:spcPct val="107000"/>
              </a:lnSpc>
              <a:spcAft>
                <a:spcPts val="800"/>
              </a:spcAft>
            </a:pPr>
            <a:r>
              <a:rPr lang="es-CL" sz="1600" dirty="0">
                <a:solidFill>
                  <a:srgbClr val="282F39"/>
                </a:solidFill>
                <a:effectLst/>
                <a:ea typeface="Open Sans" panose="020B0606030504020204" pitchFamily="34" charset="0"/>
                <a:cs typeface="Open Sans" panose="020B0606030504020204" pitchFamily="34" charset="0"/>
              </a:rPr>
              <a:t>Grupo 7</a:t>
            </a:r>
          </a:p>
        </p:txBody>
      </p:sp>
      <p:sp>
        <p:nvSpPr>
          <p:cNvPr id="5" name="CuadroTexto 10">
            <a:extLst>
              <a:ext uri="{FF2B5EF4-FFF2-40B4-BE49-F238E27FC236}">
                <a16:creationId xmlns:a16="http://schemas.microsoft.com/office/drawing/2014/main" id="{FD8C0AF6-7738-731C-832B-619D45CEC8DA}"/>
              </a:ext>
            </a:extLst>
          </p:cNvPr>
          <p:cNvSpPr txBox="1"/>
          <p:nvPr/>
        </p:nvSpPr>
        <p:spPr>
          <a:xfrm>
            <a:off x="1642733" y="198634"/>
            <a:ext cx="2149388" cy="344069"/>
          </a:xfrm>
          <a:prstGeom prst="rect">
            <a:avLst/>
          </a:prstGeom>
          <a:noFill/>
        </p:spPr>
        <p:txBody>
          <a:bodyPr wrap="square" lIns="91440" tIns="45720" rIns="91440" bIns="45720" anchor="t">
            <a:spAutoFit/>
          </a:bodyPr>
          <a:lstStyle/>
          <a:p>
            <a:pPr>
              <a:lnSpc>
                <a:spcPct val="107000"/>
              </a:lnSpc>
              <a:spcAft>
                <a:spcPts val="800"/>
              </a:spcAft>
            </a:pPr>
            <a:r>
              <a:rPr lang="es-CL" sz="1600" dirty="0">
                <a:solidFill>
                  <a:srgbClr val="282F39"/>
                </a:solidFill>
                <a:ea typeface="Open Sans"/>
                <a:cs typeface="Open Sans"/>
              </a:rPr>
              <a:t>Ingeniería de Software</a:t>
            </a:r>
            <a:endParaRPr lang="es-CL" sz="1600" dirty="0">
              <a:solidFill>
                <a:srgbClr val="282F39"/>
              </a:solidFill>
              <a:effectLst/>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773802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descr="Mano sosteniendo una caja de cartón&#10;&#10;Descripción generada automáticamente con confianza media">
            <a:extLst>
              <a:ext uri="{FF2B5EF4-FFF2-40B4-BE49-F238E27FC236}">
                <a16:creationId xmlns:a16="http://schemas.microsoft.com/office/drawing/2014/main" id="{4566B2EE-3E54-4AB2-88F8-9814A654238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36497"/>
          <a:stretch/>
        </p:blipFill>
        <p:spPr>
          <a:xfrm>
            <a:off x="5977430" y="-1"/>
            <a:ext cx="6741724" cy="6858000"/>
          </a:xfrm>
          <a:prstGeom prst="rect">
            <a:avLst/>
          </a:prstGeo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211828" cy="6857999"/>
          </a:xfrm>
          <a:prstGeom prst="rect">
            <a:avLst/>
          </a:prstGeom>
        </p:spPr>
      </p:pic>
      <p:sp>
        <p:nvSpPr>
          <p:cNvPr id="2" name="CuadroTexto 1">
            <a:extLst>
              <a:ext uri="{FF2B5EF4-FFF2-40B4-BE49-F238E27FC236}">
                <a16:creationId xmlns:a16="http://schemas.microsoft.com/office/drawing/2014/main" id="{7B3586FC-9FA2-4202-9624-43C53B507446}"/>
              </a:ext>
            </a:extLst>
          </p:cNvPr>
          <p:cNvSpPr txBox="1"/>
          <p:nvPr/>
        </p:nvSpPr>
        <p:spPr>
          <a:xfrm>
            <a:off x="444647" y="1175936"/>
            <a:ext cx="5088137" cy="5450851"/>
          </a:xfrm>
          <a:prstGeom prst="rect">
            <a:avLst/>
          </a:prstGeom>
          <a:noFill/>
        </p:spPr>
        <p:txBody>
          <a:bodyPr wrap="square">
            <a:spAutoFit/>
          </a:bodyPr>
          <a:lstStyle/>
          <a:p>
            <a:pPr defTabSz="360000">
              <a:lnSpc>
                <a:spcPct val="150000"/>
              </a:lnSpc>
            </a:pPr>
            <a:r>
              <a:rPr lang="es-ES" sz="1800" dirty="0">
                <a:solidFill>
                  <a:srgbClr val="282F39"/>
                </a:solidFill>
                <a:ea typeface="Open Sans" panose="020B0606030504020204" pitchFamily="34" charset="0"/>
                <a:cs typeface="Open Sans" panose="020B0606030504020204" pitchFamily="34" charset="0"/>
              </a:rPr>
              <a:t>•	Consulta de disponibilidad de habitaciones mediante un calendario visual interactivo.</a:t>
            </a:r>
          </a:p>
          <a:p>
            <a:pPr defTabSz="360000">
              <a:lnSpc>
                <a:spcPct val="150000"/>
              </a:lnSpc>
            </a:pPr>
            <a:r>
              <a:rPr lang="es-ES" sz="1800" dirty="0">
                <a:solidFill>
                  <a:srgbClr val="282F39"/>
                </a:solidFill>
                <a:ea typeface="Open Sans" panose="020B0606030504020204" pitchFamily="34" charset="0"/>
                <a:cs typeface="Open Sans" panose="020B0606030504020204" pitchFamily="34" charset="0"/>
              </a:rPr>
              <a:t>•	Registro, modificación y cancelación de reservas.</a:t>
            </a:r>
          </a:p>
          <a:p>
            <a:pPr defTabSz="360000">
              <a:lnSpc>
                <a:spcPct val="150000"/>
              </a:lnSpc>
            </a:pPr>
            <a:r>
              <a:rPr lang="es-ES" sz="1800" dirty="0">
                <a:solidFill>
                  <a:srgbClr val="282F39"/>
                </a:solidFill>
                <a:ea typeface="Open Sans" panose="020B0606030504020204" pitchFamily="34" charset="0"/>
                <a:cs typeface="Open Sans" panose="020B0606030504020204" pitchFamily="34" charset="0"/>
              </a:rPr>
              <a:t>•	Cálculo automático del valor de la reserva según los días seleccionados.</a:t>
            </a:r>
          </a:p>
          <a:p>
            <a:pPr defTabSz="360000">
              <a:lnSpc>
                <a:spcPct val="150000"/>
              </a:lnSpc>
            </a:pPr>
            <a:r>
              <a:rPr lang="es-ES" sz="1800" dirty="0">
                <a:solidFill>
                  <a:srgbClr val="282F39"/>
                </a:solidFill>
                <a:ea typeface="Open Sans" panose="020B0606030504020204" pitchFamily="34" charset="0"/>
                <a:cs typeface="Open Sans" panose="020B0606030504020204" pitchFamily="34" charset="0"/>
              </a:rPr>
              <a:t>•	Integración con una plataforma de pago en línea para realizar transacciones seguras.</a:t>
            </a:r>
          </a:p>
          <a:p>
            <a:pPr defTabSz="360000">
              <a:lnSpc>
                <a:spcPct val="150000"/>
              </a:lnSpc>
            </a:pPr>
            <a:r>
              <a:rPr lang="es-ES" sz="1800" dirty="0">
                <a:solidFill>
                  <a:srgbClr val="282F39"/>
                </a:solidFill>
                <a:ea typeface="Open Sans" panose="020B0606030504020204" pitchFamily="34" charset="0"/>
                <a:cs typeface="Open Sans" panose="020B0606030504020204" pitchFamily="34" charset="0"/>
              </a:rPr>
              <a:t>•	Generación de tickets de reserva con código QR enviado por correo electrónico.</a:t>
            </a:r>
          </a:p>
          <a:p>
            <a:pPr defTabSz="360000">
              <a:lnSpc>
                <a:spcPct val="150000"/>
              </a:lnSpc>
            </a:pPr>
            <a:r>
              <a:rPr lang="es-ES" sz="1800" dirty="0">
                <a:solidFill>
                  <a:srgbClr val="282F39"/>
                </a:solidFill>
                <a:ea typeface="Open Sans" panose="020B0606030504020204" pitchFamily="34" charset="0"/>
                <a:cs typeface="Open Sans" panose="020B0606030504020204" pitchFamily="34" charset="0"/>
              </a:rPr>
              <a:t>•	Creación y gestión de perfiles de usuario para clientes, empleados y administradores.</a:t>
            </a:r>
          </a:p>
          <a:p>
            <a:pPr defTabSz="360000">
              <a:lnSpc>
                <a:spcPct val="150000"/>
              </a:lnSpc>
            </a:pPr>
            <a:r>
              <a:rPr lang="es-ES" sz="1800" dirty="0">
                <a:solidFill>
                  <a:srgbClr val="282F39"/>
                </a:solidFill>
                <a:ea typeface="Open Sans" panose="020B0606030504020204" pitchFamily="34" charset="0"/>
                <a:cs typeface="Open Sans" panose="020B0606030504020204" pitchFamily="34" charset="0"/>
              </a:rPr>
              <a:t>•	Administración de precios, catálogos visuales de habitaciones, y reportes de reservas.</a:t>
            </a:r>
          </a:p>
        </p:txBody>
      </p:sp>
      <p:sp>
        <p:nvSpPr>
          <p:cNvPr id="3" name="CuadroTexto 2">
            <a:extLst>
              <a:ext uri="{FF2B5EF4-FFF2-40B4-BE49-F238E27FC236}">
                <a16:creationId xmlns:a16="http://schemas.microsoft.com/office/drawing/2014/main" id="{A60AA4C3-2984-480B-BFDE-19BEA8FB331F}"/>
              </a:ext>
            </a:extLst>
          </p:cNvPr>
          <p:cNvSpPr txBox="1"/>
          <p:nvPr/>
        </p:nvSpPr>
        <p:spPr>
          <a:xfrm>
            <a:off x="381967" y="674758"/>
            <a:ext cx="5789956" cy="645113"/>
          </a:xfrm>
          <a:prstGeom prst="rect">
            <a:avLst/>
          </a:prstGeom>
          <a:noFill/>
        </p:spPr>
        <p:txBody>
          <a:bodyPr wrap="square">
            <a:spAutoFit/>
          </a:bodyPr>
          <a:lstStyle/>
          <a:p>
            <a:pPr>
              <a:lnSpc>
                <a:spcPct val="107000"/>
              </a:lnSpc>
              <a:spcAft>
                <a:spcPts val="800"/>
              </a:spcAft>
            </a:pPr>
            <a:r>
              <a:rPr lang="es-CL" sz="3600" dirty="0">
                <a:solidFill>
                  <a:srgbClr val="282F39"/>
                </a:solidFill>
                <a:effectLst/>
                <a:latin typeface="Times New Roman" panose="02020603050405020304" pitchFamily="18" charset="0"/>
                <a:ea typeface="Open Sans" panose="020B0606030504020204" pitchFamily="34" charset="0"/>
                <a:cs typeface="Times New Roman" panose="02020603050405020304" pitchFamily="18" charset="0"/>
              </a:rPr>
              <a:t>Funcionalidades a Desarrollar</a:t>
            </a:r>
          </a:p>
        </p:txBody>
      </p:sp>
      <p:pic>
        <p:nvPicPr>
          <p:cNvPr id="15" name="Imagen 14" descr="Logotipo&#10;&#10;Descripción generada automáticamente">
            <a:extLst>
              <a:ext uri="{FF2B5EF4-FFF2-40B4-BE49-F238E27FC236}">
                <a16:creationId xmlns:a16="http://schemas.microsoft.com/office/drawing/2014/main" id="{890B1CC8-C23D-43F6-BAAE-529A64F0595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5374" y="196820"/>
            <a:ext cx="1252912" cy="281118"/>
          </a:xfrm>
          <a:prstGeom prst="rect">
            <a:avLst/>
          </a:prstGeom>
        </p:spPr>
      </p:pic>
      <p:cxnSp>
        <p:nvCxnSpPr>
          <p:cNvPr id="16" name="Conector recto 15">
            <a:extLst>
              <a:ext uri="{FF2B5EF4-FFF2-40B4-BE49-F238E27FC236}">
                <a16:creationId xmlns:a16="http://schemas.microsoft.com/office/drawing/2014/main" id="{6C0AC586-2744-4B39-9122-D73F38740301}"/>
              </a:ext>
            </a:extLst>
          </p:cNvPr>
          <p:cNvCxnSpPr/>
          <p:nvPr/>
        </p:nvCxnSpPr>
        <p:spPr>
          <a:xfrm>
            <a:off x="1642732" y="198634"/>
            <a:ext cx="0" cy="281117"/>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 name="Conector recto 17">
            <a:extLst>
              <a:ext uri="{FF2B5EF4-FFF2-40B4-BE49-F238E27FC236}">
                <a16:creationId xmlns:a16="http://schemas.microsoft.com/office/drawing/2014/main" id="{221E910C-BB35-4D2E-AF7D-B290B42A20A4}"/>
              </a:ext>
            </a:extLst>
          </p:cNvPr>
          <p:cNvCxnSpPr/>
          <p:nvPr/>
        </p:nvCxnSpPr>
        <p:spPr>
          <a:xfrm>
            <a:off x="3627856" y="198634"/>
            <a:ext cx="0" cy="281117"/>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2" name="CuadroTexto 11">
            <a:extLst>
              <a:ext uri="{FF2B5EF4-FFF2-40B4-BE49-F238E27FC236}">
                <a16:creationId xmlns:a16="http://schemas.microsoft.com/office/drawing/2014/main" id="{936D706E-9B19-4210-96F7-4D126B1CD6EE}"/>
              </a:ext>
            </a:extLst>
          </p:cNvPr>
          <p:cNvSpPr txBox="1"/>
          <p:nvPr/>
        </p:nvSpPr>
        <p:spPr>
          <a:xfrm>
            <a:off x="3657674" y="198634"/>
            <a:ext cx="1988974" cy="344069"/>
          </a:xfrm>
          <a:prstGeom prst="rect">
            <a:avLst/>
          </a:prstGeom>
          <a:noFill/>
        </p:spPr>
        <p:txBody>
          <a:bodyPr wrap="square">
            <a:spAutoFit/>
          </a:bodyPr>
          <a:lstStyle/>
          <a:p>
            <a:pPr>
              <a:lnSpc>
                <a:spcPct val="107000"/>
              </a:lnSpc>
              <a:spcAft>
                <a:spcPts val="800"/>
              </a:spcAft>
            </a:pPr>
            <a:r>
              <a:rPr lang="es-CL" sz="1600" dirty="0">
                <a:solidFill>
                  <a:srgbClr val="282F39"/>
                </a:solidFill>
                <a:effectLst/>
                <a:ea typeface="Open Sans" panose="020B0606030504020204" pitchFamily="34" charset="0"/>
                <a:cs typeface="Open Sans" panose="020B0606030504020204" pitchFamily="34" charset="0"/>
              </a:rPr>
              <a:t>Grupo 7</a:t>
            </a:r>
          </a:p>
        </p:txBody>
      </p:sp>
      <p:sp>
        <p:nvSpPr>
          <p:cNvPr id="6" name="CuadroTexto 10">
            <a:extLst>
              <a:ext uri="{FF2B5EF4-FFF2-40B4-BE49-F238E27FC236}">
                <a16:creationId xmlns:a16="http://schemas.microsoft.com/office/drawing/2014/main" id="{7429E575-B648-B186-80AF-FDB46A5FEDF3}"/>
              </a:ext>
            </a:extLst>
          </p:cNvPr>
          <p:cNvSpPr txBox="1"/>
          <p:nvPr/>
        </p:nvSpPr>
        <p:spPr>
          <a:xfrm>
            <a:off x="1538103" y="198634"/>
            <a:ext cx="2319756" cy="344069"/>
          </a:xfrm>
          <a:prstGeom prst="rect">
            <a:avLst/>
          </a:prstGeom>
          <a:noFill/>
        </p:spPr>
        <p:txBody>
          <a:bodyPr wrap="square" lIns="91440" tIns="45720" rIns="91440" bIns="45720" anchor="t">
            <a:spAutoFit/>
          </a:bodyPr>
          <a:lstStyle/>
          <a:p>
            <a:pPr>
              <a:lnSpc>
                <a:spcPct val="107000"/>
              </a:lnSpc>
              <a:spcAft>
                <a:spcPts val="800"/>
              </a:spcAft>
            </a:pPr>
            <a:r>
              <a:rPr lang="es-CL" sz="1600" dirty="0">
                <a:solidFill>
                  <a:srgbClr val="282F39"/>
                </a:solidFill>
                <a:ea typeface="Open Sans"/>
                <a:cs typeface="Open Sans"/>
              </a:rPr>
              <a:t>Ingeniería de Software</a:t>
            </a:r>
            <a:endParaRPr lang="es-CL" sz="1600" dirty="0">
              <a:solidFill>
                <a:srgbClr val="282F39"/>
              </a:solidFill>
              <a:effectLst/>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397907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ángulo: esquinas redondeadas 16">
            <a:extLst>
              <a:ext uri="{FF2B5EF4-FFF2-40B4-BE49-F238E27FC236}">
                <a16:creationId xmlns:a16="http://schemas.microsoft.com/office/drawing/2014/main" id="{6705AD60-C830-4F0D-99DE-FDABD1BE9FA9}"/>
              </a:ext>
            </a:extLst>
          </p:cNvPr>
          <p:cNvSpPr/>
          <p:nvPr/>
        </p:nvSpPr>
        <p:spPr>
          <a:xfrm>
            <a:off x="1287224" y="4083316"/>
            <a:ext cx="10156512" cy="1760211"/>
          </a:xfrm>
          <a:prstGeom prst="roundRect">
            <a:avLst/>
          </a:prstGeom>
          <a:solidFill>
            <a:srgbClr val="00A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 name="CuadroTexto 1">
            <a:extLst>
              <a:ext uri="{FF2B5EF4-FFF2-40B4-BE49-F238E27FC236}">
                <a16:creationId xmlns:a16="http://schemas.microsoft.com/office/drawing/2014/main" id="{7B3586FC-9FA2-4202-9624-43C53B507446}"/>
              </a:ext>
            </a:extLst>
          </p:cNvPr>
          <p:cNvSpPr txBox="1"/>
          <p:nvPr/>
        </p:nvSpPr>
        <p:spPr>
          <a:xfrm>
            <a:off x="507326" y="2313668"/>
            <a:ext cx="11175802" cy="1295868"/>
          </a:xfrm>
          <a:prstGeom prst="rect">
            <a:avLst/>
          </a:prstGeom>
          <a:noFill/>
        </p:spPr>
        <p:txBody>
          <a:bodyPr wrap="square">
            <a:spAutoFit/>
          </a:bodyPr>
          <a:lstStyle/>
          <a:p>
            <a:pPr algn="ctr" defTabSz="360000">
              <a:lnSpc>
                <a:spcPct val="150000"/>
              </a:lnSpc>
            </a:pPr>
            <a:r>
              <a:rPr lang="es-ES" sz="1800" dirty="0">
                <a:solidFill>
                  <a:srgbClr val="282F39"/>
                </a:solidFill>
                <a:ea typeface="Open Sans" panose="020B0606030504020204" pitchFamily="34" charset="0"/>
                <a:cs typeface="Open Sans" panose="020B0606030504020204" pitchFamily="34" charset="0"/>
              </a:rPr>
              <a:t>•	Autenticación de usuarios mediante tokens JWT.</a:t>
            </a:r>
          </a:p>
          <a:p>
            <a:pPr algn="ctr" defTabSz="360000">
              <a:lnSpc>
                <a:spcPct val="150000"/>
              </a:lnSpc>
            </a:pPr>
            <a:r>
              <a:rPr lang="es-ES" sz="1800" dirty="0">
                <a:solidFill>
                  <a:srgbClr val="282F39"/>
                </a:solidFill>
                <a:ea typeface="Open Sans" panose="020B0606030504020204" pitchFamily="34" charset="0"/>
                <a:cs typeface="Open Sans" panose="020B0606030504020204" pitchFamily="34" charset="0"/>
              </a:rPr>
              <a:t>•	Prevención de ataques comunes como inyecciones SQL y XSS.</a:t>
            </a:r>
          </a:p>
          <a:p>
            <a:pPr algn="ctr" defTabSz="360000">
              <a:lnSpc>
                <a:spcPct val="150000"/>
              </a:lnSpc>
            </a:pPr>
            <a:r>
              <a:rPr lang="es-ES" sz="1800" dirty="0">
                <a:solidFill>
                  <a:srgbClr val="282F39"/>
                </a:solidFill>
                <a:ea typeface="Open Sans" panose="020B0606030504020204" pitchFamily="34" charset="0"/>
                <a:cs typeface="Open Sans" panose="020B0606030504020204" pitchFamily="34" charset="0"/>
              </a:rPr>
              <a:t>•	Protocolos de respaldo y recuperación ante fallos para asegurar la continuidad operativa.</a:t>
            </a:r>
          </a:p>
        </p:txBody>
      </p:sp>
      <p:sp>
        <p:nvSpPr>
          <p:cNvPr id="3" name="CuadroTexto 2">
            <a:extLst>
              <a:ext uri="{FF2B5EF4-FFF2-40B4-BE49-F238E27FC236}">
                <a16:creationId xmlns:a16="http://schemas.microsoft.com/office/drawing/2014/main" id="{A60AA4C3-2984-480B-BFDE-19BEA8FB331F}"/>
              </a:ext>
            </a:extLst>
          </p:cNvPr>
          <p:cNvSpPr txBox="1"/>
          <p:nvPr/>
        </p:nvSpPr>
        <p:spPr>
          <a:xfrm>
            <a:off x="507326" y="1242305"/>
            <a:ext cx="11175798" cy="656077"/>
          </a:xfrm>
          <a:prstGeom prst="rect">
            <a:avLst/>
          </a:prstGeom>
          <a:noFill/>
        </p:spPr>
        <p:txBody>
          <a:bodyPr wrap="square" anchor="ctr">
            <a:spAutoFit/>
          </a:bodyPr>
          <a:lstStyle/>
          <a:p>
            <a:pPr algn="ctr">
              <a:lnSpc>
                <a:spcPct val="107000"/>
              </a:lnSpc>
              <a:spcAft>
                <a:spcPts val="800"/>
              </a:spcAft>
            </a:pPr>
            <a:r>
              <a:rPr lang="es-CL" sz="3600" dirty="0">
                <a:solidFill>
                  <a:srgbClr val="282F39"/>
                </a:solidFill>
                <a:effectLst/>
                <a:latin typeface="Times New Roman" panose="02020603050405020304" pitchFamily="18" charset="0"/>
                <a:ea typeface="Open Sans" panose="020B0606030504020204" pitchFamily="34" charset="0"/>
                <a:cs typeface="Times New Roman" panose="02020603050405020304" pitchFamily="18" charset="0"/>
              </a:rPr>
              <a:t>Tecnologías Utilizadas</a:t>
            </a:r>
          </a:p>
        </p:txBody>
      </p:sp>
      <p:sp>
        <p:nvSpPr>
          <p:cNvPr id="15" name="Elipse 14">
            <a:extLst>
              <a:ext uri="{FF2B5EF4-FFF2-40B4-BE49-F238E27FC236}">
                <a16:creationId xmlns:a16="http://schemas.microsoft.com/office/drawing/2014/main" id="{ACB6D8FB-3C79-4899-BE12-60CB1BABC8C5}"/>
              </a:ext>
            </a:extLst>
          </p:cNvPr>
          <p:cNvSpPr/>
          <p:nvPr/>
        </p:nvSpPr>
        <p:spPr>
          <a:xfrm>
            <a:off x="623990" y="4242345"/>
            <a:ext cx="1467749" cy="1467749"/>
          </a:xfrm>
          <a:prstGeom prst="ellipse">
            <a:avLst/>
          </a:prstGeom>
          <a:solidFill>
            <a:srgbClr val="E9EA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16" name="Imagen 15" descr="Icono&#10;&#10;Descripción generada automáticamente">
            <a:extLst>
              <a:ext uri="{FF2B5EF4-FFF2-40B4-BE49-F238E27FC236}">
                <a16:creationId xmlns:a16="http://schemas.microsoft.com/office/drawing/2014/main" id="{2BDAAAC0-19A8-4C1B-B00E-85F374A8B3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2391" y="4481345"/>
            <a:ext cx="825542" cy="863644"/>
          </a:xfrm>
          <a:prstGeom prst="rect">
            <a:avLst/>
          </a:prstGeom>
        </p:spPr>
      </p:pic>
      <p:sp>
        <p:nvSpPr>
          <p:cNvPr id="19" name="CuadroTexto 18">
            <a:extLst>
              <a:ext uri="{FF2B5EF4-FFF2-40B4-BE49-F238E27FC236}">
                <a16:creationId xmlns:a16="http://schemas.microsoft.com/office/drawing/2014/main" id="{F455E25F-5C8F-4FDE-A78E-F3F14EA5C6C8}"/>
              </a:ext>
            </a:extLst>
          </p:cNvPr>
          <p:cNvSpPr txBox="1"/>
          <p:nvPr/>
        </p:nvSpPr>
        <p:spPr>
          <a:xfrm>
            <a:off x="2581315" y="4808440"/>
            <a:ext cx="7999039" cy="923330"/>
          </a:xfrm>
          <a:prstGeom prst="rect">
            <a:avLst/>
          </a:prstGeom>
          <a:noFill/>
        </p:spPr>
        <p:txBody>
          <a:bodyPr wrap="square">
            <a:spAutoFit/>
          </a:bodyPr>
          <a:lstStyle/>
          <a:p>
            <a:r>
              <a:rPr lang="es-ES" i="1" dirty="0">
                <a:solidFill>
                  <a:schemeClr val="bg1"/>
                </a:solidFill>
              </a:rPr>
              <a:t>El sistema contemplará, en su primera versión, la integración con una única plataforma de pagos. Futuras versiones podrían incluir más opciones, pero no están contempladas en esta etapa del proyecto.</a:t>
            </a:r>
            <a:endParaRPr lang="es-CL" i="1" dirty="0">
              <a:solidFill>
                <a:schemeClr val="bg1"/>
              </a:solidFill>
            </a:endParaRPr>
          </a:p>
        </p:txBody>
      </p:sp>
      <p:sp>
        <p:nvSpPr>
          <p:cNvPr id="20" name="CuadroTexto 19">
            <a:extLst>
              <a:ext uri="{FF2B5EF4-FFF2-40B4-BE49-F238E27FC236}">
                <a16:creationId xmlns:a16="http://schemas.microsoft.com/office/drawing/2014/main" id="{5A515E6C-47F0-46B7-8F9F-C895657E39C7}"/>
              </a:ext>
            </a:extLst>
          </p:cNvPr>
          <p:cNvSpPr txBox="1"/>
          <p:nvPr/>
        </p:nvSpPr>
        <p:spPr>
          <a:xfrm>
            <a:off x="2581315" y="4314690"/>
            <a:ext cx="7999039" cy="461665"/>
          </a:xfrm>
          <a:prstGeom prst="rect">
            <a:avLst/>
          </a:prstGeom>
          <a:noFill/>
        </p:spPr>
        <p:txBody>
          <a:bodyPr wrap="square">
            <a:spAutoFit/>
          </a:bodyPr>
          <a:lstStyle/>
          <a:p>
            <a:r>
              <a:rPr lang="es-ES" sz="2400" dirty="0">
                <a:solidFill>
                  <a:schemeClr val="bg1"/>
                </a:solidFill>
                <a:latin typeface="Times New Roman" panose="02020603050405020304" pitchFamily="18" charset="0"/>
                <a:ea typeface="Noto Serif" panose="02020600060500020200" pitchFamily="18" charset="0"/>
                <a:cs typeface="Times New Roman" panose="02020603050405020304" pitchFamily="18" charset="0"/>
              </a:rPr>
              <a:t>Importante</a:t>
            </a:r>
            <a:endParaRPr lang="es-CL" sz="2400" dirty="0">
              <a:solidFill>
                <a:schemeClr val="bg1"/>
              </a:solidFill>
              <a:latin typeface="Times New Roman" panose="02020603050405020304" pitchFamily="18" charset="0"/>
              <a:ea typeface="Noto Serif" panose="02020600060500020200" pitchFamily="18" charset="0"/>
              <a:cs typeface="Times New Roman" panose="02020603050405020304" pitchFamily="18" charset="0"/>
            </a:endParaRPr>
          </a:p>
        </p:txBody>
      </p:sp>
      <p:pic>
        <p:nvPicPr>
          <p:cNvPr id="26" name="Imagen 25" descr="Logotipo&#10;&#10;Descripción generada automáticamente">
            <a:extLst>
              <a:ext uri="{FF2B5EF4-FFF2-40B4-BE49-F238E27FC236}">
                <a16:creationId xmlns:a16="http://schemas.microsoft.com/office/drawing/2014/main" id="{A8A6EDE7-401C-41ED-B7E9-2C993645CB4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5374" y="196820"/>
            <a:ext cx="1252912" cy="281118"/>
          </a:xfrm>
          <a:prstGeom prst="rect">
            <a:avLst/>
          </a:prstGeom>
        </p:spPr>
      </p:pic>
      <p:cxnSp>
        <p:nvCxnSpPr>
          <p:cNvPr id="27" name="Conector recto 26">
            <a:extLst>
              <a:ext uri="{FF2B5EF4-FFF2-40B4-BE49-F238E27FC236}">
                <a16:creationId xmlns:a16="http://schemas.microsoft.com/office/drawing/2014/main" id="{0B75CF40-EBF3-4150-AEC5-695FD36E20D3}"/>
              </a:ext>
            </a:extLst>
          </p:cNvPr>
          <p:cNvCxnSpPr/>
          <p:nvPr/>
        </p:nvCxnSpPr>
        <p:spPr>
          <a:xfrm>
            <a:off x="1642732" y="198634"/>
            <a:ext cx="0" cy="281117"/>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 name="Conector recto 28">
            <a:extLst>
              <a:ext uri="{FF2B5EF4-FFF2-40B4-BE49-F238E27FC236}">
                <a16:creationId xmlns:a16="http://schemas.microsoft.com/office/drawing/2014/main" id="{07231D22-1A6E-486E-B5E3-256F840CC9DE}"/>
              </a:ext>
            </a:extLst>
          </p:cNvPr>
          <p:cNvCxnSpPr/>
          <p:nvPr/>
        </p:nvCxnSpPr>
        <p:spPr>
          <a:xfrm>
            <a:off x="3627856" y="198634"/>
            <a:ext cx="0" cy="281117"/>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8" name="CuadroTexto 17">
            <a:extLst>
              <a:ext uri="{FF2B5EF4-FFF2-40B4-BE49-F238E27FC236}">
                <a16:creationId xmlns:a16="http://schemas.microsoft.com/office/drawing/2014/main" id="{8DD48BAA-CF38-4729-9887-C4CC0CEBD958}"/>
              </a:ext>
            </a:extLst>
          </p:cNvPr>
          <p:cNvSpPr txBox="1"/>
          <p:nvPr/>
        </p:nvSpPr>
        <p:spPr>
          <a:xfrm>
            <a:off x="3657674" y="198634"/>
            <a:ext cx="1988974" cy="344069"/>
          </a:xfrm>
          <a:prstGeom prst="rect">
            <a:avLst/>
          </a:prstGeom>
          <a:noFill/>
        </p:spPr>
        <p:txBody>
          <a:bodyPr wrap="square">
            <a:spAutoFit/>
          </a:bodyPr>
          <a:lstStyle/>
          <a:p>
            <a:pPr>
              <a:lnSpc>
                <a:spcPct val="107000"/>
              </a:lnSpc>
              <a:spcAft>
                <a:spcPts val="800"/>
              </a:spcAft>
            </a:pPr>
            <a:r>
              <a:rPr lang="es-CL" sz="1600" dirty="0">
                <a:solidFill>
                  <a:srgbClr val="282F39"/>
                </a:solidFill>
                <a:effectLst/>
                <a:ea typeface="Open Sans" panose="020B0606030504020204" pitchFamily="34" charset="0"/>
                <a:cs typeface="Open Sans" panose="020B0606030504020204" pitchFamily="34" charset="0"/>
              </a:rPr>
              <a:t>Grupo 7</a:t>
            </a:r>
          </a:p>
        </p:txBody>
      </p:sp>
      <p:sp>
        <p:nvSpPr>
          <p:cNvPr id="5" name="CuadroTexto 10">
            <a:extLst>
              <a:ext uri="{FF2B5EF4-FFF2-40B4-BE49-F238E27FC236}">
                <a16:creationId xmlns:a16="http://schemas.microsoft.com/office/drawing/2014/main" id="{BFFBA138-1F2D-220F-D1FF-B9D48A6C0979}"/>
              </a:ext>
            </a:extLst>
          </p:cNvPr>
          <p:cNvSpPr txBox="1"/>
          <p:nvPr/>
        </p:nvSpPr>
        <p:spPr>
          <a:xfrm>
            <a:off x="1642731" y="198634"/>
            <a:ext cx="2149385" cy="344069"/>
          </a:xfrm>
          <a:prstGeom prst="rect">
            <a:avLst/>
          </a:prstGeom>
          <a:noFill/>
        </p:spPr>
        <p:txBody>
          <a:bodyPr wrap="square" lIns="91440" tIns="45720" rIns="91440" bIns="45720" anchor="t">
            <a:spAutoFit/>
          </a:bodyPr>
          <a:lstStyle/>
          <a:p>
            <a:pPr>
              <a:lnSpc>
                <a:spcPct val="107000"/>
              </a:lnSpc>
              <a:spcAft>
                <a:spcPts val="800"/>
              </a:spcAft>
            </a:pPr>
            <a:r>
              <a:rPr lang="es-CL" sz="1600" dirty="0">
                <a:solidFill>
                  <a:srgbClr val="282F39"/>
                </a:solidFill>
                <a:ea typeface="Open Sans"/>
                <a:cs typeface="Open Sans"/>
              </a:rPr>
              <a:t>Ingeniería de Software</a:t>
            </a:r>
            <a:endParaRPr lang="es-CL" sz="1600" dirty="0">
              <a:solidFill>
                <a:srgbClr val="282F39"/>
              </a:solidFill>
              <a:effectLst/>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151861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A60AA4C3-2984-480B-BFDE-19BEA8FB331F}"/>
              </a:ext>
            </a:extLst>
          </p:cNvPr>
          <p:cNvSpPr txBox="1"/>
          <p:nvPr/>
        </p:nvSpPr>
        <p:spPr>
          <a:xfrm>
            <a:off x="507326" y="1242305"/>
            <a:ext cx="11175798" cy="656077"/>
          </a:xfrm>
          <a:prstGeom prst="rect">
            <a:avLst/>
          </a:prstGeom>
          <a:noFill/>
        </p:spPr>
        <p:txBody>
          <a:bodyPr wrap="square" anchor="ctr">
            <a:spAutoFit/>
          </a:bodyPr>
          <a:lstStyle/>
          <a:p>
            <a:pPr algn="ctr">
              <a:lnSpc>
                <a:spcPct val="107000"/>
              </a:lnSpc>
              <a:spcAft>
                <a:spcPts val="800"/>
              </a:spcAft>
            </a:pPr>
            <a:r>
              <a:rPr lang="es-ES" sz="3600" dirty="0">
                <a:solidFill>
                  <a:srgbClr val="282F39"/>
                </a:solidFill>
                <a:effectLst/>
                <a:latin typeface="Times New Roman" panose="02020603050405020304" pitchFamily="18" charset="0"/>
                <a:ea typeface="Open Sans" panose="020B0606030504020204" pitchFamily="34" charset="0"/>
                <a:cs typeface="Times New Roman" panose="02020603050405020304" pitchFamily="18" charset="0"/>
              </a:rPr>
              <a:t>Personas y roles del proyecto</a:t>
            </a:r>
            <a:endParaRPr lang="es-CL" sz="3600" dirty="0">
              <a:solidFill>
                <a:srgbClr val="282F39"/>
              </a:solidFill>
              <a:effectLst/>
              <a:latin typeface="Times New Roman" panose="02020603050405020304" pitchFamily="18" charset="0"/>
              <a:ea typeface="Open Sans" panose="020B0606030504020204" pitchFamily="34" charset="0"/>
              <a:cs typeface="Times New Roman" panose="02020603050405020304" pitchFamily="18" charset="0"/>
            </a:endParaRPr>
          </a:p>
        </p:txBody>
      </p:sp>
      <p:sp>
        <p:nvSpPr>
          <p:cNvPr id="19" name="CuadroTexto 18">
            <a:extLst>
              <a:ext uri="{FF2B5EF4-FFF2-40B4-BE49-F238E27FC236}">
                <a16:creationId xmlns:a16="http://schemas.microsoft.com/office/drawing/2014/main" id="{F455E25F-5C8F-4FDE-A78E-F3F14EA5C6C8}"/>
              </a:ext>
            </a:extLst>
          </p:cNvPr>
          <p:cNvSpPr txBox="1"/>
          <p:nvPr/>
        </p:nvSpPr>
        <p:spPr>
          <a:xfrm>
            <a:off x="2581315" y="4808440"/>
            <a:ext cx="7999039" cy="923330"/>
          </a:xfrm>
          <a:prstGeom prst="rect">
            <a:avLst/>
          </a:prstGeom>
          <a:noFill/>
        </p:spPr>
        <p:txBody>
          <a:bodyPr wrap="square">
            <a:spAutoFit/>
          </a:bodyPr>
          <a:lstStyle/>
          <a:p>
            <a:r>
              <a:rPr lang="es-ES" i="1" dirty="0">
                <a:solidFill>
                  <a:schemeClr val="bg1"/>
                </a:solidFill>
              </a:rPr>
              <a:t>El sistema contemplará, en su primera versión, la integración con una única plataforma de pagos. Futuras versiones podrían incluir más opciones, pero no están contempladas en esta etapa del proyecto.</a:t>
            </a:r>
            <a:endParaRPr lang="es-CL" i="1" dirty="0">
              <a:solidFill>
                <a:schemeClr val="bg1"/>
              </a:solidFill>
            </a:endParaRPr>
          </a:p>
        </p:txBody>
      </p:sp>
      <p:sp>
        <p:nvSpPr>
          <p:cNvPr id="20" name="CuadroTexto 19">
            <a:extLst>
              <a:ext uri="{FF2B5EF4-FFF2-40B4-BE49-F238E27FC236}">
                <a16:creationId xmlns:a16="http://schemas.microsoft.com/office/drawing/2014/main" id="{5A515E6C-47F0-46B7-8F9F-C895657E39C7}"/>
              </a:ext>
            </a:extLst>
          </p:cNvPr>
          <p:cNvSpPr txBox="1"/>
          <p:nvPr/>
        </p:nvSpPr>
        <p:spPr>
          <a:xfrm>
            <a:off x="2581315" y="4314690"/>
            <a:ext cx="7999039" cy="461665"/>
          </a:xfrm>
          <a:prstGeom prst="rect">
            <a:avLst/>
          </a:prstGeom>
          <a:noFill/>
        </p:spPr>
        <p:txBody>
          <a:bodyPr wrap="square">
            <a:spAutoFit/>
          </a:bodyPr>
          <a:lstStyle/>
          <a:p>
            <a:r>
              <a:rPr lang="es-ES" sz="2400" dirty="0">
                <a:solidFill>
                  <a:schemeClr val="bg1"/>
                </a:solidFill>
                <a:latin typeface="Times New Roman" panose="02020603050405020304" pitchFamily="18" charset="0"/>
                <a:ea typeface="Noto Serif" panose="02020600060500020200" pitchFamily="18" charset="0"/>
                <a:cs typeface="Times New Roman" panose="02020603050405020304" pitchFamily="18" charset="0"/>
              </a:rPr>
              <a:t>Importante</a:t>
            </a:r>
            <a:endParaRPr lang="es-CL" sz="2400" dirty="0">
              <a:solidFill>
                <a:schemeClr val="bg1"/>
              </a:solidFill>
              <a:latin typeface="Times New Roman" panose="02020603050405020304" pitchFamily="18" charset="0"/>
              <a:ea typeface="Noto Serif" panose="02020600060500020200" pitchFamily="18" charset="0"/>
              <a:cs typeface="Times New Roman" panose="02020603050405020304" pitchFamily="18" charset="0"/>
            </a:endParaRPr>
          </a:p>
        </p:txBody>
      </p:sp>
      <p:pic>
        <p:nvPicPr>
          <p:cNvPr id="26" name="Imagen 25" descr="Logotipo&#10;&#10;Descripción generada automáticamente">
            <a:extLst>
              <a:ext uri="{FF2B5EF4-FFF2-40B4-BE49-F238E27FC236}">
                <a16:creationId xmlns:a16="http://schemas.microsoft.com/office/drawing/2014/main" id="{A8A6EDE7-401C-41ED-B7E9-2C993645CB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5374" y="196820"/>
            <a:ext cx="1252912" cy="281118"/>
          </a:xfrm>
          <a:prstGeom prst="rect">
            <a:avLst/>
          </a:prstGeom>
        </p:spPr>
      </p:pic>
      <p:cxnSp>
        <p:nvCxnSpPr>
          <p:cNvPr id="27" name="Conector recto 26">
            <a:extLst>
              <a:ext uri="{FF2B5EF4-FFF2-40B4-BE49-F238E27FC236}">
                <a16:creationId xmlns:a16="http://schemas.microsoft.com/office/drawing/2014/main" id="{0B75CF40-EBF3-4150-AEC5-695FD36E20D3}"/>
              </a:ext>
            </a:extLst>
          </p:cNvPr>
          <p:cNvCxnSpPr/>
          <p:nvPr/>
        </p:nvCxnSpPr>
        <p:spPr>
          <a:xfrm>
            <a:off x="1642732" y="198634"/>
            <a:ext cx="0" cy="281117"/>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 name="Conector recto 28">
            <a:extLst>
              <a:ext uri="{FF2B5EF4-FFF2-40B4-BE49-F238E27FC236}">
                <a16:creationId xmlns:a16="http://schemas.microsoft.com/office/drawing/2014/main" id="{07231D22-1A6E-486E-B5E3-256F840CC9DE}"/>
              </a:ext>
            </a:extLst>
          </p:cNvPr>
          <p:cNvCxnSpPr/>
          <p:nvPr/>
        </p:nvCxnSpPr>
        <p:spPr>
          <a:xfrm>
            <a:off x="3627856" y="198634"/>
            <a:ext cx="0" cy="281117"/>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8" name="CuadroTexto 17">
            <a:extLst>
              <a:ext uri="{FF2B5EF4-FFF2-40B4-BE49-F238E27FC236}">
                <a16:creationId xmlns:a16="http://schemas.microsoft.com/office/drawing/2014/main" id="{8DD48BAA-CF38-4729-9887-C4CC0CEBD958}"/>
              </a:ext>
            </a:extLst>
          </p:cNvPr>
          <p:cNvSpPr txBox="1"/>
          <p:nvPr/>
        </p:nvSpPr>
        <p:spPr>
          <a:xfrm>
            <a:off x="3657674" y="198634"/>
            <a:ext cx="1988974" cy="344069"/>
          </a:xfrm>
          <a:prstGeom prst="rect">
            <a:avLst/>
          </a:prstGeom>
          <a:noFill/>
        </p:spPr>
        <p:txBody>
          <a:bodyPr wrap="square">
            <a:spAutoFit/>
          </a:bodyPr>
          <a:lstStyle/>
          <a:p>
            <a:pPr>
              <a:lnSpc>
                <a:spcPct val="107000"/>
              </a:lnSpc>
              <a:spcAft>
                <a:spcPts val="800"/>
              </a:spcAft>
            </a:pPr>
            <a:r>
              <a:rPr lang="es-CL" sz="1600" dirty="0">
                <a:solidFill>
                  <a:srgbClr val="282F39"/>
                </a:solidFill>
                <a:effectLst/>
                <a:ea typeface="Open Sans" panose="020B0606030504020204" pitchFamily="34" charset="0"/>
                <a:cs typeface="Open Sans" panose="020B0606030504020204" pitchFamily="34" charset="0"/>
              </a:rPr>
              <a:t>Grupo 7</a:t>
            </a:r>
          </a:p>
        </p:txBody>
      </p:sp>
      <p:sp>
        <p:nvSpPr>
          <p:cNvPr id="5" name="CuadroTexto 10">
            <a:extLst>
              <a:ext uri="{FF2B5EF4-FFF2-40B4-BE49-F238E27FC236}">
                <a16:creationId xmlns:a16="http://schemas.microsoft.com/office/drawing/2014/main" id="{BFFBA138-1F2D-220F-D1FF-B9D48A6C0979}"/>
              </a:ext>
            </a:extLst>
          </p:cNvPr>
          <p:cNvSpPr txBox="1"/>
          <p:nvPr/>
        </p:nvSpPr>
        <p:spPr>
          <a:xfrm>
            <a:off x="1642731" y="198634"/>
            <a:ext cx="2149385" cy="344069"/>
          </a:xfrm>
          <a:prstGeom prst="rect">
            <a:avLst/>
          </a:prstGeom>
          <a:noFill/>
        </p:spPr>
        <p:txBody>
          <a:bodyPr wrap="square" lIns="91440" tIns="45720" rIns="91440" bIns="45720" anchor="t">
            <a:spAutoFit/>
          </a:bodyPr>
          <a:lstStyle/>
          <a:p>
            <a:pPr>
              <a:lnSpc>
                <a:spcPct val="107000"/>
              </a:lnSpc>
              <a:spcAft>
                <a:spcPts val="800"/>
              </a:spcAft>
            </a:pPr>
            <a:r>
              <a:rPr lang="es-CL" sz="1600" dirty="0">
                <a:solidFill>
                  <a:srgbClr val="282F39"/>
                </a:solidFill>
                <a:ea typeface="Open Sans"/>
                <a:cs typeface="Open Sans"/>
              </a:rPr>
              <a:t>Ingeniería de Software</a:t>
            </a:r>
            <a:endParaRPr lang="es-CL" sz="1600" dirty="0">
              <a:solidFill>
                <a:srgbClr val="282F39"/>
              </a:solidFill>
              <a:effectLst/>
              <a:ea typeface="Open Sans" panose="020B0606030504020204" pitchFamily="34" charset="0"/>
              <a:cs typeface="Open Sans" panose="020B0606030504020204" pitchFamily="34" charset="0"/>
            </a:endParaRPr>
          </a:p>
        </p:txBody>
      </p:sp>
      <p:graphicFrame>
        <p:nvGraphicFramePr>
          <p:cNvPr id="4" name="Tabla 3">
            <a:extLst>
              <a:ext uri="{FF2B5EF4-FFF2-40B4-BE49-F238E27FC236}">
                <a16:creationId xmlns:a16="http://schemas.microsoft.com/office/drawing/2014/main" id="{B8BD50B3-B565-4D16-809C-7C5923FAB124}"/>
              </a:ext>
            </a:extLst>
          </p:cNvPr>
          <p:cNvGraphicFramePr>
            <a:graphicFrameLocks noGrp="1"/>
          </p:cNvGraphicFramePr>
          <p:nvPr>
            <p:extLst>
              <p:ext uri="{D42A27DB-BD31-4B8C-83A1-F6EECF244321}">
                <p14:modId xmlns:p14="http://schemas.microsoft.com/office/powerpoint/2010/main" val="1790788858"/>
              </p:ext>
            </p:extLst>
          </p:nvPr>
        </p:nvGraphicFramePr>
        <p:xfrm>
          <a:off x="3466015" y="1898382"/>
          <a:ext cx="5258419" cy="4351341"/>
        </p:xfrm>
        <a:graphic>
          <a:graphicData uri="http://schemas.openxmlformats.org/drawingml/2006/table">
            <a:tbl>
              <a:tblPr bandRow="1">
                <a:tableStyleId>{5C22544A-7EE6-4342-B048-85BDC9FD1C3A}</a:tableStyleId>
              </a:tblPr>
              <a:tblGrid>
                <a:gridCol w="1726785">
                  <a:extLst>
                    <a:ext uri="{9D8B030D-6E8A-4147-A177-3AD203B41FA5}">
                      <a16:colId xmlns:a16="http://schemas.microsoft.com/office/drawing/2014/main" val="2916327517"/>
                    </a:ext>
                  </a:extLst>
                </a:gridCol>
                <a:gridCol w="1104501">
                  <a:extLst>
                    <a:ext uri="{9D8B030D-6E8A-4147-A177-3AD203B41FA5}">
                      <a16:colId xmlns:a16="http://schemas.microsoft.com/office/drawing/2014/main" val="1025069169"/>
                    </a:ext>
                  </a:extLst>
                </a:gridCol>
                <a:gridCol w="2427133">
                  <a:extLst>
                    <a:ext uri="{9D8B030D-6E8A-4147-A177-3AD203B41FA5}">
                      <a16:colId xmlns:a16="http://schemas.microsoft.com/office/drawing/2014/main" val="3807708704"/>
                    </a:ext>
                  </a:extLst>
                </a:gridCol>
              </a:tblGrid>
              <a:tr h="158335">
                <a:tc>
                  <a:txBody>
                    <a:bodyPr/>
                    <a:lstStyle/>
                    <a:p>
                      <a:pPr algn="ctr">
                        <a:lnSpc>
                          <a:spcPct val="107000"/>
                        </a:lnSpc>
                        <a:spcAft>
                          <a:spcPts val="600"/>
                        </a:spcAft>
                      </a:pPr>
                      <a:r>
                        <a:rPr lang="es-CL" sz="1000">
                          <a:effectLst/>
                        </a:rPr>
                        <a:t>Persona</a:t>
                      </a:r>
                      <a:endParaRPr lang="es-CL" sz="1000">
                        <a:solidFill>
                          <a:srgbClr val="404040"/>
                        </a:solidFill>
                        <a:effectLst/>
                        <a:latin typeface="Arial" panose="020B0604020202020204" pitchFamily="34" charset="0"/>
                        <a:ea typeface="Calibri" panose="020F0502020204030204" pitchFamily="34" charset="0"/>
                        <a:cs typeface="Times New Roman" panose="02020603050405020304" pitchFamily="18" charset="0"/>
                      </a:endParaRPr>
                    </a:p>
                  </a:txBody>
                  <a:tcPr marL="59811" marR="59811" marT="0" marB="0"/>
                </a:tc>
                <a:tc>
                  <a:txBody>
                    <a:bodyPr/>
                    <a:lstStyle/>
                    <a:p>
                      <a:pPr algn="ctr">
                        <a:lnSpc>
                          <a:spcPct val="107000"/>
                        </a:lnSpc>
                        <a:spcAft>
                          <a:spcPts val="600"/>
                        </a:spcAft>
                      </a:pPr>
                      <a:r>
                        <a:rPr lang="es-CL" sz="1000">
                          <a:effectLst/>
                        </a:rPr>
                        <a:t>Rol</a:t>
                      </a:r>
                      <a:endParaRPr lang="es-CL" sz="1000">
                        <a:solidFill>
                          <a:srgbClr val="404040"/>
                        </a:solidFill>
                        <a:effectLst/>
                        <a:latin typeface="Arial" panose="020B0604020202020204" pitchFamily="34" charset="0"/>
                        <a:ea typeface="Calibri" panose="020F0502020204030204" pitchFamily="34" charset="0"/>
                        <a:cs typeface="Times New Roman" panose="02020603050405020304" pitchFamily="18" charset="0"/>
                      </a:endParaRPr>
                    </a:p>
                  </a:txBody>
                  <a:tcPr marL="59811" marR="59811" marT="0" marB="0"/>
                </a:tc>
                <a:tc>
                  <a:txBody>
                    <a:bodyPr/>
                    <a:lstStyle/>
                    <a:p>
                      <a:pPr algn="ctr">
                        <a:lnSpc>
                          <a:spcPct val="107000"/>
                        </a:lnSpc>
                        <a:spcAft>
                          <a:spcPts val="600"/>
                        </a:spcAft>
                      </a:pPr>
                      <a:r>
                        <a:rPr lang="es-CL" sz="1000">
                          <a:effectLst/>
                        </a:rPr>
                        <a:t>Función</a:t>
                      </a:r>
                      <a:endParaRPr lang="es-CL" sz="1000">
                        <a:solidFill>
                          <a:srgbClr val="404040"/>
                        </a:solidFill>
                        <a:effectLst/>
                        <a:latin typeface="Arial" panose="020B0604020202020204" pitchFamily="34" charset="0"/>
                        <a:ea typeface="Calibri" panose="020F0502020204030204" pitchFamily="34" charset="0"/>
                        <a:cs typeface="Times New Roman" panose="02020603050405020304" pitchFamily="18" charset="0"/>
                      </a:endParaRPr>
                    </a:p>
                  </a:txBody>
                  <a:tcPr marL="59811" marR="59811" marT="0" marB="0"/>
                </a:tc>
                <a:extLst>
                  <a:ext uri="{0D108BD9-81ED-4DB2-BD59-A6C34878D82A}">
                    <a16:rowId xmlns:a16="http://schemas.microsoft.com/office/drawing/2014/main" val="1357552229"/>
                  </a:ext>
                </a:extLst>
              </a:tr>
              <a:tr h="841071">
                <a:tc>
                  <a:txBody>
                    <a:bodyPr/>
                    <a:lstStyle/>
                    <a:p>
                      <a:pPr>
                        <a:lnSpc>
                          <a:spcPct val="107000"/>
                        </a:lnSpc>
                        <a:spcAft>
                          <a:spcPts val="600"/>
                        </a:spcAft>
                      </a:pPr>
                      <a:r>
                        <a:rPr lang="es-CL" sz="1000">
                          <a:effectLst/>
                        </a:rPr>
                        <a:t>Cleinny Arias</a:t>
                      </a:r>
                      <a:endParaRPr lang="es-CL" sz="1000">
                        <a:solidFill>
                          <a:srgbClr val="404040"/>
                        </a:solidFill>
                        <a:effectLst/>
                        <a:latin typeface="Arial" panose="020B0604020202020204" pitchFamily="34" charset="0"/>
                        <a:ea typeface="Calibri" panose="020F0502020204030204" pitchFamily="34" charset="0"/>
                        <a:cs typeface="Times New Roman" panose="02020603050405020304" pitchFamily="18" charset="0"/>
                      </a:endParaRPr>
                    </a:p>
                  </a:txBody>
                  <a:tcPr marL="59811" marR="59811" marT="0" marB="0"/>
                </a:tc>
                <a:tc>
                  <a:txBody>
                    <a:bodyPr/>
                    <a:lstStyle/>
                    <a:p>
                      <a:pPr>
                        <a:lnSpc>
                          <a:spcPct val="107000"/>
                        </a:lnSpc>
                        <a:spcAft>
                          <a:spcPts val="600"/>
                        </a:spcAft>
                      </a:pPr>
                      <a:r>
                        <a:rPr lang="es-CL" sz="1000">
                          <a:effectLst/>
                        </a:rPr>
                        <a:t>Stakeholder/s</a:t>
                      </a:r>
                      <a:endParaRPr lang="es-CL" sz="1000">
                        <a:solidFill>
                          <a:srgbClr val="404040"/>
                        </a:solidFill>
                        <a:effectLst/>
                        <a:latin typeface="Arial" panose="020B0604020202020204" pitchFamily="34" charset="0"/>
                        <a:ea typeface="Calibri" panose="020F0502020204030204" pitchFamily="34" charset="0"/>
                        <a:cs typeface="Times New Roman" panose="02020603050405020304" pitchFamily="18" charset="0"/>
                      </a:endParaRPr>
                    </a:p>
                  </a:txBody>
                  <a:tcPr marL="59811" marR="59811" marT="0" marB="0"/>
                </a:tc>
                <a:tc>
                  <a:txBody>
                    <a:bodyPr/>
                    <a:lstStyle/>
                    <a:p>
                      <a:pPr>
                        <a:lnSpc>
                          <a:spcPct val="107000"/>
                        </a:lnSpc>
                        <a:spcAft>
                          <a:spcPts val="600"/>
                        </a:spcAft>
                      </a:pPr>
                      <a:r>
                        <a:rPr lang="es-CL" sz="1000">
                          <a:effectLst/>
                        </a:rPr>
                        <a:t>Proporcionar retroalimentación continua sobre los requisitos del sistema, asegurando que el producto final responda a las necesidades reales del cliente</a:t>
                      </a:r>
                      <a:endParaRPr lang="es-CL" sz="1000">
                        <a:solidFill>
                          <a:srgbClr val="404040"/>
                        </a:solidFill>
                        <a:effectLst/>
                        <a:latin typeface="Arial" panose="020B0604020202020204" pitchFamily="34" charset="0"/>
                        <a:ea typeface="Calibri" panose="020F0502020204030204" pitchFamily="34" charset="0"/>
                        <a:cs typeface="Times New Roman" panose="02020603050405020304" pitchFamily="18" charset="0"/>
                      </a:endParaRPr>
                    </a:p>
                  </a:txBody>
                  <a:tcPr marL="59811" marR="59811" marT="0" marB="0"/>
                </a:tc>
                <a:extLst>
                  <a:ext uri="{0D108BD9-81ED-4DB2-BD59-A6C34878D82A}">
                    <a16:rowId xmlns:a16="http://schemas.microsoft.com/office/drawing/2014/main" val="1018186340"/>
                  </a:ext>
                </a:extLst>
              </a:tr>
              <a:tr h="670387">
                <a:tc>
                  <a:txBody>
                    <a:bodyPr/>
                    <a:lstStyle/>
                    <a:p>
                      <a:pPr>
                        <a:lnSpc>
                          <a:spcPct val="107000"/>
                        </a:lnSpc>
                        <a:spcAft>
                          <a:spcPts val="600"/>
                        </a:spcAft>
                      </a:pPr>
                      <a:r>
                        <a:rPr lang="es-CL" sz="1000">
                          <a:effectLst/>
                        </a:rPr>
                        <a:t>Juan Rodriguez</a:t>
                      </a:r>
                      <a:endParaRPr lang="es-CL" sz="1000">
                        <a:solidFill>
                          <a:srgbClr val="404040"/>
                        </a:solidFill>
                        <a:effectLst/>
                        <a:latin typeface="Arial" panose="020B0604020202020204" pitchFamily="34" charset="0"/>
                        <a:ea typeface="Calibri" panose="020F0502020204030204" pitchFamily="34" charset="0"/>
                        <a:cs typeface="Times New Roman" panose="02020603050405020304" pitchFamily="18" charset="0"/>
                      </a:endParaRPr>
                    </a:p>
                  </a:txBody>
                  <a:tcPr marL="59811" marR="59811" marT="0" marB="0"/>
                </a:tc>
                <a:tc>
                  <a:txBody>
                    <a:bodyPr/>
                    <a:lstStyle/>
                    <a:p>
                      <a:pPr>
                        <a:lnSpc>
                          <a:spcPct val="107000"/>
                        </a:lnSpc>
                        <a:spcAft>
                          <a:spcPts val="600"/>
                        </a:spcAft>
                      </a:pPr>
                      <a:r>
                        <a:rPr lang="es-CL" sz="1000">
                          <a:effectLst/>
                        </a:rPr>
                        <a:t>Product Owner</a:t>
                      </a:r>
                      <a:endParaRPr lang="es-CL" sz="1000">
                        <a:solidFill>
                          <a:srgbClr val="404040"/>
                        </a:solidFill>
                        <a:effectLst/>
                        <a:latin typeface="Arial" panose="020B0604020202020204" pitchFamily="34" charset="0"/>
                        <a:ea typeface="Calibri" panose="020F0502020204030204" pitchFamily="34" charset="0"/>
                        <a:cs typeface="Times New Roman" panose="02020603050405020304" pitchFamily="18" charset="0"/>
                      </a:endParaRPr>
                    </a:p>
                  </a:txBody>
                  <a:tcPr marL="59811" marR="59811" marT="0" marB="0"/>
                </a:tc>
                <a:tc>
                  <a:txBody>
                    <a:bodyPr/>
                    <a:lstStyle/>
                    <a:p>
                      <a:pPr>
                        <a:lnSpc>
                          <a:spcPct val="107000"/>
                        </a:lnSpc>
                        <a:spcAft>
                          <a:spcPts val="600"/>
                        </a:spcAft>
                      </a:pPr>
                      <a:r>
                        <a:rPr lang="es-CL" sz="1000">
                          <a:effectLst/>
                        </a:rPr>
                        <a:t>Representar los intereses del cliente, priorizar el Product Backlog y asegurar que los requerimientos estén alineados con los objetivos del negocio</a:t>
                      </a:r>
                      <a:endParaRPr lang="es-CL" sz="1000">
                        <a:solidFill>
                          <a:srgbClr val="404040"/>
                        </a:solidFill>
                        <a:effectLst/>
                        <a:latin typeface="Arial" panose="020B0604020202020204" pitchFamily="34" charset="0"/>
                        <a:ea typeface="Calibri" panose="020F0502020204030204" pitchFamily="34" charset="0"/>
                        <a:cs typeface="Times New Roman" panose="02020603050405020304" pitchFamily="18" charset="0"/>
                      </a:endParaRPr>
                    </a:p>
                  </a:txBody>
                  <a:tcPr marL="59811" marR="59811" marT="0" marB="0"/>
                </a:tc>
                <a:extLst>
                  <a:ext uri="{0D108BD9-81ED-4DB2-BD59-A6C34878D82A}">
                    <a16:rowId xmlns:a16="http://schemas.microsoft.com/office/drawing/2014/main" val="77360832"/>
                  </a:ext>
                </a:extLst>
              </a:tr>
              <a:tr h="841071">
                <a:tc>
                  <a:txBody>
                    <a:bodyPr/>
                    <a:lstStyle/>
                    <a:p>
                      <a:pPr>
                        <a:lnSpc>
                          <a:spcPct val="107000"/>
                        </a:lnSpc>
                        <a:spcAft>
                          <a:spcPts val="600"/>
                        </a:spcAft>
                      </a:pPr>
                      <a:r>
                        <a:rPr lang="es-CL" sz="1000">
                          <a:effectLst/>
                        </a:rPr>
                        <a:t>David Leones</a:t>
                      </a:r>
                      <a:endParaRPr lang="es-CL" sz="1000">
                        <a:solidFill>
                          <a:srgbClr val="404040"/>
                        </a:solidFill>
                        <a:effectLst/>
                        <a:latin typeface="Arial" panose="020B0604020202020204" pitchFamily="34" charset="0"/>
                        <a:ea typeface="Calibri" panose="020F0502020204030204" pitchFamily="34" charset="0"/>
                        <a:cs typeface="Times New Roman" panose="02020603050405020304" pitchFamily="18" charset="0"/>
                      </a:endParaRPr>
                    </a:p>
                  </a:txBody>
                  <a:tcPr marL="59811" marR="59811" marT="0" marB="0"/>
                </a:tc>
                <a:tc>
                  <a:txBody>
                    <a:bodyPr/>
                    <a:lstStyle/>
                    <a:p>
                      <a:pPr>
                        <a:lnSpc>
                          <a:spcPct val="107000"/>
                        </a:lnSpc>
                        <a:spcAft>
                          <a:spcPts val="600"/>
                        </a:spcAft>
                      </a:pPr>
                      <a:r>
                        <a:rPr lang="es-CL" sz="1000">
                          <a:effectLst/>
                        </a:rPr>
                        <a:t>Scrum Master</a:t>
                      </a:r>
                      <a:endParaRPr lang="es-CL" sz="1000">
                        <a:solidFill>
                          <a:srgbClr val="404040"/>
                        </a:solidFill>
                        <a:effectLst/>
                        <a:latin typeface="Arial" panose="020B0604020202020204" pitchFamily="34" charset="0"/>
                        <a:ea typeface="Calibri" panose="020F0502020204030204" pitchFamily="34" charset="0"/>
                        <a:cs typeface="Times New Roman" panose="02020603050405020304" pitchFamily="18" charset="0"/>
                      </a:endParaRPr>
                    </a:p>
                  </a:txBody>
                  <a:tcPr marL="59811" marR="59811" marT="0" marB="0"/>
                </a:tc>
                <a:tc>
                  <a:txBody>
                    <a:bodyPr/>
                    <a:lstStyle/>
                    <a:p>
                      <a:pPr>
                        <a:lnSpc>
                          <a:spcPct val="107000"/>
                        </a:lnSpc>
                        <a:spcAft>
                          <a:spcPts val="600"/>
                        </a:spcAft>
                      </a:pPr>
                      <a:r>
                        <a:rPr lang="es-CL" sz="1000">
                          <a:effectLst/>
                        </a:rPr>
                        <a:t>Facilitar el marco Scrum, eliminar impedimentos que afecten al equipo y velar por el cumplimiento de las buenas prácticas ágiles durante el desarrollo</a:t>
                      </a:r>
                      <a:endParaRPr lang="es-CL" sz="1000">
                        <a:solidFill>
                          <a:srgbClr val="404040"/>
                        </a:solidFill>
                        <a:effectLst/>
                        <a:latin typeface="Arial" panose="020B0604020202020204" pitchFamily="34" charset="0"/>
                        <a:ea typeface="Calibri" panose="020F0502020204030204" pitchFamily="34" charset="0"/>
                        <a:cs typeface="Times New Roman" panose="02020603050405020304" pitchFamily="18" charset="0"/>
                      </a:endParaRPr>
                    </a:p>
                  </a:txBody>
                  <a:tcPr marL="59811" marR="59811" marT="0" marB="0"/>
                </a:tc>
                <a:extLst>
                  <a:ext uri="{0D108BD9-81ED-4DB2-BD59-A6C34878D82A}">
                    <a16:rowId xmlns:a16="http://schemas.microsoft.com/office/drawing/2014/main" val="4075389918"/>
                  </a:ext>
                </a:extLst>
              </a:tr>
              <a:tr h="499703">
                <a:tc>
                  <a:txBody>
                    <a:bodyPr/>
                    <a:lstStyle/>
                    <a:p>
                      <a:pPr>
                        <a:lnSpc>
                          <a:spcPct val="107000"/>
                        </a:lnSpc>
                        <a:spcAft>
                          <a:spcPts val="600"/>
                        </a:spcAft>
                      </a:pPr>
                      <a:r>
                        <a:rPr lang="es-CL" sz="1000">
                          <a:effectLst/>
                        </a:rPr>
                        <a:t>Roberto Seittiffe</a:t>
                      </a:r>
                      <a:endParaRPr lang="es-CL" sz="1000">
                        <a:solidFill>
                          <a:srgbClr val="404040"/>
                        </a:solidFill>
                        <a:effectLst/>
                        <a:latin typeface="Arial" panose="020B0604020202020204" pitchFamily="34" charset="0"/>
                        <a:ea typeface="Calibri" panose="020F0502020204030204" pitchFamily="34" charset="0"/>
                        <a:cs typeface="Times New Roman" panose="02020603050405020304" pitchFamily="18" charset="0"/>
                      </a:endParaRPr>
                    </a:p>
                  </a:txBody>
                  <a:tcPr marL="59811" marR="59811" marT="0" marB="0"/>
                </a:tc>
                <a:tc>
                  <a:txBody>
                    <a:bodyPr/>
                    <a:lstStyle/>
                    <a:p>
                      <a:pPr>
                        <a:lnSpc>
                          <a:spcPct val="107000"/>
                        </a:lnSpc>
                        <a:spcAft>
                          <a:spcPts val="600"/>
                        </a:spcAft>
                      </a:pPr>
                      <a:r>
                        <a:rPr lang="es-CL" sz="1000">
                          <a:effectLst/>
                        </a:rPr>
                        <a:t>Developer 1</a:t>
                      </a:r>
                      <a:endParaRPr lang="es-CL" sz="1000">
                        <a:solidFill>
                          <a:srgbClr val="404040"/>
                        </a:solidFill>
                        <a:effectLst/>
                        <a:latin typeface="Arial" panose="020B0604020202020204" pitchFamily="34" charset="0"/>
                        <a:ea typeface="Calibri" panose="020F0502020204030204" pitchFamily="34" charset="0"/>
                        <a:cs typeface="Times New Roman" panose="02020603050405020304" pitchFamily="18" charset="0"/>
                      </a:endParaRPr>
                    </a:p>
                  </a:txBody>
                  <a:tcPr marL="59811" marR="59811" marT="0" marB="0"/>
                </a:tc>
                <a:tc>
                  <a:txBody>
                    <a:bodyPr/>
                    <a:lstStyle/>
                    <a:p>
                      <a:pPr>
                        <a:lnSpc>
                          <a:spcPct val="107000"/>
                        </a:lnSpc>
                        <a:spcAft>
                          <a:spcPts val="600"/>
                        </a:spcAft>
                      </a:pPr>
                      <a:r>
                        <a:rPr lang="es-CL" sz="1000">
                          <a:effectLst/>
                        </a:rPr>
                        <a:t>Desarrollar funcionalidades como la consulta de disponibilidad, gestión de reservas y seguridad del sistema</a:t>
                      </a:r>
                      <a:endParaRPr lang="es-CL" sz="1000">
                        <a:solidFill>
                          <a:srgbClr val="404040"/>
                        </a:solidFill>
                        <a:effectLst/>
                        <a:latin typeface="Arial" panose="020B0604020202020204" pitchFamily="34" charset="0"/>
                        <a:ea typeface="Calibri" panose="020F0502020204030204" pitchFamily="34" charset="0"/>
                        <a:cs typeface="Times New Roman" panose="02020603050405020304" pitchFamily="18" charset="0"/>
                      </a:endParaRPr>
                    </a:p>
                  </a:txBody>
                  <a:tcPr marL="59811" marR="59811" marT="0" marB="0"/>
                </a:tc>
                <a:extLst>
                  <a:ext uri="{0D108BD9-81ED-4DB2-BD59-A6C34878D82A}">
                    <a16:rowId xmlns:a16="http://schemas.microsoft.com/office/drawing/2014/main" val="3897081287"/>
                  </a:ext>
                </a:extLst>
              </a:tr>
              <a:tr h="670387">
                <a:tc>
                  <a:txBody>
                    <a:bodyPr/>
                    <a:lstStyle/>
                    <a:p>
                      <a:pPr>
                        <a:lnSpc>
                          <a:spcPct val="107000"/>
                        </a:lnSpc>
                        <a:spcAft>
                          <a:spcPts val="600"/>
                        </a:spcAft>
                      </a:pPr>
                      <a:r>
                        <a:rPr lang="es-CL" sz="1000">
                          <a:effectLst/>
                        </a:rPr>
                        <a:t>Gemita Zavala</a:t>
                      </a:r>
                      <a:endParaRPr lang="es-CL" sz="1000">
                        <a:solidFill>
                          <a:srgbClr val="404040"/>
                        </a:solidFill>
                        <a:effectLst/>
                        <a:latin typeface="Arial" panose="020B0604020202020204" pitchFamily="34" charset="0"/>
                        <a:ea typeface="Calibri" panose="020F0502020204030204" pitchFamily="34" charset="0"/>
                        <a:cs typeface="Times New Roman" panose="02020603050405020304" pitchFamily="18" charset="0"/>
                      </a:endParaRPr>
                    </a:p>
                  </a:txBody>
                  <a:tcPr marL="59811" marR="59811" marT="0" marB="0"/>
                </a:tc>
                <a:tc>
                  <a:txBody>
                    <a:bodyPr/>
                    <a:lstStyle/>
                    <a:p>
                      <a:pPr>
                        <a:lnSpc>
                          <a:spcPct val="107000"/>
                        </a:lnSpc>
                        <a:spcAft>
                          <a:spcPts val="600"/>
                        </a:spcAft>
                      </a:pPr>
                      <a:r>
                        <a:rPr lang="es-CL" sz="1000">
                          <a:effectLst/>
                        </a:rPr>
                        <a:t>Developer 2</a:t>
                      </a:r>
                      <a:endParaRPr lang="es-CL" sz="1000">
                        <a:solidFill>
                          <a:srgbClr val="404040"/>
                        </a:solidFill>
                        <a:effectLst/>
                        <a:latin typeface="Arial" panose="020B0604020202020204" pitchFamily="34" charset="0"/>
                        <a:ea typeface="Calibri" panose="020F0502020204030204" pitchFamily="34" charset="0"/>
                        <a:cs typeface="Times New Roman" panose="02020603050405020304" pitchFamily="18" charset="0"/>
                      </a:endParaRPr>
                    </a:p>
                  </a:txBody>
                  <a:tcPr marL="59811" marR="59811" marT="0" marB="0"/>
                </a:tc>
                <a:tc>
                  <a:txBody>
                    <a:bodyPr/>
                    <a:lstStyle/>
                    <a:p>
                      <a:pPr>
                        <a:lnSpc>
                          <a:spcPct val="107000"/>
                        </a:lnSpc>
                        <a:spcAft>
                          <a:spcPts val="600"/>
                        </a:spcAft>
                      </a:pPr>
                      <a:r>
                        <a:rPr lang="es-CL" sz="1000">
                          <a:effectLst/>
                        </a:rPr>
                        <a:t>Implementar la lógica de base de datos, integración con la pasarela de pagos y generación de tickets de confirmación</a:t>
                      </a:r>
                      <a:endParaRPr lang="es-CL" sz="1000">
                        <a:solidFill>
                          <a:srgbClr val="404040"/>
                        </a:solidFill>
                        <a:effectLst/>
                        <a:latin typeface="Arial" panose="020B0604020202020204" pitchFamily="34" charset="0"/>
                        <a:ea typeface="Calibri" panose="020F0502020204030204" pitchFamily="34" charset="0"/>
                        <a:cs typeface="Times New Roman" panose="02020603050405020304" pitchFamily="18" charset="0"/>
                      </a:endParaRPr>
                    </a:p>
                  </a:txBody>
                  <a:tcPr marL="59811" marR="59811" marT="0" marB="0"/>
                </a:tc>
                <a:extLst>
                  <a:ext uri="{0D108BD9-81ED-4DB2-BD59-A6C34878D82A}">
                    <a16:rowId xmlns:a16="http://schemas.microsoft.com/office/drawing/2014/main" val="2374357689"/>
                  </a:ext>
                </a:extLst>
              </a:tr>
              <a:tr h="670387">
                <a:tc>
                  <a:txBody>
                    <a:bodyPr/>
                    <a:lstStyle/>
                    <a:p>
                      <a:pPr>
                        <a:lnSpc>
                          <a:spcPct val="107000"/>
                        </a:lnSpc>
                        <a:spcAft>
                          <a:spcPts val="600"/>
                        </a:spcAft>
                      </a:pPr>
                      <a:r>
                        <a:rPr lang="es-CL" sz="1000">
                          <a:effectLst/>
                        </a:rPr>
                        <a:t>Genesis Marín</a:t>
                      </a:r>
                      <a:endParaRPr lang="es-CL" sz="1000">
                        <a:solidFill>
                          <a:srgbClr val="404040"/>
                        </a:solidFill>
                        <a:effectLst/>
                        <a:latin typeface="Arial" panose="020B0604020202020204" pitchFamily="34" charset="0"/>
                        <a:ea typeface="Calibri" panose="020F0502020204030204" pitchFamily="34" charset="0"/>
                        <a:cs typeface="Times New Roman" panose="02020603050405020304" pitchFamily="18" charset="0"/>
                      </a:endParaRPr>
                    </a:p>
                  </a:txBody>
                  <a:tcPr marL="59811" marR="59811" marT="0" marB="0"/>
                </a:tc>
                <a:tc>
                  <a:txBody>
                    <a:bodyPr/>
                    <a:lstStyle/>
                    <a:p>
                      <a:pPr>
                        <a:lnSpc>
                          <a:spcPct val="107000"/>
                        </a:lnSpc>
                        <a:spcAft>
                          <a:spcPts val="600"/>
                        </a:spcAft>
                      </a:pPr>
                      <a:r>
                        <a:rPr lang="es-CL" sz="1000">
                          <a:effectLst/>
                        </a:rPr>
                        <a:t>Developer 3</a:t>
                      </a:r>
                      <a:endParaRPr lang="es-CL" sz="1000">
                        <a:solidFill>
                          <a:srgbClr val="404040"/>
                        </a:solidFill>
                        <a:effectLst/>
                        <a:latin typeface="Arial" panose="020B0604020202020204" pitchFamily="34" charset="0"/>
                        <a:ea typeface="Calibri" panose="020F0502020204030204" pitchFamily="34" charset="0"/>
                        <a:cs typeface="Times New Roman" panose="02020603050405020304" pitchFamily="18" charset="0"/>
                      </a:endParaRPr>
                    </a:p>
                  </a:txBody>
                  <a:tcPr marL="59811" marR="59811" marT="0" marB="0"/>
                </a:tc>
                <a:tc>
                  <a:txBody>
                    <a:bodyPr/>
                    <a:lstStyle/>
                    <a:p>
                      <a:pPr>
                        <a:lnSpc>
                          <a:spcPct val="107000"/>
                        </a:lnSpc>
                        <a:spcAft>
                          <a:spcPts val="600"/>
                        </a:spcAft>
                      </a:pPr>
                      <a:r>
                        <a:rPr lang="es-CL" sz="1000" dirty="0">
                          <a:effectLst/>
                        </a:rPr>
                        <a:t>Diseñar e implementar las interfaces de usuario, asegurando una experiencia intuitiva y amigable para los clientes</a:t>
                      </a:r>
                      <a:endParaRPr lang="es-CL" sz="1000" dirty="0">
                        <a:solidFill>
                          <a:srgbClr val="404040"/>
                        </a:solidFill>
                        <a:effectLst/>
                        <a:latin typeface="Arial" panose="020B0604020202020204" pitchFamily="34" charset="0"/>
                        <a:ea typeface="Calibri" panose="020F0502020204030204" pitchFamily="34" charset="0"/>
                        <a:cs typeface="Times New Roman" panose="02020603050405020304" pitchFamily="18" charset="0"/>
                      </a:endParaRPr>
                    </a:p>
                  </a:txBody>
                  <a:tcPr marL="59811" marR="59811" marT="0" marB="0"/>
                </a:tc>
                <a:extLst>
                  <a:ext uri="{0D108BD9-81ED-4DB2-BD59-A6C34878D82A}">
                    <a16:rowId xmlns:a16="http://schemas.microsoft.com/office/drawing/2014/main" val="4212450434"/>
                  </a:ext>
                </a:extLst>
              </a:tr>
            </a:tbl>
          </a:graphicData>
        </a:graphic>
      </p:graphicFrame>
    </p:spTree>
    <p:extLst>
      <p:ext uri="{BB962C8B-B14F-4D97-AF65-F5344CB8AC3E}">
        <p14:creationId xmlns:p14="http://schemas.microsoft.com/office/powerpoint/2010/main" val="4079518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A60AA4C3-2984-480B-BFDE-19BEA8FB331F}"/>
              </a:ext>
            </a:extLst>
          </p:cNvPr>
          <p:cNvSpPr txBox="1"/>
          <p:nvPr/>
        </p:nvSpPr>
        <p:spPr>
          <a:xfrm>
            <a:off x="507326" y="1242305"/>
            <a:ext cx="11175798" cy="656077"/>
          </a:xfrm>
          <a:prstGeom prst="rect">
            <a:avLst/>
          </a:prstGeom>
          <a:noFill/>
        </p:spPr>
        <p:txBody>
          <a:bodyPr wrap="square" anchor="ctr">
            <a:spAutoFit/>
          </a:bodyPr>
          <a:lstStyle/>
          <a:p>
            <a:pPr algn="ctr">
              <a:lnSpc>
                <a:spcPct val="107000"/>
              </a:lnSpc>
              <a:spcAft>
                <a:spcPts val="800"/>
              </a:spcAft>
            </a:pPr>
            <a:r>
              <a:rPr lang="es-ES" sz="3600" dirty="0" err="1">
                <a:solidFill>
                  <a:srgbClr val="282F39"/>
                </a:solidFill>
                <a:effectLst/>
                <a:latin typeface="Times New Roman" panose="02020603050405020304" pitchFamily="18" charset="0"/>
                <a:ea typeface="Open Sans" panose="020B0606030504020204" pitchFamily="34" charset="0"/>
                <a:cs typeface="Times New Roman" panose="02020603050405020304" pitchFamily="18" charset="0"/>
              </a:rPr>
              <a:t>Product</a:t>
            </a:r>
            <a:r>
              <a:rPr lang="es-ES" sz="3600" dirty="0">
                <a:solidFill>
                  <a:srgbClr val="282F39"/>
                </a:solidFill>
                <a:effectLst/>
                <a:latin typeface="Times New Roman" panose="02020603050405020304" pitchFamily="18" charset="0"/>
                <a:ea typeface="Open Sans" panose="020B0606030504020204" pitchFamily="34" charset="0"/>
                <a:cs typeface="Times New Roman" panose="02020603050405020304" pitchFamily="18" charset="0"/>
              </a:rPr>
              <a:t> Backlog</a:t>
            </a:r>
            <a:endParaRPr lang="es-CL" sz="3600" dirty="0">
              <a:solidFill>
                <a:srgbClr val="282F39"/>
              </a:solidFill>
              <a:effectLst/>
              <a:latin typeface="Times New Roman" panose="02020603050405020304" pitchFamily="18" charset="0"/>
              <a:ea typeface="Open Sans" panose="020B0606030504020204" pitchFamily="34" charset="0"/>
              <a:cs typeface="Times New Roman" panose="02020603050405020304" pitchFamily="18" charset="0"/>
            </a:endParaRPr>
          </a:p>
        </p:txBody>
      </p:sp>
      <p:sp>
        <p:nvSpPr>
          <p:cNvPr id="19" name="CuadroTexto 18">
            <a:extLst>
              <a:ext uri="{FF2B5EF4-FFF2-40B4-BE49-F238E27FC236}">
                <a16:creationId xmlns:a16="http://schemas.microsoft.com/office/drawing/2014/main" id="{F455E25F-5C8F-4FDE-A78E-F3F14EA5C6C8}"/>
              </a:ext>
            </a:extLst>
          </p:cNvPr>
          <p:cNvSpPr txBox="1"/>
          <p:nvPr/>
        </p:nvSpPr>
        <p:spPr>
          <a:xfrm>
            <a:off x="2581315" y="4808440"/>
            <a:ext cx="7999039" cy="923330"/>
          </a:xfrm>
          <a:prstGeom prst="rect">
            <a:avLst/>
          </a:prstGeom>
          <a:noFill/>
        </p:spPr>
        <p:txBody>
          <a:bodyPr wrap="square">
            <a:spAutoFit/>
          </a:bodyPr>
          <a:lstStyle/>
          <a:p>
            <a:r>
              <a:rPr lang="es-ES" i="1" dirty="0">
                <a:solidFill>
                  <a:schemeClr val="bg1"/>
                </a:solidFill>
              </a:rPr>
              <a:t>El sistema contemplará, en su primera versión, la integración con una única plataforma de pagos. Futuras versiones podrían incluir más opciones, pero no están contempladas en esta etapa del proyecto.</a:t>
            </a:r>
            <a:endParaRPr lang="es-CL" i="1" dirty="0">
              <a:solidFill>
                <a:schemeClr val="bg1"/>
              </a:solidFill>
            </a:endParaRPr>
          </a:p>
        </p:txBody>
      </p:sp>
      <p:sp>
        <p:nvSpPr>
          <p:cNvPr id="20" name="CuadroTexto 19">
            <a:extLst>
              <a:ext uri="{FF2B5EF4-FFF2-40B4-BE49-F238E27FC236}">
                <a16:creationId xmlns:a16="http://schemas.microsoft.com/office/drawing/2014/main" id="{5A515E6C-47F0-46B7-8F9F-C895657E39C7}"/>
              </a:ext>
            </a:extLst>
          </p:cNvPr>
          <p:cNvSpPr txBox="1"/>
          <p:nvPr/>
        </p:nvSpPr>
        <p:spPr>
          <a:xfrm>
            <a:off x="2581315" y="4314690"/>
            <a:ext cx="7999039" cy="461665"/>
          </a:xfrm>
          <a:prstGeom prst="rect">
            <a:avLst/>
          </a:prstGeom>
          <a:noFill/>
        </p:spPr>
        <p:txBody>
          <a:bodyPr wrap="square">
            <a:spAutoFit/>
          </a:bodyPr>
          <a:lstStyle/>
          <a:p>
            <a:r>
              <a:rPr lang="es-ES" sz="2400" dirty="0">
                <a:solidFill>
                  <a:schemeClr val="bg1"/>
                </a:solidFill>
                <a:latin typeface="Times New Roman" panose="02020603050405020304" pitchFamily="18" charset="0"/>
                <a:ea typeface="Noto Serif" panose="02020600060500020200" pitchFamily="18" charset="0"/>
                <a:cs typeface="Times New Roman" panose="02020603050405020304" pitchFamily="18" charset="0"/>
              </a:rPr>
              <a:t>Importante</a:t>
            </a:r>
            <a:endParaRPr lang="es-CL" sz="2400" dirty="0">
              <a:solidFill>
                <a:schemeClr val="bg1"/>
              </a:solidFill>
              <a:latin typeface="Times New Roman" panose="02020603050405020304" pitchFamily="18" charset="0"/>
              <a:ea typeface="Noto Serif" panose="02020600060500020200" pitchFamily="18" charset="0"/>
              <a:cs typeface="Times New Roman" panose="02020603050405020304" pitchFamily="18" charset="0"/>
            </a:endParaRPr>
          </a:p>
        </p:txBody>
      </p:sp>
      <p:pic>
        <p:nvPicPr>
          <p:cNvPr id="26" name="Imagen 25" descr="Logotipo&#10;&#10;Descripción generada automáticamente">
            <a:extLst>
              <a:ext uri="{FF2B5EF4-FFF2-40B4-BE49-F238E27FC236}">
                <a16:creationId xmlns:a16="http://schemas.microsoft.com/office/drawing/2014/main" id="{A8A6EDE7-401C-41ED-B7E9-2C993645CB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5374" y="196820"/>
            <a:ext cx="1252912" cy="281118"/>
          </a:xfrm>
          <a:prstGeom prst="rect">
            <a:avLst/>
          </a:prstGeom>
        </p:spPr>
      </p:pic>
      <p:cxnSp>
        <p:nvCxnSpPr>
          <p:cNvPr id="27" name="Conector recto 26">
            <a:extLst>
              <a:ext uri="{FF2B5EF4-FFF2-40B4-BE49-F238E27FC236}">
                <a16:creationId xmlns:a16="http://schemas.microsoft.com/office/drawing/2014/main" id="{0B75CF40-EBF3-4150-AEC5-695FD36E20D3}"/>
              </a:ext>
            </a:extLst>
          </p:cNvPr>
          <p:cNvCxnSpPr/>
          <p:nvPr/>
        </p:nvCxnSpPr>
        <p:spPr>
          <a:xfrm>
            <a:off x="1642732" y="198634"/>
            <a:ext cx="0" cy="281117"/>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 name="Conector recto 28">
            <a:extLst>
              <a:ext uri="{FF2B5EF4-FFF2-40B4-BE49-F238E27FC236}">
                <a16:creationId xmlns:a16="http://schemas.microsoft.com/office/drawing/2014/main" id="{07231D22-1A6E-486E-B5E3-256F840CC9DE}"/>
              </a:ext>
            </a:extLst>
          </p:cNvPr>
          <p:cNvCxnSpPr/>
          <p:nvPr/>
        </p:nvCxnSpPr>
        <p:spPr>
          <a:xfrm>
            <a:off x="3627856" y="198634"/>
            <a:ext cx="0" cy="281117"/>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8" name="CuadroTexto 17">
            <a:extLst>
              <a:ext uri="{FF2B5EF4-FFF2-40B4-BE49-F238E27FC236}">
                <a16:creationId xmlns:a16="http://schemas.microsoft.com/office/drawing/2014/main" id="{8DD48BAA-CF38-4729-9887-C4CC0CEBD958}"/>
              </a:ext>
            </a:extLst>
          </p:cNvPr>
          <p:cNvSpPr txBox="1"/>
          <p:nvPr/>
        </p:nvSpPr>
        <p:spPr>
          <a:xfrm>
            <a:off x="3657674" y="198634"/>
            <a:ext cx="1988974" cy="344069"/>
          </a:xfrm>
          <a:prstGeom prst="rect">
            <a:avLst/>
          </a:prstGeom>
          <a:noFill/>
        </p:spPr>
        <p:txBody>
          <a:bodyPr wrap="square">
            <a:spAutoFit/>
          </a:bodyPr>
          <a:lstStyle/>
          <a:p>
            <a:pPr>
              <a:lnSpc>
                <a:spcPct val="107000"/>
              </a:lnSpc>
              <a:spcAft>
                <a:spcPts val="800"/>
              </a:spcAft>
            </a:pPr>
            <a:r>
              <a:rPr lang="es-CL" sz="1600" dirty="0">
                <a:solidFill>
                  <a:srgbClr val="282F39"/>
                </a:solidFill>
                <a:effectLst/>
                <a:ea typeface="Open Sans" panose="020B0606030504020204" pitchFamily="34" charset="0"/>
                <a:cs typeface="Open Sans" panose="020B0606030504020204" pitchFamily="34" charset="0"/>
              </a:rPr>
              <a:t>Grupo 7</a:t>
            </a:r>
          </a:p>
        </p:txBody>
      </p:sp>
      <p:sp>
        <p:nvSpPr>
          <p:cNvPr id="5" name="CuadroTexto 10">
            <a:extLst>
              <a:ext uri="{FF2B5EF4-FFF2-40B4-BE49-F238E27FC236}">
                <a16:creationId xmlns:a16="http://schemas.microsoft.com/office/drawing/2014/main" id="{BFFBA138-1F2D-220F-D1FF-B9D48A6C0979}"/>
              </a:ext>
            </a:extLst>
          </p:cNvPr>
          <p:cNvSpPr txBox="1"/>
          <p:nvPr/>
        </p:nvSpPr>
        <p:spPr>
          <a:xfrm>
            <a:off x="1642731" y="198634"/>
            <a:ext cx="2149385" cy="344069"/>
          </a:xfrm>
          <a:prstGeom prst="rect">
            <a:avLst/>
          </a:prstGeom>
          <a:noFill/>
        </p:spPr>
        <p:txBody>
          <a:bodyPr wrap="square" lIns="91440" tIns="45720" rIns="91440" bIns="45720" anchor="t">
            <a:spAutoFit/>
          </a:bodyPr>
          <a:lstStyle/>
          <a:p>
            <a:pPr>
              <a:lnSpc>
                <a:spcPct val="107000"/>
              </a:lnSpc>
              <a:spcAft>
                <a:spcPts val="800"/>
              </a:spcAft>
            </a:pPr>
            <a:r>
              <a:rPr lang="es-CL" sz="1600" dirty="0">
                <a:solidFill>
                  <a:srgbClr val="282F39"/>
                </a:solidFill>
                <a:ea typeface="Open Sans"/>
                <a:cs typeface="Open Sans"/>
              </a:rPr>
              <a:t>Ingeniería de Software</a:t>
            </a:r>
            <a:endParaRPr lang="es-CL" sz="1600" dirty="0">
              <a:solidFill>
                <a:srgbClr val="282F39"/>
              </a:solidFill>
              <a:effectLst/>
              <a:ea typeface="Open Sans" panose="020B0606030504020204" pitchFamily="34" charset="0"/>
              <a:cs typeface="Open Sans" panose="020B0606030504020204" pitchFamily="34" charset="0"/>
            </a:endParaRPr>
          </a:p>
        </p:txBody>
      </p:sp>
      <p:pic>
        <p:nvPicPr>
          <p:cNvPr id="11" name="Imagen 10">
            <a:extLst>
              <a:ext uri="{FF2B5EF4-FFF2-40B4-BE49-F238E27FC236}">
                <a16:creationId xmlns:a16="http://schemas.microsoft.com/office/drawing/2014/main" id="{E569A269-C20E-4BDB-A56E-D32A67865AD4}"/>
              </a:ext>
            </a:extLst>
          </p:cNvPr>
          <p:cNvPicPr/>
          <p:nvPr/>
        </p:nvPicPr>
        <p:blipFill>
          <a:blip r:embed="rId3"/>
          <a:stretch>
            <a:fillRect/>
          </a:stretch>
        </p:blipFill>
        <p:spPr>
          <a:xfrm>
            <a:off x="881830" y="1898382"/>
            <a:ext cx="10058400" cy="4563216"/>
          </a:xfrm>
          <a:prstGeom prst="rect">
            <a:avLst/>
          </a:prstGeom>
        </p:spPr>
      </p:pic>
    </p:spTree>
    <p:extLst>
      <p:ext uri="{BB962C8B-B14F-4D97-AF65-F5344CB8AC3E}">
        <p14:creationId xmlns:p14="http://schemas.microsoft.com/office/powerpoint/2010/main" val="3606132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A60AA4C3-2984-480B-BFDE-19BEA8FB331F}"/>
              </a:ext>
            </a:extLst>
          </p:cNvPr>
          <p:cNvSpPr txBox="1"/>
          <p:nvPr/>
        </p:nvSpPr>
        <p:spPr>
          <a:xfrm>
            <a:off x="507326" y="1242305"/>
            <a:ext cx="11175798" cy="656077"/>
          </a:xfrm>
          <a:prstGeom prst="rect">
            <a:avLst/>
          </a:prstGeom>
          <a:noFill/>
        </p:spPr>
        <p:txBody>
          <a:bodyPr wrap="square" anchor="ctr">
            <a:spAutoFit/>
          </a:bodyPr>
          <a:lstStyle/>
          <a:p>
            <a:pPr algn="ctr">
              <a:lnSpc>
                <a:spcPct val="107000"/>
              </a:lnSpc>
              <a:spcAft>
                <a:spcPts val="800"/>
              </a:spcAft>
            </a:pPr>
            <a:r>
              <a:rPr lang="es-ES" sz="3600" dirty="0" err="1">
                <a:solidFill>
                  <a:srgbClr val="282F39"/>
                </a:solidFill>
                <a:effectLst/>
                <a:latin typeface="Times New Roman" panose="02020603050405020304" pitchFamily="18" charset="0"/>
                <a:ea typeface="Open Sans" panose="020B0606030504020204" pitchFamily="34" charset="0"/>
                <a:cs typeface="Times New Roman" panose="02020603050405020304" pitchFamily="18" charset="0"/>
              </a:rPr>
              <a:t>Product</a:t>
            </a:r>
            <a:r>
              <a:rPr lang="es-ES" sz="3600" dirty="0">
                <a:solidFill>
                  <a:srgbClr val="282F39"/>
                </a:solidFill>
                <a:effectLst/>
                <a:latin typeface="Times New Roman" panose="02020603050405020304" pitchFamily="18" charset="0"/>
                <a:ea typeface="Open Sans" panose="020B0606030504020204" pitchFamily="34" charset="0"/>
                <a:cs typeface="Times New Roman" panose="02020603050405020304" pitchFamily="18" charset="0"/>
              </a:rPr>
              <a:t> Backlog</a:t>
            </a:r>
            <a:endParaRPr lang="es-CL" sz="3600" dirty="0">
              <a:solidFill>
                <a:srgbClr val="282F39"/>
              </a:solidFill>
              <a:effectLst/>
              <a:latin typeface="Times New Roman" panose="02020603050405020304" pitchFamily="18" charset="0"/>
              <a:ea typeface="Open Sans" panose="020B0606030504020204" pitchFamily="34" charset="0"/>
              <a:cs typeface="Times New Roman" panose="02020603050405020304" pitchFamily="18" charset="0"/>
            </a:endParaRPr>
          </a:p>
        </p:txBody>
      </p:sp>
      <p:sp>
        <p:nvSpPr>
          <p:cNvPr id="19" name="CuadroTexto 18">
            <a:extLst>
              <a:ext uri="{FF2B5EF4-FFF2-40B4-BE49-F238E27FC236}">
                <a16:creationId xmlns:a16="http://schemas.microsoft.com/office/drawing/2014/main" id="{F455E25F-5C8F-4FDE-A78E-F3F14EA5C6C8}"/>
              </a:ext>
            </a:extLst>
          </p:cNvPr>
          <p:cNvSpPr txBox="1"/>
          <p:nvPr/>
        </p:nvSpPr>
        <p:spPr>
          <a:xfrm>
            <a:off x="2581315" y="4808440"/>
            <a:ext cx="7999039" cy="923330"/>
          </a:xfrm>
          <a:prstGeom prst="rect">
            <a:avLst/>
          </a:prstGeom>
          <a:noFill/>
        </p:spPr>
        <p:txBody>
          <a:bodyPr wrap="square">
            <a:spAutoFit/>
          </a:bodyPr>
          <a:lstStyle/>
          <a:p>
            <a:r>
              <a:rPr lang="es-ES" i="1" dirty="0">
                <a:solidFill>
                  <a:schemeClr val="bg1"/>
                </a:solidFill>
              </a:rPr>
              <a:t>El sistema contemplará, en su primera versión, la integración con una única plataforma de pagos. Futuras versiones podrían incluir más opciones, pero no están contempladas en esta etapa del proyecto.</a:t>
            </a:r>
            <a:endParaRPr lang="es-CL" i="1" dirty="0">
              <a:solidFill>
                <a:schemeClr val="bg1"/>
              </a:solidFill>
            </a:endParaRPr>
          </a:p>
        </p:txBody>
      </p:sp>
      <p:sp>
        <p:nvSpPr>
          <p:cNvPr id="20" name="CuadroTexto 19">
            <a:extLst>
              <a:ext uri="{FF2B5EF4-FFF2-40B4-BE49-F238E27FC236}">
                <a16:creationId xmlns:a16="http://schemas.microsoft.com/office/drawing/2014/main" id="{5A515E6C-47F0-46B7-8F9F-C895657E39C7}"/>
              </a:ext>
            </a:extLst>
          </p:cNvPr>
          <p:cNvSpPr txBox="1"/>
          <p:nvPr/>
        </p:nvSpPr>
        <p:spPr>
          <a:xfrm>
            <a:off x="2581315" y="4314690"/>
            <a:ext cx="7999039" cy="461665"/>
          </a:xfrm>
          <a:prstGeom prst="rect">
            <a:avLst/>
          </a:prstGeom>
          <a:noFill/>
        </p:spPr>
        <p:txBody>
          <a:bodyPr wrap="square">
            <a:spAutoFit/>
          </a:bodyPr>
          <a:lstStyle/>
          <a:p>
            <a:r>
              <a:rPr lang="es-ES" sz="2400" dirty="0">
                <a:solidFill>
                  <a:schemeClr val="bg1"/>
                </a:solidFill>
                <a:latin typeface="Times New Roman" panose="02020603050405020304" pitchFamily="18" charset="0"/>
                <a:ea typeface="Noto Serif" panose="02020600060500020200" pitchFamily="18" charset="0"/>
                <a:cs typeface="Times New Roman" panose="02020603050405020304" pitchFamily="18" charset="0"/>
              </a:rPr>
              <a:t>Importante</a:t>
            </a:r>
            <a:endParaRPr lang="es-CL" sz="2400" dirty="0">
              <a:solidFill>
                <a:schemeClr val="bg1"/>
              </a:solidFill>
              <a:latin typeface="Times New Roman" panose="02020603050405020304" pitchFamily="18" charset="0"/>
              <a:ea typeface="Noto Serif" panose="02020600060500020200" pitchFamily="18" charset="0"/>
              <a:cs typeface="Times New Roman" panose="02020603050405020304" pitchFamily="18" charset="0"/>
            </a:endParaRPr>
          </a:p>
        </p:txBody>
      </p:sp>
      <p:pic>
        <p:nvPicPr>
          <p:cNvPr id="26" name="Imagen 25" descr="Logotipo&#10;&#10;Descripción generada automáticamente">
            <a:extLst>
              <a:ext uri="{FF2B5EF4-FFF2-40B4-BE49-F238E27FC236}">
                <a16:creationId xmlns:a16="http://schemas.microsoft.com/office/drawing/2014/main" id="{A8A6EDE7-401C-41ED-B7E9-2C993645CB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5374" y="196820"/>
            <a:ext cx="1252912" cy="281118"/>
          </a:xfrm>
          <a:prstGeom prst="rect">
            <a:avLst/>
          </a:prstGeom>
        </p:spPr>
      </p:pic>
      <p:cxnSp>
        <p:nvCxnSpPr>
          <p:cNvPr id="27" name="Conector recto 26">
            <a:extLst>
              <a:ext uri="{FF2B5EF4-FFF2-40B4-BE49-F238E27FC236}">
                <a16:creationId xmlns:a16="http://schemas.microsoft.com/office/drawing/2014/main" id="{0B75CF40-EBF3-4150-AEC5-695FD36E20D3}"/>
              </a:ext>
            </a:extLst>
          </p:cNvPr>
          <p:cNvCxnSpPr/>
          <p:nvPr/>
        </p:nvCxnSpPr>
        <p:spPr>
          <a:xfrm>
            <a:off x="1642732" y="198634"/>
            <a:ext cx="0" cy="281117"/>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 name="Conector recto 28">
            <a:extLst>
              <a:ext uri="{FF2B5EF4-FFF2-40B4-BE49-F238E27FC236}">
                <a16:creationId xmlns:a16="http://schemas.microsoft.com/office/drawing/2014/main" id="{07231D22-1A6E-486E-B5E3-256F840CC9DE}"/>
              </a:ext>
            </a:extLst>
          </p:cNvPr>
          <p:cNvCxnSpPr/>
          <p:nvPr/>
        </p:nvCxnSpPr>
        <p:spPr>
          <a:xfrm>
            <a:off x="3627856" y="198634"/>
            <a:ext cx="0" cy="281117"/>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8" name="CuadroTexto 17">
            <a:extLst>
              <a:ext uri="{FF2B5EF4-FFF2-40B4-BE49-F238E27FC236}">
                <a16:creationId xmlns:a16="http://schemas.microsoft.com/office/drawing/2014/main" id="{8DD48BAA-CF38-4729-9887-C4CC0CEBD958}"/>
              </a:ext>
            </a:extLst>
          </p:cNvPr>
          <p:cNvSpPr txBox="1"/>
          <p:nvPr/>
        </p:nvSpPr>
        <p:spPr>
          <a:xfrm>
            <a:off x="3657674" y="198634"/>
            <a:ext cx="1988974" cy="344069"/>
          </a:xfrm>
          <a:prstGeom prst="rect">
            <a:avLst/>
          </a:prstGeom>
          <a:noFill/>
        </p:spPr>
        <p:txBody>
          <a:bodyPr wrap="square">
            <a:spAutoFit/>
          </a:bodyPr>
          <a:lstStyle/>
          <a:p>
            <a:pPr>
              <a:lnSpc>
                <a:spcPct val="107000"/>
              </a:lnSpc>
              <a:spcAft>
                <a:spcPts val="800"/>
              </a:spcAft>
            </a:pPr>
            <a:r>
              <a:rPr lang="es-CL" sz="1600" dirty="0">
                <a:solidFill>
                  <a:srgbClr val="282F39"/>
                </a:solidFill>
                <a:effectLst/>
                <a:ea typeface="Open Sans" panose="020B0606030504020204" pitchFamily="34" charset="0"/>
                <a:cs typeface="Open Sans" panose="020B0606030504020204" pitchFamily="34" charset="0"/>
              </a:rPr>
              <a:t>Grupo 7</a:t>
            </a:r>
          </a:p>
        </p:txBody>
      </p:sp>
      <p:sp>
        <p:nvSpPr>
          <p:cNvPr id="5" name="CuadroTexto 10">
            <a:extLst>
              <a:ext uri="{FF2B5EF4-FFF2-40B4-BE49-F238E27FC236}">
                <a16:creationId xmlns:a16="http://schemas.microsoft.com/office/drawing/2014/main" id="{BFFBA138-1F2D-220F-D1FF-B9D48A6C0979}"/>
              </a:ext>
            </a:extLst>
          </p:cNvPr>
          <p:cNvSpPr txBox="1"/>
          <p:nvPr/>
        </p:nvSpPr>
        <p:spPr>
          <a:xfrm>
            <a:off x="1642731" y="198634"/>
            <a:ext cx="2149385" cy="344069"/>
          </a:xfrm>
          <a:prstGeom prst="rect">
            <a:avLst/>
          </a:prstGeom>
          <a:noFill/>
        </p:spPr>
        <p:txBody>
          <a:bodyPr wrap="square" lIns="91440" tIns="45720" rIns="91440" bIns="45720" anchor="t">
            <a:spAutoFit/>
          </a:bodyPr>
          <a:lstStyle/>
          <a:p>
            <a:pPr>
              <a:lnSpc>
                <a:spcPct val="107000"/>
              </a:lnSpc>
              <a:spcAft>
                <a:spcPts val="800"/>
              </a:spcAft>
            </a:pPr>
            <a:r>
              <a:rPr lang="es-CL" sz="1600" dirty="0">
                <a:solidFill>
                  <a:srgbClr val="282F39"/>
                </a:solidFill>
                <a:ea typeface="Open Sans"/>
                <a:cs typeface="Open Sans"/>
              </a:rPr>
              <a:t>Ingeniería de Software</a:t>
            </a:r>
            <a:endParaRPr lang="es-CL" sz="1600" dirty="0">
              <a:solidFill>
                <a:srgbClr val="282F39"/>
              </a:solidFill>
              <a:effectLst/>
              <a:ea typeface="Open Sans" panose="020B0606030504020204" pitchFamily="34" charset="0"/>
              <a:cs typeface="Open Sans" panose="020B0606030504020204" pitchFamily="34" charset="0"/>
            </a:endParaRPr>
          </a:p>
        </p:txBody>
      </p:sp>
      <p:pic>
        <p:nvPicPr>
          <p:cNvPr id="11" name="Imagen 10">
            <a:extLst>
              <a:ext uri="{FF2B5EF4-FFF2-40B4-BE49-F238E27FC236}">
                <a16:creationId xmlns:a16="http://schemas.microsoft.com/office/drawing/2014/main" id="{E569A269-C20E-4BDB-A56E-D32A67865AD4}"/>
              </a:ext>
            </a:extLst>
          </p:cNvPr>
          <p:cNvPicPr/>
          <p:nvPr/>
        </p:nvPicPr>
        <p:blipFill>
          <a:blip r:embed="rId3"/>
          <a:stretch>
            <a:fillRect/>
          </a:stretch>
        </p:blipFill>
        <p:spPr>
          <a:xfrm>
            <a:off x="881830" y="1898382"/>
            <a:ext cx="10058400" cy="4563216"/>
          </a:xfrm>
          <a:prstGeom prst="rect">
            <a:avLst/>
          </a:prstGeom>
        </p:spPr>
      </p:pic>
    </p:spTree>
    <p:extLst>
      <p:ext uri="{BB962C8B-B14F-4D97-AF65-F5344CB8AC3E}">
        <p14:creationId xmlns:p14="http://schemas.microsoft.com/office/powerpoint/2010/main" val="416524276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70BFDEA41A5D8B46AA5DA2E2389CBE4E" ma:contentTypeVersion="18" ma:contentTypeDescription="Crear nuevo documento." ma:contentTypeScope="" ma:versionID="672700c7c1e39a78a362f54b21ce1efa">
  <xsd:schema xmlns:xsd="http://www.w3.org/2001/XMLSchema" xmlns:xs="http://www.w3.org/2001/XMLSchema" xmlns:p="http://schemas.microsoft.com/office/2006/metadata/properties" xmlns:ns2="d0daa353-f819-43d1-badf-ce69fea8800d" xmlns:ns3="edc1eb1c-f9b5-429a-a0ce-702847a0aa2d" targetNamespace="http://schemas.microsoft.com/office/2006/metadata/properties" ma:root="true" ma:fieldsID="3db37e5c6f54565a9911855e2c96e577" ns2:_="" ns3:_="">
    <xsd:import namespace="d0daa353-f819-43d1-badf-ce69fea8800d"/>
    <xsd:import namespace="edc1eb1c-f9b5-429a-a0ce-702847a0aa2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element ref="ns2:Fechayhora" minOccurs="0"/>
                <xsd:element ref="ns2:Fecha_x0020_de_x0020_creaci_x00f3_n" minOccurs="0"/>
                <xsd:element ref="ns2:lcf76f155ced4ddcb4097134ff3c332f" minOccurs="0"/>
                <xsd:element ref="ns3: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0daa353-f819-43d1-badf-ce69fea8800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Fechayhora" ma:index="20" nillable="true" ma:displayName="Fecha y hora" ma:format="DateTime" ma:internalName="Fechayhora">
      <xsd:simpleType>
        <xsd:restriction base="dms:DateTime"/>
      </xsd:simpleType>
    </xsd:element>
    <xsd:element name="Fecha_x0020_de_x0020_creaci_x00f3_n" ma:index="21" nillable="true" ma:displayName="Fecha de creación" ma:format="DateTime" ma:internalName="Fecha_x0020_de_x0020_creaci_x00f3_n">
      <xsd:simpleType>
        <xsd:restriction base="dms:DateTime"/>
      </xsd:simpleType>
    </xsd:element>
    <xsd:element name="lcf76f155ced4ddcb4097134ff3c332f" ma:index="23" nillable="true" ma:taxonomy="true" ma:internalName="lcf76f155ced4ddcb4097134ff3c332f" ma:taxonomyFieldName="MediaServiceImageTags" ma:displayName="Etiquetas de imagen" ma:readOnly="false" ma:fieldId="{5cf76f15-5ced-4ddc-b409-7134ff3c332f}" ma:taxonomyMulti="true" ma:sspId="e2f773bf-f00b-42a6-8b07-050935be226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5"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dc1eb1c-f9b5-429a-a0ce-702847a0aa2d" elementFormDefault="qualified">
    <xsd:import namespace="http://schemas.microsoft.com/office/2006/documentManagement/types"/>
    <xsd:import namespace="http://schemas.microsoft.com/office/infopath/2007/PartnerControls"/>
    <xsd:element name="SharedWithUsers" ma:index="16"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Detalles de uso compartido" ma:internalName="SharedWithDetails" ma:readOnly="true">
      <xsd:simpleType>
        <xsd:restriction base="dms:Note">
          <xsd:maxLength value="255"/>
        </xsd:restriction>
      </xsd:simpleType>
    </xsd:element>
    <xsd:element name="TaxCatchAll" ma:index="24" nillable="true" ma:displayName="Taxonomy Catch All Column" ma:hidden="true" ma:list="{9beb23f2-04a0-4483-9f40-448d491ccbe9}" ma:internalName="TaxCatchAll" ma:showField="CatchAllData" ma:web="edc1eb1c-f9b5-429a-a0ce-702847a0aa2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Fecha_x0020_de_x0020_creaci_x00f3_n xmlns="d0daa353-f819-43d1-badf-ce69fea8800d">2022-03-01T20:28:41+00:00</Fecha_x0020_de_x0020_creaci_x00f3_n>
    <Fechayhora xmlns="d0daa353-f819-43d1-badf-ce69fea8800d" xsi:nil="true"/>
    <lcf76f155ced4ddcb4097134ff3c332f xmlns="d0daa353-f819-43d1-badf-ce69fea8800d">
      <Terms xmlns="http://schemas.microsoft.com/office/infopath/2007/PartnerControls"/>
    </lcf76f155ced4ddcb4097134ff3c332f>
    <TaxCatchAll xmlns="edc1eb1c-f9b5-429a-a0ce-702847a0aa2d" xsi:nil="true"/>
  </documentManagement>
</p:properties>
</file>

<file path=customXml/itemProps1.xml><?xml version="1.0" encoding="utf-8"?>
<ds:datastoreItem xmlns:ds="http://schemas.openxmlformats.org/officeDocument/2006/customXml" ds:itemID="{79023E5D-CD71-4D77-A86E-A9A17EFDA385}">
  <ds:schemaRefs>
    <ds:schemaRef ds:uri="http://schemas.microsoft.com/sharepoint/v3/contenttype/forms"/>
  </ds:schemaRefs>
</ds:datastoreItem>
</file>

<file path=customXml/itemProps2.xml><?xml version="1.0" encoding="utf-8"?>
<ds:datastoreItem xmlns:ds="http://schemas.openxmlformats.org/officeDocument/2006/customXml" ds:itemID="{F20C1D1D-4F88-4545-B004-BFA334B942F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0daa353-f819-43d1-badf-ce69fea8800d"/>
    <ds:schemaRef ds:uri="edc1eb1c-f9b5-429a-a0ce-702847a0aa2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43175C4-A522-4D0C-83A0-11122602A775}">
  <ds:schemaRefs>
    <ds:schemaRef ds:uri="http://purl.org/dc/terms/"/>
    <ds:schemaRef ds:uri="http://schemas.microsoft.com/office/infopath/2007/PartnerControls"/>
    <ds:schemaRef ds:uri="edc1eb1c-f9b5-429a-a0ce-702847a0aa2d"/>
    <ds:schemaRef ds:uri="http://www.w3.org/XML/1998/namespace"/>
    <ds:schemaRef ds:uri="http://purl.org/dc/dcmitype/"/>
    <ds:schemaRef ds:uri="http://purl.org/dc/elements/1.1/"/>
    <ds:schemaRef ds:uri="http://schemas.openxmlformats.org/package/2006/metadata/core-properties"/>
    <ds:schemaRef ds:uri="http://schemas.microsoft.com/office/2006/documentManagement/types"/>
    <ds:schemaRef ds:uri="d0daa353-f819-43d1-badf-ce69fea8800d"/>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575</TotalTime>
  <Words>887</Words>
  <Application>Microsoft Office PowerPoint</Application>
  <PresentationFormat>Panorámica</PresentationFormat>
  <Paragraphs>80</Paragraphs>
  <Slides>12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Arial</vt:lpstr>
      <vt:lpstr>Calibri</vt:lpstr>
      <vt:lpstr>Calibri Light</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Sebastian Cifuentes T.</dc:creator>
  <cp:lastModifiedBy>Victor Rosendo</cp:lastModifiedBy>
  <cp:revision>343</cp:revision>
  <dcterms:created xsi:type="dcterms:W3CDTF">2022-02-10T19:58:30Z</dcterms:created>
  <dcterms:modified xsi:type="dcterms:W3CDTF">2025-03-29T19:34:17Z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0x01010070BFDEA41A5D8B46AA5DA2E2389CBE4E</vt:lpwstr>
  </property>
  <property fmtid="{D5CDD505-2E9C-101B-9397-08002B2CF9AE}" pid="3" name="MediaServiceImageTags">
    <vt:lpwstr/>
  </property>
</Properties>
</file>