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783720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915560" y="2426040"/>
            <a:ext cx="783720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9155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59313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65520" y="78372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215120" y="78372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915560" y="242604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565520" y="242604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215120" y="242604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915560" y="783720"/>
            <a:ext cx="7837200" cy="31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783720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73880" y="4702320"/>
            <a:ext cx="10885680" cy="36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19155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915560" y="783720"/>
            <a:ext cx="7837200" cy="31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9313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1915560" y="2426040"/>
            <a:ext cx="783720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783720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915560" y="2426040"/>
            <a:ext cx="783720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9155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59313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65520" y="78372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7215120" y="78372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1915560" y="242604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565520" y="242604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7215120" y="242604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1915560" y="783720"/>
            <a:ext cx="7837200" cy="3143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783720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783720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173880" y="4702320"/>
            <a:ext cx="10885680" cy="36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19155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9313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1915560" y="2426040"/>
            <a:ext cx="783720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783720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1915560" y="2426040"/>
            <a:ext cx="783720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19155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59313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565520" y="78372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7215120" y="78372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1915560" y="242604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4565520" y="242604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7215120" y="2426040"/>
            <a:ext cx="252324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73880" y="4702320"/>
            <a:ext cx="10885680" cy="369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9155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931360" y="242604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532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931360" y="783720"/>
            <a:ext cx="382428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915560" y="2426040"/>
            <a:ext cx="7837200" cy="149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8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5DF092-1C48-4259-A3FC-545304F696D6}" type="datetime">
              <a:rPr b="0" lang="en-GB" sz="1050" spc="-1" strike="noStrike">
                <a:solidFill>
                  <a:srgbClr val="ffffff"/>
                </a:solidFill>
                <a:latin typeface="Tw Cen MT"/>
              </a:rPr>
              <a:t>14/03/19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2EBF97F-0D02-430B-9B9F-43C6AC6F35AF}" type="slidenum">
              <a:rPr b="0" lang="en-GB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/>
                  </a:gs>
                  <a:gs pos="100000">
                    <a:schemeClr val="bg2">
                      <a:lumMod val="60000"/>
                      <a:lumOff val="4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chemeClr val="tx2">
                      <a:alpha val="80000"/>
                    </a:schemeClr>
                  </a:gs>
                  <a:gs pos="100000">
                    <a:schemeClr val="bg2">
                      <a:lumMod val="60000"/>
                      <a:lumOff val="40000"/>
                      <a:alpha val="60000"/>
                    </a:schemeClr>
                  </a:gs>
                </a:gsLst>
                <a:lin ang="54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7BE485-48FF-41A3-932F-48216784B7AC}" type="datetime">
              <a:rPr b="0" lang="en-GB" sz="1050" spc="-1" strike="noStrike">
                <a:solidFill>
                  <a:srgbClr val="ffffff"/>
                </a:solidFill>
                <a:latin typeface="Tw Cen MT"/>
              </a:rPr>
              <a:t>14/03/19</a:t>
            </a:fld>
            <a:endParaRPr b="0" lang="en-GB" sz="1050" spc="-1" strike="noStrike">
              <a:latin typeface="Times New Roman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660EAD-7A3D-4033-872C-A670E79A41BC}" type="slidenum">
              <a:rPr b="0" lang="en-GB" sz="1050" spc="-1" strike="noStrike">
                <a:solidFill>
                  <a:srgbClr val="ffffff"/>
                </a:solidFill>
                <a:latin typeface="Tw Cen MT"/>
              </a:rPr>
              <a:t>1</a:t>
            </a:fld>
            <a:endParaRPr b="0" lang="en-GB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73880" y="4702320"/>
            <a:ext cx="10885680" cy="7963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5320" spc="-1" strike="noStrike">
                <a:latin typeface="Arial"/>
              </a:rPr>
              <a:t>Click to edit the title text format</a:t>
            </a:r>
            <a:endParaRPr b="0" lang="en-GB" sz="532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915560" y="783720"/>
            <a:ext cx="7837200" cy="3143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Bef>
                <a:spcPts val="1712"/>
              </a:spcBef>
            </a:pPr>
            <a:r>
              <a:rPr b="0" lang="en-GB" sz="3870" spc="-1" strike="noStrike">
                <a:latin typeface="Arial"/>
              </a:rPr>
              <a:t>Click to edit the outline text format</a:t>
            </a:r>
            <a:endParaRPr b="0" lang="en-GB" sz="3870" spc="-1" strike="noStrike">
              <a:latin typeface="Arial"/>
            </a:endParaRPr>
          </a:p>
          <a:p>
            <a:pPr lvl="1">
              <a:spcBef>
                <a:spcPts val="1369"/>
              </a:spcBef>
            </a:pPr>
            <a:r>
              <a:rPr b="0" lang="en-GB" sz="3390" spc="-1" strike="noStrike">
                <a:latin typeface="Arial"/>
              </a:rPr>
              <a:t>Second Outline Level</a:t>
            </a:r>
            <a:endParaRPr b="0" lang="en-GB" sz="3390" spc="-1" strike="noStrike">
              <a:latin typeface="Arial"/>
            </a:endParaRPr>
          </a:p>
          <a:p>
            <a:pPr lvl="2">
              <a:spcBef>
                <a:spcPts val="1026"/>
              </a:spcBef>
            </a:pPr>
            <a:r>
              <a:rPr b="0" lang="en-GB" sz="2910" spc="-1" strike="noStrike">
                <a:latin typeface="Arial"/>
              </a:rPr>
              <a:t>Third Outline Level</a:t>
            </a:r>
            <a:endParaRPr b="0" lang="en-GB" sz="2910" spc="-1" strike="noStrike">
              <a:latin typeface="Arial"/>
            </a:endParaRPr>
          </a:p>
          <a:p>
            <a:pPr lvl="3">
              <a:spcBef>
                <a:spcPts val="683"/>
              </a:spcBef>
            </a:pPr>
            <a:r>
              <a:rPr b="0" lang="en-GB" sz="2420" spc="-1" strike="noStrike">
                <a:latin typeface="Arial"/>
              </a:rPr>
              <a:t>Fourth Outline Level</a:t>
            </a:r>
            <a:endParaRPr b="0" lang="en-GB" sz="2420" spc="-1" strike="noStrike">
              <a:latin typeface="Arial"/>
            </a:endParaRPr>
          </a:p>
          <a:p>
            <a:pPr lvl="4">
              <a:spcBef>
                <a:spcPts val="340"/>
              </a:spcBef>
            </a:pPr>
            <a:r>
              <a:rPr b="0" lang="en-GB" sz="2420" spc="-1" strike="noStrike">
                <a:latin typeface="Arial"/>
              </a:rPr>
              <a:t>Fifth Outline Level</a:t>
            </a:r>
            <a:endParaRPr b="0" lang="en-GB" sz="2420" spc="-1" strike="noStrike">
              <a:latin typeface="Arial"/>
            </a:endParaRPr>
          </a:p>
          <a:p>
            <a:pPr lvl="5">
              <a:spcBef>
                <a:spcPts val="340"/>
              </a:spcBef>
            </a:pPr>
            <a:r>
              <a:rPr b="0" lang="en-GB" sz="2420" spc="-1" strike="noStrike">
                <a:latin typeface="Arial"/>
              </a:rPr>
              <a:t>Sixth Outline Level</a:t>
            </a:r>
            <a:endParaRPr b="0" lang="en-GB" sz="2420" spc="-1" strike="noStrike">
              <a:latin typeface="Arial"/>
            </a:endParaRPr>
          </a:p>
          <a:p>
            <a:pPr lvl="6">
              <a:spcBef>
                <a:spcPts val="340"/>
              </a:spcBef>
            </a:pPr>
            <a:r>
              <a:rPr b="0" lang="en-GB" sz="2420" spc="-1" strike="noStrike">
                <a:latin typeface="Arial"/>
              </a:rPr>
              <a:t>Seventh Outline Level</a:t>
            </a:r>
            <a:endParaRPr b="0" lang="en-GB" sz="2420" spc="-1" strike="noStrike"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4963680" y="5921640"/>
            <a:ext cx="5312160" cy="419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A0DCF9CA-3810-412B-9273-5B0FEC745F8F}" type="author">
              <a:rPr b="0" lang="en-GB" sz="2180" spc="-1" strike="noStrike">
                <a:latin typeface="Arial"/>
              </a:rPr>
              <a:t> </a:t>
            </a:fld>
            <a:endParaRPr b="0" lang="en-GB" sz="218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GB" sz="4800" spc="-1" strike="noStrike" cap="all">
                <a:solidFill>
                  <a:srgbClr val="ffffff"/>
                </a:solidFill>
                <a:latin typeface="Tw Cen MT"/>
              </a:rPr>
              <a:t>Assistance with choosing a location where to Relocate to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GB" sz="2000" spc="-1" strike="noStrike" cap="all">
                <a:solidFill>
                  <a:srgbClr val="d8fc68"/>
                </a:solidFill>
                <a:latin typeface="Tw Cen MT"/>
              </a:rPr>
              <a:t>Applied Data Science Capstone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1141560" y="618480"/>
            <a:ext cx="9905760" cy="63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GB" sz="3600" spc="-1" strike="noStrike" cap="all">
                <a:solidFill>
                  <a:srgbClr val="ffffff"/>
                </a:solidFill>
                <a:latin typeface="Tw Cen MT"/>
              </a:rPr>
              <a:t>Completing and summarizing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1141560" y="1255680"/>
            <a:ext cx="10458720" cy="453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b="0" lang="en-GB" sz="387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387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1608480" y="1656000"/>
            <a:ext cx="803952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94240" y="432000"/>
            <a:ext cx="9905760" cy="63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GB" sz="3600" spc="-1" strike="noStrike" cap="all">
                <a:solidFill>
                  <a:srgbClr val="ffffff"/>
                </a:solidFill>
                <a:latin typeface="Tw Cen MT"/>
              </a:rPr>
              <a:t>Completing and summarizing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969840" y="1002600"/>
            <a:ext cx="9758160" cy="55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773280" y="1944720"/>
            <a:ext cx="10458720" cy="453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spcBef>
                <a:spcPts val="1712"/>
              </a:spcBef>
            </a:pPr>
            <a:r>
              <a:rPr b="1" lang="en-GB" sz="2400" spc="-1" strike="noStrike">
                <a:latin typeface="Tw Cen MT"/>
              </a:rPr>
              <a:t>- merging dataframe with the main map helped us when trying to pick one of neighborhoods where to relocate</a:t>
            </a:r>
            <a:endParaRPr b="1" lang="en-GB" sz="2400" spc="-1" strike="noStrike">
              <a:latin typeface="Tw Cen MT"/>
            </a:endParaRPr>
          </a:p>
          <a:p>
            <a:pPr>
              <a:spcBef>
                <a:spcPts val="1712"/>
              </a:spcBef>
            </a:pPr>
            <a:r>
              <a:rPr b="1" lang="en-GB" sz="2400" spc="-1" strike="noStrike">
                <a:latin typeface="Tw Cen MT"/>
              </a:rPr>
              <a:t>- choices here are really individual and everything depends on everyone's preferences</a:t>
            </a:r>
            <a:endParaRPr b="1" lang="en-GB" sz="2400" spc="-1" strike="noStrike">
              <a:latin typeface="Tw Cen MT"/>
            </a:endParaRPr>
          </a:p>
          <a:p>
            <a:pPr>
              <a:spcBef>
                <a:spcPts val="1712"/>
              </a:spcBef>
            </a:pPr>
            <a:r>
              <a:rPr b="1" lang="en-GB" sz="2400" spc="-1" strike="noStrike">
                <a:latin typeface="Tw Cen MT"/>
              </a:rPr>
              <a:t>- the map tells us the average costs of living and top five categories of venues in specific area</a:t>
            </a:r>
            <a:endParaRPr b="1" lang="en-GB" sz="2400" spc="-1" strike="noStrike">
              <a:latin typeface="Tw Cen MT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224000" y="299160"/>
            <a:ext cx="9905760" cy="63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GB" sz="3600" spc="-1" strike="noStrike" cap="all">
                <a:solidFill>
                  <a:srgbClr val="ffffff"/>
                </a:solidFill>
                <a:latin typeface="Tw Cen MT"/>
              </a:rPr>
              <a:t>Completing and summarizing</a:t>
            </a:r>
            <a:endParaRPr b="0" lang="en-GB" sz="3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368000" y="-11016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</a:rPr>
              <a:t>References</a:t>
            </a:r>
            <a:endParaRPr b="0" lang="en-GB" sz="3600" spc="-1" strike="noStrike" cap="all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936000" y="1152000"/>
            <a:ext cx="9905760" cy="3541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[1] https://www.welcometoprague.eu/basic-information-about-prague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[2] http://opendata.praha.eu/dataset/ipr-mestske_casti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[3] https://foursquare.com/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[4] https://realitymix.centrum.cz/statistika-nemovitosti/byty-pronajem-prumerna-cena-pronajmu-1m2-</a:t>
            </a: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mesic.html http://www.cenovamapa.eu/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[5] http://opendata.iprpraha.cz/CUR/DOP/DOP_PID_ZASTAVKY_B/WGS_84/DOP_PID_ZASTAVKY_B.json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[6] http://opendata.iprpraha.cz/CUR/ZPK/ZPK_O_Kont_TOitem_b/S_JTSK/ZPK_O_Kont_TOitem_b.json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[7] https://mapshaper.org/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[8] https://nbviewer.jupyter.org/gist/talbertc-usgs/18f8901fc98f109f2b71156cf3ac81cd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[9] https://cs.wikipedia.org/wiki/Seznam_katastr%C3%A1ln%C3%ADch_%C3%BAzem</a:t>
            </a: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%C3%AD_Prahy_podle_po%C4%8Dtu_obyvatel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[10] https://github.com/gboeing/urban-data-science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1500" spc="-1" strike="noStrike">
                <a:solidFill>
                  <a:srgbClr val="ffffff"/>
                </a:solidFill>
                <a:latin typeface="Tw Cen MT"/>
              </a:rPr>
              <a:t>[11] https://www.toptal.com/machine-learning/clustering-algorithms</a:t>
            </a:r>
            <a:endParaRPr b="0" lang="en-GB" sz="15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GB" sz="3200" spc="-1" strike="noStrike" cap="all">
                <a:solidFill>
                  <a:srgbClr val="ffffff"/>
                </a:solidFill>
                <a:latin typeface="Tw Cen MT"/>
              </a:rPr>
              <a:t>Introduction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872000" y="2880000"/>
            <a:ext cx="748800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Arial"/>
              </a:rPr>
              <a:t>- a help with picking up the right location where to move to in Prague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- used by someone who needs basic overview of areas in Prague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- situated on the Vltava River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- capital city of the Czech Republic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- 1.3 million people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1141560" y="618480"/>
            <a:ext cx="9905760" cy="759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</a:rPr>
              <a:t>Data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1126080" y="1378440"/>
            <a:ext cx="9905760" cy="441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GeoLocations – for 57 city districts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                       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- 112 cadastral territories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                       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- Nominatim (latitude,longtitude)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                       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- OSMNX (POINTS,POLYGONS)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Venues - Foursquare API – top venues in each cadastral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Rents and extras – csv files of recycling bins and trans. Stops                                  added to venues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                           </a:t>
            </a: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- rents – averages per m² in CZK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141560" y="618480"/>
            <a:ext cx="9905760" cy="718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GB" sz="3600" spc="-1" strike="noStrike" cap="all">
                <a:solidFill>
                  <a:srgbClr val="ffffff"/>
                </a:solidFill>
                <a:latin typeface="Tw Cen MT"/>
              </a:rPr>
              <a:t>Main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1141560" y="1337400"/>
            <a:ext cx="9905760" cy="521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The basic map with rents</a:t>
            </a:r>
            <a:endParaRPr b="0" lang="en-GB" sz="2400" spc="-1" strike="noStrike">
              <a:latin typeface="Arial"/>
            </a:endParaRPr>
          </a:p>
          <a:p>
            <a:pPr marL="457200" indent="-4568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AutoNum type="alphaLcParenR"/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4032000" y="1944000"/>
            <a:ext cx="7992000" cy="405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141560" y="618480"/>
            <a:ext cx="9905760" cy="718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GB" sz="3600" spc="-1" strike="noStrike" cap="all">
                <a:solidFill>
                  <a:srgbClr val="ffffff"/>
                </a:solidFill>
                <a:latin typeface="Tw Cen MT"/>
              </a:rPr>
              <a:t>Foursquare dataset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1141560" y="1337400"/>
            <a:ext cx="9905760" cy="521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Top venue categories for each of 112 cadastral districts</a:t>
            </a:r>
            <a:endParaRPr b="0" lang="en-GB" sz="24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GB" sz="2400" spc="-1" strike="noStrike">
                <a:solidFill>
                  <a:srgbClr val="ffffff"/>
                </a:solidFill>
                <a:latin typeface="Tw Cen MT"/>
              </a:rPr>
              <a:t>All categories are grouped and generalized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216000" y="3312000"/>
            <a:ext cx="11534400" cy="20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141560" y="618480"/>
            <a:ext cx="9905760" cy="63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GB" sz="3600" spc="-1" strike="noStrike" cap="all">
                <a:solidFill>
                  <a:srgbClr val="ffffff"/>
                </a:solidFill>
                <a:latin typeface="Tw Cen MT"/>
              </a:rPr>
              <a:t>Recycling and buses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936000" y="1872720"/>
            <a:ext cx="10458720" cy="453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GB" sz="2400" spc="-1" strike="noStrike">
                <a:solidFill>
                  <a:srgbClr val="ffffff"/>
                </a:solidFill>
                <a:latin typeface="Tw Cen MT"/>
              </a:rPr>
              <a:t>density of available waste bins for recycling in each cadastral </a:t>
            </a:r>
            <a:endParaRPr b="0" lang="en-GB" sz="24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GB" sz="2400" spc="-1" strike="noStrike">
                <a:solidFill>
                  <a:srgbClr val="ffffff"/>
                </a:solidFill>
                <a:latin typeface="Tw Cen MT"/>
              </a:rPr>
              <a:t>density of bus and tram stops in neighborhoods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GB" sz="2400" spc="-1" strike="noStrike">
                <a:solidFill>
                  <a:srgbClr val="ffffff"/>
                </a:solidFill>
                <a:latin typeface="Tw Cen MT"/>
              </a:rPr>
              <a:t>   </a:t>
            </a:r>
            <a:r>
              <a:rPr b="1" lang="en-GB" sz="2400" spc="-1" strike="noStrike">
                <a:solidFill>
                  <a:srgbClr val="ffffff"/>
                </a:solidFill>
                <a:latin typeface="Tw Cen MT"/>
              </a:rPr>
              <a:t>- FourSquare category Transportation is more like transportation hub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1141560" y="618480"/>
            <a:ext cx="9905760" cy="63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GB" sz="3600" spc="-1" strike="noStrike" cap="all">
                <a:solidFill>
                  <a:srgbClr val="ffffff"/>
                </a:solidFill>
                <a:latin typeface="Tw Cen MT"/>
              </a:rPr>
              <a:t>Normalizing and clustering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64000" y="1872720"/>
            <a:ext cx="10458720" cy="453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GB" sz="2400" spc="-1" strike="noStrike">
                <a:solidFill>
                  <a:srgbClr val="ffffff"/>
                </a:solidFill>
                <a:latin typeface="Tw Cen MT"/>
              </a:rPr>
              <a:t>main dataframe consists of several generalized groups of venues – each large scale of values</a:t>
            </a:r>
            <a:endParaRPr b="0" lang="en-GB" sz="24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GB" sz="2400" spc="-1" strike="noStrike">
                <a:solidFill>
                  <a:srgbClr val="ffffff"/>
                </a:solidFill>
                <a:latin typeface="Tw Cen MT"/>
              </a:rPr>
              <a:t>using sklearn.MinMaxScaler – value 0 – 1</a:t>
            </a:r>
            <a:endParaRPr b="0" lang="en-GB" sz="2400" spc="-1" strike="noStrike">
              <a:latin typeface="Arial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1" lang="en-GB" sz="2400" spc="-1" strike="noStrike">
                <a:solidFill>
                  <a:srgbClr val="ffffff"/>
                </a:solidFill>
                <a:latin typeface="Tw Cen MT"/>
              </a:rPr>
              <a:t>Using clustering algorythm AffinityPropagation from sklearn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141560" y="618480"/>
            <a:ext cx="9905760" cy="63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GB" sz="3600" spc="-1" strike="noStrike" cap="all">
                <a:solidFill>
                  <a:srgbClr val="ffffff"/>
                </a:solidFill>
                <a:latin typeface="Tw Cen MT"/>
              </a:rPr>
              <a:t>Main Article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1141560" y="1255680"/>
            <a:ext cx="10458720" cy="453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b="0" lang="en-GB" sz="387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GB" sz="387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360000" y="2160000"/>
            <a:ext cx="11343960" cy="4409640"/>
          </a:xfrm>
          <a:prstGeom prst="rect">
            <a:avLst/>
          </a:prstGeom>
          <a:ln>
            <a:noFill/>
          </a:ln>
        </p:spPr>
      </p:pic>
      <p:sp>
        <p:nvSpPr>
          <p:cNvPr id="278" name="TextShape 3"/>
          <p:cNvSpPr txBox="1"/>
          <p:nvPr/>
        </p:nvSpPr>
        <p:spPr>
          <a:xfrm>
            <a:off x="648000" y="1296000"/>
            <a:ext cx="8496000" cy="80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400" spc="-1" strike="noStrike">
                <a:latin typeface="Tw Cen MT"/>
              </a:rPr>
              <a:t>- 16 cluster groupes with 7 most common venues</a:t>
            </a:r>
            <a:endParaRPr b="1" lang="en-GB" sz="2400" spc="-1" strike="noStrike">
              <a:latin typeface="Tw Cen MT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141560" y="618480"/>
            <a:ext cx="9905760" cy="636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GB" sz="3600" spc="-1" strike="noStrike" cap="all">
                <a:solidFill>
                  <a:srgbClr val="ffffff"/>
                </a:solidFill>
                <a:latin typeface="Tw Cen MT"/>
              </a:rPr>
              <a:t>Main Article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1141560" y="1255680"/>
            <a:ext cx="10458720" cy="453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1" lang="en-GB" sz="2400" spc="-1" strike="noStrike">
                <a:solidFill>
                  <a:srgbClr val="ffffff"/>
                </a:solidFill>
                <a:latin typeface="Tw Cen MT"/>
              </a:rPr>
              <a:t>- the main dataframe with cadastral names, its locations, cluster groups and five density based features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382680" y="2124360"/>
            <a:ext cx="1135332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304</TotalTime>
  <Application>LibreOffice/6.0.7.3$Linux_X86_64 LibreOffice_project/00m0$Build-3</Application>
  <Words>603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2018-09-09T09:14:01Z</dcterms:created>
  <dc:creator>Mohammad Ali Dastgheib</dc:creator>
  <dc:description/>
  <dc:language>en-GB</dc:language>
  <cp:lastModifiedBy/>
  <dcterms:modified xsi:type="dcterms:W3CDTF">2019-03-14T05:54:53Z</dcterms:modified>
  <cp:revision>10</cp:revision>
  <dc:subject/>
  <dc:title>A Recommender System for Groceries Contractor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