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3540E3-BC31-42BF-984A-C0E867F0FE23}" type="doc">
      <dgm:prSet loTypeId="urn:microsoft.com/office/officeart/2005/8/layout/hProcess9" loCatId="process" qsTypeId="urn:microsoft.com/office/officeart/2005/8/quickstyle/simple1" qsCatId="simple" csTypeId="urn:microsoft.com/office/officeart/2005/8/colors/accent0_3" csCatId="mainScheme" phldr="1"/>
      <dgm:spPr/>
    </dgm:pt>
    <dgm:pt modelId="{5C13E8A8-8F4F-4D1E-989D-FF0EE75E34A9}">
      <dgm:prSet phldrT="[Text]"/>
      <dgm:spPr/>
      <dgm:t>
        <a:bodyPr/>
        <a:lstStyle/>
        <a:p>
          <a:r>
            <a:rPr lang="en-US" dirty="0"/>
            <a:t>Early ICs introduced (linear)</a:t>
          </a:r>
        </a:p>
      </dgm:t>
    </dgm:pt>
    <dgm:pt modelId="{9419FCC0-019F-4F3E-B997-5CB93661375A}" type="parTrans" cxnId="{0A0A5F95-790E-480D-A5FF-957751DB2EF6}">
      <dgm:prSet/>
      <dgm:spPr/>
      <dgm:t>
        <a:bodyPr/>
        <a:lstStyle/>
        <a:p>
          <a:endParaRPr lang="en-US"/>
        </a:p>
      </dgm:t>
    </dgm:pt>
    <dgm:pt modelId="{0D4544AB-60FA-41F2-A220-2AE949A45990}" type="sibTrans" cxnId="{0A0A5F95-790E-480D-A5FF-957751DB2EF6}">
      <dgm:prSet/>
      <dgm:spPr/>
      <dgm:t>
        <a:bodyPr/>
        <a:lstStyle/>
        <a:p>
          <a:endParaRPr lang="en-US"/>
        </a:p>
      </dgm:t>
    </dgm:pt>
    <dgm:pt modelId="{7E3837FD-FC47-4C2A-9227-5809354F9024}">
      <dgm:prSet phldrT="[Text]"/>
      <dgm:spPr/>
      <dgm:t>
        <a:bodyPr/>
        <a:lstStyle/>
        <a:p>
          <a:r>
            <a:rPr lang="en-US" dirty="0"/>
            <a:t>Fixed Frequency Controllers created</a:t>
          </a:r>
        </a:p>
      </dgm:t>
    </dgm:pt>
    <dgm:pt modelId="{322CD222-AECF-41A5-829F-E27562B91A2F}" type="parTrans" cxnId="{59FD0A34-6CCD-402C-82C2-D6B0069EB3AF}">
      <dgm:prSet/>
      <dgm:spPr/>
      <dgm:t>
        <a:bodyPr/>
        <a:lstStyle/>
        <a:p>
          <a:endParaRPr lang="en-US"/>
        </a:p>
      </dgm:t>
    </dgm:pt>
    <dgm:pt modelId="{B0CF1CDB-5911-4844-8D41-38F7B1236225}" type="sibTrans" cxnId="{59FD0A34-6CCD-402C-82C2-D6B0069EB3AF}">
      <dgm:prSet/>
      <dgm:spPr/>
      <dgm:t>
        <a:bodyPr/>
        <a:lstStyle/>
        <a:p>
          <a:endParaRPr lang="en-US"/>
        </a:p>
      </dgm:t>
    </dgm:pt>
    <dgm:pt modelId="{DBF7C0E1-D007-4347-81F1-1EAB9BAA3C26}">
      <dgm:prSet phldrT="[Text]"/>
      <dgm:spPr/>
      <dgm:t>
        <a:bodyPr/>
        <a:lstStyle/>
        <a:p>
          <a:r>
            <a:rPr lang="en-US" dirty="0"/>
            <a:t>Current Mode control (measuring and controlling with PWM)</a:t>
          </a:r>
        </a:p>
      </dgm:t>
    </dgm:pt>
    <dgm:pt modelId="{0385F8BD-BC17-4E8A-A891-65BA3934F99F}" type="parTrans" cxnId="{21D281AD-0180-4EDE-9A1F-92DC4E457BD2}">
      <dgm:prSet/>
      <dgm:spPr/>
      <dgm:t>
        <a:bodyPr/>
        <a:lstStyle/>
        <a:p>
          <a:endParaRPr lang="en-US"/>
        </a:p>
      </dgm:t>
    </dgm:pt>
    <dgm:pt modelId="{82A818BF-7319-4DD1-BB01-184FB9F94960}" type="sibTrans" cxnId="{21D281AD-0180-4EDE-9A1F-92DC4E457BD2}">
      <dgm:prSet/>
      <dgm:spPr/>
      <dgm:t>
        <a:bodyPr/>
        <a:lstStyle/>
        <a:p>
          <a:endParaRPr lang="en-US"/>
        </a:p>
      </dgm:t>
    </dgm:pt>
    <dgm:pt modelId="{8AEE4014-6866-4FF2-A829-0A745817F073}">
      <dgm:prSet phldrT="[Text]"/>
      <dgm:spPr/>
      <dgm:t>
        <a:bodyPr/>
        <a:lstStyle/>
        <a:p>
          <a:r>
            <a:rPr lang="en-US" dirty="0"/>
            <a:t>Added second  control loop for stability</a:t>
          </a:r>
        </a:p>
      </dgm:t>
    </dgm:pt>
    <dgm:pt modelId="{4420AEE9-A5CA-434F-94EB-BC3FE87759B9}" type="parTrans" cxnId="{CCBD6B0F-E40D-4582-9364-5CED696996EF}">
      <dgm:prSet/>
      <dgm:spPr/>
      <dgm:t>
        <a:bodyPr/>
        <a:lstStyle/>
        <a:p>
          <a:endParaRPr lang="en-US"/>
        </a:p>
      </dgm:t>
    </dgm:pt>
    <dgm:pt modelId="{A8C12628-7E95-4040-8D8F-3BD4266C9D0B}" type="sibTrans" cxnId="{CCBD6B0F-E40D-4582-9364-5CED696996EF}">
      <dgm:prSet/>
      <dgm:spPr/>
      <dgm:t>
        <a:bodyPr/>
        <a:lstStyle/>
        <a:p>
          <a:endParaRPr lang="en-US"/>
        </a:p>
      </dgm:t>
    </dgm:pt>
    <dgm:pt modelId="{2E7105DB-E16A-4E01-B6D4-9B8D5716B579}">
      <dgm:prSet phldrT="[Text]"/>
      <dgm:spPr/>
      <dgm:t>
        <a:bodyPr/>
        <a:lstStyle/>
        <a:p>
          <a:r>
            <a:rPr lang="en-US" dirty="0"/>
            <a:t>Digital devices rather than analog</a:t>
          </a:r>
        </a:p>
      </dgm:t>
    </dgm:pt>
    <dgm:pt modelId="{70296A24-D82C-488B-9845-3611701F43E8}" type="parTrans" cxnId="{5642D00B-BEAF-4DB2-926F-5314402A7B07}">
      <dgm:prSet/>
      <dgm:spPr/>
      <dgm:t>
        <a:bodyPr/>
        <a:lstStyle/>
        <a:p>
          <a:endParaRPr lang="en-US"/>
        </a:p>
      </dgm:t>
    </dgm:pt>
    <dgm:pt modelId="{42686D65-7B7B-4C1C-BC92-2AA8F70C9439}" type="sibTrans" cxnId="{5642D00B-BEAF-4DB2-926F-5314402A7B07}">
      <dgm:prSet/>
      <dgm:spPr/>
      <dgm:t>
        <a:bodyPr/>
        <a:lstStyle/>
        <a:p>
          <a:endParaRPr lang="en-US"/>
        </a:p>
      </dgm:t>
    </dgm:pt>
    <dgm:pt modelId="{54BB7069-685B-48E2-9552-CAC16E24091A}" type="pres">
      <dgm:prSet presAssocID="{643540E3-BC31-42BF-984A-C0E867F0FE23}" presName="CompostProcess" presStyleCnt="0">
        <dgm:presLayoutVars>
          <dgm:dir/>
          <dgm:resizeHandles val="exact"/>
        </dgm:presLayoutVars>
      </dgm:prSet>
      <dgm:spPr/>
    </dgm:pt>
    <dgm:pt modelId="{E5B03D02-73BA-4884-9367-6D5C6C597654}" type="pres">
      <dgm:prSet presAssocID="{643540E3-BC31-42BF-984A-C0E867F0FE23}" presName="arrow" presStyleLbl="bgShp" presStyleIdx="0" presStyleCnt="1" custLinFactNeighborX="-16470" custLinFactNeighborY="-29090"/>
      <dgm:spPr/>
    </dgm:pt>
    <dgm:pt modelId="{1B56124B-3FF9-4EED-AA9C-79C980549329}" type="pres">
      <dgm:prSet presAssocID="{643540E3-BC31-42BF-984A-C0E867F0FE23}" presName="linearProcess" presStyleCnt="0"/>
      <dgm:spPr/>
    </dgm:pt>
    <dgm:pt modelId="{CABA1C6B-64E9-4F9E-8720-5350DA494810}" type="pres">
      <dgm:prSet presAssocID="{5C13E8A8-8F4F-4D1E-989D-FF0EE75E34A9}" presName="textNode" presStyleLbl="node1" presStyleIdx="0" presStyleCnt="5">
        <dgm:presLayoutVars>
          <dgm:bulletEnabled val="1"/>
        </dgm:presLayoutVars>
      </dgm:prSet>
      <dgm:spPr/>
    </dgm:pt>
    <dgm:pt modelId="{509AA5C9-EA7B-487A-BE2B-4721ADFE0C28}" type="pres">
      <dgm:prSet presAssocID="{0D4544AB-60FA-41F2-A220-2AE949A45990}" presName="sibTrans" presStyleCnt="0"/>
      <dgm:spPr/>
    </dgm:pt>
    <dgm:pt modelId="{963C53CC-ABB1-4439-B3E3-6592F508F69F}" type="pres">
      <dgm:prSet presAssocID="{7E3837FD-FC47-4C2A-9227-5809354F9024}" presName="textNode" presStyleLbl="node1" presStyleIdx="1" presStyleCnt="5">
        <dgm:presLayoutVars>
          <dgm:bulletEnabled val="1"/>
        </dgm:presLayoutVars>
      </dgm:prSet>
      <dgm:spPr/>
    </dgm:pt>
    <dgm:pt modelId="{3F4F704A-AF7B-4015-B30A-75F9D406EF4B}" type="pres">
      <dgm:prSet presAssocID="{B0CF1CDB-5911-4844-8D41-38F7B1236225}" presName="sibTrans" presStyleCnt="0"/>
      <dgm:spPr/>
    </dgm:pt>
    <dgm:pt modelId="{B4ECC7AC-0801-4692-B1A1-F60B7FAEC3FB}" type="pres">
      <dgm:prSet presAssocID="{DBF7C0E1-D007-4347-81F1-1EAB9BAA3C26}" presName="textNode" presStyleLbl="node1" presStyleIdx="2" presStyleCnt="5">
        <dgm:presLayoutVars>
          <dgm:bulletEnabled val="1"/>
        </dgm:presLayoutVars>
      </dgm:prSet>
      <dgm:spPr/>
    </dgm:pt>
    <dgm:pt modelId="{4BE820EF-E788-4BBF-996B-79FCD279F0A4}" type="pres">
      <dgm:prSet presAssocID="{82A818BF-7319-4DD1-BB01-184FB9F94960}" presName="sibTrans" presStyleCnt="0"/>
      <dgm:spPr/>
    </dgm:pt>
    <dgm:pt modelId="{56DEFB1B-903E-4102-BEC3-4F7C7E90BDB1}" type="pres">
      <dgm:prSet presAssocID="{8AEE4014-6866-4FF2-A829-0A745817F073}" presName="textNode" presStyleLbl="node1" presStyleIdx="3" presStyleCnt="5">
        <dgm:presLayoutVars>
          <dgm:bulletEnabled val="1"/>
        </dgm:presLayoutVars>
      </dgm:prSet>
      <dgm:spPr/>
    </dgm:pt>
    <dgm:pt modelId="{7E9E3309-3AFB-4C4D-9323-CEE79A1EA43A}" type="pres">
      <dgm:prSet presAssocID="{A8C12628-7E95-4040-8D8F-3BD4266C9D0B}" presName="sibTrans" presStyleCnt="0"/>
      <dgm:spPr/>
    </dgm:pt>
    <dgm:pt modelId="{E567D322-7174-47DF-A015-C484DD20B15A}" type="pres">
      <dgm:prSet presAssocID="{2E7105DB-E16A-4E01-B6D4-9B8D5716B579}" presName="textNode" presStyleLbl="node1" presStyleIdx="4" presStyleCnt="5">
        <dgm:presLayoutVars>
          <dgm:bulletEnabled val="1"/>
        </dgm:presLayoutVars>
      </dgm:prSet>
      <dgm:spPr/>
    </dgm:pt>
  </dgm:ptLst>
  <dgm:cxnLst>
    <dgm:cxn modelId="{65E0E002-9CF7-4526-8FDB-F4C32182BABB}" type="presOf" srcId="{5C13E8A8-8F4F-4D1E-989D-FF0EE75E34A9}" destId="{CABA1C6B-64E9-4F9E-8720-5350DA494810}" srcOrd="0" destOrd="0" presId="urn:microsoft.com/office/officeart/2005/8/layout/hProcess9"/>
    <dgm:cxn modelId="{5642D00B-BEAF-4DB2-926F-5314402A7B07}" srcId="{643540E3-BC31-42BF-984A-C0E867F0FE23}" destId="{2E7105DB-E16A-4E01-B6D4-9B8D5716B579}" srcOrd="4" destOrd="0" parTransId="{70296A24-D82C-488B-9845-3611701F43E8}" sibTransId="{42686D65-7B7B-4C1C-BC92-2AA8F70C9439}"/>
    <dgm:cxn modelId="{CCBD6B0F-E40D-4582-9364-5CED696996EF}" srcId="{643540E3-BC31-42BF-984A-C0E867F0FE23}" destId="{8AEE4014-6866-4FF2-A829-0A745817F073}" srcOrd="3" destOrd="0" parTransId="{4420AEE9-A5CA-434F-94EB-BC3FE87759B9}" sibTransId="{A8C12628-7E95-4040-8D8F-3BD4266C9D0B}"/>
    <dgm:cxn modelId="{59FD0A34-6CCD-402C-82C2-D6B0069EB3AF}" srcId="{643540E3-BC31-42BF-984A-C0E867F0FE23}" destId="{7E3837FD-FC47-4C2A-9227-5809354F9024}" srcOrd="1" destOrd="0" parTransId="{322CD222-AECF-41A5-829F-E27562B91A2F}" sibTransId="{B0CF1CDB-5911-4844-8D41-38F7B1236225}"/>
    <dgm:cxn modelId="{B2604A39-BDED-49C7-BA6C-19545662E3C4}" type="presOf" srcId="{2E7105DB-E16A-4E01-B6D4-9B8D5716B579}" destId="{E567D322-7174-47DF-A015-C484DD20B15A}" srcOrd="0" destOrd="0" presId="urn:microsoft.com/office/officeart/2005/8/layout/hProcess9"/>
    <dgm:cxn modelId="{0A0A5F95-790E-480D-A5FF-957751DB2EF6}" srcId="{643540E3-BC31-42BF-984A-C0E867F0FE23}" destId="{5C13E8A8-8F4F-4D1E-989D-FF0EE75E34A9}" srcOrd="0" destOrd="0" parTransId="{9419FCC0-019F-4F3E-B997-5CB93661375A}" sibTransId="{0D4544AB-60FA-41F2-A220-2AE949A45990}"/>
    <dgm:cxn modelId="{21D281AD-0180-4EDE-9A1F-92DC4E457BD2}" srcId="{643540E3-BC31-42BF-984A-C0E867F0FE23}" destId="{DBF7C0E1-D007-4347-81F1-1EAB9BAA3C26}" srcOrd="2" destOrd="0" parTransId="{0385F8BD-BC17-4E8A-A891-65BA3934F99F}" sibTransId="{82A818BF-7319-4DD1-BB01-184FB9F94960}"/>
    <dgm:cxn modelId="{4CDA1EB5-CB7C-4B75-A8BC-E054FDD5DE96}" type="presOf" srcId="{DBF7C0E1-D007-4347-81F1-1EAB9BAA3C26}" destId="{B4ECC7AC-0801-4692-B1A1-F60B7FAEC3FB}" srcOrd="0" destOrd="0" presId="urn:microsoft.com/office/officeart/2005/8/layout/hProcess9"/>
    <dgm:cxn modelId="{2FF087C6-BF57-4346-A0E7-A9B5632CBC63}" type="presOf" srcId="{8AEE4014-6866-4FF2-A829-0A745817F073}" destId="{56DEFB1B-903E-4102-BEC3-4F7C7E90BDB1}" srcOrd="0" destOrd="0" presId="urn:microsoft.com/office/officeart/2005/8/layout/hProcess9"/>
    <dgm:cxn modelId="{42EEE9D0-AFCD-49C6-9163-DDE08E74BF19}" type="presOf" srcId="{643540E3-BC31-42BF-984A-C0E867F0FE23}" destId="{54BB7069-685B-48E2-9552-CAC16E24091A}" srcOrd="0" destOrd="0" presId="urn:microsoft.com/office/officeart/2005/8/layout/hProcess9"/>
    <dgm:cxn modelId="{4D93ABFA-007F-4348-A54B-6A23924D7146}" type="presOf" srcId="{7E3837FD-FC47-4C2A-9227-5809354F9024}" destId="{963C53CC-ABB1-4439-B3E3-6592F508F69F}" srcOrd="0" destOrd="0" presId="urn:microsoft.com/office/officeart/2005/8/layout/hProcess9"/>
    <dgm:cxn modelId="{FC11E58F-2318-47E4-B50E-208C49B61EB9}" type="presParOf" srcId="{54BB7069-685B-48E2-9552-CAC16E24091A}" destId="{E5B03D02-73BA-4884-9367-6D5C6C597654}" srcOrd="0" destOrd="0" presId="urn:microsoft.com/office/officeart/2005/8/layout/hProcess9"/>
    <dgm:cxn modelId="{25F8D908-D938-46EE-A74A-10294653CAE2}" type="presParOf" srcId="{54BB7069-685B-48E2-9552-CAC16E24091A}" destId="{1B56124B-3FF9-4EED-AA9C-79C980549329}" srcOrd="1" destOrd="0" presId="urn:microsoft.com/office/officeart/2005/8/layout/hProcess9"/>
    <dgm:cxn modelId="{66A02971-FEF9-4145-A606-C063C5C35C90}" type="presParOf" srcId="{1B56124B-3FF9-4EED-AA9C-79C980549329}" destId="{CABA1C6B-64E9-4F9E-8720-5350DA494810}" srcOrd="0" destOrd="0" presId="urn:microsoft.com/office/officeart/2005/8/layout/hProcess9"/>
    <dgm:cxn modelId="{277DC7FC-660F-4F35-A232-2053AEA90611}" type="presParOf" srcId="{1B56124B-3FF9-4EED-AA9C-79C980549329}" destId="{509AA5C9-EA7B-487A-BE2B-4721ADFE0C28}" srcOrd="1" destOrd="0" presId="urn:microsoft.com/office/officeart/2005/8/layout/hProcess9"/>
    <dgm:cxn modelId="{18525012-E12A-4CD2-BF15-1C293E39A365}" type="presParOf" srcId="{1B56124B-3FF9-4EED-AA9C-79C980549329}" destId="{963C53CC-ABB1-4439-B3E3-6592F508F69F}" srcOrd="2" destOrd="0" presId="urn:microsoft.com/office/officeart/2005/8/layout/hProcess9"/>
    <dgm:cxn modelId="{E23494EB-0C65-4A25-BECF-9BC51B13A9BB}" type="presParOf" srcId="{1B56124B-3FF9-4EED-AA9C-79C980549329}" destId="{3F4F704A-AF7B-4015-B30A-75F9D406EF4B}" srcOrd="3" destOrd="0" presId="urn:microsoft.com/office/officeart/2005/8/layout/hProcess9"/>
    <dgm:cxn modelId="{3D51072D-276B-4968-908C-B839AA971F88}" type="presParOf" srcId="{1B56124B-3FF9-4EED-AA9C-79C980549329}" destId="{B4ECC7AC-0801-4692-B1A1-F60B7FAEC3FB}" srcOrd="4" destOrd="0" presId="urn:microsoft.com/office/officeart/2005/8/layout/hProcess9"/>
    <dgm:cxn modelId="{83DD0EAF-76A2-48EA-9E2F-851B8D756134}" type="presParOf" srcId="{1B56124B-3FF9-4EED-AA9C-79C980549329}" destId="{4BE820EF-E788-4BBF-996B-79FCD279F0A4}" srcOrd="5" destOrd="0" presId="urn:microsoft.com/office/officeart/2005/8/layout/hProcess9"/>
    <dgm:cxn modelId="{98A5E510-06DA-461C-8612-B80B0CFBBF53}" type="presParOf" srcId="{1B56124B-3FF9-4EED-AA9C-79C980549329}" destId="{56DEFB1B-903E-4102-BEC3-4F7C7E90BDB1}" srcOrd="6" destOrd="0" presId="urn:microsoft.com/office/officeart/2005/8/layout/hProcess9"/>
    <dgm:cxn modelId="{3032CF59-F2FA-4FFE-BF79-9D8A3F15D1F9}" type="presParOf" srcId="{1B56124B-3FF9-4EED-AA9C-79C980549329}" destId="{7E9E3309-3AFB-4C4D-9323-CEE79A1EA43A}" srcOrd="7" destOrd="0" presId="urn:microsoft.com/office/officeart/2005/8/layout/hProcess9"/>
    <dgm:cxn modelId="{CC4EDC93-6970-498A-950F-306BCC11A93B}" type="presParOf" srcId="{1B56124B-3FF9-4EED-AA9C-79C980549329}" destId="{E567D322-7174-47DF-A015-C484DD20B15A}"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03D02-73BA-4884-9367-6D5C6C597654}">
      <dsp:nvSpPr>
        <dsp:cNvPr id="0" name=""/>
        <dsp:cNvSpPr/>
      </dsp:nvSpPr>
      <dsp:spPr>
        <a:xfrm>
          <a:off x="0" y="0"/>
          <a:ext cx="8420100" cy="255658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A1C6B-64E9-4F9E-8720-5350DA494810}">
      <dsp:nvSpPr>
        <dsp:cNvPr id="0" name=""/>
        <dsp:cNvSpPr/>
      </dsp:nvSpPr>
      <dsp:spPr>
        <a:xfrm>
          <a:off x="4353" y="766976"/>
          <a:ext cx="1903325" cy="102263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Early ICs introduced (linear)</a:t>
          </a:r>
        </a:p>
      </dsp:txBody>
      <dsp:txXfrm>
        <a:off x="54274" y="816897"/>
        <a:ext cx="1803483" cy="922793"/>
      </dsp:txXfrm>
    </dsp:sp>
    <dsp:sp modelId="{963C53CC-ABB1-4439-B3E3-6592F508F69F}">
      <dsp:nvSpPr>
        <dsp:cNvPr id="0" name=""/>
        <dsp:cNvSpPr/>
      </dsp:nvSpPr>
      <dsp:spPr>
        <a:xfrm>
          <a:off x="2002845" y="766976"/>
          <a:ext cx="1903325" cy="102263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Fixed Frequency Controllers created</a:t>
          </a:r>
        </a:p>
      </dsp:txBody>
      <dsp:txXfrm>
        <a:off x="2052766" y="816897"/>
        <a:ext cx="1803483" cy="922793"/>
      </dsp:txXfrm>
    </dsp:sp>
    <dsp:sp modelId="{B4ECC7AC-0801-4692-B1A1-F60B7FAEC3FB}">
      <dsp:nvSpPr>
        <dsp:cNvPr id="0" name=""/>
        <dsp:cNvSpPr/>
      </dsp:nvSpPr>
      <dsp:spPr>
        <a:xfrm>
          <a:off x="4001337" y="766976"/>
          <a:ext cx="1903325" cy="102263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Current Mode control (measuring and controlling with PWM)</a:t>
          </a:r>
        </a:p>
      </dsp:txBody>
      <dsp:txXfrm>
        <a:off x="4051258" y="816897"/>
        <a:ext cx="1803483" cy="922793"/>
      </dsp:txXfrm>
    </dsp:sp>
    <dsp:sp modelId="{56DEFB1B-903E-4102-BEC3-4F7C7E90BDB1}">
      <dsp:nvSpPr>
        <dsp:cNvPr id="0" name=""/>
        <dsp:cNvSpPr/>
      </dsp:nvSpPr>
      <dsp:spPr>
        <a:xfrm>
          <a:off x="5999829" y="766976"/>
          <a:ext cx="1903325" cy="102263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Added second  control loop for stability</a:t>
          </a:r>
        </a:p>
      </dsp:txBody>
      <dsp:txXfrm>
        <a:off x="6049750" y="816897"/>
        <a:ext cx="1803483" cy="922793"/>
      </dsp:txXfrm>
    </dsp:sp>
    <dsp:sp modelId="{E567D322-7174-47DF-A015-C484DD20B15A}">
      <dsp:nvSpPr>
        <dsp:cNvPr id="0" name=""/>
        <dsp:cNvSpPr/>
      </dsp:nvSpPr>
      <dsp:spPr>
        <a:xfrm>
          <a:off x="7998321" y="766976"/>
          <a:ext cx="1903325" cy="1022635"/>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Digital devices rather than analog</a:t>
          </a:r>
        </a:p>
      </dsp:txBody>
      <dsp:txXfrm>
        <a:off x="8048242" y="816897"/>
        <a:ext cx="1803483" cy="92279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C7171C6-EA46-47D6-AAE3-DD4CA0393C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56099417-50E6-4D31-B3BC-8ECCF737F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5641C704-94B4-4083-8565-C79289F6FEF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18DBDA14-13BB-7C2D-6F85-CADA828486B0}"/>
              </a:ext>
            </a:extLst>
          </p:cNvPr>
          <p:cNvSpPr>
            <a:spLocks noGrp="1"/>
          </p:cNvSpPr>
          <p:nvPr>
            <p:ph type="ctrTitle"/>
          </p:nvPr>
        </p:nvSpPr>
        <p:spPr>
          <a:xfrm>
            <a:off x="7914894" y="1122363"/>
            <a:ext cx="3156229" cy="2387600"/>
          </a:xfrm>
        </p:spPr>
        <p:txBody>
          <a:bodyPr>
            <a:normAutofit/>
          </a:bodyPr>
          <a:lstStyle/>
          <a:p>
            <a:r>
              <a:rPr lang="en-US" sz="4100"/>
              <a:t>Buck Regulators / buck converters</a:t>
            </a:r>
          </a:p>
        </p:txBody>
      </p:sp>
      <p:sp>
        <p:nvSpPr>
          <p:cNvPr id="3" name="Subtitle 2">
            <a:extLst>
              <a:ext uri="{FF2B5EF4-FFF2-40B4-BE49-F238E27FC236}">
                <a16:creationId xmlns:a16="http://schemas.microsoft.com/office/drawing/2014/main" id="{4829EECC-0A1A-E165-C14D-8BF458DF7D44}"/>
              </a:ext>
            </a:extLst>
          </p:cNvPr>
          <p:cNvSpPr>
            <a:spLocks noGrp="1"/>
          </p:cNvSpPr>
          <p:nvPr>
            <p:ph type="subTitle" idx="1"/>
          </p:nvPr>
        </p:nvSpPr>
        <p:spPr>
          <a:xfrm>
            <a:off x="7886319" y="3602038"/>
            <a:ext cx="3184804" cy="1655762"/>
          </a:xfrm>
        </p:spPr>
        <p:txBody>
          <a:bodyPr>
            <a:normAutofit/>
          </a:bodyPr>
          <a:lstStyle/>
          <a:p>
            <a:r>
              <a:rPr lang="en-US"/>
              <a:t>Betty Simpson</a:t>
            </a:r>
          </a:p>
          <a:p>
            <a:r>
              <a:rPr lang="en-US"/>
              <a:t>Intro to robotics</a:t>
            </a:r>
          </a:p>
          <a:p>
            <a:endParaRPr lang="en-US" dirty="0"/>
          </a:p>
        </p:txBody>
      </p:sp>
      <p:pic>
        <p:nvPicPr>
          <p:cNvPr id="5" name="Picture 4">
            <a:extLst>
              <a:ext uri="{FF2B5EF4-FFF2-40B4-BE49-F238E27FC236}">
                <a16:creationId xmlns:a16="http://schemas.microsoft.com/office/drawing/2014/main" id="{426EED76-774E-B385-3016-2C43734D8116}"/>
              </a:ext>
            </a:extLst>
          </p:cNvPr>
          <p:cNvPicPr>
            <a:picLocks noChangeAspect="1"/>
          </p:cNvPicPr>
          <p:nvPr/>
        </p:nvPicPr>
        <p:blipFill rotWithShape="1">
          <a:blip r:embed="rId4"/>
          <a:srcRect l="2678" r="6393" b="-1"/>
          <a:stretch/>
        </p:blipFill>
        <p:spPr>
          <a:xfrm>
            <a:off x="-5597" y="10"/>
            <a:ext cx="7558541" cy="6857990"/>
          </a:xfrm>
          <a:prstGeom prst="rect">
            <a:avLst/>
          </a:prstGeom>
        </p:spPr>
      </p:pic>
      <p:grpSp>
        <p:nvGrpSpPr>
          <p:cNvPr id="14" name="Group 13">
            <a:extLst>
              <a:ext uri="{FF2B5EF4-FFF2-40B4-BE49-F238E27FC236}">
                <a16:creationId xmlns:a16="http://schemas.microsoft.com/office/drawing/2014/main" id="{1A7C43DF-6C62-45B8-95AA-FD5810A866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5" name="Rectangle 5">
              <a:extLst>
                <a:ext uri="{FF2B5EF4-FFF2-40B4-BE49-F238E27FC236}">
                  <a16:creationId xmlns:a16="http://schemas.microsoft.com/office/drawing/2014/main" id="{BDEB9B3F-C225-43E6-9726-04AF9C1A53C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4E61800F-DF6F-43CD-8C12-45DB0ED56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D183EED0-F5DA-44B0-9457-5D40010DA4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Rectangle 8">
              <a:extLst>
                <a:ext uri="{FF2B5EF4-FFF2-40B4-BE49-F238E27FC236}">
                  <a16:creationId xmlns:a16="http://schemas.microsoft.com/office/drawing/2014/main" id="{FDC5A0D4-B99A-485A-89FF-84497456833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9" name="Freeform 9">
              <a:extLst>
                <a:ext uri="{FF2B5EF4-FFF2-40B4-BE49-F238E27FC236}">
                  <a16:creationId xmlns:a16="http://schemas.microsoft.com/office/drawing/2014/main" id="{0FE319C8-F4B9-4442-BD90-0519E429A8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3BB8B11B-3B31-4AFA-8E9F-1A34B6D09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539DB9EB-8B31-4642-A442-7EDEF64FD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F39533B1-CCEC-4EF1-829E-718CC4E93E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48712762-A8E5-45A2-B60F-3DA82DFC9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94B12164-83B1-49AC-9C1F-340008C18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C7DFAE75-1B9F-4753-8FA6-2B5ABD5E9D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49E7D20F-0504-4E85-8FD8-691101FDC6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B14F755D-AF63-4D99-8291-03149E5FE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33C0DFAF-5A4B-420B-95DE-0D2C04AA34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96F54509-CFB7-4AF8-A899-904CC72CC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384A2F41-8978-49E0-A927-D58750662E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07930ABC-E4F5-4079-A7FF-76DE9E787C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FCD3C4A5-587C-432B-8F18-FA9EBEAF8A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5F2BDFA3-A67E-4401-AA87-900456BFA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DFC87E89-90EB-42B2-BA68-CFC0EDA9B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826316A2-CD38-417D-9E5D-7E2C4E46E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20EA31E1-79BA-4721-9993-BB4313D3DB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33BAEAF8-89EF-47F7-9AF4-42BF388D5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89190398-1BB4-4DF2-ACA4-34008058F9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B6D40144-76DD-412F-87BD-7FB91D6F4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F97B6EF2-BF6F-4EF1-8E14-6EFDDAF9DF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0CEBC145-3BEC-40B8-9019-B499D5CA4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C005CE09-5CB1-4149-930C-0D4EEA9A4B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Rectangle 33">
              <a:extLst>
                <a:ext uri="{FF2B5EF4-FFF2-40B4-BE49-F238E27FC236}">
                  <a16:creationId xmlns:a16="http://schemas.microsoft.com/office/drawing/2014/main" id="{F08D8FC9-82D6-4D11-AB57-BF732BA2E1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D3850C8D-959A-46CA-9EDA-4950BAF2D6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824AD5DC-310B-45F8-B702-5D73B04DC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B03C1129-4F01-49CF-A5D4-DCFE93B8B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E6C5106F-7014-4FF8-B0FC-8DD63E2A57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4BCE0F7C-0E64-458B-9353-848556B20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58D5D6FC-E890-4423-BB31-81F3D444E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347E3C13-5CA8-4EE5-BB16-81C50F72D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9037BA39-8C16-4305-9205-874625968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02601F0F-E0E0-4A6F-9487-9B5DC0FC60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8F0015F8-47CE-4D19-8F29-525DE7CE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461CFAD1-B826-42C6-9A20-77DA27D04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Rectangle 45">
              <a:extLst>
                <a:ext uri="{FF2B5EF4-FFF2-40B4-BE49-F238E27FC236}">
                  <a16:creationId xmlns:a16="http://schemas.microsoft.com/office/drawing/2014/main" id="{5C0DBEF4-5974-4FF8-8043-517C2178F6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C44AD8A0-5AAD-40E0-9382-4BB7CD3C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E69E7E91-7D80-4053-B776-390644F6A2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9DCDCA0D-7DF0-458A-9F44-E279F8E4D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F5915D4C-1A03-4B6E-A0B7-F37365BDC5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6014BA40-1928-40CA-9AF1-66DC3D8D4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13C62284-3A4A-4D9B-A961-560CEEC69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455348FF-DF1A-4EEC-ADF1-6902F64B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4ABA1C18-42D0-449B-9906-A9CADF63B3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96A7F1AE-6B77-4E76-96FB-0E77DD668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88F9C65E-66A1-4E52-BB44-725429B73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903B539B-47B8-404F-B2D8-440E7A63C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E307E88A-4532-4AF5-9DD7-AC651A023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FBBB7833-3456-45AD-ADCE-FE8DA8773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70" name="Group 69">
            <a:extLst>
              <a:ext uri="{FF2B5EF4-FFF2-40B4-BE49-F238E27FC236}">
                <a16:creationId xmlns:a16="http://schemas.microsoft.com/office/drawing/2014/main" id="{D0D26923-EE65-4E57-B679-61B80FBCAA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 name="Freeform 32">
              <a:extLst>
                <a:ext uri="{FF2B5EF4-FFF2-40B4-BE49-F238E27FC236}">
                  <a16:creationId xmlns:a16="http://schemas.microsoft.com/office/drawing/2014/main" id="{CCFEB195-EB36-44FF-8797-E3560DB15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33">
              <a:extLst>
                <a:ext uri="{FF2B5EF4-FFF2-40B4-BE49-F238E27FC236}">
                  <a16:creationId xmlns:a16="http://schemas.microsoft.com/office/drawing/2014/main" id="{F9DFB3B4-CAB4-464D-B98E-B1D631F83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34">
              <a:extLst>
                <a:ext uri="{FF2B5EF4-FFF2-40B4-BE49-F238E27FC236}">
                  <a16:creationId xmlns:a16="http://schemas.microsoft.com/office/drawing/2014/main" id="{AF9C413E-250B-480A-95EF-7530544E1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35">
              <a:extLst>
                <a:ext uri="{FF2B5EF4-FFF2-40B4-BE49-F238E27FC236}">
                  <a16:creationId xmlns:a16="http://schemas.microsoft.com/office/drawing/2014/main" id="{835624A6-4E96-4687-BA1D-79877D44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36">
              <a:extLst>
                <a:ext uri="{FF2B5EF4-FFF2-40B4-BE49-F238E27FC236}">
                  <a16:creationId xmlns:a16="http://schemas.microsoft.com/office/drawing/2014/main" id="{9FDC4B4C-B72D-4BF9-802F-8936D2BA3F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37">
              <a:extLst>
                <a:ext uri="{FF2B5EF4-FFF2-40B4-BE49-F238E27FC236}">
                  <a16:creationId xmlns:a16="http://schemas.microsoft.com/office/drawing/2014/main" id="{EA39328B-6796-4B68-AC37-D15A58FD2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38">
              <a:extLst>
                <a:ext uri="{FF2B5EF4-FFF2-40B4-BE49-F238E27FC236}">
                  <a16:creationId xmlns:a16="http://schemas.microsoft.com/office/drawing/2014/main" id="{E183C829-3FB7-4A3A-BA25-4808539953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39">
              <a:extLst>
                <a:ext uri="{FF2B5EF4-FFF2-40B4-BE49-F238E27FC236}">
                  <a16:creationId xmlns:a16="http://schemas.microsoft.com/office/drawing/2014/main" id="{3432DC05-0F64-445E-9A04-28F38C318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40">
              <a:extLst>
                <a:ext uri="{FF2B5EF4-FFF2-40B4-BE49-F238E27FC236}">
                  <a16:creationId xmlns:a16="http://schemas.microsoft.com/office/drawing/2014/main" id="{84B73A47-61BF-41AA-88B2-8E886FE76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Rectangle 41">
              <a:extLst>
                <a:ext uri="{FF2B5EF4-FFF2-40B4-BE49-F238E27FC236}">
                  <a16:creationId xmlns:a16="http://schemas.microsoft.com/office/drawing/2014/main" id="{1598D14B-84D4-4984-9F52-076847DF34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52470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D0A97-6FF4-8EF9-2ACC-A407A9383C5B}"/>
              </a:ext>
            </a:extLst>
          </p:cNvPr>
          <p:cNvSpPr>
            <a:spLocks noGrp="1"/>
          </p:cNvSpPr>
          <p:nvPr>
            <p:ph type="title"/>
          </p:nvPr>
        </p:nvSpPr>
        <p:spPr/>
        <p:txBody>
          <a:bodyPr/>
          <a:lstStyle/>
          <a:p>
            <a:r>
              <a:rPr lang="en-US" dirty="0"/>
              <a:t>What is a buck regulator (buck converter)</a:t>
            </a:r>
          </a:p>
        </p:txBody>
      </p:sp>
      <p:pic>
        <p:nvPicPr>
          <p:cNvPr id="6" name="Content Placeholder 5" descr="A diagram of a circuit&#10;&#10;Description automatically generated">
            <a:extLst>
              <a:ext uri="{FF2B5EF4-FFF2-40B4-BE49-F238E27FC236}">
                <a16:creationId xmlns:a16="http://schemas.microsoft.com/office/drawing/2014/main" id="{06B28277-F29B-AFE6-2B81-56027A712BA9}"/>
              </a:ext>
            </a:extLst>
          </p:cNvPr>
          <p:cNvPicPr>
            <a:picLocks noGrp="1" noChangeAspect="1"/>
          </p:cNvPicPr>
          <p:nvPr>
            <p:ph idx="1"/>
          </p:nvPr>
        </p:nvPicPr>
        <p:blipFill>
          <a:blip r:embed="rId2"/>
          <a:stretch>
            <a:fillRect/>
          </a:stretch>
        </p:blipFill>
        <p:spPr>
          <a:xfrm>
            <a:off x="5541210" y="529734"/>
            <a:ext cx="5891213" cy="3439502"/>
          </a:xfrm>
        </p:spPr>
      </p:pic>
      <p:sp>
        <p:nvSpPr>
          <p:cNvPr id="4" name="Text Placeholder 3">
            <a:extLst>
              <a:ext uri="{FF2B5EF4-FFF2-40B4-BE49-F238E27FC236}">
                <a16:creationId xmlns:a16="http://schemas.microsoft.com/office/drawing/2014/main" id="{CE99816B-10E0-F265-43B5-5D071C97BA2D}"/>
              </a:ext>
            </a:extLst>
          </p:cNvPr>
          <p:cNvSpPr>
            <a:spLocks noGrp="1"/>
          </p:cNvSpPr>
          <p:nvPr>
            <p:ph type="body" sz="half" idx="2"/>
          </p:nvPr>
        </p:nvSpPr>
        <p:spPr/>
        <p:txBody>
          <a:bodyPr>
            <a:normAutofit fontScale="77500" lnSpcReduction="20000"/>
          </a:bodyPr>
          <a:lstStyle/>
          <a:p>
            <a:r>
              <a:rPr lang="en-US" dirty="0"/>
              <a:t>Buck Regulators: provide a stable DC-DC conversion at point of load by lowering voltage and stepping up current. Load or voltage can be varied or changing. This form of regulation is more efficient than an linear power supply. </a:t>
            </a:r>
          </a:p>
          <a:p>
            <a:r>
              <a:rPr lang="en-US" dirty="0"/>
              <a:t>-“Buck”: to reduce or get rid of. “Boost” to increase</a:t>
            </a:r>
          </a:p>
          <a:p>
            <a:r>
              <a:rPr lang="en-US" dirty="0"/>
              <a:t>-Also known as a step down regulator or switching regulator. Step down regulators are an umbrella category in which all buck regulators are step down regulators but not all step down regulators are buck regulators </a:t>
            </a:r>
          </a:p>
          <a:p>
            <a:r>
              <a:rPr lang="en-US" dirty="0"/>
              <a:t>-Previously we used transformers to transform from AC to desired DC voltage which is large and inefficient. Increased access to microcontrollers and cheap components from China made buck regulators/converters extremely popular. </a:t>
            </a:r>
          </a:p>
          <a:p>
            <a:r>
              <a:rPr lang="en-US" dirty="0"/>
              <a:t>-These circuits play well with PWM, or plays similarly as PWM.</a:t>
            </a:r>
          </a:p>
        </p:txBody>
      </p:sp>
      <p:sp>
        <p:nvSpPr>
          <p:cNvPr id="7" name="TextBox 6">
            <a:extLst>
              <a:ext uri="{FF2B5EF4-FFF2-40B4-BE49-F238E27FC236}">
                <a16:creationId xmlns:a16="http://schemas.microsoft.com/office/drawing/2014/main" id="{D31EF3EF-3859-833C-2122-94680AB03E97}"/>
              </a:ext>
            </a:extLst>
          </p:cNvPr>
          <p:cNvSpPr txBox="1"/>
          <p:nvPr/>
        </p:nvSpPr>
        <p:spPr>
          <a:xfrm>
            <a:off x="6095999" y="4013531"/>
            <a:ext cx="4680857" cy="2585323"/>
          </a:xfrm>
          <a:prstGeom prst="rect">
            <a:avLst/>
          </a:prstGeom>
          <a:noFill/>
        </p:spPr>
        <p:txBody>
          <a:bodyPr wrap="square" rtlCol="0">
            <a:spAutoFit/>
          </a:bodyPr>
          <a:lstStyle/>
          <a:p>
            <a:r>
              <a:rPr lang="en-US" dirty="0"/>
              <a:t>Overview of circuit in order of component:</a:t>
            </a:r>
          </a:p>
          <a:p>
            <a:endParaRPr lang="en-US" dirty="0"/>
          </a:p>
          <a:p>
            <a:r>
              <a:rPr lang="en-US" dirty="0"/>
              <a:t>Input V – BR takes power (battery or supply etc.)</a:t>
            </a:r>
          </a:p>
          <a:p>
            <a:r>
              <a:rPr lang="en-US" dirty="0"/>
              <a:t>Switch – Rapid switches on and off </a:t>
            </a:r>
          </a:p>
          <a:p>
            <a:r>
              <a:rPr lang="en-US" dirty="0"/>
              <a:t>Inductor – Stores energy that in turns lowers voltage</a:t>
            </a:r>
          </a:p>
          <a:p>
            <a:r>
              <a:rPr lang="en-US" dirty="0"/>
              <a:t>Diode – Provides path/”cleans up” </a:t>
            </a:r>
          </a:p>
          <a:p>
            <a:r>
              <a:rPr lang="en-US" dirty="0"/>
              <a:t>Output V – Regulator maintains with duty cycles (similar concept to PWM)</a:t>
            </a:r>
          </a:p>
        </p:txBody>
      </p:sp>
    </p:spTree>
    <p:extLst>
      <p:ext uri="{BB962C8B-B14F-4D97-AF65-F5344CB8AC3E}">
        <p14:creationId xmlns:p14="http://schemas.microsoft.com/office/powerpoint/2010/main" val="37620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CC0D1-4A53-76DC-7F6C-ED5DFE94F24E}"/>
              </a:ext>
            </a:extLst>
          </p:cNvPr>
          <p:cNvSpPr>
            <a:spLocks noGrp="1"/>
          </p:cNvSpPr>
          <p:nvPr>
            <p:ph type="title"/>
          </p:nvPr>
        </p:nvSpPr>
        <p:spPr>
          <a:xfrm>
            <a:off x="1143001" y="429208"/>
            <a:ext cx="9905998" cy="1478570"/>
          </a:xfrm>
        </p:spPr>
        <p:txBody>
          <a:bodyPr/>
          <a:lstStyle/>
          <a:p>
            <a:r>
              <a:rPr lang="en-US" dirty="0"/>
              <a:t>Development</a:t>
            </a:r>
          </a:p>
        </p:txBody>
      </p:sp>
      <p:graphicFrame>
        <p:nvGraphicFramePr>
          <p:cNvPr id="6" name="Content Placeholder 5">
            <a:extLst>
              <a:ext uri="{FF2B5EF4-FFF2-40B4-BE49-F238E27FC236}">
                <a16:creationId xmlns:a16="http://schemas.microsoft.com/office/drawing/2014/main" id="{18598B9A-D8B8-165A-BC56-33AC2229A9C0}"/>
              </a:ext>
            </a:extLst>
          </p:cNvPr>
          <p:cNvGraphicFramePr>
            <a:graphicFrameLocks noGrp="1"/>
          </p:cNvGraphicFramePr>
          <p:nvPr>
            <p:ph idx="1"/>
            <p:extLst>
              <p:ext uri="{D42A27DB-BD31-4B8C-83A1-F6EECF244321}">
                <p14:modId xmlns:p14="http://schemas.microsoft.com/office/powerpoint/2010/main" val="3765064414"/>
              </p:ext>
            </p:extLst>
          </p:nvPr>
        </p:nvGraphicFramePr>
        <p:xfrm>
          <a:off x="1143000" y="1102268"/>
          <a:ext cx="9906000" cy="2556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descr="A diagram of a circuit board&#10;&#10;Description automatically generated">
            <a:extLst>
              <a:ext uri="{FF2B5EF4-FFF2-40B4-BE49-F238E27FC236}">
                <a16:creationId xmlns:a16="http://schemas.microsoft.com/office/drawing/2014/main" id="{E3A9253B-3917-08B5-CD7A-D1ED781216E4}"/>
              </a:ext>
            </a:extLst>
          </p:cNvPr>
          <p:cNvPicPr>
            <a:picLocks noChangeAspect="1"/>
          </p:cNvPicPr>
          <p:nvPr/>
        </p:nvPicPr>
        <p:blipFill>
          <a:blip r:embed="rId7"/>
          <a:stretch>
            <a:fillRect/>
          </a:stretch>
        </p:blipFill>
        <p:spPr>
          <a:xfrm>
            <a:off x="1141413" y="3658856"/>
            <a:ext cx="3934568" cy="2769936"/>
          </a:xfrm>
          <a:prstGeom prst="rect">
            <a:avLst/>
          </a:prstGeom>
        </p:spPr>
      </p:pic>
      <p:sp>
        <p:nvSpPr>
          <p:cNvPr id="10" name="TextBox 9">
            <a:extLst>
              <a:ext uri="{FF2B5EF4-FFF2-40B4-BE49-F238E27FC236}">
                <a16:creationId xmlns:a16="http://schemas.microsoft.com/office/drawing/2014/main" id="{C021776B-8826-0AE3-3133-913563A62432}"/>
              </a:ext>
            </a:extLst>
          </p:cNvPr>
          <p:cNvSpPr txBox="1"/>
          <p:nvPr/>
        </p:nvSpPr>
        <p:spPr>
          <a:xfrm>
            <a:off x="5178490" y="4066316"/>
            <a:ext cx="5477035" cy="2308324"/>
          </a:xfrm>
          <a:prstGeom prst="rect">
            <a:avLst/>
          </a:prstGeom>
          <a:noFill/>
        </p:spPr>
        <p:txBody>
          <a:bodyPr wrap="square" rtlCol="0">
            <a:spAutoFit/>
          </a:bodyPr>
          <a:lstStyle/>
          <a:p>
            <a:r>
              <a:rPr lang="en-US" dirty="0"/>
              <a:t>The largest change to BR/BC’s is the addition of digital controls and microcontrollers. The microcontrollers are an important communication system when maintaining voltage output when other variables change or for disabling certain phases to save energy. The same job could be done at a very noisy and mechanical level that now extremely small BR/BC’s can do at a high performance level without outputting heat. </a:t>
            </a:r>
          </a:p>
        </p:txBody>
      </p:sp>
    </p:spTree>
    <p:extLst>
      <p:ext uri="{BB962C8B-B14F-4D97-AF65-F5344CB8AC3E}">
        <p14:creationId xmlns:p14="http://schemas.microsoft.com/office/powerpoint/2010/main" val="81003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B18A-D2EA-B91B-AFF9-7EAD52F9651C}"/>
              </a:ext>
            </a:extLst>
          </p:cNvPr>
          <p:cNvSpPr>
            <a:spLocks noGrp="1"/>
          </p:cNvSpPr>
          <p:nvPr>
            <p:ph type="title"/>
          </p:nvPr>
        </p:nvSpPr>
        <p:spPr/>
        <p:txBody>
          <a:bodyPr/>
          <a:lstStyle/>
          <a:p>
            <a:r>
              <a:rPr lang="en-US" dirty="0"/>
              <a:t>Where Br/BC is used</a:t>
            </a:r>
          </a:p>
        </p:txBody>
      </p:sp>
      <p:sp>
        <p:nvSpPr>
          <p:cNvPr id="3" name="Content Placeholder 2">
            <a:extLst>
              <a:ext uri="{FF2B5EF4-FFF2-40B4-BE49-F238E27FC236}">
                <a16:creationId xmlns:a16="http://schemas.microsoft.com/office/drawing/2014/main" id="{EE52C57F-802B-98DB-EDBA-20EB1119C75A}"/>
              </a:ext>
            </a:extLst>
          </p:cNvPr>
          <p:cNvSpPr>
            <a:spLocks noGrp="1"/>
          </p:cNvSpPr>
          <p:nvPr>
            <p:ph idx="1"/>
          </p:nvPr>
        </p:nvSpPr>
        <p:spPr>
          <a:xfrm>
            <a:off x="1141413" y="1932247"/>
            <a:ext cx="9905999" cy="3541714"/>
          </a:xfrm>
        </p:spPr>
        <p:txBody>
          <a:bodyPr>
            <a:normAutofit fontScale="70000" lnSpcReduction="20000"/>
          </a:bodyPr>
          <a:lstStyle/>
          <a:p>
            <a:r>
              <a:rPr lang="en-US" dirty="0"/>
              <a:t>Buck Regulators/Converters are useful in almost an infinite amount of applications and circumstances such as:</a:t>
            </a:r>
          </a:p>
          <a:p>
            <a:r>
              <a:rPr lang="en-US" dirty="0"/>
              <a:t>DC power supplies</a:t>
            </a:r>
          </a:p>
          <a:p>
            <a:r>
              <a:rPr lang="en-US" dirty="0"/>
              <a:t>Battery powered devices/uninterruptable supplies: Power-tools, mobile device, electric vehicles and devices that cannot be “unplugged” from power</a:t>
            </a:r>
          </a:p>
          <a:p>
            <a:r>
              <a:rPr lang="en-US" dirty="0"/>
              <a:t>Sensitive equipment: medical, scientific, aviation equipment that either need stability, reliability or minimal interference</a:t>
            </a:r>
          </a:p>
          <a:p>
            <a:r>
              <a:rPr lang="en-US" dirty="0"/>
              <a:t>Computer memory/GPUs: components that require specific voltage</a:t>
            </a:r>
          </a:p>
          <a:p>
            <a:r>
              <a:rPr lang="en-US" dirty="0"/>
              <a:t>Devices that are always connected to the internet (IoT): to regulate voltage so the user can save energy </a:t>
            </a:r>
          </a:p>
        </p:txBody>
      </p:sp>
    </p:spTree>
    <p:extLst>
      <p:ext uri="{BB962C8B-B14F-4D97-AF65-F5344CB8AC3E}">
        <p14:creationId xmlns:p14="http://schemas.microsoft.com/office/powerpoint/2010/main" val="427280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2594-62FA-0046-8F2E-56DF0848D327}"/>
              </a:ext>
            </a:extLst>
          </p:cNvPr>
          <p:cNvSpPr>
            <a:spLocks noGrp="1"/>
          </p:cNvSpPr>
          <p:nvPr>
            <p:ph type="title"/>
          </p:nvPr>
        </p:nvSpPr>
        <p:spPr>
          <a:xfrm>
            <a:off x="1532620" y="852586"/>
            <a:ext cx="3649803" cy="538064"/>
          </a:xfrm>
        </p:spPr>
        <p:txBody>
          <a:bodyPr/>
          <a:lstStyle/>
          <a:p>
            <a:r>
              <a:rPr lang="en-US" dirty="0"/>
              <a:t>advantages</a:t>
            </a:r>
          </a:p>
        </p:txBody>
      </p:sp>
      <p:sp>
        <p:nvSpPr>
          <p:cNvPr id="3" name="Content Placeholder 2">
            <a:extLst>
              <a:ext uri="{FF2B5EF4-FFF2-40B4-BE49-F238E27FC236}">
                <a16:creationId xmlns:a16="http://schemas.microsoft.com/office/drawing/2014/main" id="{28103348-DDB7-39CB-99BD-14074CA4F7B2}"/>
              </a:ext>
            </a:extLst>
          </p:cNvPr>
          <p:cNvSpPr>
            <a:spLocks noGrp="1"/>
          </p:cNvSpPr>
          <p:nvPr>
            <p:ph idx="1"/>
          </p:nvPr>
        </p:nvSpPr>
        <p:spPr>
          <a:xfrm>
            <a:off x="1532620" y="1390650"/>
            <a:ext cx="2968354" cy="4832478"/>
          </a:xfrm>
        </p:spPr>
        <p:txBody>
          <a:bodyPr>
            <a:normAutofit fontScale="70000" lnSpcReduction="20000"/>
          </a:bodyPr>
          <a:lstStyle/>
          <a:p>
            <a:r>
              <a:rPr lang="en-US" dirty="0"/>
              <a:t>High efficiency – stores and releases energy without high loss or high heat</a:t>
            </a:r>
          </a:p>
          <a:p>
            <a:r>
              <a:rPr lang="en-US" dirty="0"/>
              <a:t>Versatile – anywhere there is a need for power management</a:t>
            </a:r>
          </a:p>
          <a:p>
            <a:r>
              <a:rPr lang="en-US" dirty="0"/>
              <a:t>Size – can be made extremely small yet still powerful unlike linear systems</a:t>
            </a:r>
          </a:p>
          <a:p>
            <a:r>
              <a:rPr lang="en-US" dirty="0"/>
              <a:t>Fast – respond quickly to changes</a:t>
            </a:r>
          </a:p>
          <a:p>
            <a:r>
              <a:rPr lang="en-US" dirty="0"/>
              <a:t>Inexpensive – simple components are cheap and available to make and distribute </a:t>
            </a:r>
          </a:p>
        </p:txBody>
      </p:sp>
      <p:sp>
        <p:nvSpPr>
          <p:cNvPr id="5" name="Text Placeholder 3">
            <a:extLst>
              <a:ext uri="{FF2B5EF4-FFF2-40B4-BE49-F238E27FC236}">
                <a16:creationId xmlns:a16="http://schemas.microsoft.com/office/drawing/2014/main" id="{06D2F123-76D7-2625-60F3-7F09EA0E591F}"/>
              </a:ext>
            </a:extLst>
          </p:cNvPr>
          <p:cNvSpPr>
            <a:spLocks noGrp="1"/>
          </p:cNvSpPr>
          <p:nvPr>
            <p:ph type="body" sz="half" idx="2"/>
          </p:nvPr>
        </p:nvSpPr>
        <p:spPr>
          <a:xfrm>
            <a:off x="5445491" y="4133849"/>
            <a:ext cx="5739666" cy="1968339"/>
          </a:xfrm>
        </p:spPr>
        <p:txBody>
          <a:bodyPr>
            <a:normAutofit fontScale="77500" lnSpcReduction="20000"/>
          </a:bodyPr>
          <a:lstStyle/>
          <a:p>
            <a:r>
              <a:rPr lang="en-US" dirty="0"/>
              <a:t>The largest advantage of a buck regulator/converter is the efficiency. The top three photos are buck converters, and the bottom is a commonly used linear power supply. The linear supply creates an extreme amount of heat. Buck regulators are extremely necessary to the modern computing world because higher efficiency and lower heat mean one can squeeze much more computing power into one place. Many linear power supplies will shut off if they reach heat limits and consume almost up to 90% more  power. Buck regulators can even regulate overheating in some applications by turning on and off again to cool off. </a:t>
            </a:r>
          </a:p>
        </p:txBody>
      </p:sp>
      <p:pic>
        <p:nvPicPr>
          <p:cNvPr id="7" name="Picture 6">
            <a:extLst>
              <a:ext uri="{FF2B5EF4-FFF2-40B4-BE49-F238E27FC236}">
                <a16:creationId xmlns:a16="http://schemas.microsoft.com/office/drawing/2014/main" id="{DF1C2FD5-0EE0-A5FD-14B1-3DE6DAC3C8E3}"/>
              </a:ext>
            </a:extLst>
          </p:cNvPr>
          <p:cNvPicPr>
            <a:picLocks noChangeAspect="1"/>
          </p:cNvPicPr>
          <p:nvPr/>
        </p:nvPicPr>
        <p:blipFill>
          <a:blip r:embed="rId2"/>
          <a:stretch>
            <a:fillRect/>
          </a:stretch>
        </p:blipFill>
        <p:spPr>
          <a:xfrm>
            <a:off x="5091785" y="481817"/>
            <a:ext cx="6447079" cy="3398815"/>
          </a:xfrm>
          <a:prstGeom prst="rect">
            <a:avLst/>
          </a:prstGeom>
        </p:spPr>
      </p:pic>
    </p:spTree>
    <p:extLst>
      <p:ext uri="{BB962C8B-B14F-4D97-AF65-F5344CB8AC3E}">
        <p14:creationId xmlns:p14="http://schemas.microsoft.com/office/powerpoint/2010/main" val="164113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2D94-7628-577F-5D6D-DD78CD32CE69}"/>
              </a:ext>
            </a:extLst>
          </p:cNvPr>
          <p:cNvSpPr>
            <a:spLocks noGrp="1"/>
          </p:cNvSpPr>
          <p:nvPr>
            <p:ph type="title"/>
          </p:nvPr>
        </p:nvSpPr>
        <p:spPr>
          <a:xfrm>
            <a:off x="1410101" y="-515934"/>
            <a:ext cx="3856037" cy="1639884"/>
          </a:xfrm>
        </p:spPr>
        <p:txBody>
          <a:bodyPr/>
          <a:lstStyle/>
          <a:p>
            <a:r>
              <a:rPr lang="en-US" dirty="0"/>
              <a:t>disadvantages</a:t>
            </a:r>
          </a:p>
        </p:txBody>
      </p:sp>
      <p:sp>
        <p:nvSpPr>
          <p:cNvPr id="3" name="Content Placeholder 2">
            <a:extLst>
              <a:ext uri="{FF2B5EF4-FFF2-40B4-BE49-F238E27FC236}">
                <a16:creationId xmlns:a16="http://schemas.microsoft.com/office/drawing/2014/main" id="{1277CAB6-C4A8-8A11-C15E-5F822EF6CD19}"/>
              </a:ext>
            </a:extLst>
          </p:cNvPr>
          <p:cNvSpPr>
            <a:spLocks noGrp="1"/>
          </p:cNvSpPr>
          <p:nvPr>
            <p:ph idx="1"/>
          </p:nvPr>
        </p:nvSpPr>
        <p:spPr>
          <a:xfrm>
            <a:off x="791441" y="1019175"/>
            <a:ext cx="3608877" cy="5651208"/>
          </a:xfrm>
        </p:spPr>
        <p:txBody>
          <a:bodyPr>
            <a:normAutofit fontScale="70000" lnSpcReduction="20000"/>
          </a:bodyPr>
          <a:lstStyle/>
          <a:p>
            <a:r>
              <a:rPr lang="en-US" dirty="0"/>
              <a:t>Only one function</a:t>
            </a:r>
          </a:p>
          <a:p>
            <a:r>
              <a:rPr lang="en-US" dirty="0"/>
              <a:t>Complex: controlling BR/BC requires high level circuitry which can actually raise prices of design or ability to fix. The components involved within the circuitry undergo a lot of stress and rely on perfect design to preform correctly. </a:t>
            </a:r>
          </a:p>
          <a:p>
            <a:r>
              <a:rPr lang="en-US" dirty="0"/>
              <a:t>High frequency noise, EMI and rippling: These circuits produce a lot of interference that require filtering or else it will damage components with unwanted voltage. Voltage ripple can be possible when using Buck Regulators – usually these surges cause distortion but can also make circuits malfunction. </a:t>
            </a:r>
          </a:p>
        </p:txBody>
      </p:sp>
      <p:sp>
        <p:nvSpPr>
          <p:cNvPr id="6" name="Text Placeholder 5">
            <a:extLst>
              <a:ext uri="{FF2B5EF4-FFF2-40B4-BE49-F238E27FC236}">
                <a16:creationId xmlns:a16="http://schemas.microsoft.com/office/drawing/2014/main" id="{B46CEFC4-D724-7BC8-6099-91D4C6E16E52}"/>
              </a:ext>
            </a:extLst>
          </p:cNvPr>
          <p:cNvSpPr>
            <a:spLocks noGrp="1"/>
          </p:cNvSpPr>
          <p:nvPr>
            <p:ph type="body" sz="half" idx="2"/>
          </p:nvPr>
        </p:nvSpPr>
        <p:spPr>
          <a:xfrm>
            <a:off x="6401393" y="3355683"/>
            <a:ext cx="3856037" cy="3267075"/>
          </a:xfrm>
        </p:spPr>
        <p:txBody>
          <a:bodyPr>
            <a:normAutofit fontScale="77500" lnSpcReduction="20000"/>
          </a:bodyPr>
          <a:lstStyle/>
          <a:p>
            <a:r>
              <a:rPr lang="en-US" dirty="0"/>
              <a:t>The disadvantages of a buck regulator/converter fundamentally come down to one thing: noise. Though these circuits are designed only to do high to low conversion (unless using a buck/boost), most electronics designers know that what you are getting is a modern and application specific. </a:t>
            </a:r>
          </a:p>
          <a:p>
            <a:r>
              <a:rPr lang="en-US" dirty="0"/>
              <a:t>Noise comes in ripples and high frequency ringing. High frequency ringing from these circuits is mitigated by the addition of ferrite beads or ceramic bypass capacitors.</a:t>
            </a:r>
            <a:br>
              <a:rPr lang="en-US" dirty="0"/>
            </a:br>
            <a:r>
              <a:rPr lang="en-US" dirty="0"/>
              <a:t>(ferrite beads shown above)</a:t>
            </a:r>
          </a:p>
          <a:p>
            <a:r>
              <a:rPr lang="en-US" dirty="0"/>
              <a:t>-note: this noise is also a disadvantage when working with radio frequencies and one would be better off with linear power. </a:t>
            </a:r>
          </a:p>
          <a:p>
            <a:endParaRPr lang="en-US" dirty="0"/>
          </a:p>
          <a:p>
            <a:endParaRPr lang="en-US" dirty="0"/>
          </a:p>
          <a:p>
            <a:endParaRPr lang="en-US" dirty="0"/>
          </a:p>
          <a:p>
            <a:endParaRPr lang="en-US" dirty="0"/>
          </a:p>
        </p:txBody>
      </p:sp>
      <p:pic>
        <p:nvPicPr>
          <p:cNvPr id="8" name="Picture 7" descr="Ferrite bead &#10;">
            <a:extLst>
              <a:ext uri="{FF2B5EF4-FFF2-40B4-BE49-F238E27FC236}">
                <a16:creationId xmlns:a16="http://schemas.microsoft.com/office/drawing/2014/main" id="{04DD8C03-BCFA-4F58-89E5-0FDA483CA2C4}"/>
              </a:ext>
            </a:extLst>
          </p:cNvPr>
          <p:cNvPicPr>
            <a:picLocks noChangeAspect="1"/>
          </p:cNvPicPr>
          <p:nvPr/>
        </p:nvPicPr>
        <p:blipFill>
          <a:blip r:embed="rId2"/>
          <a:stretch>
            <a:fillRect/>
          </a:stretch>
        </p:blipFill>
        <p:spPr>
          <a:xfrm>
            <a:off x="4863293" y="781271"/>
            <a:ext cx="3608877" cy="2271909"/>
          </a:xfrm>
          <a:prstGeom prst="rect">
            <a:avLst/>
          </a:prstGeom>
        </p:spPr>
      </p:pic>
      <p:pic>
        <p:nvPicPr>
          <p:cNvPr id="10" name="Picture 9" descr="A close-up of a small black object&#10;&#10;Description automatically generated">
            <a:extLst>
              <a:ext uri="{FF2B5EF4-FFF2-40B4-BE49-F238E27FC236}">
                <a16:creationId xmlns:a16="http://schemas.microsoft.com/office/drawing/2014/main" id="{F660E76A-B5F5-3182-CC00-691607F08741}"/>
              </a:ext>
            </a:extLst>
          </p:cNvPr>
          <p:cNvPicPr>
            <a:picLocks noChangeAspect="1"/>
          </p:cNvPicPr>
          <p:nvPr/>
        </p:nvPicPr>
        <p:blipFill>
          <a:blip r:embed="rId3"/>
          <a:stretch>
            <a:fillRect/>
          </a:stretch>
        </p:blipFill>
        <p:spPr>
          <a:xfrm>
            <a:off x="8583082" y="781270"/>
            <a:ext cx="2980267" cy="2271909"/>
          </a:xfrm>
          <a:prstGeom prst="rect">
            <a:avLst/>
          </a:prstGeom>
        </p:spPr>
      </p:pic>
    </p:spTree>
    <p:extLst>
      <p:ext uri="{BB962C8B-B14F-4D97-AF65-F5344CB8AC3E}">
        <p14:creationId xmlns:p14="http://schemas.microsoft.com/office/powerpoint/2010/main" val="898396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8CBB-B4A9-E8B3-6ADF-D11B7A06DE8E}"/>
              </a:ext>
            </a:extLst>
          </p:cNvPr>
          <p:cNvSpPr>
            <a:spLocks noGrp="1"/>
          </p:cNvSpPr>
          <p:nvPr>
            <p:ph type="title"/>
          </p:nvPr>
        </p:nvSpPr>
        <p:spPr>
          <a:xfrm>
            <a:off x="1276350" y="91477"/>
            <a:ext cx="5301720" cy="1639884"/>
          </a:xfrm>
        </p:spPr>
        <p:txBody>
          <a:bodyPr>
            <a:normAutofit/>
          </a:bodyPr>
          <a:lstStyle/>
          <a:p>
            <a:r>
              <a:rPr lang="en-US" dirty="0"/>
              <a:t>Variations of the buck regulator/buck converter</a:t>
            </a:r>
          </a:p>
        </p:txBody>
      </p:sp>
      <p:sp>
        <p:nvSpPr>
          <p:cNvPr id="3" name="Content Placeholder 2">
            <a:extLst>
              <a:ext uri="{FF2B5EF4-FFF2-40B4-BE49-F238E27FC236}">
                <a16:creationId xmlns:a16="http://schemas.microsoft.com/office/drawing/2014/main" id="{81E07AB3-19C7-F03B-5494-CED923D91E99}"/>
              </a:ext>
            </a:extLst>
          </p:cNvPr>
          <p:cNvSpPr>
            <a:spLocks noGrp="1"/>
          </p:cNvSpPr>
          <p:nvPr>
            <p:ph idx="1"/>
          </p:nvPr>
        </p:nvSpPr>
        <p:spPr>
          <a:xfrm>
            <a:off x="1622931" y="1428750"/>
            <a:ext cx="4473069" cy="5337773"/>
          </a:xfrm>
        </p:spPr>
        <p:txBody>
          <a:bodyPr>
            <a:normAutofit fontScale="47500" lnSpcReduction="20000"/>
          </a:bodyPr>
          <a:lstStyle/>
          <a:p>
            <a:r>
              <a:rPr lang="en-US" dirty="0"/>
              <a:t>Synchronous and Non-Synchronous: </a:t>
            </a:r>
          </a:p>
          <a:p>
            <a:pPr marL="0" indent="0">
              <a:buNone/>
            </a:pPr>
            <a:r>
              <a:rPr lang="en-US" dirty="0"/>
              <a:t>Synchronous buck converters do not use diodes whereas non-synchronous do.</a:t>
            </a:r>
          </a:p>
          <a:p>
            <a:r>
              <a:rPr lang="en-US" dirty="0"/>
              <a:t>Multiphase and Current sharing</a:t>
            </a:r>
          </a:p>
          <a:p>
            <a:pPr marL="0" indent="0">
              <a:buNone/>
            </a:pPr>
            <a:r>
              <a:rPr lang="en-US" dirty="0"/>
              <a:t>A method to mitigate interference and increase reliability, many buck converters are used in parallel. </a:t>
            </a:r>
          </a:p>
          <a:p>
            <a:r>
              <a:rPr lang="en-US" dirty="0"/>
              <a:t>Current and Voltage</a:t>
            </a:r>
          </a:p>
          <a:p>
            <a:pPr marL="0" indent="0">
              <a:buNone/>
            </a:pPr>
            <a:r>
              <a:rPr lang="en-US" dirty="0"/>
              <a:t>Both of these kinds of regulators are based on the kind of output. Current output is considered better for transient responses and voltage is considered simpler. Peak current mode control is another variation that regulates peak inductor current rather than output.</a:t>
            </a:r>
          </a:p>
          <a:p>
            <a:r>
              <a:rPr lang="en-US" dirty="0"/>
              <a:t>Digital Buck Converter</a:t>
            </a:r>
          </a:p>
          <a:p>
            <a:pPr marL="0" indent="0">
              <a:buNone/>
            </a:pPr>
            <a:r>
              <a:rPr lang="en-US" dirty="0"/>
              <a:t>These are the most modern of buck regulators and can be programmed for maximum efficiency. </a:t>
            </a:r>
          </a:p>
          <a:p>
            <a:r>
              <a:rPr lang="en-US" dirty="0"/>
              <a:t>Fixed and Variable Frequency </a:t>
            </a:r>
          </a:p>
          <a:p>
            <a:pPr marL="0" indent="0">
              <a:buNone/>
            </a:pPr>
            <a:r>
              <a:rPr lang="en-US" dirty="0"/>
              <a:t>*Very little information on this: I could only seem to gather that fixed frequency can handle small loads with little noise, and variable can handle “more variable” conditions and are noisier? </a:t>
            </a:r>
          </a:p>
          <a:p>
            <a:r>
              <a:rPr lang="en-US" dirty="0"/>
              <a:t>Burst Mode/Soft Start/Wide Input:</a:t>
            </a:r>
          </a:p>
          <a:p>
            <a:pPr marL="0" indent="0">
              <a:buNone/>
            </a:pPr>
            <a:r>
              <a:rPr lang="en-US" dirty="0"/>
              <a:t>These are more specialized regulators that are situation and circumstance specific to design, application and project. </a:t>
            </a:r>
          </a:p>
        </p:txBody>
      </p:sp>
      <p:sp>
        <p:nvSpPr>
          <p:cNvPr id="4" name="Text Placeholder 3">
            <a:extLst>
              <a:ext uri="{FF2B5EF4-FFF2-40B4-BE49-F238E27FC236}">
                <a16:creationId xmlns:a16="http://schemas.microsoft.com/office/drawing/2014/main" id="{79EC3508-3219-0362-7D2C-29D8744EF0F9}"/>
              </a:ext>
            </a:extLst>
          </p:cNvPr>
          <p:cNvSpPr>
            <a:spLocks noGrp="1"/>
          </p:cNvSpPr>
          <p:nvPr>
            <p:ph type="body" sz="half" idx="2"/>
          </p:nvPr>
        </p:nvSpPr>
        <p:spPr>
          <a:xfrm>
            <a:off x="7460184" y="4658616"/>
            <a:ext cx="3896001" cy="1637408"/>
          </a:xfrm>
        </p:spPr>
        <p:txBody>
          <a:bodyPr>
            <a:normAutofit fontScale="70000" lnSpcReduction="20000"/>
          </a:bodyPr>
          <a:lstStyle/>
          <a:p>
            <a:r>
              <a:rPr lang="en-US" dirty="0"/>
              <a:t>As previously listed there are many variations of buck regulators. This particular one is found on Amazon for </a:t>
            </a:r>
            <a:r>
              <a:rPr lang="en-US" dirty="0" err="1"/>
              <a:t>aprox</a:t>
            </a:r>
            <a:r>
              <a:rPr lang="en-US" dirty="0"/>
              <a:t> $8. The converter itself is analog and you can use a small screwdriver to regulate the step down voltage. A simple pushdown button is included with an LED that activates a voltmeter to accurately test output. These small converters can be used for household items (ex. Installing USB ports or other power conversion needs) or hobbyist projects (audio, 3d printing, </a:t>
            </a:r>
            <a:r>
              <a:rPr lang="en-US" dirty="0" err="1"/>
              <a:t>rc</a:t>
            </a:r>
            <a:r>
              <a:rPr lang="en-US" dirty="0"/>
              <a:t> cars </a:t>
            </a:r>
            <a:r>
              <a:rPr lang="en-US" dirty="0" err="1"/>
              <a:t>etc</a:t>
            </a:r>
            <a:r>
              <a:rPr lang="en-US" dirty="0"/>
              <a:t>) </a:t>
            </a:r>
          </a:p>
        </p:txBody>
      </p:sp>
      <p:pic>
        <p:nvPicPr>
          <p:cNvPr id="6" name="Picture 5" descr="A blue circuit board with red led display&#10;&#10;Description automatically generated">
            <a:extLst>
              <a:ext uri="{FF2B5EF4-FFF2-40B4-BE49-F238E27FC236}">
                <a16:creationId xmlns:a16="http://schemas.microsoft.com/office/drawing/2014/main" id="{A7A2676C-9C45-DF05-928F-B719F34E0826}"/>
              </a:ext>
            </a:extLst>
          </p:cNvPr>
          <p:cNvPicPr>
            <a:picLocks noChangeAspect="1"/>
          </p:cNvPicPr>
          <p:nvPr/>
        </p:nvPicPr>
        <p:blipFill>
          <a:blip r:embed="rId2"/>
          <a:stretch>
            <a:fillRect/>
          </a:stretch>
        </p:blipFill>
        <p:spPr>
          <a:xfrm>
            <a:off x="7460184" y="561976"/>
            <a:ext cx="3935964" cy="3935964"/>
          </a:xfrm>
          <a:prstGeom prst="rect">
            <a:avLst/>
          </a:prstGeom>
        </p:spPr>
      </p:pic>
    </p:spTree>
    <p:extLst>
      <p:ext uri="{BB962C8B-B14F-4D97-AF65-F5344CB8AC3E}">
        <p14:creationId xmlns:p14="http://schemas.microsoft.com/office/powerpoint/2010/main" val="62257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4B1F-AF96-E25B-6B28-7BFB68A9F631}"/>
              </a:ext>
            </a:extLst>
          </p:cNvPr>
          <p:cNvSpPr>
            <a:spLocks noGrp="1"/>
          </p:cNvSpPr>
          <p:nvPr>
            <p:ph type="title"/>
          </p:nvPr>
        </p:nvSpPr>
        <p:spPr>
          <a:xfrm>
            <a:off x="3870855" y="0"/>
            <a:ext cx="3856037" cy="1639884"/>
          </a:xfrm>
        </p:spPr>
        <p:txBody>
          <a:bodyPr/>
          <a:lstStyle/>
          <a:p>
            <a:r>
              <a:rPr lang="en-US" dirty="0"/>
              <a:t>Working bibliography</a:t>
            </a:r>
          </a:p>
        </p:txBody>
      </p:sp>
      <p:sp>
        <p:nvSpPr>
          <p:cNvPr id="4" name="Text Placeholder 3">
            <a:extLst>
              <a:ext uri="{FF2B5EF4-FFF2-40B4-BE49-F238E27FC236}">
                <a16:creationId xmlns:a16="http://schemas.microsoft.com/office/drawing/2014/main" id="{BB113163-C170-649A-80BD-8D09384F22AC}"/>
              </a:ext>
            </a:extLst>
          </p:cNvPr>
          <p:cNvSpPr>
            <a:spLocks noGrp="1"/>
          </p:cNvSpPr>
          <p:nvPr>
            <p:ph type="body" sz="half" idx="2"/>
          </p:nvPr>
        </p:nvSpPr>
        <p:spPr>
          <a:xfrm>
            <a:off x="3337455" y="1982786"/>
            <a:ext cx="3856037" cy="3541714"/>
          </a:xfrm>
        </p:spPr>
        <p:txBody>
          <a:bodyPr>
            <a:normAutofit fontScale="55000" lnSpcReduction="20000"/>
          </a:bodyPr>
          <a:lstStyle/>
          <a:p>
            <a:r>
              <a:rPr lang="en-US" dirty="0">
                <a:effectLst/>
              </a:rPr>
              <a:t>DC-DC converter design basics (part 1): Buck Converters. (n.d.-a). https://www.electronicdesign.com/technologies/power/article/21270572/renesas-electronics-dcdc-converter-design-basics-part-1-buck-converters </a:t>
            </a:r>
          </a:p>
          <a:p>
            <a:r>
              <a:rPr lang="en-US" i="1" dirty="0">
                <a:effectLst/>
              </a:rPr>
              <a:t>Home</a:t>
            </a:r>
            <a:r>
              <a:rPr lang="en-US" dirty="0">
                <a:effectLst/>
              </a:rPr>
              <a:t>. RECOM. (n.d.). https://recom-power.com/en/rec-n-an-introduction-to-buck,-boost,-and-buck!sboost-converters-131.html?0 </a:t>
            </a:r>
          </a:p>
          <a:p>
            <a:r>
              <a:rPr lang="en-US" dirty="0">
                <a:effectLst/>
              </a:rPr>
              <a:t>How the buck converter has evolved. (n.d.). https://www.rs-online.com/designspark/how-the-buck-converter-has-evolved </a:t>
            </a:r>
          </a:p>
          <a:p>
            <a:r>
              <a:rPr lang="en-US" dirty="0">
                <a:effectLst/>
              </a:rPr>
              <a:t>Megha Jain, content writer. (n.d.). </a:t>
            </a:r>
            <a:r>
              <a:rPr lang="en-US" i="1" dirty="0">
                <a:effectLst/>
              </a:rPr>
              <a:t>An introduction to buck converter: Working Principle, Advantages and Applications</a:t>
            </a:r>
            <a:r>
              <a:rPr lang="en-US" dirty="0">
                <a:effectLst/>
              </a:rPr>
              <a:t>. </a:t>
            </a:r>
            <a:r>
              <a:rPr lang="en-US" dirty="0" err="1">
                <a:effectLst/>
              </a:rPr>
              <a:t>siliconindia</a:t>
            </a:r>
            <a:r>
              <a:rPr lang="en-US" dirty="0">
                <a:effectLst/>
              </a:rPr>
              <a:t>. https://www.siliconindia.com/news/business/an-introduction-to-buck-converter-working-principle-advantages-and-applications-nid-222605-cid-3.html </a:t>
            </a:r>
          </a:p>
          <a:p>
            <a:r>
              <a:rPr lang="en-US" dirty="0">
                <a:effectLst/>
              </a:rPr>
              <a:t>PDF, D. (2022, November 18). </a:t>
            </a:r>
            <a:r>
              <a:rPr lang="en-US" i="1" dirty="0">
                <a:effectLst/>
              </a:rPr>
              <a:t>Input and output noise in Buck Converters explained</a:t>
            </a:r>
            <a:r>
              <a:rPr lang="en-US" dirty="0">
                <a:effectLst/>
              </a:rPr>
              <a:t>. Analog Devices. https://www.analog.com/en/technical-articles/input-and-output-noise-in-buck-converters-explained.html </a:t>
            </a:r>
          </a:p>
          <a:p>
            <a:r>
              <a:rPr lang="en-US" dirty="0">
                <a:effectLst/>
              </a:rPr>
              <a:t>Switching regulator fundamentals (rev. C) - </a:t>
            </a:r>
            <a:r>
              <a:rPr lang="en-US" dirty="0" err="1">
                <a:effectLst/>
              </a:rPr>
              <a:t>texas</a:t>
            </a:r>
            <a:r>
              <a:rPr lang="en-US" dirty="0">
                <a:effectLst/>
              </a:rPr>
              <a:t> instruments </a:t>
            </a:r>
            <a:r>
              <a:rPr lang="en-US" dirty="0" err="1">
                <a:effectLst/>
              </a:rPr>
              <a:t>india</a:t>
            </a:r>
            <a:r>
              <a:rPr lang="en-US" dirty="0">
                <a:effectLst/>
              </a:rPr>
              <a:t>. (n.d.-b). https://www.ti.com/lit/an/snva559c/snva559c.pdf?ts=1640446005688&amp;ref_url=https%253A%252F%252Fwww.google.com.hk%252F </a:t>
            </a:r>
          </a:p>
          <a:p>
            <a:endParaRPr lang="en-US" dirty="0"/>
          </a:p>
        </p:txBody>
      </p:sp>
    </p:spTree>
    <p:extLst>
      <p:ext uri="{BB962C8B-B14F-4D97-AF65-F5344CB8AC3E}">
        <p14:creationId xmlns:p14="http://schemas.microsoft.com/office/powerpoint/2010/main" val="4202828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190</TotalTime>
  <Words>1296</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Circuit</vt:lpstr>
      <vt:lpstr>Buck Regulators / buck converters</vt:lpstr>
      <vt:lpstr>What is a buck regulator (buck converter)</vt:lpstr>
      <vt:lpstr>Development</vt:lpstr>
      <vt:lpstr>Where Br/BC is used</vt:lpstr>
      <vt:lpstr>advantages</vt:lpstr>
      <vt:lpstr>disadvantages</vt:lpstr>
      <vt:lpstr>Variations of the buck regulator/buck converter</vt:lpstr>
      <vt:lpstr>Working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 Regulators / buck converters</dc:title>
  <dc:creator>Betty Simpson</dc:creator>
  <cp:lastModifiedBy>Betty Simpson</cp:lastModifiedBy>
  <cp:revision>1</cp:revision>
  <dcterms:created xsi:type="dcterms:W3CDTF">2023-10-06T21:57:05Z</dcterms:created>
  <dcterms:modified xsi:type="dcterms:W3CDTF">2023-10-07T01:13:25Z</dcterms:modified>
</cp:coreProperties>
</file>