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</p:sldIdLst>
  <p:sldSz cy="7343775" cx="9791700"/>
  <p:notesSz cx="6858000" cy="9144000"/>
  <p:embeddedFontLst>
    <p:embeddedFont>
      <p:font typeface="Lato"/>
      <p:regular r:id="rId126"/>
      <p:bold r:id="rId127"/>
      <p:italic r:id="rId128"/>
      <p:boldItalic r:id="rId129"/>
    </p:embeddedFont>
    <p:embeddedFont>
      <p:font typeface="Lato Light"/>
      <p:regular r:id="rId130"/>
      <p:bold r:id="rId131"/>
      <p:italic r:id="rId132"/>
      <p:boldItalic r:id="rId133"/>
    </p:embeddedFont>
    <p:embeddedFont>
      <p:font typeface="Lato Black"/>
      <p:bold r:id="rId134"/>
      <p:boldItalic r:id="rId1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font" Target="fonts/Lato-boldItalic.fntdata"/><Relationship Id="rId128" Type="http://schemas.openxmlformats.org/officeDocument/2006/relationships/font" Target="fonts/Lato-italic.fntdata"/><Relationship Id="rId127" Type="http://schemas.openxmlformats.org/officeDocument/2006/relationships/font" Target="fonts/Lato-bold.fntdata"/><Relationship Id="rId126" Type="http://schemas.openxmlformats.org/officeDocument/2006/relationships/font" Target="fonts/Lato-regular.fntdata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2" Type="http://schemas.openxmlformats.org/officeDocument/2006/relationships/font" Target="fonts/LatoLight-italic.fntdata"/><Relationship Id="rId131" Type="http://schemas.openxmlformats.org/officeDocument/2006/relationships/font" Target="fonts/LatoLight-bold.fntdata"/><Relationship Id="rId130" Type="http://schemas.openxmlformats.org/officeDocument/2006/relationships/font" Target="fonts/LatoLight-regular.fntdata"/><Relationship Id="rId135" Type="http://schemas.openxmlformats.org/officeDocument/2006/relationships/font" Target="fonts/LatoBlack-boldItalic.fntdata"/><Relationship Id="rId134" Type="http://schemas.openxmlformats.org/officeDocument/2006/relationships/font" Target="fonts/LatoBlack-bold.fntdata"/><Relationship Id="rId133" Type="http://schemas.openxmlformats.org/officeDocument/2006/relationships/font" Target="fonts/LatoLight-boldItalic.fntdata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Shape 9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Shape 9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Shape 10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Shape 10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Shape 10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Shape 10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Shape 106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Shape 10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Shape 10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Shape 11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https://platzi.com/clases/docker/</a:t>
            </a:r>
            <a:endParaRPr/>
          </a:p>
        </p:txBody>
      </p:sp>
      <p:sp>
        <p:nvSpPr>
          <p:cNvPr id="1106" name="Shape 110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Shape 11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Shape 11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Shape 1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Shape 11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Fundamentos de Javascript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Code!</a:t>
            </a:r>
            <a:endParaRPr/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Curso de CSS Grids</a:t>
            </a:r>
            <a:endParaRPr/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Implementarlo en todas las views</a:t>
            </a:r>
            <a:endParaRPr/>
          </a:p>
        </p:txBody>
      </p:sp>
      <p:sp>
        <p:nvSpPr>
          <p:cNvPr id="738" name="Shape 7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Implementarlo en todas las views</a:t>
            </a:r>
            <a:endParaRPr/>
          </a:p>
        </p:txBody>
      </p:sp>
      <p:sp>
        <p:nvSpPr>
          <p:cNvPr id="758" name="Shape 75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Implementarlo en todas las views</a:t>
            </a:r>
            <a:endParaRPr/>
          </a:p>
        </p:txBody>
      </p:sp>
      <p:sp>
        <p:nvSpPr>
          <p:cNvPr id="794" name="Shape 7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Shape 9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Shape 95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>
            <p:ph idx="2" type="sldImg"/>
          </p:nvPr>
        </p:nvSpPr>
        <p:spPr>
          <a:xfrm>
            <a:off x="1371848" y="1143000"/>
            <a:ext cx="41142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ulo">
  <p:cSld name="Subtitulo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751691" y="1133607"/>
            <a:ext cx="8322900" cy="26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ato Black"/>
              <a:buNone/>
              <a:defRPr b="1" i="0" sz="55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738098" y="756047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/>
        </p:nvSpPr>
        <p:spPr>
          <a:xfrm>
            <a:off x="-201594" y="446387"/>
            <a:ext cx="1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5" showMasterSp="0">
  <p:cSld name="Items 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542876" cy="73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3365271" y="1134182"/>
            <a:ext cx="56883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Lato Black"/>
              <a:buNone/>
              <a:defRPr b="1" i="0" sz="41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3365271" y="755563"/>
            <a:ext cx="17439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" type="subTitle"/>
          </p:nvPr>
        </p:nvSpPr>
        <p:spPr>
          <a:xfrm>
            <a:off x="3359951" y="2897650"/>
            <a:ext cx="56937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se e imagen 1">
  <p:cSld name="Frase e imagen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383348" y="4615986"/>
            <a:ext cx="56706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68" name="Shape 68"/>
          <p:cNvCxnSpPr/>
          <p:nvPr/>
        </p:nvCxnSpPr>
        <p:spPr>
          <a:xfrm>
            <a:off x="3383348" y="6642217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Shape 69"/>
          <p:cNvSpPr/>
          <p:nvPr/>
        </p:nvSpPr>
        <p:spPr>
          <a:xfrm>
            <a:off x="3383348" y="0"/>
            <a:ext cx="6440400" cy="42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se">
  <p:cSld name="Fras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738098" y="754987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Shape 72"/>
          <p:cNvSpPr txBox="1"/>
          <p:nvPr>
            <p:ph idx="1" type="subTitle"/>
          </p:nvPr>
        </p:nvSpPr>
        <p:spPr>
          <a:xfrm>
            <a:off x="738098" y="1133606"/>
            <a:ext cx="61017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 y fase 1">
  <p:cSld name="Titulo y fase 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/>
          <p:nvPr/>
        </p:nvCxnSpPr>
        <p:spPr>
          <a:xfrm>
            <a:off x="738098" y="754987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type="title"/>
          </p:nvPr>
        </p:nvSpPr>
        <p:spPr>
          <a:xfrm>
            <a:off x="738098" y="1080313"/>
            <a:ext cx="65172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Lato Black"/>
              <a:buNone/>
              <a:defRPr b="1" i="0" sz="45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738098" y="2479827"/>
            <a:ext cx="56940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38098" y="1134182"/>
            <a:ext cx="65172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738098" y="755563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7368" y="2586989"/>
            <a:ext cx="1657150" cy="1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070" y="2586989"/>
            <a:ext cx="1657150" cy="1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5716" y="2586989"/>
            <a:ext cx="1657150" cy="16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670877" y="4449541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3590789" y="4449541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6419226" y="4449541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670877" y="4935316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5" type="body"/>
          </p:nvPr>
        </p:nvSpPr>
        <p:spPr>
          <a:xfrm>
            <a:off x="3581713" y="4935316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6" type="body"/>
          </p:nvPr>
        </p:nvSpPr>
        <p:spPr>
          <a:xfrm>
            <a:off x="6419226" y="4935316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 y bullets">
  <p:cSld name="Titulo y bulle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738098" y="1134088"/>
            <a:ext cx="65172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738098" y="755471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Shape 92"/>
          <p:cNvSpPr txBox="1"/>
          <p:nvPr>
            <p:ph idx="1" type="subTitle"/>
          </p:nvPr>
        </p:nvSpPr>
        <p:spPr>
          <a:xfrm>
            <a:off x="3383350" y="2591803"/>
            <a:ext cx="5670300" cy="3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se 2">
  <p:cSld name="Frase 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738098" y="756047"/>
            <a:ext cx="65172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se e imagen 2">
  <p:cSld name="Frase e imagen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35394" y="756047"/>
            <a:ext cx="6048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383348" y="2591991"/>
            <a:ext cx="64083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rase 3">
  <p:cSld name="Frase 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386637" y="3077822"/>
            <a:ext cx="60489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mpleta" showMasterSp="0">
  <p:cSld name="Imagen Complet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1975"/>
            <a:ext cx="2980965" cy="297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59526" y="377425"/>
            <a:ext cx="9072600" cy="65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Curso">
  <p:cSld name="Título Curs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775353" y="4541784"/>
            <a:ext cx="49521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ato Black"/>
              <a:buNone/>
              <a:defRPr b="1" i="0" sz="54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651051" y="2159719"/>
            <a:ext cx="1609500" cy="16095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8950" lIns="97900" spcFirstLastPara="1" rIns="97900" wrap="square" tIns="48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098" y="3"/>
            <a:ext cx="4517857" cy="4458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5827" y="390292"/>
            <a:ext cx="1499758" cy="47322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" type="body"/>
          </p:nvPr>
        </p:nvSpPr>
        <p:spPr>
          <a:xfrm>
            <a:off x="3775353" y="4102478"/>
            <a:ext cx="2970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sangrada">
  <p:cSld name="Imagen sangrad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-15982" y="-54506"/>
            <a:ext cx="9823800" cy="73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mpleta 2" showMasterSp="0">
  <p:cSld name="Imagen completa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790518" cy="734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imagenes verticales">
  <p:cSld name="Dos imagenes verticale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59525" y="377425"/>
            <a:ext cx="4374300" cy="65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055500" y="377425"/>
            <a:ext cx="4374300" cy="65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nes sangradas">
  <p:cSld name="2 imagenes sangrada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0"/>
            <a:ext cx="4722300" cy="73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069359" y="0"/>
            <a:ext cx="4722300" cy="734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nes">
  <p:cSld name="4 Imagene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359525" y="377425"/>
            <a:ext cx="43707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59525" y="3899425"/>
            <a:ext cx="43707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068050" y="377425"/>
            <a:ext cx="43707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068050" y="3899425"/>
            <a:ext cx="43707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nes sangradas">
  <p:cSld name="4 imagenes sangrada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4713600" cy="3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3919084"/>
            <a:ext cx="4713600" cy="3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078018" y="0"/>
            <a:ext cx="4713600" cy="3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078018" y="3919084"/>
            <a:ext cx="4713600" cy="3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nes 2">
  <p:cSld name="4 Imagenes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59525" y="377425"/>
            <a:ext cx="34563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139500" y="377425"/>
            <a:ext cx="34563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949125" y="3888625"/>
            <a:ext cx="34563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169150" y="3888625"/>
            <a:ext cx="34563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imagenes">
  <p:cSld name="3 imagene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59525" y="1890000"/>
            <a:ext cx="28080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491688" y="1890000"/>
            <a:ext cx="28080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624213" y="1890000"/>
            <a:ext cx="2808000" cy="30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Imagen vertical">
  <p:cSld name="1 Imagen vertical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411750" y="377575"/>
            <a:ext cx="4968000" cy="65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textual">
  <p:cSld name="Cita textual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77889" y="3064417"/>
            <a:ext cx="7236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ato Black"/>
              <a:buNone/>
              <a:defRPr b="1" i="0" sz="4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pic>
        <p:nvPicPr>
          <p:cNvPr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668904" y="4685814"/>
            <a:ext cx="453902" cy="33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8905" y="2254033"/>
            <a:ext cx="453902" cy="33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730658" y="2213373"/>
            <a:ext cx="83229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ato Black"/>
              <a:buNone/>
              <a:defRPr b="1" i="0" sz="54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746484" y="4014287"/>
            <a:ext cx="5769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730658" y="1943695"/>
            <a:ext cx="25452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4762" y="155"/>
            <a:ext cx="1276196" cy="12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idx="2" type="body"/>
          </p:nvPr>
        </p:nvSpPr>
        <p:spPr>
          <a:xfrm>
            <a:off x="739639" y="1281113"/>
            <a:ext cx="291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objetos">
  <p:cSld name="3 objeto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7368" y="1727671"/>
            <a:ext cx="1657150" cy="1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070" y="1727671"/>
            <a:ext cx="1657150" cy="1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5716" y="1727671"/>
            <a:ext cx="1657150" cy="16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" type="body"/>
          </p:nvPr>
        </p:nvSpPr>
        <p:spPr>
          <a:xfrm>
            <a:off x="670877" y="3590223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3590789" y="3590223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6419226" y="3590223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670877" y="4075998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5" type="body"/>
          </p:nvPr>
        </p:nvSpPr>
        <p:spPr>
          <a:xfrm>
            <a:off x="3581713" y="4075998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6" type="body"/>
          </p:nvPr>
        </p:nvSpPr>
        <p:spPr>
          <a:xfrm>
            <a:off x="6419226" y="4075998"/>
            <a:ext cx="2610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objetos">
  <p:cSld name="2 objeto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800" y="1597594"/>
            <a:ext cx="2561618" cy="256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7763" y="1597594"/>
            <a:ext cx="2561617" cy="256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4986242" y="4427963"/>
            <a:ext cx="366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5122463" y="4913738"/>
            <a:ext cx="3392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960915" y="4427963"/>
            <a:ext cx="3807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4" type="body"/>
          </p:nvPr>
        </p:nvSpPr>
        <p:spPr>
          <a:xfrm>
            <a:off x="1138024" y="4913738"/>
            <a:ext cx="345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objeto">
  <p:cSld name="1 objeto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5046" y="1597594"/>
            <a:ext cx="2561618" cy="256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3075306" y="4427963"/>
            <a:ext cx="3641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3170675" y="4913738"/>
            <a:ext cx="34503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 y 2 objetos">
  <p:cSld name="Titulo y 2 objeto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38098" y="1139531"/>
            <a:ext cx="75720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Lato Black"/>
              <a:buNone/>
              <a:defRPr b="1" i="0" sz="41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161" name="Shape 161"/>
          <p:cNvCxnSpPr/>
          <p:nvPr/>
        </p:nvCxnSpPr>
        <p:spPr>
          <a:xfrm>
            <a:off x="772009" y="760918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Shape 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1780" y="2516486"/>
            <a:ext cx="2190337" cy="219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1743" y="2492366"/>
            <a:ext cx="2190338" cy="219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1" type="body"/>
          </p:nvPr>
        </p:nvSpPr>
        <p:spPr>
          <a:xfrm>
            <a:off x="1340368" y="4854525"/>
            <a:ext cx="3673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1462979" y="5340300"/>
            <a:ext cx="3427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3" type="body"/>
          </p:nvPr>
        </p:nvSpPr>
        <p:spPr>
          <a:xfrm>
            <a:off x="5412772" y="4854525"/>
            <a:ext cx="308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4" type="body"/>
          </p:nvPr>
        </p:nvSpPr>
        <p:spPr>
          <a:xfrm>
            <a:off x="5331031" y="5340300"/>
            <a:ext cx="3251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B0F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objetos vertical">
  <p:cSld name="2 objetos vertical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91" y="809569"/>
            <a:ext cx="1657150" cy="1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91" y="3455863"/>
            <a:ext cx="1657150" cy="16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" type="subTitle"/>
          </p:nvPr>
        </p:nvSpPr>
        <p:spPr>
          <a:xfrm>
            <a:off x="3375473" y="1452885"/>
            <a:ext cx="567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383348" y="809569"/>
            <a:ext cx="5670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73" name="Shape 173"/>
          <p:cNvSpPr txBox="1"/>
          <p:nvPr>
            <p:ph idx="2" type="subTitle"/>
          </p:nvPr>
        </p:nvSpPr>
        <p:spPr>
          <a:xfrm>
            <a:off x="3375473" y="4099185"/>
            <a:ext cx="567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3" type="title"/>
          </p:nvPr>
        </p:nvSpPr>
        <p:spPr>
          <a:xfrm>
            <a:off x="3383348" y="3455869"/>
            <a:ext cx="56703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objeto ">
  <p:cSld name="1 objeto 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 Black"/>
              <a:buNone/>
              <a:defRPr b="1" i="0" sz="5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pic>
        <p:nvPicPr>
          <p:cNvPr id="178" name="Shape 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47001" y="970150"/>
            <a:ext cx="1497700" cy="14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nea de tiempo - Título">
  <p:cSld name="Linea de tiempo - Título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961918" cy="7342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3383869" y="1166203"/>
            <a:ext cx="6048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Lato Black"/>
              <a:buNone/>
              <a:defRPr b="1" i="0" sz="41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182" name="Shape 182"/>
          <p:cNvCxnSpPr/>
          <p:nvPr/>
        </p:nvCxnSpPr>
        <p:spPr>
          <a:xfrm>
            <a:off x="3417780" y="787583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505" y="3072498"/>
            <a:ext cx="490440" cy="49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364" y="5176855"/>
            <a:ext cx="499570" cy="499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" type="body"/>
          </p:nvPr>
        </p:nvSpPr>
        <p:spPr>
          <a:xfrm>
            <a:off x="3383869" y="5011669"/>
            <a:ext cx="5876400" cy="8301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393700" lvl="0" marL="457200" rtl="0">
              <a:spcBef>
                <a:spcPts val="11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1pPr>
            <a:lvl2pPr indent="-393700" lvl="1" marL="914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indent="-393700" lvl="2" marL="1371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3pPr>
            <a:lvl4pPr indent="-393700" lvl="3" marL="1828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4pPr>
            <a:lvl5pPr indent="-393700" lvl="4" marL="22860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5pPr>
            <a:lvl6pPr indent="-393700" lvl="5" marL="27432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6pPr>
            <a:lvl7pPr indent="-393700" lvl="6" marL="3200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7pPr>
            <a:lvl8pPr indent="-393700" lvl="7" marL="3657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8pPr>
            <a:lvl9pPr indent="-393700" lvl="8" marL="4114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2" type="title"/>
          </p:nvPr>
        </p:nvSpPr>
        <p:spPr>
          <a:xfrm>
            <a:off x="1539602" y="3085969"/>
            <a:ext cx="822600" cy="4905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3" type="title"/>
          </p:nvPr>
        </p:nvSpPr>
        <p:spPr>
          <a:xfrm>
            <a:off x="1539602" y="5181431"/>
            <a:ext cx="822600" cy="4905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4" type="body"/>
          </p:nvPr>
        </p:nvSpPr>
        <p:spPr>
          <a:xfrm>
            <a:off x="3383869" y="2902734"/>
            <a:ext cx="5876400" cy="8301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393700" lvl="0" marL="457200" rtl="0">
              <a:spcBef>
                <a:spcPts val="11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1pPr>
            <a:lvl2pPr indent="-393700" lvl="1" marL="914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indent="-393700" lvl="2" marL="1371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3pPr>
            <a:lvl4pPr indent="-393700" lvl="3" marL="1828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4pPr>
            <a:lvl5pPr indent="-393700" lvl="4" marL="22860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5pPr>
            <a:lvl6pPr indent="-393700" lvl="5" marL="27432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6pPr>
            <a:lvl7pPr indent="-393700" lvl="6" marL="3200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7pPr>
            <a:lvl8pPr indent="-393700" lvl="7" marL="3657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8pPr>
            <a:lvl9pPr indent="-393700" lvl="8" marL="4114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nea de tiempo - Continua">
  <p:cSld name="Linea de tiempo - Continua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961918" cy="734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505" y="982789"/>
            <a:ext cx="490440" cy="49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364" y="3087136"/>
            <a:ext cx="499570" cy="49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929" y="5167921"/>
            <a:ext cx="490440" cy="49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" type="body"/>
          </p:nvPr>
        </p:nvSpPr>
        <p:spPr>
          <a:xfrm>
            <a:off x="3383869" y="2921944"/>
            <a:ext cx="5876400" cy="8301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393700" lvl="0" marL="457200" rtl="0">
              <a:spcBef>
                <a:spcPts val="11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1pPr>
            <a:lvl2pPr indent="-393700" lvl="1" marL="914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indent="-393700" lvl="2" marL="1371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3pPr>
            <a:lvl4pPr indent="-393700" lvl="3" marL="1828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4pPr>
            <a:lvl5pPr indent="-393700" lvl="4" marL="22860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5pPr>
            <a:lvl6pPr indent="-393700" lvl="5" marL="27432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6pPr>
            <a:lvl7pPr indent="-393700" lvl="6" marL="3200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7pPr>
            <a:lvl8pPr indent="-393700" lvl="7" marL="3657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8pPr>
            <a:lvl9pPr indent="-393700" lvl="8" marL="4114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3383869" y="4998159"/>
            <a:ext cx="5876400" cy="8301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393700" lvl="0" marL="457200" rtl="0">
              <a:spcBef>
                <a:spcPts val="11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1pPr>
            <a:lvl2pPr indent="-393700" lvl="1" marL="914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indent="-393700" lvl="2" marL="1371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3pPr>
            <a:lvl4pPr indent="-393700" lvl="3" marL="1828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4pPr>
            <a:lvl5pPr indent="-393700" lvl="4" marL="22860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5pPr>
            <a:lvl6pPr indent="-393700" lvl="5" marL="27432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6pPr>
            <a:lvl7pPr indent="-393700" lvl="6" marL="3200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7pPr>
            <a:lvl8pPr indent="-393700" lvl="7" marL="3657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8pPr>
            <a:lvl9pPr indent="-393700" lvl="8" marL="4114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539602" y="982781"/>
            <a:ext cx="822600" cy="4905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title"/>
          </p:nvPr>
        </p:nvSpPr>
        <p:spPr>
          <a:xfrm>
            <a:off x="1539602" y="3091706"/>
            <a:ext cx="822600" cy="4905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title"/>
          </p:nvPr>
        </p:nvSpPr>
        <p:spPr>
          <a:xfrm>
            <a:off x="1539602" y="5167922"/>
            <a:ext cx="822600" cy="4905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3383869" y="813009"/>
            <a:ext cx="5876400" cy="8301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393700" lvl="0" marL="457200" rtl="0">
              <a:spcBef>
                <a:spcPts val="11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1pPr>
            <a:lvl2pPr indent="-393700" lvl="1" marL="914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indent="-393700" lvl="2" marL="1371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3pPr>
            <a:lvl4pPr indent="-393700" lvl="3" marL="1828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4pPr>
            <a:lvl5pPr indent="-393700" lvl="4" marL="22860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/>
            </a:lvl5pPr>
            <a:lvl6pPr indent="-393700" lvl="5" marL="27432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6pPr>
            <a:lvl7pPr indent="-393700" lvl="6" marL="32004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7pPr>
            <a:lvl8pPr indent="-393700" lvl="7" marL="36576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8pPr>
            <a:lvl9pPr indent="-393700" lvl="8" marL="4114800" rtl="0">
              <a:spcBef>
                <a:spcPts val="500"/>
              </a:spcBef>
              <a:spcAft>
                <a:spcPts val="0"/>
              </a:spcAft>
              <a:buSzPts val="2600"/>
              <a:buFont typeface="Lato"/>
              <a:buChar char="•"/>
              <a:defRPr sz="2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rco 1">
  <p:cSld name="Marco 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81402" y="2"/>
            <a:ext cx="3110309" cy="310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rco 2">
  <p:cSld name="Marco 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 2" showMasterSp="0">
  <p:cSld name="Diapositiva de título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790518" cy="734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71975"/>
            <a:ext cx="2980965" cy="297144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730658" y="2267731"/>
            <a:ext cx="83229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ato Black"/>
              <a:buNone/>
              <a:defRPr b="1" i="0" sz="54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753389" y="4085782"/>
            <a:ext cx="4623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730658" y="1943695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Shape 34"/>
          <p:cNvSpPr txBox="1"/>
          <p:nvPr>
            <p:ph idx="2" type="body"/>
          </p:nvPr>
        </p:nvSpPr>
        <p:spPr>
          <a:xfrm>
            <a:off x="738098" y="1281113"/>
            <a:ext cx="291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co" showMasterSp="0">
  <p:cSld name="Blanco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zul" showMasterSp="0">
  <p:cSld name="Azul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790519" cy="734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 3">
  <p:cSld name="Diapositiva de Título 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790519" cy="734289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ctrTitle"/>
          </p:nvPr>
        </p:nvSpPr>
        <p:spPr>
          <a:xfrm>
            <a:off x="730658" y="2267731"/>
            <a:ext cx="83229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ato Black"/>
              <a:buNone/>
              <a:defRPr b="1" i="0" sz="54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753389" y="4085782"/>
            <a:ext cx="4623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>
            <a:off x="730658" y="1943695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idx="2" type="body"/>
          </p:nvPr>
        </p:nvSpPr>
        <p:spPr>
          <a:xfrm>
            <a:off x="738098" y="1281113"/>
            <a:ext cx="291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1" showMasterSp="0">
  <p:cSld name="Items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961918" cy="734289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title"/>
          </p:nvPr>
        </p:nvSpPr>
        <p:spPr>
          <a:xfrm>
            <a:off x="3365271" y="1134182"/>
            <a:ext cx="56886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ato Black"/>
              <a:buNone/>
              <a:defRPr b="1" i="0" sz="4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x="3365271" y="755563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" type="subTitle"/>
          </p:nvPr>
        </p:nvSpPr>
        <p:spPr>
          <a:xfrm>
            <a:off x="3359951" y="2897650"/>
            <a:ext cx="56940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2" showMasterSp="0">
  <p:cSld name="Items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0" type="dt"/>
          </p:nvPr>
        </p:nvSpPr>
        <p:spPr>
          <a:xfrm>
            <a:off x="673180" y="6806593"/>
            <a:ext cx="2203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961917" cy="73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3365271" y="1134181"/>
            <a:ext cx="56886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ato Black"/>
              <a:buNone/>
              <a:defRPr b="1" i="0" sz="4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3365271" y="755563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idx="1" type="subTitle"/>
          </p:nvPr>
        </p:nvSpPr>
        <p:spPr>
          <a:xfrm>
            <a:off x="3359951" y="2897650"/>
            <a:ext cx="56940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3" showMasterSp="0">
  <p:cSld name="Items 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52395" cy="734289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x="3380164" y="2915803"/>
            <a:ext cx="56886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ato Black"/>
              <a:buNone/>
              <a:defRPr b="1" i="0" sz="4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x="3377757" y="2537762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ems 4">
  <p:cSld name="Items 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52395" cy="734289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3383348" y="3131827"/>
            <a:ext cx="56886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ato Black"/>
              <a:buNone/>
              <a:defRPr b="1" i="0" sz="40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cxnSp>
        <p:nvCxnSpPr>
          <p:cNvPr id="59" name="Shape 59"/>
          <p:cNvCxnSpPr/>
          <p:nvPr/>
        </p:nvCxnSpPr>
        <p:spPr>
          <a:xfrm>
            <a:off x="3383348" y="2753786"/>
            <a:ext cx="174360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2" type="title"/>
          </p:nvPr>
        </p:nvSpPr>
        <p:spPr>
          <a:xfrm>
            <a:off x="1280789" y="2921771"/>
            <a:ext cx="1185300" cy="11079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177800" lvl="0" marL="342900">
              <a:spcBef>
                <a:spcPts val="0"/>
              </a:spcBef>
              <a:spcAft>
                <a:spcPts val="0"/>
              </a:spcAft>
              <a:buNone/>
              <a:defRPr sz="6700">
                <a:solidFill>
                  <a:srgbClr val="00B0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738098" y="756047"/>
            <a:ext cx="65172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ato Black"/>
              <a:buNone/>
              <a:defRPr b="1" i="0" sz="3700" u="none" cap="none" strike="noStrike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738099" y="2556572"/>
            <a:ext cx="83154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4191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7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1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1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55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55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5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5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subTitle"/>
          </p:nvPr>
        </p:nvSpPr>
        <p:spPr>
          <a:xfrm>
            <a:off x="753400" y="4499200"/>
            <a:ext cx="7722300" cy="1174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3600"/>
              <a:t>Framework para construir aplicaciones web modernas en React</a:t>
            </a:r>
            <a:endParaRPr sz="3600"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5" y="1695123"/>
            <a:ext cx="5271450" cy="2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subTitle"/>
          </p:nvPr>
        </p:nvSpPr>
        <p:spPr>
          <a:xfrm>
            <a:off x="313024" y="4091475"/>
            <a:ext cx="91656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Cada path va al archivo del mismo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nombre en la carpeta </a:t>
            </a:r>
            <a:r>
              <a:rPr b="1" lang="en-US"/>
              <a:t>/pages</a:t>
            </a:r>
            <a:endParaRPr b="1"/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Router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00" y="1096500"/>
            <a:ext cx="1172400" cy="1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idx="4294967295" type="subTitle"/>
          </p:nvPr>
        </p:nvSpPr>
        <p:spPr>
          <a:xfrm>
            <a:off x="764850" y="1620175"/>
            <a:ext cx="8716800" cy="41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Nuestra estructura de URLs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/posta/un-buen-dia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/posta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idx="4294967295" type="subTitle"/>
          </p:nvPr>
        </p:nvSpPr>
        <p:spPr>
          <a:xfrm>
            <a:off x="764850" y="1620175"/>
            <a:ext cx="8716800" cy="41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&lt;Link </a:t>
            </a: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href={`/canal?id=${id}`}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&lt;a&gt;Canal&lt;/a&gt;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&lt;/Link&gt;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Shape 983"/>
          <p:cNvSpPr txBox="1"/>
          <p:nvPr>
            <p:ph idx="4294967295" type="title"/>
          </p:nvPr>
        </p:nvSpPr>
        <p:spPr>
          <a:xfrm>
            <a:off x="905048" y="689649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Ir de esto 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>
            <p:ph idx="4294967295" type="subTitle"/>
          </p:nvPr>
        </p:nvSpPr>
        <p:spPr>
          <a:xfrm>
            <a:off x="694525" y="1613738"/>
            <a:ext cx="9423600" cy="4116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&lt;Link </a:t>
            </a:r>
            <a:r>
              <a:rPr b="1" lang="en-US" sz="4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route=”canal” </a:t>
            </a:r>
            <a:endParaRPr b="1" sz="4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 params={ { slug: “canal”, id: 123 } }</a:t>
            </a:r>
            <a:r>
              <a:rPr b="1" lang="en-US" sz="4400">
                <a:solidFill>
                  <a:srgbClr val="FFFFFF"/>
                </a:solidFill>
              </a:rPr>
              <a:t>&gt;</a:t>
            </a:r>
            <a:endParaRPr b="1" sz="4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  &lt;a&gt;Canal&lt;/a&gt;</a:t>
            </a:r>
            <a:endParaRPr sz="4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&lt;/Link&gt;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990" name="Shape 990"/>
          <p:cNvSpPr txBox="1"/>
          <p:nvPr>
            <p:ph idx="4294967295" type="title"/>
          </p:nvPr>
        </p:nvSpPr>
        <p:spPr>
          <a:xfrm>
            <a:off x="905048" y="689649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…a</a:t>
            </a: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esto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Modificando los Links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de nuestra aplicación</a:t>
            </a:r>
            <a:endParaRPr/>
          </a:p>
        </p:txBody>
      </p:sp>
      <p:sp>
        <p:nvSpPr>
          <p:cNvPr id="1003" name="Shape 1003"/>
          <p:cNvSpPr txBox="1"/>
          <p:nvPr>
            <p:ph type="title"/>
          </p:nvPr>
        </p:nvSpPr>
        <p:spPr>
          <a:xfrm>
            <a:off x="-25" y="2802325"/>
            <a:ext cx="97917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Implementando </a:t>
            </a:r>
            <a:r>
              <a:rPr lang="en-US"/>
              <a:t>Next Routes</a:t>
            </a:r>
            <a:endParaRPr/>
          </a:p>
        </p:txBody>
      </p:sp>
      <p:pic>
        <p:nvPicPr>
          <p:cNvPr id="1004" name="Shape 1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637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Aplicar lo que aprendimos al resto de la aplicación</a:t>
            </a:r>
            <a:endParaRPr/>
          </a:p>
        </p:txBody>
      </p:sp>
      <p:sp>
        <p:nvSpPr>
          <p:cNvPr id="1011" name="Shape 1011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Reto: Navegación</a:t>
            </a:r>
            <a:endParaRPr/>
          </a:p>
        </p:txBody>
      </p:sp>
      <p:pic>
        <p:nvPicPr>
          <p:cNvPr id="1012" name="Shape 10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8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4294967295" type="subTitle"/>
          </p:nvPr>
        </p:nvSpPr>
        <p:spPr>
          <a:xfrm>
            <a:off x="891600" y="2572260"/>
            <a:ext cx="85404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Implementar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Next Routes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Aplicar errores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404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503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Personalizar errores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Implementando un modal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para tener un link instantáneo</a:t>
            </a:r>
            <a:endParaRPr/>
          </a:p>
        </p:txBody>
      </p:sp>
      <p:sp>
        <p:nvSpPr>
          <p:cNvPr id="1025" name="Shape 102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Vistas Híbridas</a:t>
            </a:r>
            <a:endParaRPr/>
          </a:p>
        </p:txBody>
      </p:sp>
      <p:pic>
        <p:nvPicPr>
          <p:cNvPr id="1026" name="Shape 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Cambia la URL sin correr getInitialProps ni perder estado</a:t>
            </a:r>
            <a:endParaRPr/>
          </a:p>
        </p:txBody>
      </p:sp>
      <p:sp>
        <p:nvSpPr>
          <p:cNvPr id="1033" name="Shape 103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Shallow Routing</a:t>
            </a:r>
            <a:endParaRPr/>
          </a:p>
        </p:txBody>
      </p:sp>
      <p:pic>
        <p:nvPicPr>
          <p:cNvPr id="1034" name="Shape 10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821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idx="1" type="subTitle"/>
          </p:nvPr>
        </p:nvSpPr>
        <p:spPr>
          <a:xfrm>
            <a:off x="102" y="3763175"/>
            <a:ext cx="97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Cambia el estado del componente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Por ejemplo, para mostrar un modal</a:t>
            </a:r>
            <a:endParaRPr/>
          </a:p>
        </p:txBody>
      </p:sp>
      <p:sp>
        <p:nvSpPr>
          <p:cNvPr id="1041" name="Shape 1041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this.setState()</a:t>
            </a:r>
            <a:endParaRPr/>
          </a:p>
        </p:txBody>
      </p:sp>
      <p:pic>
        <p:nvPicPr>
          <p:cNvPr id="1042" name="Shape 10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423" y="125191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4294967295" type="subTitle"/>
          </p:nvPr>
        </p:nvSpPr>
        <p:spPr>
          <a:xfrm>
            <a:off x="911400" y="1049425"/>
            <a:ext cx="79689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GET /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/pages/index.js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GET /platzi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/pages/platzi.js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Crea una pageview imaginaria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Lo hacemos con { shallow: true }</a:t>
            </a:r>
            <a:endParaRPr/>
          </a:p>
        </p:txBody>
      </p:sp>
      <p:sp>
        <p:nvSpPr>
          <p:cNvPr id="1049" name="Shape 104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Router.replace()</a:t>
            </a:r>
            <a:endParaRPr/>
          </a:p>
        </p:txBody>
      </p:sp>
      <p:pic>
        <p:nvPicPr>
          <p:cNvPr id="1050" name="Shape 10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821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Router.</a:t>
            </a:r>
            <a:r>
              <a:rPr lang="en-US"/>
              <a:t>onRouteChangeStart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Router.onRouteChangeComplete</a:t>
            </a:r>
            <a:endParaRPr/>
          </a:p>
        </p:txBody>
      </p:sp>
      <p:sp>
        <p:nvSpPr>
          <p:cNvPr id="1063" name="Shape 106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Agregando un loader</a:t>
            </a:r>
            <a:endParaRPr/>
          </a:p>
        </p:txBody>
      </p:sp>
      <p:pic>
        <p:nvPicPr>
          <p:cNvPr id="1064" name="Shape 10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81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Algunos consejos y tips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para mejorar tu portfolio</a:t>
            </a:r>
            <a:endParaRPr/>
          </a:p>
        </p:txBody>
      </p:sp>
      <p:sp>
        <p:nvSpPr>
          <p:cNvPr id="1077" name="Shape 107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Publicando en Github</a:t>
            </a:r>
            <a:endParaRPr/>
          </a:p>
        </p:txBody>
      </p:sp>
      <p:pic>
        <p:nvPicPr>
          <p:cNvPr id="1078" name="Shape 10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576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Incluir información del proyecto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Cómo levantar entornos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Quién lo hizo</a:t>
            </a:r>
            <a:endParaRPr/>
          </a:p>
        </p:txBody>
      </p:sp>
      <p:sp>
        <p:nvSpPr>
          <p:cNvPr id="1085" name="Shape 108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¡El Readme!</a:t>
            </a:r>
            <a:endParaRPr/>
          </a:p>
        </p:txBody>
      </p:sp>
      <p:pic>
        <p:nvPicPr>
          <p:cNvPr id="1086" name="Shape 10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708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Pongamos el sitio en producción</a:t>
            </a:r>
            <a:endParaRPr/>
          </a:p>
        </p:txBody>
      </p:sp>
      <p:sp>
        <p:nvSpPr>
          <p:cNvPr id="1093" name="Shape 109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¡A shipear!</a:t>
            </a:r>
            <a:endParaRPr/>
          </a:p>
        </p:txBody>
      </p:sp>
      <p:pic>
        <p:nvPicPr>
          <p:cNvPr id="1094" name="Shape 10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713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Nos permite publicar nuestra aplicación con un solo comando</a:t>
            </a:r>
            <a:endParaRPr/>
          </a:p>
        </p:txBody>
      </p:sp>
      <p:sp>
        <p:nvSpPr>
          <p:cNvPr id="1101" name="Shape 1101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</p:txBody>
      </p:sp>
      <p:pic>
        <p:nvPicPr>
          <p:cNvPr id="1102" name="Shape 1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713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Estandarizar Deployments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Curso Fundamentos de Docker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Shape 110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Protip: Docker</a:t>
            </a:r>
            <a:endParaRPr/>
          </a:p>
        </p:txBody>
      </p:sp>
      <p:pic>
        <p:nvPicPr>
          <p:cNvPr id="1110" name="Shape 1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30239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github.com/zeit/next.js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¡Ver los ejemplos!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Shape 111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Documentación Oficial</a:t>
            </a:r>
            <a:endParaRPr/>
          </a:p>
        </p:txBody>
      </p:sp>
      <p:pic>
        <p:nvPicPr>
          <p:cNvPr id="1118" name="Shape 1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30239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subTitle"/>
          </p:nvPr>
        </p:nvSpPr>
        <p:spPr>
          <a:xfrm>
            <a:off x="911400" y="1049425"/>
            <a:ext cx="79689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export default () =&gt; (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&lt;h1&gt;Hola!&lt;/h1&gt;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Curso de React en Platzi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reactjs.org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Aprender React</a:t>
            </a:r>
            <a:endParaRPr/>
          </a:p>
        </p:txBody>
      </p:sp>
      <p:pic>
        <p:nvPicPr>
          <p:cNvPr id="1126" name="Shape 1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30239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Curso de Docker en Platzi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zeit.co/now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Shape 113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y Deployments</a:t>
            </a:r>
            <a:endParaRPr/>
          </a:p>
        </p:txBody>
      </p:sp>
      <p:pic>
        <p:nvPicPr>
          <p:cNvPr id="1134" name="Shape 1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30239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El sistema de estilos de Next.JS</a:t>
            </a:r>
            <a:endParaRPr/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Styled JSX</a:t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30" y="1315262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 más acorde a React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Evitamos problemas al escalar</a:t>
            </a:r>
            <a:endParaRPr/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¿Por qué usar Styled JSX?</a:t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30" y="1315262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subTitle"/>
          </p:nvPr>
        </p:nvSpPr>
        <p:spPr>
          <a:xfrm>
            <a:off x="911400" y="1049425"/>
            <a:ext cx="7968900" cy="590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/* BEM */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.block__element--modifier {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color: red;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/* Styled JSX */</a:t>
            </a:r>
            <a:endParaRPr sz="4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.eso { color: red; }</a:t>
            </a:r>
            <a:endParaRPr sz="4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Escribimos CSS3 como siempre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Sólo aplica al componente</a:t>
            </a:r>
            <a:endParaRPr/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¿Cómo funciona?</a:t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30" y="1315262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4294967295" type="subTitle"/>
          </p:nvPr>
        </p:nvSpPr>
        <p:spPr>
          <a:xfrm>
            <a:off x="911400" y="1049425"/>
            <a:ext cx="79689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&lt;style jsx&gt;{`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/* CSS */</a:t>
            </a:r>
            <a:endParaRPr sz="4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.clase { color: red; }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`}&lt;/style&gt;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Se aplica por componente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Tampoco aplica a componentes internos o externos</a:t>
            </a:r>
            <a:endParaRPr/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Styled JSX</a:t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897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subTitle"/>
          </p:nvPr>
        </p:nvSpPr>
        <p:spPr>
          <a:xfrm>
            <a:off x="911450" y="3763175"/>
            <a:ext cx="7968900" cy="1831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&lt;style jsx </a:t>
            </a:r>
            <a:r>
              <a:rPr b="1" lang="en-US"/>
              <a:t>global</a:t>
            </a:r>
            <a:r>
              <a:rPr lang="en-US"/>
              <a:t>&gt;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Operador </a:t>
            </a:r>
            <a:r>
              <a:rPr b="1" lang="en-US"/>
              <a:t>:global()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¿Cómo romper las reglas?</a:t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0" y="1295750"/>
            <a:ext cx="857300" cy="8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subTitle"/>
          </p:nvPr>
        </p:nvSpPr>
        <p:spPr>
          <a:xfrm>
            <a:off x="737375" y="4136419"/>
            <a:ext cx="8316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Que puedas construir una app con React y Next.JS de principio a fin</a:t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737378" y="3011425"/>
            <a:ext cx="83169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l objetivo del curso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8009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4294967295" type="subTitle"/>
          </p:nvPr>
        </p:nvSpPr>
        <p:spPr>
          <a:xfrm>
            <a:off x="911400" y="1049425"/>
            <a:ext cx="79689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&lt;style jsx </a:t>
            </a: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global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&gt;{`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/* CSS Global */</a:t>
            </a:r>
            <a:endParaRPr sz="4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.clase { color: red; }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`}&lt;/style&gt;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4294967295" type="subTitle"/>
          </p:nvPr>
        </p:nvSpPr>
        <p:spPr>
          <a:xfrm>
            <a:off x="911400" y="1049425"/>
            <a:ext cx="85404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&lt;style jsx&gt;{`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/* Operador :global() */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:global(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.clase</a:t>
            </a: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 color: red; }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`}&lt;/style&gt;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4294967295" type="subTitle"/>
          </p:nvPr>
        </p:nvSpPr>
        <p:spPr>
          <a:xfrm>
            <a:off x="911400" y="1049425"/>
            <a:ext cx="85404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&lt;div className=”main”&gt;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&lt;Navegacion /&gt;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&lt;/div&gt;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Shape 367"/>
          <p:cNvSpPr txBox="1"/>
          <p:nvPr>
            <p:ph idx="4294967295" type="subTitle"/>
          </p:nvPr>
        </p:nvSpPr>
        <p:spPr>
          <a:xfrm>
            <a:off x="911400" y="4774225"/>
            <a:ext cx="8540400" cy="1794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Qué es </a:t>
            </a: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&lt;Navegacion /&gt;?</a:t>
            </a:r>
            <a:endParaRPr sz="4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&lt;div&gt;&lt;a&gt;Home&lt;/a&gt;&lt;/div&gt;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8" name="Shape 368"/>
          <p:cNvCxnSpPr/>
          <p:nvPr/>
        </p:nvCxnSpPr>
        <p:spPr>
          <a:xfrm>
            <a:off x="953325" y="4179975"/>
            <a:ext cx="794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4294967295" type="subTitle"/>
          </p:nvPr>
        </p:nvSpPr>
        <p:spPr>
          <a:xfrm>
            <a:off x="911400" y="1049425"/>
            <a:ext cx="85404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&lt;style jsx&gt;{`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/* Escapando Scope */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.main </a:t>
            </a: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:global(</a:t>
            </a:r>
            <a:r>
              <a:rPr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 color: red; }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`}&lt;/style&gt;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subTitle"/>
          </p:nvPr>
        </p:nvSpPr>
        <p:spPr>
          <a:xfrm>
            <a:off x="911450" y="3763175"/>
            <a:ext cx="7968900" cy="1831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Van en la carpeta /static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Se sirven automáticamente</a:t>
            </a:r>
            <a:endParaRPr/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¿Y los archivos estáticos?</a:t>
            </a:r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65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¡Crea una nueva página!</a:t>
            </a:r>
            <a:endParaRPr/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Reto: About</a:t>
            </a:r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8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4294967295" type="subTitle"/>
          </p:nvPr>
        </p:nvSpPr>
        <p:spPr>
          <a:xfrm>
            <a:off x="911400" y="2100188"/>
            <a:ext cx="85404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Crear página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/about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Incluir una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imagen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Estilarla con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Styled JSX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Cambiar el fondo del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/>
        </p:nvSpPr>
        <p:spPr>
          <a:xfrm>
            <a:off x="3590650" y="511425"/>
            <a:ext cx="2898000" cy="24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/>
        <p:spPr>
          <a:xfrm>
            <a:off x="2867677" y="0"/>
            <a:ext cx="4056346" cy="73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Mejora Performance y </a:t>
            </a:r>
            <a:r>
              <a:rPr lang="en-US"/>
              <a:t>SEO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Automático en Next.JS!</a:t>
            </a:r>
            <a:endParaRPr/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Server Side Rendering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37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Side Rendering</a:t>
            </a:r>
            <a:endParaRPr/>
          </a:p>
        </p:txBody>
      </p: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1313925"/>
            <a:ext cx="8752826" cy="55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653225" y="3731275"/>
            <a:ext cx="21081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Básico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2923649" y="3731275"/>
            <a:ext cx="18864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4922899" y="3731275"/>
            <a:ext cx="1777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ejecuta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6747951" y="3731275"/>
            <a:ext cx="22092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 y es visible en el Browser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840525" y="1306450"/>
            <a:ext cx="6710400" cy="58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subTitle"/>
          </p:nvPr>
        </p:nvSpPr>
        <p:spPr>
          <a:xfrm>
            <a:off x="737375" y="4136419"/>
            <a:ext cx="8316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HTML, CSS, Javascript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No hace falta React :D</a:t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737378" y="3011425"/>
            <a:ext cx="83169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¿Qué tengo que saber?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566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Side Rendering</a:t>
            </a:r>
            <a:endParaRPr/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1313925"/>
            <a:ext cx="8752826" cy="55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/>
          <p:nvPr/>
        </p:nvSpPr>
        <p:spPr>
          <a:xfrm>
            <a:off x="653225" y="3731275"/>
            <a:ext cx="21081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Básico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923649" y="3731275"/>
            <a:ext cx="18864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922899" y="3731275"/>
            <a:ext cx="1777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ejecuta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747951" y="3731275"/>
            <a:ext cx="22092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 y es visible en el Browser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869450" y="1306450"/>
            <a:ext cx="4681500" cy="58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Side Rendering</a:t>
            </a:r>
            <a:endParaRPr/>
          </a:p>
        </p:txBody>
      </p:sp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1313925"/>
            <a:ext cx="8752826" cy="55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653225" y="3731275"/>
            <a:ext cx="21081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Básico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2923649" y="3731275"/>
            <a:ext cx="18864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922899" y="3731275"/>
            <a:ext cx="1777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ejecuta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747951" y="3731275"/>
            <a:ext cx="22092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 y es visible en el Browser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747950" y="1306450"/>
            <a:ext cx="2802900" cy="58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Side Rendering</a:t>
            </a:r>
            <a:endParaRPr/>
          </a:p>
        </p:txBody>
      </p:sp>
      <p:pic>
        <p:nvPicPr>
          <p:cNvPr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" y="1313925"/>
            <a:ext cx="8752826" cy="557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653225" y="3731275"/>
            <a:ext cx="21081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Básico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2923649" y="3731275"/>
            <a:ext cx="18864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922899" y="3731275"/>
            <a:ext cx="1777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</a:t>
            </a: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ejecuta</a:t>
            </a: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6747951" y="3731275"/>
            <a:ext cx="22092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 y es visible en el Browser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100" y="-113325"/>
            <a:ext cx="10093899" cy="75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</a:t>
            </a:r>
            <a:r>
              <a:rPr lang="en-US"/>
              <a:t> Side Rendering</a:t>
            </a:r>
            <a:endParaRPr/>
          </a:p>
        </p:txBody>
      </p:sp>
      <p:pic>
        <p:nvPicPr>
          <p:cNvPr id="471" name="Shape 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5" y="1286650"/>
            <a:ext cx="9581551" cy="53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/>
          <p:nvPr/>
        </p:nvSpPr>
        <p:spPr>
          <a:xfrm>
            <a:off x="346425" y="3553125"/>
            <a:ext cx="2410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y CSS de la App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834575" y="3553125"/>
            <a:ext cx="26190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muestra la página y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5531100" y="3553125"/>
            <a:ext cx="1945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ejecuta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7554125" y="3553125"/>
            <a:ext cx="18678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834575" y="1306450"/>
            <a:ext cx="6716400" cy="58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Side Rendering</a:t>
            </a:r>
            <a:endParaRPr/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5" y="1286650"/>
            <a:ext cx="9581551" cy="53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346425" y="3553125"/>
            <a:ext cx="2410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y CSS de la App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2834575" y="3553125"/>
            <a:ext cx="26190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muestra la página y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5531100" y="3553125"/>
            <a:ext cx="1945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ejecuta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7554125" y="3553125"/>
            <a:ext cx="18678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5531100" y="1306450"/>
            <a:ext cx="4020000" cy="58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Side Rendering</a:t>
            </a:r>
            <a:endParaRPr/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5" y="1286650"/>
            <a:ext cx="9581551" cy="53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346425" y="3553125"/>
            <a:ext cx="2410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y CSS de la App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2834575" y="3553125"/>
            <a:ext cx="26190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muestra la página y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531100" y="3553125"/>
            <a:ext cx="1945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ejecuta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7554125" y="3553125"/>
            <a:ext cx="18678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7554125" y="1306450"/>
            <a:ext cx="1996800" cy="58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4294967295" type="title"/>
          </p:nvPr>
        </p:nvSpPr>
        <p:spPr>
          <a:xfrm>
            <a:off x="492173" y="470974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Side Rendering</a:t>
            </a:r>
            <a:endParaRPr/>
          </a:p>
        </p:txBody>
      </p:sp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5" y="1286650"/>
            <a:ext cx="9581551" cy="53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346425" y="3553125"/>
            <a:ext cx="2410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Server envía el HTML y CSS de la App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834575" y="3553125"/>
            <a:ext cx="26190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muestra la página y descarga el 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5531100" y="3553125"/>
            <a:ext cx="1945500" cy="1049100"/>
          </a:xfrm>
          <a:prstGeom prst="rightArrow">
            <a:avLst>
              <a:gd fmla="val 100000" name="adj1"/>
              <a:gd fmla="val 45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Browser ejecuta React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554125" y="3553125"/>
            <a:ext cx="1867800" cy="1049100"/>
          </a:xfrm>
          <a:prstGeom prst="rightArrow">
            <a:avLst>
              <a:gd fmla="val 100000" name="adj1"/>
              <a:gd fmla="val 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App funciona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 el Browser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Mejor Performance y UX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Indexa en todos los servicios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¿Qué ventajas tiene?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8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subTitle"/>
          </p:nvPr>
        </p:nvSpPr>
        <p:spPr>
          <a:xfrm>
            <a:off x="911450" y="3763175"/>
            <a:ext cx="7968900" cy="27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Todas las páginas son Renderizadas Server Side</a:t>
            </a:r>
            <a:endParaRPr/>
          </a:p>
        </p:txBody>
      </p:sp>
      <p:sp>
        <p:nvSpPr>
          <p:cNvPr id="526" name="Shape 526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¡En Next.JS es Automático</a:t>
            </a:r>
            <a:r>
              <a:rPr lang="en-US"/>
              <a:t>!</a:t>
            </a:r>
            <a:endParaRPr/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26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subTitle"/>
          </p:nvPr>
        </p:nvSpPr>
        <p:spPr>
          <a:xfrm>
            <a:off x="737375" y="4136419"/>
            <a:ext cx="8316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Next.JS, React, Styled JSX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Arquitectura</a:t>
            </a:r>
            <a:endParaRPr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737378" y="3011425"/>
            <a:ext cx="83169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¿Qué vamos a aprender?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566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subTitle"/>
          </p:nvPr>
        </p:nvSpPr>
        <p:spPr>
          <a:xfrm>
            <a:off x="911450" y="3763175"/>
            <a:ext cx="7968900" cy="27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¿Cómo se entera Next.JS que tenemos los datos?</a:t>
            </a:r>
            <a:endParaRPr/>
          </a:p>
        </p:txBody>
      </p:sp>
      <p:sp>
        <p:nvSpPr>
          <p:cNvPr id="534" name="Shape 534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¿Pero qué pasa si tengo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llamar un API?</a:t>
            </a:r>
            <a:endParaRPr/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625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subTitle"/>
          </p:nvPr>
        </p:nvSpPr>
        <p:spPr>
          <a:xfrm>
            <a:off x="911450" y="3763175"/>
            <a:ext cx="7968900" cy="27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Específico de Next.JS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Cargar el Contenido Principal</a:t>
            </a:r>
            <a:endParaRPr/>
          </a:p>
        </p:txBody>
      </p:sp>
      <p:sp>
        <p:nvSpPr>
          <p:cNvPr id="542" name="Shape 542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getInitialProps()</a:t>
            </a:r>
            <a:endParaRPr/>
          </a:p>
        </p:txBody>
      </p: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423" y="125191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 async </a:t>
            </a: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getInitialProps()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  // Aquí traemos los datos</a:t>
            </a:r>
            <a:endParaRPr sz="4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let request = await fetch(‘...’)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let datos = 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await request.json()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return { datos }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subTitle"/>
          </p:nvPr>
        </p:nvSpPr>
        <p:spPr>
          <a:xfrm>
            <a:off x="911450" y="3763175"/>
            <a:ext cx="7968900" cy="27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getInitialProps()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S</a:t>
            </a:r>
            <a:r>
              <a:rPr b="1" lang="en-US"/>
              <a:t>ólo funciona en Pages</a:t>
            </a:r>
            <a:endParaRPr b="1"/>
          </a:p>
        </p:txBody>
      </p:sp>
      <p:sp>
        <p:nvSpPr>
          <p:cNvPr id="556" name="Shape 556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¡Importante!</a:t>
            </a:r>
            <a:endParaRPr/>
          </a:p>
        </p:txBody>
      </p:sp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Audioboom API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github.com/audioBoom/api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pi.audioboom.com</a:t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Channels Recomendados</a:t>
            </a:r>
            <a:endParaRPr b="1" sz="4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/channels/recommended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 CSS Grids podemos armar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layout en un componente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Protip: CSS Grids</a:t>
            </a:r>
            <a:endParaRPr/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662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Aprovechando una gran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feature de Next.JS</a:t>
            </a:r>
            <a:endParaRPr/>
          </a:p>
        </p:txBody>
      </p:sp>
      <p:sp>
        <p:nvSpPr>
          <p:cNvPr id="578" name="Shape 578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Enlazando Páginas</a:t>
            </a:r>
            <a:endParaRPr/>
          </a:p>
        </p:txBody>
      </p:sp>
      <p:pic>
        <p:nvPicPr>
          <p:cNvPr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Debe contener</a:t>
            </a:r>
            <a:r>
              <a:rPr lang="en-US"/>
              <a:t> un &lt;a&gt; 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 otro elemento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&lt;Link /&gt;</a:t>
            </a:r>
            <a:endParaRPr/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637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4294967295" type="subTitle"/>
          </p:nvPr>
        </p:nvSpPr>
        <p:spPr>
          <a:xfrm>
            <a:off x="734075" y="826024"/>
            <a:ext cx="7685400" cy="36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&lt;Link href=”/url”&gt;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&lt;a&gt;Texto del Link&lt;/a&gt;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&lt;/Link&gt;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Next.JS mezcla Client Side Rendering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con Server Side Rendering</a:t>
            </a:r>
            <a:endParaRPr/>
          </a:p>
        </p:txBody>
      </p:sp>
      <p:sp>
        <p:nvSpPr>
          <p:cNvPr id="600" name="Shape 600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¿Cómo funciona &lt;Link /&gt;?</a:t>
            </a:r>
            <a:endParaRPr/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subTitle"/>
          </p:nvPr>
        </p:nvSpPr>
        <p:spPr>
          <a:xfrm>
            <a:off x="737375" y="4136419"/>
            <a:ext cx="8316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App para escuchar Podcasts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Utiliza la API de Audioboom</a:t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737378" y="3011425"/>
            <a:ext cx="83169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Platzi Podcasts</a:t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114" y="1157437"/>
            <a:ext cx="1161472" cy="1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Client Side Rendering</a:t>
            </a:r>
            <a:endParaRPr b="1"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Carga sólo lo que falta de esa página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Cambia la ruta en el browser</a:t>
            </a:r>
            <a:endParaRPr/>
          </a:p>
        </p:txBody>
      </p:sp>
      <p:sp>
        <p:nvSpPr>
          <p:cNvPr id="608" name="Shape 608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clickeamos en un Link</a:t>
            </a:r>
            <a:endParaRPr/>
          </a:p>
        </p:txBody>
      </p:sp>
      <p:pic>
        <p:nvPicPr>
          <p:cNvPr id="609" name="Shape 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637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Server</a:t>
            </a:r>
            <a:r>
              <a:rPr b="1" lang="en-US"/>
              <a:t> Side Rendering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Carga todo el HTML, CSS y JS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Crea una nueva sesión</a:t>
            </a:r>
            <a:endParaRPr/>
          </a:p>
        </p:txBody>
      </p:sp>
      <p:sp>
        <p:nvSpPr>
          <p:cNvPr id="616" name="Shape 616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abrimos un nuevo Tab</a:t>
            </a:r>
            <a:endParaRPr/>
          </a:p>
        </p:txBody>
      </p:sp>
      <p:pic>
        <p:nvPicPr>
          <p:cNvPr id="617" name="Shape 6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448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Precarga sólo HTML, CSS y JS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¡No precarga getInitialProps!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¿Cómo funciona prefetch?</a:t>
            </a:r>
            <a:endParaRPr/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92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4294967295" type="subTitle"/>
          </p:nvPr>
        </p:nvSpPr>
        <p:spPr>
          <a:xfrm>
            <a:off x="734075" y="826024"/>
            <a:ext cx="7685400" cy="36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&lt;Link href=”/url” </a:t>
            </a: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prefetch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&lt;a&gt;Texto del Link&lt;/a&gt;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&lt;/Link&gt;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Cada página sólo se precarga una vez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Lo podemos usar en listas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>
            <p:ph type="title"/>
          </p:nvPr>
        </p:nvSpPr>
        <p:spPr>
          <a:xfrm>
            <a:off x="250100" y="2802325"/>
            <a:ext cx="92913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¿Qué pasa si repito prefetch?</a:t>
            </a:r>
            <a:endParaRPr/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92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Prefetch sólo funciona en producción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(npm run build &amp;&amp; npm start)</a:t>
            </a:r>
            <a:endParaRPr/>
          </a:p>
        </p:txBody>
      </p:sp>
      <p:sp>
        <p:nvSpPr>
          <p:cNvPr id="646" name="Shape 646"/>
          <p:cNvSpPr txBox="1"/>
          <p:nvPr>
            <p:ph type="title"/>
          </p:nvPr>
        </p:nvSpPr>
        <p:spPr>
          <a:xfrm>
            <a:off x="250100" y="2802325"/>
            <a:ext cx="92913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¡Importante!</a:t>
            </a:r>
            <a:endParaRPr/>
          </a:p>
        </p:txBody>
      </p:sp>
      <p:pic>
        <p:nvPicPr>
          <p:cNvPr id="647" name="Shape 6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¿Cómo implementamos la página de cada Channel?</a:t>
            </a:r>
            <a:endParaRPr/>
          </a:p>
        </p:txBody>
      </p:sp>
      <p:sp>
        <p:nvSpPr>
          <p:cNvPr id="654" name="Shape 654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Recibiendo Parámetros</a:t>
            </a:r>
            <a:endParaRPr/>
          </a:p>
        </p:txBody>
      </p:sp>
      <p:pic>
        <p:nvPicPr>
          <p:cNvPr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745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 async </a:t>
            </a:r>
            <a:r>
              <a:rPr b="1" lang="en-US" sz="4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getInitialProps({query})</a:t>
            </a:r>
            <a:r>
              <a:rPr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id = query.id</a:t>
            </a:r>
            <a:endParaRPr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Obtenemos los datos...</a:t>
            </a:r>
            <a:endParaRPr sz="40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return { datos }</a:t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subTitle"/>
          </p:nvPr>
        </p:nvSpPr>
        <p:spPr>
          <a:xfrm>
            <a:off x="-150050" y="3763175"/>
            <a:ext cx="10091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hay que hacer varias requests, 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paralelízalas con Promise.all()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Protip: Performance</a:t>
            </a:r>
            <a:endParaRPr/>
          </a:p>
        </p:txBody>
      </p:sp>
      <p:pic>
        <p:nvPicPr>
          <p:cNvPr id="669" name="Shape 6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12713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Hacer 2 requests en paralelo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let [req1, req2] = </a:t>
            </a:r>
            <a:r>
              <a:rPr b="1" lang="en-US" sz="4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await Promise.all([ </a:t>
            </a:r>
            <a:endParaRPr b="1" sz="4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fetch(url_1), 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fetch(url_2) </a:t>
            </a:r>
            <a:endParaRPr b="1"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b="1" sz="4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580575" y="547100"/>
            <a:ext cx="2898000" cy="24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225" y="142225"/>
            <a:ext cx="3790000" cy="70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069" y="-12"/>
            <a:ext cx="3942700" cy="73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Hora de aplicar todo lo que aprendimos</a:t>
            </a:r>
            <a:endParaRPr/>
          </a:p>
        </p:txBody>
      </p:sp>
      <p:sp>
        <p:nvSpPr>
          <p:cNvPr id="682" name="Shape 682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Reto: Vista de Podcasts</a:t>
            </a:r>
            <a:endParaRPr/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8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4294967295" type="subTitle"/>
          </p:nvPr>
        </p:nvSpPr>
        <p:spPr>
          <a:xfrm>
            <a:off x="901500" y="1661710"/>
            <a:ext cx="85404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Crear página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/podcast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Tomar el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 de la query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Pedir los datos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al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Mostrar el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&lt;audio /&gt;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Linkearlo desde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/channel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3590650" y="511425"/>
            <a:ext cx="2898000" cy="24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681" y="0"/>
            <a:ext cx="4056338" cy="73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Haciendo que nuestra app sea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más mantenible con React</a:t>
            </a:r>
            <a:endParaRPr/>
          </a:p>
        </p:txBody>
      </p:sp>
      <p:sp>
        <p:nvSpPr>
          <p:cNvPr id="703" name="Shape 70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Mejorando el Código</a:t>
            </a:r>
            <a:endParaRPr/>
          </a:p>
        </p:txBody>
      </p:sp>
      <p:pic>
        <p:nvPicPr>
          <p:cNvPr id="704" name="Shape 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32" y="125092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Bocetemos el código como nos gustaría implementarlo</a:t>
            </a:r>
            <a:endParaRPr/>
          </a:p>
        </p:txBody>
      </p:sp>
      <p:sp>
        <p:nvSpPr>
          <p:cNvPr id="711" name="Shape 711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Protip: Primero Papel</a:t>
            </a:r>
            <a:endParaRPr/>
          </a:p>
        </p:txBody>
      </p:sp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854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Reutilizamos la navegación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Usamos la prop children de React para usarlo como contenedor</a:t>
            </a:r>
            <a:endParaRPr/>
          </a:p>
        </p:txBody>
      </p:sp>
      <p:sp>
        <p:nvSpPr>
          <p:cNvPr id="719" name="Shape 71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un Layout</a:t>
            </a:r>
            <a:endParaRPr/>
          </a:p>
        </p:txBody>
      </p:sp>
      <p:pic>
        <p:nvPicPr>
          <p:cNvPr id="720" name="Shape 7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561" y="125093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idx="4294967295" type="subTitle"/>
          </p:nvPr>
        </p:nvSpPr>
        <p:spPr>
          <a:xfrm>
            <a:off x="670900" y="1337825"/>
            <a:ext cx="8949300" cy="5316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&lt;div&gt;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&lt;title&gt;Podcasts&lt;/title&gt;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&lt;nav&gt;Podcasts&lt;/nav&gt;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&lt;div className=”channels”&gt;...&lt;/div&gt;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&lt;/div&gt;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Shape 727"/>
          <p:cNvSpPr txBox="1"/>
          <p:nvPr>
            <p:ph idx="4294967295" type="title"/>
          </p:nvPr>
        </p:nvSpPr>
        <p:spPr>
          <a:xfrm>
            <a:off x="670898" y="689649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Ir de esto 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4294967295" type="subTitle"/>
          </p:nvPr>
        </p:nvSpPr>
        <p:spPr>
          <a:xfrm>
            <a:off x="733950" y="1323948"/>
            <a:ext cx="8450700" cy="312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&lt;Layout title=”Podcasts”&gt;</a:t>
            </a:r>
            <a:endParaRPr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&lt;div className=”channels”&gt;...&lt;/div&gt;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&lt;/Layout&gt;</a:t>
            </a:r>
            <a:endParaRPr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Shape 734"/>
          <p:cNvSpPr txBox="1"/>
          <p:nvPr>
            <p:ph idx="4294967295" type="title"/>
          </p:nvPr>
        </p:nvSpPr>
        <p:spPr>
          <a:xfrm>
            <a:off x="737848" y="686632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… a esto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Permite sumar cosas al head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Ideal para &lt;title&gt; y &lt;meta&gt;</a:t>
            </a:r>
            <a:endParaRPr/>
          </a:p>
        </p:txBody>
      </p:sp>
      <p:sp>
        <p:nvSpPr>
          <p:cNvPr id="747" name="Shape 74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&lt;Head /&gt;</a:t>
            </a:r>
            <a:endParaRPr/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5901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subTitle"/>
          </p:nvPr>
        </p:nvSpPr>
        <p:spPr>
          <a:xfrm>
            <a:off x="415925" y="4091475"/>
            <a:ext cx="89598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¿Cómo funciona Next?</a:t>
            </a:r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Nuestra primera página</a:t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810" y="1212737"/>
            <a:ext cx="1034081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4294967295" type="subTitle"/>
          </p:nvPr>
        </p:nvSpPr>
        <p:spPr>
          <a:xfrm>
            <a:off x="837925" y="964599"/>
            <a:ext cx="8071200" cy="41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&lt;title&gt;Podcasts&lt;/title&gt;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Identificar Código Duplicado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Separarlo en Componentes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Definir una API por componente</a:t>
            </a:r>
            <a:endParaRPr/>
          </a:p>
        </p:txBody>
      </p:sp>
      <p:sp>
        <p:nvSpPr>
          <p:cNvPr id="767" name="Shape 76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Crear Componentes</a:t>
            </a:r>
            <a:endParaRPr/>
          </a:p>
        </p:txBody>
      </p:sp>
      <p:pic>
        <p:nvPicPr>
          <p:cNvPr id="768" name="Shape 7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2521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Listas de Objetos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Componentes con Lógica</a:t>
            </a:r>
            <a:endParaRPr/>
          </a:p>
        </p:txBody>
      </p:sp>
      <p:sp>
        <p:nvSpPr>
          <p:cNvPr id="775" name="Shape 77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Componentes Simples</a:t>
            </a:r>
            <a:endParaRPr/>
          </a:p>
        </p:txBody>
      </p:sp>
      <p:pic>
        <p:nvPicPr>
          <p:cNvPr id="776" name="Shape 7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2521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4294967295" type="subTitle"/>
          </p:nvPr>
        </p:nvSpPr>
        <p:spPr>
          <a:xfrm>
            <a:off x="670900" y="1337825"/>
            <a:ext cx="8949300" cy="5316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&lt;Layout title=”Podcasts”&gt;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&lt;div className=”channels”&gt;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{ stories.map((s) =&gt; {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&lt;div className=”story”&gt;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&lt;/div&gt;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}) }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&lt;/div&gt;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&lt;/Layout&gt;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3" name="Shape 783"/>
          <p:cNvSpPr txBox="1"/>
          <p:nvPr>
            <p:ph idx="4294967295" type="title"/>
          </p:nvPr>
        </p:nvSpPr>
        <p:spPr>
          <a:xfrm>
            <a:off x="670898" y="689649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Ir de esto 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idx="4294967295" type="title"/>
          </p:nvPr>
        </p:nvSpPr>
        <p:spPr>
          <a:xfrm>
            <a:off x="737848" y="686632"/>
            <a:ext cx="56703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… a esto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0" name="Shape 790"/>
          <p:cNvSpPr txBox="1"/>
          <p:nvPr>
            <p:ph idx="4294967295" type="subTitle"/>
          </p:nvPr>
        </p:nvSpPr>
        <p:spPr>
          <a:xfrm>
            <a:off x="670900" y="1337825"/>
            <a:ext cx="8949300" cy="5316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&lt;Layout title=”Podcasts”&gt;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&lt;ChannelGrid channels={ channels } /&gt;</a:t>
            </a:r>
            <a:endParaRPr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&lt;/Layout&gt;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Aplicar lo que aprendimos al resto de la app</a:t>
            </a:r>
            <a:endParaRPr/>
          </a:p>
        </p:txBody>
      </p:sp>
      <p:sp>
        <p:nvSpPr>
          <p:cNvPr id="803" name="Shape 80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Reto: Reorganizar la App</a:t>
            </a:r>
            <a:endParaRPr/>
          </a:p>
        </p:txBody>
      </p:sp>
      <p:pic>
        <p:nvPicPr>
          <p:cNvPr id="804" name="Shape 8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87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4294967295" type="subTitle"/>
          </p:nvPr>
        </p:nvSpPr>
        <p:spPr>
          <a:xfrm>
            <a:off x="891600" y="2204160"/>
            <a:ext cx="8540400" cy="31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Aplicar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&lt;Layout /&gt;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 titles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Crear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&lt;PodcastList /&gt;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Refactorear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/channel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5334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ato"/>
              <a:buAutoNum type="arabicPeriod"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Refactorear </a:t>
            </a: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/podcast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¿Qué pasa si se rompe algo?</a:t>
            </a:r>
            <a:endParaRPr/>
          </a:p>
        </p:txBody>
      </p:sp>
      <p:sp>
        <p:nvSpPr>
          <p:cNvPr id="817" name="Shape 81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Manejando Errores</a:t>
            </a:r>
            <a:endParaRPr/>
          </a:p>
        </p:txBody>
      </p:sp>
      <p:pic>
        <p:nvPicPr>
          <p:cNvPr id="818" name="Shape 8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0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subTitle"/>
          </p:nvPr>
        </p:nvSpPr>
        <p:spPr>
          <a:xfrm>
            <a:off x="415925" y="4091475"/>
            <a:ext cx="89598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Documentación del Proyecto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(Junto al Readme)</a:t>
            </a:r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Package.json</a:t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810" y="1212737"/>
            <a:ext cx="1034081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subTitle"/>
          </p:nvPr>
        </p:nvSpPr>
        <p:spPr>
          <a:xfrm>
            <a:off x="352574" y="3763175"/>
            <a:ext cx="9086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¡Está todo bien!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La página funciona</a:t>
            </a:r>
            <a:endParaRPr/>
          </a:p>
        </p:txBody>
      </p:sp>
      <p:sp>
        <p:nvSpPr>
          <p:cNvPr id="825" name="Shape 82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200</a:t>
            </a:r>
            <a:endParaRPr/>
          </a:p>
        </p:txBody>
      </p:sp>
      <p:pic>
        <p:nvPicPr>
          <p:cNvPr id="826" name="Shape 8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0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1" type="subTitle"/>
          </p:nvPr>
        </p:nvSpPr>
        <p:spPr>
          <a:xfrm>
            <a:off x="352574" y="3763175"/>
            <a:ext cx="90867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Lo aplicamos si la página no existe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Sólo si no existe</a:t>
            </a:r>
            <a:endParaRPr b="1"/>
          </a:p>
        </p:txBody>
      </p:sp>
      <p:sp>
        <p:nvSpPr>
          <p:cNvPr id="833" name="Shape 833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404</a:t>
            </a:r>
            <a:endParaRPr/>
          </a:p>
        </p:txBody>
      </p:sp>
      <p:pic>
        <p:nvPicPr>
          <p:cNvPr id="834" name="Shape 8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0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subTitle"/>
          </p:nvPr>
        </p:nvSpPr>
        <p:spPr>
          <a:xfrm>
            <a:off x="911450" y="3763175"/>
            <a:ext cx="7968900" cy="27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Devolver errores 404 por accidente puede causar problemas de SEO</a:t>
            </a:r>
            <a:endParaRPr/>
          </a:p>
        </p:txBody>
      </p:sp>
      <p:sp>
        <p:nvSpPr>
          <p:cNvPr id="841" name="Shape 841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¡Cuidado!</a:t>
            </a:r>
            <a:endParaRPr/>
          </a:p>
        </p:txBody>
      </p:sp>
      <p:pic>
        <p:nvPicPr>
          <p:cNvPr id="842" name="Shape 8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Lo aplicamos si hay problemas de red o la API no está funcionando</a:t>
            </a:r>
            <a:endParaRPr/>
          </a:p>
        </p:txBody>
      </p:sp>
      <p:sp>
        <p:nvSpPr>
          <p:cNvPr id="849" name="Shape 84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503</a:t>
            </a:r>
            <a:endParaRPr/>
          </a:p>
        </p:txBody>
      </p:sp>
      <p:pic>
        <p:nvPicPr>
          <p:cNvPr id="850" name="Shape 8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0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subTitle"/>
          </p:nvPr>
        </p:nvSpPr>
        <p:spPr>
          <a:xfrm>
            <a:off x="911450" y="3763175"/>
            <a:ext cx="7968900" cy="27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Siempre hay </a:t>
            </a:r>
            <a:r>
              <a:rPr lang="en-US"/>
              <a:t>que cambiar el 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res.statusCode</a:t>
            </a:r>
            <a:endParaRPr/>
          </a:p>
        </p:txBody>
      </p:sp>
      <p:sp>
        <p:nvSpPr>
          <p:cNvPr id="857" name="Shape 85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¡Importante!</a:t>
            </a:r>
            <a:endParaRPr/>
          </a:p>
        </p:txBody>
      </p:sp>
      <p:pic>
        <p:nvPicPr>
          <p:cNvPr id="858" name="Shape 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subTitle"/>
          </p:nvPr>
        </p:nvSpPr>
        <p:spPr>
          <a:xfrm>
            <a:off x="911450" y="3763175"/>
            <a:ext cx="7968900" cy="277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Nunca redirigir a una página de /404 o /503. </a:t>
            </a:r>
            <a:endParaRPr b="1"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Los errores son parte de la página</a:t>
            </a:r>
            <a:endParaRPr/>
          </a:p>
        </p:txBody>
      </p:sp>
      <p:sp>
        <p:nvSpPr>
          <p:cNvPr id="865" name="Shape 86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¡Importante!</a:t>
            </a:r>
            <a:endParaRPr/>
          </a:p>
        </p:txBody>
      </p:sp>
      <p:pic>
        <p:nvPicPr>
          <p:cNvPr id="866" name="Shape 8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260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4294967295" type="subTitle"/>
          </p:nvPr>
        </p:nvSpPr>
        <p:spPr>
          <a:xfrm>
            <a:off x="632127" y="850773"/>
            <a:ext cx="8604300" cy="538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Code!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" type="subTitle"/>
          </p:nvPr>
        </p:nvSpPr>
        <p:spPr>
          <a:xfrm>
            <a:off x="554125" y="3763175"/>
            <a:ext cx="86835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Unificando el diseño de los errores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de nuestra aplicación</a:t>
            </a:r>
            <a:endParaRPr/>
          </a:p>
        </p:txBody>
      </p:sp>
      <p:sp>
        <p:nvSpPr>
          <p:cNvPr id="879" name="Shape 87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Personalizando Errores</a:t>
            </a:r>
            <a:endParaRPr/>
          </a:p>
        </p:txBody>
      </p:sp>
      <p:pic>
        <p:nvPicPr>
          <p:cNvPr id="880" name="Shape 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0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subTitle"/>
          </p:nvPr>
        </p:nvSpPr>
        <p:spPr>
          <a:xfrm>
            <a:off x="554125" y="3763175"/>
            <a:ext cx="86835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Utiliza la página </a:t>
            </a:r>
            <a:r>
              <a:rPr b="1" lang="en-US"/>
              <a:t>_error.js</a:t>
            </a:r>
            <a:endParaRPr b="1"/>
          </a:p>
        </p:txBody>
      </p:sp>
      <p:sp>
        <p:nvSpPr>
          <p:cNvPr id="887" name="Shape 887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Personalizar &lt;Error /&gt;</a:t>
            </a:r>
            <a:endParaRPr/>
          </a:p>
        </p:txBody>
      </p:sp>
      <p:pic>
        <p:nvPicPr>
          <p:cNvPr id="888" name="Shape 8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70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4294967295" type="subTitle"/>
          </p:nvPr>
        </p:nvSpPr>
        <p:spPr>
          <a:xfrm>
            <a:off x="694525" y="1613753"/>
            <a:ext cx="9423600" cy="5266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default class Error extends React.Component {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static getInitialProps({ res, err }) {</a:t>
            </a:r>
            <a:endParaRPr sz="2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const statusCode = res ? res.statusCode : </a:t>
            </a:r>
            <a:endParaRPr sz="2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err ? err.statusCode : null;</a:t>
            </a:r>
            <a:endParaRPr sz="2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return { statusCode }</a:t>
            </a:r>
            <a:endParaRPr sz="2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2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render() {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retur</a:t>
            </a: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 </a:t>
            </a: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&lt;p&gt;{this.props.statusCode ?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`Error $</a:t>
            </a: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{this.props.</a:t>
            </a: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statusCode} en el server` 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`Error en el browser`}&lt;/p&gt;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5" name="Shape 895"/>
          <p:cNvSpPr txBox="1"/>
          <p:nvPr>
            <p:ph idx="4294967295" type="title"/>
          </p:nvPr>
        </p:nvSpPr>
        <p:spPr>
          <a:xfrm>
            <a:off x="694526" y="689650"/>
            <a:ext cx="8241900" cy="51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2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https://github.com/zeit/next.js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subTitle"/>
          </p:nvPr>
        </p:nvSpPr>
        <p:spPr>
          <a:xfrm>
            <a:off x="415925" y="4091475"/>
            <a:ext cx="89598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dev</a:t>
            </a:r>
            <a:r>
              <a:rPr lang="en-US"/>
              <a:t>: Entorno Desarrollo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build</a:t>
            </a:r>
            <a:r>
              <a:rPr lang="en-US"/>
              <a:t> y </a:t>
            </a:r>
            <a:r>
              <a:rPr b="1" lang="en-US"/>
              <a:t>start</a:t>
            </a:r>
            <a:r>
              <a:rPr lang="en-US"/>
              <a:t>: Entorno Producción</a:t>
            </a:r>
            <a:endParaRPr/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Scripts Indispensables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810" y="1212737"/>
            <a:ext cx="1034081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idx="1" type="subTitle"/>
          </p:nvPr>
        </p:nvSpPr>
        <p:spPr>
          <a:xfrm>
            <a:off x="554125" y="3763175"/>
            <a:ext cx="86835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Extender Server Side Rendering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/>
              <a:t>¡Sólo si es necesario!</a:t>
            </a:r>
            <a:endParaRPr b="1"/>
          </a:p>
        </p:txBody>
      </p:sp>
      <p:sp>
        <p:nvSpPr>
          <p:cNvPr id="902" name="Shape 902"/>
          <p:cNvSpPr txBox="1"/>
          <p:nvPr>
            <p:ph type="title"/>
          </p:nvPr>
        </p:nvSpPr>
        <p:spPr>
          <a:xfrm>
            <a:off x="382750" y="2802325"/>
            <a:ext cx="902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Personalizar</a:t>
            </a:r>
            <a:r>
              <a:rPr lang="en-US"/>
              <a:t> </a:t>
            </a:r>
            <a:r>
              <a:rPr lang="en-US"/>
              <a:t>&lt;Document /&gt;</a:t>
            </a:r>
            <a:endParaRPr/>
          </a:p>
        </p:txBody>
      </p:sp>
      <p:pic>
        <p:nvPicPr>
          <p:cNvPr id="903" name="Shape 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75" y="12888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subTitle"/>
          </p:nvPr>
        </p:nvSpPr>
        <p:spPr>
          <a:xfrm>
            <a:off x="554125" y="3763175"/>
            <a:ext cx="86835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Google AMP</a:t>
            </a:r>
            <a:endParaRPr/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Facebook Instant Pages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Plugins como Styled Components</a:t>
            </a:r>
            <a:endParaRPr/>
          </a:p>
        </p:txBody>
      </p:sp>
      <p:sp>
        <p:nvSpPr>
          <p:cNvPr id="910" name="Shape 910"/>
          <p:cNvSpPr txBox="1"/>
          <p:nvPr>
            <p:ph type="title"/>
          </p:nvPr>
        </p:nvSpPr>
        <p:spPr>
          <a:xfrm>
            <a:off x="382750" y="2802325"/>
            <a:ext cx="902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¿Cuándo modificarlo?</a:t>
            </a:r>
            <a:endParaRPr/>
          </a:p>
        </p:txBody>
      </p:sp>
      <p:pic>
        <p:nvPicPr>
          <p:cNvPr id="911" name="Shape 9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75" y="12888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Hagamos URLs 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User Friendly</a:t>
            </a:r>
            <a:endParaRPr/>
          </a:p>
        </p:txBody>
      </p:sp>
      <p:sp>
        <p:nvSpPr>
          <p:cNvPr id="918" name="Shape 918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Diseñando URLs</a:t>
            </a:r>
            <a:endParaRPr/>
          </a:p>
        </p:txBody>
      </p:sp>
      <p:pic>
        <p:nvPicPr>
          <p:cNvPr id="919" name="Shape 9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637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Deben ser entendibles por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nuestros usuarios</a:t>
            </a:r>
            <a:endParaRPr/>
          </a:p>
        </p:txBody>
      </p:sp>
      <p:sp>
        <p:nvSpPr>
          <p:cNvPr id="926" name="Shape 926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Legibilidad</a:t>
            </a:r>
            <a:endParaRPr/>
          </a:p>
        </p:txBody>
      </p:sp>
      <p:pic>
        <p:nvPicPr>
          <p:cNvPr id="927" name="Shape 9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13141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idx="4294967295" type="subTitle"/>
          </p:nvPr>
        </p:nvSpPr>
        <p:spPr>
          <a:xfrm>
            <a:off x="764850" y="1620175"/>
            <a:ext cx="8716800" cy="41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Esto no es legible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/channel?id=</a:t>
            </a:r>
            <a:r>
              <a:rPr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4702115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Esto sí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/posta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Deberíamos poder borrar cualquier fragmento</a:t>
            </a:r>
            <a:endParaRPr/>
          </a:p>
        </p:txBody>
      </p:sp>
      <p:sp>
        <p:nvSpPr>
          <p:cNvPr id="940" name="Shape 940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Consistencia</a:t>
            </a:r>
            <a:endParaRPr/>
          </a:p>
        </p:txBody>
      </p:sp>
      <p:pic>
        <p:nvPicPr>
          <p:cNvPr id="941" name="Shape 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32" y="125092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idx="4294967295" type="subTitle"/>
          </p:nvPr>
        </p:nvSpPr>
        <p:spPr>
          <a:xfrm>
            <a:off x="764850" y="1620175"/>
            <a:ext cx="8716800" cy="41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Todas deberían andar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/podcast/un-buen-dia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/channel/posta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/channel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idx="4294967295" type="subTitle"/>
          </p:nvPr>
        </p:nvSpPr>
        <p:spPr>
          <a:xfrm>
            <a:off x="764850" y="1620175"/>
            <a:ext cx="8716800" cy="41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Todas deberían andar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/podcast/un-buen-dia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/channel/posta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/channel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4" name="Shape 954"/>
          <p:cNvCxnSpPr/>
          <p:nvPr/>
        </p:nvCxnSpPr>
        <p:spPr>
          <a:xfrm>
            <a:off x="625774" y="4697300"/>
            <a:ext cx="2576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Shape 955"/>
          <p:cNvCxnSpPr/>
          <p:nvPr/>
        </p:nvCxnSpPr>
        <p:spPr>
          <a:xfrm flipH="1" rot="10800000">
            <a:off x="764849" y="3813900"/>
            <a:ext cx="2400900" cy="5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Shape 956"/>
          <p:cNvCxnSpPr/>
          <p:nvPr/>
        </p:nvCxnSpPr>
        <p:spPr>
          <a:xfrm flipH="1" rot="10800000">
            <a:off x="841049" y="2930500"/>
            <a:ext cx="2400900" cy="5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idx="4294967295" type="subTitle"/>
          </p:nvPr>
        </p:nvSpPr>
        <p:spPr>
          <a:xfrm>
            <a:off x="764850" y="1620175"/>
            <a:ext cx="8716800" cy="41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// Nuestra estructura de URLs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/posta/un-buen-dia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/posta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endParaRPr b="1" sz="4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idx="1" type="subTitle"/>
          </p:nvPr>
        </p:nvSpPr>
        <p:spPr>
          <a:xfrm>
            <a:off x="911441" y="3763175"/>
            <a:ext cx="7968900" cy="1172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Named URLs para Next.JS</a:t>
            </a:r>
            <a:endParaRPr/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Requiere un server.js custom</a:t>
            </a:r>
            <a:endParaRPr/>
          </a:p>
        </p:txBody>
      </p:sp>
      <p:sp>
        <p:nvSpPr>
          <p:cNvPr id="969" name="Shape 969"/>
          <p:cNvSpPr txBox="1"/>
          <p:nvPr>
            <p:ph type="title"/>
          </p:nvPr>
        </p:nvSpPr>
        <p:spPr>
          <a:xfrm>
            <a:off x="802775" y="2802325"/>
            <a:ext cx="81861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Routes</a:t>
            </a:r>
            <a:endParaRPr/>
          </a:p>
        </p:txBody>
      </p:sp>
      <p:pic>
        <p:nvPicPr>
          <p:cNvPr id="970" name="Shape 9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2637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