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5"/>
  </p:normalViewPr>
  <p:slideViewPr>
    <p:cSldViewPr snapToGrid="0">
      <p:cViewPr varScale="1">
        <p:scale>
          <a:sx n="160" d="100"/>
          <a:sy n="160" d="100"/>
        </p:scale>
        <p:origin x="4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05e42d2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05e42d2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05e42d2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05e42d2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05e42d26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05e42d26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05e42d2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05e42d2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5e42d2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5e42d2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5e42d2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5e42d2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05e42d26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05e42d26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cb19fc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cb19fc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05e42d2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05e42d2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5e42d2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05e42d26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05e42d2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05e42d2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05e42d26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05e42d26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12041" y="434474"/>
            <a:ext cx="501965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Nurse Dataset: Higher Systolic Blood Pressure ?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86321" y="2766526"/>
            <a:ext cx="8520600" cy="19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Group C Member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Betty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err="1"/>
              <a:t>Deen</a:t>
            </a:r>
            <a:r>
              <a:rPr lang="en-CA" sz="1600" dirty="0"/>
              <a:t>  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Steven 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Jaffa 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person, hand, gauge&#10;&#10;Description automatically generated">
            <a:extLst>
              <a:ext uri="{FF2B5EF4-FFF2-40B4-BE49-F238E27FC236}">
                <a16:creationId xmlns:a16="http://schemas.microsoft.com/office/drawing/2014/main" id="{B00FD5BC-0D80-A516-ACD8-E4BC7365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1" y="964096"/>
            <a:ext cx="3348041" cy="3485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Results: Main effect</a:t>
            </a:r>
            <a:endParaRPr sz="25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Equation: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</a:rPr>
              <a:t>Blood Pressure ~ Heart Rate + Activity Level + Day + Family History + Posture + Heart Rate×Posture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8800"/>
            <a:ext cx="4645974" cy="27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366950" y="1855200"/>
            <a:ext cx="3606000" cy="2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• 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compared to a nurse with no family history of hypertension, a nurse with both parents hypertensive will result in </a:t>
            </a:r>
            <a:r>
              <a:rPr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7.29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units (in mmHg) higher in systolic blood pressure.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• 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if keeping heart rate constant, comparing standing to reclining while taking the blood pressure measurement, systolic blood pressure will increase by </a:t>
            </a:r>
            <a:r>
              <a:rPr lang="en-CA" sz="16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7.09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units (in mmHg).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2800650" y="3422375"/>
            <a:ext cx="431400" cy="18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800650" y="3834200"/>
            <a:ext cx="431400" cy="188100"/>
          </a:xfrm>
          <a:prstGeom prst="rect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2800650" y="4246025"/>
            <a:ext cx="431400" cy="188100"/>
          </a:xfrm>
          <a:prstGeom prst="rect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Discussion -  Limitation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 limitation (delete the column that contains factors that are self-rated): use other imputation method such as last value carry forwards to deal with this missing mechanism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 may not be valid (normality assumption for our final model does not hold) : Model assume linearity, Normality, Homoscedasticity and Independence Further investigation on residual independence and linearity between the response variable and predictors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885"/>
            <a:ext cx="9143998" cy="169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450" y="583550"/>
            <a:ext cx="6340625" cy="39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33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Introduction- Background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5000"/>
              </a:lnSpc>
              <a:buSzPts val="935"/>
            </a:pPr>
            <a:r>
              <a:rPr lang="en-CA" sz="1600" dirty="0"/>
              <a:t>Systolic blood pressure quantifies the pressure exerted by your blood against your artery walls when your heart beats</a:t>
            </a:r>
            <a:endParaRPr sz="1600" dirty="0"/>
          </a:p>
          <a:p>
            <a:pPr marL="342900">
              <a:lnSpc>
                <a:spcPct val="105000"/>
              </a:lnSpc>
              <a:spcBef>
                <a:spcPts val="1200"/>
              </a:spcBef>
              <a:buSzPts val="935"/>
            </a:pPr>
            <a:r>
              <a:rPr lang="en-CA" sz="1600" dirty="0"/>
              <a:t>Nurse Blood Pressure Study collected data from 203 nurses aged 24-50 working in Los Angeles</a:t>
            </a:r>
            <a:endParaRPr sz="1600" dirty="0"/>
          </a:p>
          <a:p>
            <a:pPr marL="342900">
              <a:lnSpc>
                <a:spcPct val="105000"/>
              </a:lnSpc>
              <a:spcBef>
                <a:spcPts val="1200"/>
              </a:spcBef>
              <a:buSzPts val="935"/>
            </a:pPr>
            <a:r>
              <a:rPr lang="en-CA" sz="1600" dirty="0"/>
              <a:t>Systolic and diastolic blood pressure  collected for each subject throughout the day</a:t>
            </a:r>
            <a:endParaRPr sz="1600" dirty="0"/>
          </a:p>
          <a:p>
            <a:pPr marL="342900">
              <a:lnSpc>
                <a:spcPct val="105000"/>
              </a:lnSpc>
              <a:spcBef>
                <a:spcPts val="1200"/>
              </a:spcBef>
              <a:buSzPts val="935"/>
            </a:pPr>
            <a:r>
              <a:rPr lang="en-CA" sz="1600" dirty="0"/>
              <a:t>Also documented </a:t>
            </a:r>
            <a:r>
              <a:rPr lang="en-CA" sz="1600" dirty="0" err="1"/>
              <a:t>age,family</a:t>
            </a:r>
            <a:r>
              <a:rPr lang="en-CA" sz="1600" dirty="0"/>
              <a:t> history of hypertension, menstrual phase, day, and self-reported mood scores</a:t>
            </a:r>
            <a:endParaRPr sz="16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D4C6-B101-689C-CE6F-E5B5D229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800" b="1" dirty="0"/>
              <a:t>Research question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EE49-88A9-5D13-2929-66A98E47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CA" sz="3200" dirty="0"/>
              <a:t>What factors are associated with higher systolic blood pressure?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EEEAB95-8614-4753-9D67-B36D497A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8" y="2011680"/>
            <a:ext cx="2452055" cy="2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5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39" y="626166"/>
            <a:ext cx="8179904" cy="433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74" y="596348"/>
            <a:ext cx="7633252" cy="40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964" y="526774"/>
            <a:ext cx="7076661" cy="43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 - Variable Selection 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00" y="1017725"/>
            <a:ext cx="6388368" cy="4012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8"/>
          <p:cNvCxnSpPr/>
          <p:nvPr/>
        </p:nvCxnSpPr>
        <p:spPr>
          <a:xfrm>
            <a:off x="1309425" y="4663075"/>
            <a:ext cx="30240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4" name="Google Shape;84;p18"/>
          <p:cNvCxnSpPr/>
          <p:nvPr/>
        </p:nvCxnSpPr>
        <p:spPr>
          <a:xfrm>
            <a:off x="1309425" y="2168875"/>
            <a:ext cx="30240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5" name="Google Shape;85;p18"/>
          <p:cNvCxnSpPr/>
          <p:nvPr/>
        </p:nvCxnSpPr>
        <p:spPr>
          <a:xfrm>
            <a:off x="1309425" y="3671050"/>
            <a:ext cx="30240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6" name="Google Shape;86;p18"/>
          <p:cNvCxnSpPr/>
          <p:nvPr/>
        </p:nvCxnSpPr>
        <p:spPr>
          <a:xfrm>
            <a:off x="1309425" y="1706175"/>
            <a:ext cx="30240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87" name="Google Shape;87;p18"/>
          <p:cNvSpPr/>
          <p:nvPr/>
        </p:nvSpPr>
        <p:spPr>
          <a:xfrm>
            <a:off x="1310075" y="3903725"/>
            <a:ext cx="302400" cy="17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310075" y="3394475"/>
            <a:ext cx="423600" cy="17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 - Model 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194061" y="1240350"/>
            <a:ext cx="6321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Linear Mixed Effect Model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Analyzing longitudinal and clustered data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The outcome variable is a continuous variable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Generalized Estimating Equations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Focused on estimating population-averaged effects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Since there are 45 to 50 observations per individual on average, the covariance between observations will be extremely small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</a:rPr>
              <a:t>Model Assumption Check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307" y="1152475"/>
            <a:ext cx="5873380" cy="360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On-screen Show (16:9)</PresentationFormat>
  <Paragraphs>33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Nurse Dataset: Higher Systolic Blood Pressure ?</vt:lpstr>
      <vt:lpstr>Introduction- Background</vt:lpstr>
      <vt:lpstr>Research question</vt:lpstr>
      <vt:lpstr>PowerPoint Presentation</vt:lpstr>
      <vt:lpstr>PowerPoint Presentation</vt:lpstr>
      <vt:lpstr>PowerPoint Presentation</vt:lpstr>
      <vt:lpstr>Method - Variable Selection </vt:lpstr>
      <vt:lpstr>Method - Model </vt:lpstr>
      <vt:lpstr>Model Assumption Check</vt:lpstr>
      <vt:lpstr>Results: Main effect</vt:lpstr>
      <vt:lpstr>Discussion -  Limitation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 Dataset: Higher Systolic Blood Pressure ?</dc:title>
  <cp:lastModifiedBy>Yutong Chen</cp:lastModifiedBy>
  <cp:revision>1</cp:revision>
  <dcterms:modified xsi:type="dcterms:W3CDTF">2023-04-07T21:59:17Z</dcterms:modified>
</cp:coreProperties>
</file>