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57" r:id="rId5"/>
    <p:sldId id="274" r:id="rId6"/>
    <p:sldId id="268" r:id="rId7"/>
    <p:sldId id="269" r:id="rId8"/>
    <p:sldId id="27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2</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a:p>
            <a:r>
              <a:rPr lang="en-US" altLang="zh-TW"/>
              <a:t>Fall 2023</a:t>
            </a:r>
            <a:endParaRPr lang="en-US" altLang="zh-TW" dirty="0"/>
          </a:p>
          <a:p>
            <a:endParaRPr lang="en-US" altLang="zh-TW" dirty="0"/>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1 (30%)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686222" y="1423494"/>
            <a:ext cx="7296490" cy="5160186"/>
          </a:xfrm>
        </p:spPr>
        <p:txBody>
          <a:bodyPr>
            <a:normAutofit/>
          </a:bodyPr>
          <a:lstStyle/>
          <a:p>
            <a:pPr marL="0" indent="0" algn="just">
              <a:buNone/>
            </a:pPr>
            <a:r>
              <a:rPr lang="en-US" altLang="zh-TW" sz="2400" dirty="0"/>
              <a:t>In this assignment, you are asked to try Gamma transformation, histogram equalization, unsharp masking, and two additional methods of your choice to enhance the image shown on the right. For the two additional methods, you are encouraged to create your own based on the techniques you have learned from Chapter 3 (by, for example, mixing or modifying them). There is no standard solution. The score will be based on the quality of your enhanced image compared to the results of other students. </a:t>
            </a:r>
          </a:p>
        </p:txBody>
      </p:sp>
      <p:pic>
        <p:nvPicPr>
          <p:cNvPr id="6" name="Picture 5">
            <a:extLst>
              <a:ext uri="{FF2B5EF4-FFF2-40B4-BE49-F238E27FC236}">
                <a16:creationId xmlns:a16="http://schemas.microsoft.com/office/drawing/2014/main" id="{CA07D49D-8AB5-4AD5-BFDC-C48B80042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736" y="1804416"/>
            <a:ext cx="2090928" cy="2407920"/>
          </a:xfrm>
          <a:prstGeom prst="rect">
            <a:avLst/>
          </a:prstGeom>
        </p:spPr>
      </p:pic>
    </p:spTree>
    <p:extLst>
      <p:ext uri="{BB962C8B-B14F-4D97-AF65-F5344CB8AC3E}">
        <p14:creationId xmlns:p14="http://schemas.microsoft.com/office/powerpoint/2010/main" val="272914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2 (10%)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686222" y="1423494"/>
            <a:ext cx="9984826" cy="5160186"/>
          </a:xfrm>
        </p:spPr>
        <p:txBody>
          <a:bodyPr>
            <a:normAutofit/>
          </a:bodyPr>
          <a:lstStyle/>
          <a:p>
            <a:r>
              <a:rPr lang="en-US" altLang="en-US" sz="2400" dirty="0"/>
              <a:t>Explain why the product of (b) and (e) in Fig. 3.58 serves as a mask image?</a:t>
            </a:r>
          </a:p>
        </p:txBody>
      </p:sp>
    </p:spTree>
    <p:extLst>
      <p:ext uri="{BB962C8B-B14F-4D97-AF65-F5344CB8AC3E}">
        <p14:creationId xmlns:p14="http://schemas.microsoft.com/office/powerpoint/2010/main" val="239983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3 (30%)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199" y="1425741"/>
            <a:ext cx="9244263" cy="1482854"/>
          </a:xfrm>
        </p:spPr>
        <p:txBody>
          <a:bodyPr>
            <a:normAutofit/>
          </a:bodyPr>
          <a:lstStyle/>
          <a:p>
            <a:pPr marL="0" indent="0" algn="just">
              <a:buNone/>
            </a:pPr>
            <a:r>
              <a:rPr lang="en-US" altLang="zh-TW" sz="2400" dirty="0"/>
              <a:t>Follow the steps outlined in Section 4.7 to repeat the experiment described in Example 4.15, pp. 271-273, on the vertical Sobel kernel shown in Fig. 4.38(a) and the test image “</a:t>
            </a:r>
            <a:r>
              <a:rPr lang="en-US" altLang="zh-TW" sz="2400" dirty="0" err="1"/>
              <a:t>keyboard.tif</a:t>
            </a:r>
            <a:r>
              <a:rPr lang="en-US" altLang="zh-TW" sz="2400" dirty="0"/>
              <a:t>.” You may use any existing library to compute Fourier transform.</a:t>
            </a:r>
          </a:p>
        </p:txBody>
      </p:sp>
      <p:sp>
        <p:nvSpPr>
          <p:cNvPr id="6" name="內容版面配置區 2">
            <a:extLst>
              <a:ext uri="{FF2B5EF4-FFF2-40B4-BE49-F238E27FC236}">
                <a16:creationId xmlns:a16="http://schemas.microsoft.com/office/drawing/2014/main" id="{CC27684B-59F7-40C3-AC12-91BBF9392F07}"/>
              </a:ext>
            </a:extLst>
          </p:cNvPr>
          <p:cNvSpPr txBox="1">
            <a:spLocks/>
          </p:cNvSpPr>
          <p:nvPr/>
        </p:nvSpPr>
        <p:spPr>
          <a:xfrm>
            <a:off x="838199" y="3011750"/>
            <a:ext cx="7962901" cy="2931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Arial" panose="020B0604020202020204" pitchFamily="34" charset="0"/>
              <a:buAutoNum type="alphaLcParenBoth"/>
            </a:pPr>
            <a:r>
              <a:rPr lang="en-US" altLang="zh-TW" sz="2000" dirty="0"/>
              <a:t>(4%) Show the Fourier spectrum of the test image “keyboard.”</a:t>
            </a:r>
          </a:p>
          <a:p>
            <a:pPr marL="457200" indent="-457200" algn="just">
              <a:buFont typeface="Arial" panose="020B0604020202020204" pitchFamily="34" charset="0"/>
              <a:buAutoNum type="alphaLcParenBoth"/>
            </a:pPr>
            <a:r>
              <a:rPr lang="en-US" altLang="zh-TW" sz="2000" dirty="0"/>
              <a:t>(4%) Enforce odd symmetry on the kernel. Show the kernel.</a:t>
            </a:r>
          </a:p>
          <a:p>
            <a:pPr marL="457200" indent="-457200" algn="just">
              <a:buFont typeface="Arial" panose="020B0604020202020204" pitchFamily="34" charset="0"/>
              <a:buAutoNum type="alphaLcParenBoth"/>
            </a:pPr>
            <a:r>
              <a:rPr lang="en-US" altLang="zh-TW" sz="2000" dirty="0"/>
              <a:t>(4%) Show the result of frequency-domain filtering of the test image using the vertical Sobel kernel.</a:t>
            </a:r>
          </a:p>
          <a:p>
            <a:pPr marL="457200" indent="-457200" algn="just">
              <a:buFont typeface="Arial" panose="020B0604020202020204" pitchFamily="34" charset="0"/>
              <a:buAutoNum type="alphaLcParenBoth"/>
            </a:pPr>
            <a:r>
              <a:rPr lang="en-US" altLang="zh-TW" sz="2000" dirty="0"/>
              <a:t>(4%) Compare your result in (c) with the result of space-domain filtering.</a:t>
            </a:r>
          </a:p>
          <a:p>
            <a:pPr marL="457200" indent="-457200" algn="just">
              <a:buFont typeface="Arial" panose="020B0604020202020204" pitchFamily="34" charset="0"/>
              <a:buAutoNum type="alphaLcParenBoth"/>
            </a:pPr>
            <a:r>
              <a:rPr lang="en-US" altLang="zh-TW" sz="2000" dirty="0"/>
              <a:t>(4%) Show the result of frequency-domain filtering without enforcing odd symmetry on the kernel.</a:t>
            </a:r>
          </a:p>
        </p:txBody>
      </p:sp>
      <p:pic>
        <p:nvPicPr>
          <p:cNvPr id="12" name="圖片 11">
            <a:extLst>
              <a:ext uri="{FF2B5EF4-FFF2-40B4-BE49-F238E27FC236}">
                <a16:creationId xmlns:a16="http://schemas.microsoft.com/office/drawing/2014/main" id="{8D624C3D-7153-4173-8D19-67184FBB5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505" y="3429000"/>
            <a:ext cx="2590476" cy="2160000"/>
          </a:xfrm>
          <a:prstGeom prst="rect">
            <a:avLst/>
          </a:prstGeom>
        </p:spPr>
      </p:pic>
      <p:sp>
        <p:nvSpPr>
          <p:cNvPr id="14" name="文字方塊 13">
            <a:extLst>
              <a:ext uri="{FF2B5EF4-FFF2-40B4-BE49-F238E27FC236}">
                <a16:creationId xmlns:a16="http://schemas.microsoft.com/office/drawing/2014/main" id="{879E5587-2043-44B8-941F-025DF6CD3584}"/>
              </a:ext>
            </a:extLst>
          </p:cNvPr>
          <p:cNvSpPr txBox="1"/>
          <p:nvPr/>
        </p:nvSpPr>
        <p:spPr>
          <a:xfrm>
            <a:off x="9778137" y="5692155"/>
            <a:ext cx="1575663" cy="369332"/>
          </a:xfrm>
          <a:prstGeom prst="rect">
            <a:avLst/>
          </a:prstGeom>
          <a:noFill/>
        </p:spPr>
        <p:txBody>
          <a:bodyPr wrap="square">
            <a:spAutoFit/>
          </a:bodyPr>
          <a:lstStyle/>
          <a:p>
            <a:r>
              <a:rPr lang="en-US" altLang="zh-TW" sz="1800" dirty="0" err="1"/>
              <a:t>keyboard.tif</a:t>
            </a:r>
            <a:endParaRPr lang="zh-TW" altLang="en-US" dirty="0"/>
          </a:p>
        </p:txBody>
      </p:sp>
    </p:spTree>
    <p:extLst>
      <p:ext uri="{BB962C8B-B14F-4D97-AF65-F5344CB8AC3E}">
        <p14:creationId xmlns:p14="http://schemas.microsoft.com/office/powerpoint/2010/main" val="7567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4 (30%)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686222" y="1423494"/>
            <a:ext cx="7296490" cy="5160186"/>
          </a:xfrm>
        </p:spPr>
        <p:txBody>
          <a:bodyPr>
            <a:normAutofit/>
          </a:bodyPr>
          <a:lstStyle/>
          <a:p>
            <a:pPr marL="0" indent="0" algn="just">
              <a:buNone/>
            </a:pPr>
            <a:r>
              <a:rPr lang="en-US" altLang="zh-TW" sz="2400" dirty="0"/>
              <a:t>Similar to Problem 1 except that image enhancement is to be performed in the frequency domain, you are asked to try at least five methods to enhance the image shown on the right. Among the five methods, two can be your own creation. Your score will be based solely on the quality of the enhanced image. If you choose an inappropriate method that leads to a poor result, your score will be low.</a:t>
            </a:r>
          </a:p>
        </p:txBody>
      </p:sp>
      <p:pic>
        <p:nvPicPr>
          <p:cNvPr id="6" name="Picture 5">
            <a:extLst>
              <a:ext uri="{FF2B5EF4-FFF2-40B4-BE49-F238E27FC236}">
                <a16:creationId xmlns:a16="http://schemas.microsoft.com/office/drawing/2014/main" id="{876CF35B-94ED-44FD-BDA1-C8E001D3C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304" y="1595667"/>
            <a:ext cx="2090928" cy="2407920"/>
          </a:xfrm>
          <a:prstGeom prst="rect">
            <a:avLst/>
          </a:prstGeom>
        </p:spPr>
      </p:pic>
    </p:spTree>
    <p:extLst>
      <p:ext uri="{BB962C8B-B14F-4D97-AF65-F5344CB8AC3E}">
        <p14:creationId xmlns:p14="http://schemas.microsoft.com/office/powerpoint/2010/main" val="144385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a:p>
            <a:pPr algn="just"/>
            <a:r>
              <a:rPr lang="en-US" altLang="zh-TW" dirty="0"/>
              <a:t>Matplotlib 3.6.0</a:t>
            </a:r>
          </a:p>
        </p:txBody>
      </p:sp>
    </p:spTree>
    <p:extLst>
      <p:ext uri="{BB962C8B-B14F-4D97-AF65-F5344CB8AC3E}">
        <p14:creationId xmlns:p14="http://schemas.microsoft.com/office/powerpoint/2010/main" val="285839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All functions in the Software Package are allowed.</a:t>
            </a:r>
          </a:p>
          <a:p>
            <a:pPr algn="just"/>
            <a:r>
              <a:rPr lang="en-US" altLang="zh-TW" dirty="0"/>
              <a:t>Set your directory structure as follows (otherwise -5 points):</a:t>
            </a:r>
          </a:p>
          <a:p>
            <a:pPr marL="457200" lvl="1" indent="0" algn="just">
              <a:buNone/>
            </a:pPr>
            <a:r>
              <a:rPr lang="en-US" altLang="zh-TW" dirty="0"/>
              <a:t>r129XXXXX/</a:t>
            </a:r>
          </a:p>
          <a:p>
            <a:pPr marL="457200" lvl="1" indent="0" algn="just">
              <a:buNone/>
            </a:pPr>
            <a:r>
              <a:rPr lang="en-US" altLang="zh-TW" dirty="0"/>
              <a:t>	- p1.py</a:t>
            </a:r>
          </a:p>
          <a:p>
            <a:pPr marL="457200" lvl="1" indent="0" algn="just">
              <a:buNone/>
            </a:pPr>
            <a:r>
              <a:rPr lang="en-US" altLang="zh-TW" dirty="0"/>
              <a:t>	- p3.py</a:t>
            </a:r>
          </a:p>
          <a:p>
            <a:pPr marL="457200" lvl="1" indent="0" algn="just">
              <a:buNone/>
            </a:pPr>
            <a:r>
              <a:rPr lang="en-US" altLang="zh-TW" dirty="0"/>
              <a:t>	- p4.py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a:t>
            </a:r>
            <a:r>
              <a:rPr lang="en-US" altLang="zh-TW" sz="2400" dirty="0" err="1"/>
              <a:t>keyboard</a:t>
            </a:r>
            <a:r>
              <a:rPr lang="en-US" altLang="zh-TW" dirty="0" err="1"/>
              <a:t>.tif</a:t>
            </a:r>
            <a:r>
              <a:rPr lang="en-US" altLang="zh-TW" dirty="0"/>
              <a:t>, </a:t>
            </a:r>
            <a:r>
              <a:rPr lang="en-US" altLang="zh-TW" dirty="0" err="1"/>
              <a:t>angiogram_aortic_kidney.tif</a:t>
            </a:r>
            <a:endParaRPr lang="en-US" altLang="zh-TW" dirty="0"/>
          </a:p>
          <a:p>
            <a:pPr marL="457200" lvl="1" indent="0" algn="just">
              <a:buNone/>
            </a:pPr>
            <a:r>
              <a:rPr lang="en-US" altLang="zh-TW" dirty="0"/>
              <a:t>		- Images of program output</a:t>
            </a:r>
            <a:r>
              <a:rPr kumimoji="0" lang="en-US" altLang="zh-TW" sz="1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 (Please use concise and clear file names for the images.)</a:t>
            </a:r>
            <a:endParaRPr lang="en-US" altLang="zh-TW" dirty="0"/>
          </a:p>
        </p:txBody>
      </p:sp>
    </p:spTree>
    <p:extLst>
      <p:ext uri="{BB962C8B-B14F-4D97-AF65-F5344CB8AC3E}">
        <p14:creationId xmlns:p14="http://schemas.microsoft.com/office/powerpoint/2010/main" val="194288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dirty="0"/>
              <a:t>Deadline: 09:00 AM, Monday</a:t>
            </a:r>
            <a:r>
              <a:rPr lang="en-US" altLang="zh-TW"/>
              <a:t>, 10/23/2023</a:t>
            </a:r>
            <a:endParaRPr lang="en-US" altLang="zh-TW" dirty="0"/>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488</Words>
  <Application>Microsoft Office PowerPoint</Application>
  <PresentationFormat>寬螢幕</PresentationFormat>
  <Paragraphs>38</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Homework Assignment 2</vt:lpstr>
      <vt:lpstr>Problem 1 (30%)</vt:lpstr>
      <vt:lpstr>Problem 2 (10%)</vt:lpstr>
      <vt:lpstr>Problem 3 (30%)</vt:lpstr>
      <vt:lpstr>Problem 4 (30%)</vt:lpstr>
      <vt:lpstr>Software Package Allowed</vt:lpstr>
      <vt:lpstr>Assignment Requirements</vt:lpstr>
      <vt:lpstr>Assignment Submission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廷宇 魏</cp:lastModifiedBy>
  <cp:revision>127</cp:revision>
  <dcterms:created xsi:type="dcterms:W3CDTF">2022-09-17T09:32:07Z</dcterms:created>
  <dcterms:modified xsi:type="dcterms:W3CDTF">2023-10-04T03:02:55Z</dcterms:modified>
</cp:coreProperties>
</file>