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FCA53C-7120-42CC-BDF9-E268270E2E5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D239B66-0FC2-45AF-B979-494C8961A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16E8AD2-B2BE-45B3-9802-45844F14209A}"/>
              </a:ext>
            </a:extLst>
          </p:cNvPr>
          <p:cNvSpPr>
            <a:spLocks noGrp="1"/>
          </p:cNvSpPr>
          <p:nvPr>
            <p:ph type="dt" sz="half" idx="10"/>
          </p:nvPr>
        </p:nvSpPr>
        <p:spPr/>
        <p:txBody>
          <a:bodyPr/>
          <a:lstStyle/>
          <a:p>
            <a:fld id="{FF48801B-5A24-4FB1-B34D-60BB4DF04FD9}" type="datetimeFigureOut">
              <a:rPr lang="zh-TW" altLang="en-US" smtClean="0"/>
              <a:t>2023/10/24</a:t>
            </a:fld>
            <a:endParaRPr lang="zh-TW" altLang="en-US"/>
          </a:p>
        </p:txBody>
      </p:sp>
      <p:sp>
        <p:nvSpPr>
          <p:cNvPr id="5" name="頁尾版面配置區 4">
            <a:extLst>
              <a:ext uri="{FF2B5EF4-FFF2-40B4-BE49-F238E27FC236}">
                <a16:creationId xmlns:a16="http://schemas.microsoft.com/office/drawing/2014/main" id="{505DA278-C30E-4A62-A1F2-9A04EAE58C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CE207F-25B7-43D8-A49D-BB8D65410FB0}"/>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2188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E5D1D6-8290-4F69-9F2E-CF7F83F2159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86A424E-78A6-43A1-818D-3285424675A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14BD106-CFBC-4E64-B027-0518B10B3C1F}"/>
              </a:ext>
            </a:extLst>
          </p:cNvPr>
          <p:cNvSpPr>
            <a:spLocks noGrp="1"/>
          </p:cNvSpPr>
          <p:nvPr>
            <p:ph type="dt" sz="half" idx="10"/>
          </p:nvPr>
        </p:nvSpPr>
        <p:spPr/>
        <p:txBody>
          <a:bodyPr/>
          <a:lstStyle/>
          <a:p>
            <a:fld id="{FF48801B-5A24-4FB1-B34D-60BB4DF04FD9}" type="datetimeFigureOut">
              <a:rPr lang="zh-TW" altLang="en-US" smtClean="0"/>
              <a:t>2023/10/24</a:t>
            </a:fld>
            <a:endParaRPr lang="zh-TW" altLang="en-US"/>
          </a:p>
        </p:txBody>
      </p:sp>
      <p:sp>
        <p:nvSpPr>
          <p:cNvPr id="5" name="頁尾版面配置區 4">
            <a:extLst>
              <a:ext uri="{FF2B5EF4-FFF2-40B4-BE49-F238E27FC236}">
                <a16:creationId xmlns:a16="http://schemas.microsoft.com/office/drawing/2014/main" id="{B02B6B9B-3C28-4946-A6A5-6399D1DF69F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F651B89-C8AF-4EEB-A62B-48BC5C6286B3}"/>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485692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A25AACC-FF83-4FF7-8599-12C01C37757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D238D88-6CF3-4E9B-9AAA-E1972A4D871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BBFF39E-785D-4E57-B59A-EBAD5355A0B4}"/>
              </a:ext>
            </a:extLst>
          </p:cNvPr>
          <p:cNvSpPr>
            <a:spLocks noGrp="1"/>
          </p:cNvSpPr>
          <p:nvPr>
            <p:ph type="dt" sz="half" idx="10"/>
          </p:nvPr>
        </p:nvSpPr>
        <p:spPr/>
        <p:txBody>
          <a:bodyPr/>
          <a:lstStyle/>
          <a:p>
            <a:fld id="{FF48801B-5A24-4FB1-B34D-60BB4DF04FD9}" type="datetimeFigureOut">
              <a:rPr lang="zh-TW" altLang="en-US" smtClean="0"/>
              <a:t>2023/10/24</a:t>
            </a:fld>
            <a:endParaRPr lang="zh-TW" altLang="en-US"/>
          </a:p>
        </p:txBody>
      </p:sp>
      <p:sp>
        <p:nvSpPr>
          <p:cNvPr id="5" name="頁尾版面配置區 4">
            <a:extLst>
              <a:ext uri="{FF2B5EF4-FFF2-40B4-BE49-F238E27FC236}">
                <a16:creationId xmlns:a16="http://schemas.microsoft.com/office/drawing/2014/main" id="{75BDD8F2-4149-4606-B757-CD35215A7EB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F35A23-CDF8-44DA-9314-8DD74A82EE49}"/>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39796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5A7B49-5618-462C-AB49-71A7238EF13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7B8C6F6-875F-43E5-A28B-7995CAE2927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1FE70E-90FB-486B-8240-41CF2B9E057B}"/>
              </a:ext>
            </a:extLst>
          </p:cNvPr>
          <p:cNvSpPr>
            <a:spLocks noGrp="1"/>
          </p:cNvSpPr>
          <p:nvPr>
            <p:ph type="dt" sz="half" idx="10"/>
          </p:nvPr>
        </p:nvSpPr>
        <p:spPr/>
        <p:txBody>
          <a:bodyPr/>
          <a:lstStyle/>
          <a:p>
            <a:fld id="{FF48801B-5A24-4FB1-B34D-60BB4DF04FD9}" type="datetimeFigureOut">
              <a:rPr lang="zh-TW" altLang="en-US" smtClean="0"/>
              <a:t>2023/10/24</a:t>
            </a:fld>
            <a:endParaRPr lang="zh-TW" altLang="en-US"/>
          </a:p>
        </p:txBody>
      </p:sp>
      <p:sp>
        <p:nvSpPr>
          <p:cNvPr id="5" name="頁尾版面配置區 4">
            <a:extLst>
              <a:ext uri="{FF2B5EF4-FFF2-40B4-BE49-F238E27FC236}">
                <a16:creationId xmlns:a16="http://schemas.microsoft.com/office/drawing/2014/main" id="{24A9603A-00FC-463B-8B1D-4FA058D82C4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08CFA07-E6D2-45F1-9798-D72FF3C01127}"/>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38699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A1C18C-8939-4BC4-A083-E04726226FC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9C007F6-6E88-45B8-8551-147D41044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639EB1D-4AC1-426E-8725-65FBD9EAD1C2}"/>
              </a:ext>
            </a:extLst>
          </p:cNvPr>
          <p:cNvSpPr>
            <a:spLocks noGrp="1"/>
          </p:cNvSpPr>
          <p:nvPr>
            <p:ph type="dt" sz="half" idx="10"/>
          </p:nvPr>
        </p:nvSpPr>
        <p:spPr/>
        <p:txBody>
          <a:bodyPr/>
          <a:lstStyle/>
          <a:p>
            <a:fld id="{FF48801B-5A24-4FB1-B34D-60BB4DF04FD9}" type="datetimeFigureOut">
              <a:rPr lang="zh-TW" altLang="en-US" smtClean="0"/>
              <a:t>2023/10/24</a:t>
            </a:fld>
            <a:endParaRPr lang="zh-TW" altLang="en-US"/>
          </a:p>
        </p:txBody>
      </p:sp>
      <p:sp>
        <p:nvSpPr>
          <p:cNvPr id="5" name="頁尾版面配置區 4">
            <a:extLst>
              <a:ext uri="{FF2B5EF4-FFF2-40B4-BE49-F238E27FC236}">
                <a16:creationId xmlns:a16="http://schemas.microsoft.com/office/drawing/2014/main" id="{E140FC80-6CF3-41C2-A6E4-7C43E9FE38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A6F894-1006-4C35-8D6F-43519479C2F2}"/>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411338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99AE78-464C-4F2C-97C6-23CF181CC92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E14E890-5C83-4E20-9194-55C67B370C4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78746A1-39E3-4BF5-BBB1-34F6F7C9119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A02AE6F-6F57-4552-A1CD-7809F2C568CF}"/>
              </a:ext>
            </a:extLst>
          </p:cNvPr>
          <p:cNvSpPr>
            <a:spLocks noGrp="1"/>
          </p:cNvSpPr>
          <p:nvPr>
            <p:ph type="dt" sz="half" idx="10"/>
          </p:nvPr>
        </p:nvSpPr>
        <p:spPr/>
        <p:txBody>
          <a:bodyPr/>
          <a:lstStyle/>
          <a:p>
            <a:fld id="{FF48801B-5A24-4FB1-B34D-60BB4DF04FD9}" type="datetimeFigureOut">
              <a:rPr lang="zh-TW" altLang="en-US" smtClean="0"/>
              <a:t>2023/10/24</a:t>
            </a:fld>
            <a:endParaRPr lang="zh-TW" altLang="en-US"/>
          </a:p>
        </p:txBody>
      </p:sp>
      <p:sp>
        <p:nvSpPr>
          <p:cNvPr id="6" name="頁尾版面配置區 5">
            <a:extLst>
              <a:ext uri="{FF2B5EF4-FFF2-40B4-BE49-F238E27FC236}">
                <a16:creationId xmlns:a16="http://schemas.microsoft.com/office/drawing/2014/main" id="{AE00D372-A6EA-47DD-9DA5-54E4CF9F6D4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E2A0FDE-19E0-4C93-ABE5-8ED519F8BD48}"/>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39869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DA31FE-587E-4F53-8844-6020A9A72CD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6749903-7517-42E1-9921-2923E763A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2CBA62B-E526-4646-BF72-8BAA840E323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5885F1F-A029-4454-AC2E-6E67649094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EC2E224-38DC-4940-A100-34046D30B60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D4DE873-0CD4-4004-8D2A-D68A89A08C63}"/>
              </a:ext>
            </a:extLst>
          </p:cNvPr>
          <p:cNvSpPr>
            <a:spLocks noGrp="1"/>
          </p:cNvSpPr>
          <p:nvPr>
            <p:ph type="dt" sz="half" idx="10"/>
          </p:nvPr>
        </p:nvSpPr>
        <p:spPr/>
        <p:txBody>
          <a:bodyPr/>
          <a:lstStyle/>
          <a:p>
            <a:fld id="{FF48801B-5A24-4FB1-B34D-60BB4DF04FD9}" type="datetimeFigureOut">
              <a:rPr lang="zh-TW" altLang="en-US" smtClean="0"/>
              <a:t>2023/10/24</a:t>
            </a:fld>
            <a:endParaRPr lang="zh-TW" altLang="en-US"/>
          </a:p>
        </p:txBody>
      </p:sp>
      <p:sp>
        <p:nvSpPr>
          <p:cNvPr id="8" name="頁尾版面配置區 7">
            <a:extLst>
              <a:ext uri="{FF2B5EF4-FFF2-40B4-BE49-F238E27FC236}">
                <a16:creationId xmlns:a16="http://schemas.microsoft.com/office/drawing/2014/main" id="{03C3DC9F-5D1C-4D4F-A40A-E4A81FDE419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9A431F9-981F-49CB-A829-172DC97EEF05}"/>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19283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1E7CB2-4A90-4640-A972-D9519C5070F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64805D0-D523-4F7C-8835-B0156D32550C}"/>
              </a:ext>
            </a:extLst>
          </p:cNvPr>
          <p:cNvSpPr>
            <a:spLocks noGrp="1"/>
          </p:cNvSpPr>
          <p:nvPr>
            <p:ph type="dt" sz="half" idx="10"/>
          </p:nvPr>
        </p:nvSpPr>
        <p:spPr/>
        <p:txBody>
          <a:bodyPr/>
          <a:lstStyle/>
          <a:p>
            <a:fld id="{FF48801B-5A24-4FB1-B34D-60BB4DF04FD9}" type="datetimeFigureOut">
              <a:rPr lang="zh-TW" altLang="en-US" smtClean="0"/>
              <a:t>2023/10/24</a:t>
            </a:fld>
            <a:endParaRPr lang="zh-TW" altLang="en-US"/>
          </a:p>
        </p:txBody>
      </p:sp>
      <p:sp>
        <p:nvSpPr>
          <p:cNvPr id="4" name="頁尾版面配置區 3">
            <a:extLst>
              <a:ext uri="{FF2B5EF4-FFF2-40B4-BE49-F238E27FC236}">
                <a16:creationId xmlns:a16="http://schemas.microsoft.com/office/drawing/2014/main" id="{B18210C0-A8C0-42BF-962E-E79028CB856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05E5CC7-1B35-4D10-B072-8B0916524F2A}"/>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33799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AA2605F-AAA0-44B6-899B-4254319D8D31}"/>
              </a:ext>
            </a:extLst>
          </p:cNvPr>
          <p:cNvSpPr>
            <a:spLocks noGrp="1"/>
          </p:cNvSpPr>
          <p:nvPr>
            <p:ph type="dt" sz="half" idx="10"/>
          </p:nvPr>
        </p:nvSpPr>
        <p:spPr/>
        <p:txBody>
          <a:bodyPr/>
          <a:lstStyle/>
          <a:p>
            <a:fld id="{FF48801B-5A24-4FB1-B34D-60BB4DF04FD9}" type="datetimeFigureOut">
              <a:rPr lang="zh-TW" altLang="en-US" smtClean="0"/>
              <a:t>2023/10/24</a:t>
            </a:fld>
            <a:endParaRPr lang="zh-TW" altLang="en-US"/>
          </a:p>
        </p:txBody>
      </p:sp>
      <p:sp>
        <p:nvSpPr>
          <p:cNvPr id="3" name="頁尾版面配置區 2">
            <a:extLst>
              <a:ext uri="{FF2B5EF4-FFF2-40B4-BE49-F238E27FC236}">
                <a16:creationId xmlns:a16="http://schemas.microsoft.com/office/drawing/2014/main" id="{0E02E669-410B-4F6B-B42F-D19B65504F6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7FD0099-02EA-48A7-B3C8-3546C25CB25E}"/>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38695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48B1B1-A73F-4FDC-A874-A9C6E167ECB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F110E0E-FCD6-48F0-89DE-DB3F7A3CD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EA309A6-787A-4859-B9AD-96E044BD0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EFADE1E-CC34-4551-B8E1-739B6DF887A9}"/>
              </a:ext>
            </a:extLst>
          </p:cNvPr>
          <p:cNvSpPr>
            <a:spLocks noGrp="1"/>
          </p:cNvSpPr>
          <p:nvPr>
            <p:ph type="dt" sz="half" idx="10"/>
          </p:nvPr>
        </p:nvSpPr>
        <p:spPr/>
        <p:txBody>
          <a:bodyPr/>
          <a:lstStyle/>
          <a:p>
            <a:fld id="{FF48801B-5A24-4FB1-B34D-60BB4DF04FD9}" type="datetimeFigureOut">
              <a:rPr lang="zh-TW" altLang="en-US" smtClean="0"/>
              <a:t>2023/10/24</a:t>
            </a:fld>
            <a:endParaRPr lang="zh-TW" altLang="en-US"/>
          </a:p>
        </p:txBody>
      </p:sp>
      <p:sp>
        <p:nvSpPr>
          <p:cNvPr id="6" name="頁尾版面配置區 5">
            <a:extLst>
              <a:ext uri="{FF2B5EF4-FFF2-40B4-BE49-F238E27FC236}">
                <a16:creationId xmlns:a16="http://schemas.microsoft.com/office/drawing/2014/main" id="{1D9158B0-AE03-45AC-B5B4-BD4E9D7D673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E45632C-F5B7-4073-BEC5-FB6093B627B6}"/>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84872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7FB404-47C4-44BA-9481-541673E6749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61E46D0-4FCA-465D-906E-B5D03EF7C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797A799-A3E2-4735-96A0-56BBEB086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C3C5AD3-024A-4C11-92FB-2036EB90F730}"/>
              </a:ext>
            </a:extLst>
          </p:cNvPr>
          <p:cNvSpPr>
            <a:spLocks noGrp="1"/>
          </p:cNvSpPr>
          <p:nvPr>
            <p:ph type="dt" sz="half" idx="10"/>
          </p:nvPr>
        </p:nvSpPr>
        <p:spPr/>
        <p:txBody>
          <a:bodyPr/>
          <a:lstStyle/>
          <a:p>
            <a:fld id="{FF48801B-5A24-4FB1-B34D-60BB4DF04FD9}" type="datetimeFigureOut">
              <a:rPr lang="zh-TW" altLang="en-US" smtClean="0"/>
              <a:t>2023/10/24</a:t>
            </a:fld>
            <a:endParaRPr lang="zh-TW" altLang="en-US"/>
          </a:p>
        </p:txBody>
      </p:sp>
      <p:sp>
        <p:nvSpPr>
          <p:cNvPr id="6" name="頁尾版面配置區 5">
            <a:extLst>
              <a:ext uri="{FF2B5EF4-FFF2-40B4-BE49-F238E27FC236}">
                <a16:creationId xmlns:a16="http://schemas.microsoft.com/office/drawing/2014/main" id="{2C5AF0A5-D60A-455D-A979-090A923E706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00AF31E-0ACB-452B-AAB6-58112604BD4B}"/>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21929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41B017A-C101-409B-B0FC-FC17D5C37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6B5DAC5-5C88-4901-BE24-EAFBA1C0E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976DED5-588C-487A-ADF5-C15D27006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8801B-5A24-4FB1-B34D-60BB4DF04FD9}" type="datetimeFigureOut">
              <a:rPr lang="zh-TW" altLang="en-US" smtClean="0"/>
              <a:t>2023/10/24</a:t>
            </a:fld>
            <a:endParaRPr lang="zh-TW" altLang="en-US"/>
          </a:p>
        </p:txBody>
      </p:sp>
      <p:sp>
        <p:nvSpPr>
          <p:cNvPr id="5" name="頁尾版面配置區 4">
            <a:extLst>
              <a:ext uri="{FF2B5EF4-FFF2-40B4-BE49-F238E27FC236}">
                <a16:creationId xmlns:a16="http://schemas.microsoft.com/office/drawing/2014/main" id="{849C4598-B60C-43AB-A22D-F755B1978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B33CB38-4A71-4299-8BA4-146DB83F41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953915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E1B99E-40D7-4C65-A130-B66CFE6E5A5F}"/>
              </a:ext>
            </a:extLst>
          </p:cNvPr>
          <p:cNvSpPr>
            <a:spLocks noGrp="1"/>
          </p:cNvSpPr>
          <p:nvPr>
            <p:ph type="ctrTitle"/>
          </p:nvPr>
        </p:nvSpPr>
        <p:spPr/>
        <p:txBody>
          <a:bodyPr/>
          <a:lstStyle/>
          <a:p>
            <a:r>
              <a:rPr lang="en-US" altLang="zh-TW" dirty="0"/>
              <a:t>Homework Assignment 3</a:t>
            </a:r>
            <a:endParaRPr lang="zh-TW" altLang="en-US" dirty="0"/>
          </a:p>
        </p:txBody>
      </p:sp>
      <p:sp>
        <p:nvSpPr>
          <p:cNvPr id="3" name="副標題 2">
            <a:extLst>
              <a:ext uri="{FF2B5EF4-FFF2-40B4-BE49-F238E27FC236}">
                <a16:creationId xmlns:a16="http://schemas.microsoft.com/office/drawing/2014/main" id="{E98B9177-99BD-478F-8CC0-81434207B1DA}"/>
              </a:ext>
            </a:extLst>
          </p:cNvPr>
          <p:cNvSpPr>
            <a:spLocks noGrp="1"/>
          </p:cNvSpPr>
          <p:nvPr>
            <p:ph type="subTitle" idx="1"/>
          </p:nvPr>
        </p:nvSpPr>
        <p:spPr/>
        <p:txBody>
          <a:bodyPr>
            <a:normAutofit/>
          </a:bodyPr>
          <a:lstStyle/>
          <a:p>
            <a:r>
              <a:rPr lang="en-US" altLang="zh-TW" dirty="0"/>
              <a:t>Digital Image Processing</a:t>
            </a:r>
          </a:p>
          <a:p>
            <a:r>
              <a:rPr lang="en-US" altLang="zh-TW"/>
              <a:t>Fall 2023</a:t>
            </a:r>
            <a:endParaRPr lang="en-US" altLang="zh-TW" dirty="0"/>
          </a:p>
          <a:p>
            <a:endParaRPr lang="en-US" altLang="zh-TW" dirty="0"/>
          </a:p>
        </p:txBody>
      </p:sp>
      <p:sp>
        <p:nvSpPr>
          <p:cNvPr id="4" name="Rectangle 3">
            <a:extLst>
              <a:ext uri="{FF2B5EF4-FFF2-40B4-BE49-F238E27FC236}">
                <a16:creationId xmlns:a16="http://schemas.microsoft.com/office/drawing/2014/main" id="{BBB0E886-188B-4B47-93F8-AADC921BC477}"/>
              </a:ext>
            </a:extLst>
          </p:cNvPr>
          <p:cNvSpPr/>
          <p:nvPr/>
        </p:nvSpPr>
        <p:spPr>
          <a:xfrm>
            <a:off x="3015996" y="5017734"/>
            <a:ext cx="6160008" cy="480131"/>
          </a:xfrm>
          <a:prstGeom prst="rect">
            <a:avLst/>
          </a:prstGeom>
        </p:spPr>
        <p:txBody>
          <a:bodyPr wrap="square">
            <a:spAutoFit/>
          </a:bodyPr>
          <a:lstStyle/>
          <a:p>
            <a:pPr lvl="0" algn="just">
              <a:lnSpc>
                <a:spcPct val="90000"/>
              </a:lnSpc>
              <a:spcBef>
                <a:spcPts val="1000"/>
              </a:spcBef>
            </a:pPr>
            <a:r>
              <a:rPr lang="en-US" altLang="zh-TW" sz="2800" dirty="0">
                <a:solidFill>
                  <a:prstClr val="black"/>
                </a:solidFill>
              </a:rPr>
              <a:t>Deadline: 09:00 AM, Monday, 11/6/2023</a:t>
            </a:r>
          </a:p>
        </p:txBody>
      </p:sp>
    </p:spTree>
    <p:extLst>
      <p:ext uri="{BB962C8B-B14F-4D97-AF65-F5344CB8AC3E}">
        <p14:creationId xmlns:p14="http://schemas.microsoft.com/office/powerpoint/2010/main" val="321797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1 (50 points) </a:t>
            </a:r>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838200" y="1224572"/>
            <a:ext cx="11085577" cy="4984203"/>
          </a:xfrm>
        </p:spPr>
        <p:txBody>
          <a:bodyPr>
            <a:normAutofit/>
          </a:bodyPr>
          <a:lstStyle/>
          <a:p>
            <a:pPr marL="0" indent="0">
              <a:lnSpc>
                <a:spcPct val="100000"/>
              </a:lnSpc>
              <a:spcBef>
                <a:spcPts val="0"/>
              </a:spcBef>
              <a:spcAft>
                <a:spcPts val="600"/>
              </a:spcAft>
              <a:buNone/>
            </a:pPr>
            <a:r>
              <a:rPr lang="en-US" sz="2400" dirty="0"/>
              <a:t>The image “motion blur_1_3024x4032</a:t>
            </a:r>
            <a:r>
              <a:rPr lang="en-US" altLang="zh-TW" sz="2400" dirty="0"/>
              <a:t>.jpg</a:t>
            </a:r>
            <a:r>
              <a:rPr lang="en-US" sz="2400" dirty="0"/>
              <a:t>” is corrupted by motion blur, as illustrated in the left figure. We do not have any information of the motion. From the figure, however, you can tell that different parts of the keyboard seem to have different degrees of blur, perhaps because the camera used to capture the image is at a slant angle with respect to the keyboard. You are asked to restore the image by all means and apply the same method to the toy image on the right, “Donald_Duck.jpeg.” Your score will be based on the final quality of your restored images.   </a:t>
            </a:r>
          </a:p>
        </p:txBody>
      </p:sp>
      <p:pic>
        <p:nvPicPr>
          <p:cNvPr id="8" name="Picture 7">
            <a:extLst>
              <a:ext uri="{FF2B5EF4-FFF2-40B4-BE49-F238E27FC236}">
                <a16:creationId xmlns:a16="http://schemas.microsoft.com/office/drawing/2014/main" id="{2BBBD766-18ED-4A0F-8590-D581AA789152}"/>
              </a:ext>
            </a:extLst>
          </p:cNvPr>
          <p:cNvPicPr>
            <a:picLocks noChangeAspect="1"/>
          </p:cNvPicPr>
          <p:nvPr/>
        </p:nvPicPr>
        <p:blipFill rotWithShape="1">
          <a:blip r:embed="rId2">
            <a:extLst>
              <a:ext uri="{28A0092B-C50C-407E-A947-70E740481C1C}">
                <a14:useLocalDpi xmlns:a14="http://schemas.microsoft.com/office/drawing/2010/main" val="0"/>
              </a:ext>
            </a:extLst>
          </a:blip>
          <a:srcRect l="39389" t="40102" r="21373" b="27760"/>
          <a:stretch/>
        </p:blipFill>
        <p:spPr>
          <a:xfrm>
            <a:off x="2443190" y="4493187"/>
            <a:ext cx="3200400" cy="1965960"/>
          </a:xfrm>
          <a:prstGeom prst="rect">
            <a:avLst/>
          </a:prstGeom>
        </p:spPr>
      </p:pic>
      <p:pic>
        <p:nvPicPr>
          <p:cNvPr id="6" name="Picture 5">
            <a:extLst>
              <a:ext uri="{FF2B5EF4-FFF2-40B4-BE49-F238E27FC236}">
                <a16:creationId xmlns:a16="http://schemas.microsoft.com/office/drawing/2014/main" id="{F64784EC-A48E-462E-9174-BFB179E19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8412" y="4434404"/>
            <a:ext cx="2560320" cy="2024743"/>
          </a:xfrm>
          <a:prstGeom prst="rect">
            <a:avLst/>
          </a:prstGeom>
        </p:spPr>
      </p:pic>
      <p:sp>
        <p:nvSpPr>
          <p:cNvPr id="4" name="文字方塊 3">
            <a:extLst>
              <a:ext uri="{FF2B5EF4-FFF2-40B4-BE49-F238E27FC236}">
                <a16:creationId xmlns:a16="http://schemas.microsoft.com/office/drawing/2014/main" id="{6225A36D-A24E-495C-9748-D020A0CB3843}"/>
              </a:ext>
            </a:extLst>
          </p:cNvPr>
          <p:cNvSpPr txBox="1"/>
          <p:nvPr/>
        </p:nvSpPr>
        <p:spPr>
          <a:xfrm>
            <a:off x="2519081" y="6459147"/>
            <a:ext cx="3379695" cy="369332"/>
          </a:xfrm>
          <a:prstGeom prst="rect">
            <a:avLst/>
          </a:prstGeom>
          <a:noFill/>
        </p:spPr>
        <p:txBody>
          <a:bodyPr wrap="square" rtlCol="0">
            <a:spAutoFit/>
          </a:bodyPr>
          <a:lstStyle/>
          <a:p>
            <a:r>
              <a:rPr lang="en-US" altLang="zh-TW" dirty="0"/>
              <a:t>motion blur_1_3024x4032.jpg</a:t>
            </a:r>
            <a:endParaRPr lang="zh-TW" altLang="en-US" dirty="0"/>
          </a:p>
        </p:txBody>
      </p:sp>
      <p:sp>
        <p:nvSpPr>
          <p:cNvPr id="5" name="文字方塊 4">
            <a:extLst>
              <a:ext uri="{FF2B5EF4-FFF2-40B4-BE49-F238E27FC236}">
                <a16:creationId xmlns:a16="http://schemas.microsoft.com/office/drawing/2014/main" id="{E8B92080-1DB6-49A5-87B7-44C1A2217AEA}"/>
              </a:ext>
            </a:extLst>
          </p:cNvPr>
          <p:cNvSpPr txBox="1"/>
          <p:nvPr/>
        </p:nvSpPr>
        <p:spPr>
          <a:xfrm>
            <a:off x="6915965" y="6459147"/>
            <a:ext cx="2560320" cy="369332"/>
          </a:xfrm>
          <a:prstGeom prst="rect">
            <a:avLst/>
          </a:prstGeom>
          <a:noFill/>
        </p:spPr>
        <p:txBody>
          <a:bodyPr wrap="square" rtlCol="0">
            <a:spAutoFit/>
          </a:bodyPr>
          <a:lstStyle/>
          <a:p>
            <a:r>
              <a:rPr lang="en-US" altLang="zh-TW" dirty="0"/>
              <a:t>Donald_Duck.jpeg</a:t>
            </a:r>
            <a:endParaRPr lang="zh-TW" altLang="en-US" dirty="0"/>
          </a:p>
        </p:txBody>
      </p:sp>
    </p:spTree>
    <p:extLst>
      <p:ext uri="{BB962C8B-B14F-4D97-AF65-F5344CB8AC3E}">
        <p14:creationId xmlns:p14="http://schemas.microsoft.com/office/powerpoint/2010/main" val="75678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Software Package Allowed</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lstStyle/>
          <a:p>
            <a:pPr algn="just"/>
            <a:r>
              <a:rPr lang="en-US" altLang="zh-TW" dirty="0"/>
              <a:t>Python 3.8+ </a:t>
            </a:r>
          </a:p>
          <a:p>
            <a:pPr algn="just"/>
            <a:r>
              <a:rPr lang="en-US" altLang="zh-TW" dirty="0"/>
              <a:t>Standard Python library</a:t>
            </a:r>
          </a:p>
          <a:p>
            <a:pPr algn="just"/>
            <a:r>
              <a:rPr lang="en-US" altLang="zh-TW" dirty="0" err="1"/>
              <a:t>Numpy</a:t>
            </a:r>
            <a:r>
              <a:rPr lang="en-US" altLang="zh-TW" dirty="0"/>
              <a:t> 1.21.1</a:t>
            </a:r>
          </a:p>
          <a:p>
            <a:pPr algn="just"/>
            <a:r>
              <a:rPr lang="en-US" altLang="zh-TW" dirty="0" err="1"/>
              <a:t>Opencv</a:t>
            </a:r>
            <a:r>
              <a:rPr lang="en-US" altLang="zh-TW" dirty="0"/>
              <a:t>-python 4.5.1</a:t>
            </a:r>
          </a:p>
          <a:p>
            <a:pPr algn="just"/>
            <a:r>
              <a:rPr lang="en-US" altLang="zh-TW" dirty="0"/>
              <a:t>Matplotlib 3.6.0</a:t>
            </a:r>
          </a:p>
        </p:txBody>
      </p:sp>
    </p:spTree>
    <p:extLst>
      <p:ext uri="{BB962C8B-B14F-4D97-AF65-F5344CB8AC3E}">
        <p14:creationId xmlns:p14="http://schemas.microsoft.com/office/powerpoint/2010/main" val="285839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Assignment Requirements</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normAutofit/>
          </a:bodyPr>
          <a:lstStyle/>
          <a:p>
            <a:pPr algn="just"/>
            <a:r>
              <a:rPr lang="en-US" altLang="zh-TW" dirty="0"/>
              <a:t>All functions in the Software Package are allowed.</a:t>
            </a:r>
          </a:p>
          <a:p>
            <a:pPr algn="just"/>
            <a:r>
              <a:rPr lang="en-US" altLang="zh-TW" dirty="0"/>
              <a:t>Set your directory structure as follows (otherwise -5 points):</a:t>
            </a:r>
          </a:p>
          <a:p>
            <a:pPr marL="457200" lvl="1" indent="0" algn="just">
              <a:buNone/>
            </a:pPr>
            <a:r>
              <a:rPr lang="en-US" altLang="zh-TW" dirty="0"/>
              <a:t>r129XXXXX/</a:t>
            </a:r>
          </a:p>
          <a:p>
            <a:pPr marL="457200" lvl="1" indent="0" algn="just">
              <a:buNone/>
            </a:pPr>
            <a:r>
              <a:rPr lang="en-US" altLang="zh-TW" dirty="0"/>
              <a:t>	- p1.py</a:t>
            </a:r>
          </a:p>
          <a:p>
            <a:pPr marL="457200" lvl="1" indent="0" algn="just">
              <a:buNone/>
            </a:pPr>
            <a:r>
              <a:rPr lang="en-US" altLang="zh-TW" dirty="0"/>
              <a:t>	- report.pdf</a:t>
            </a:r>
          </a:p>
          <a:p>
            <a:pPr marL="457200" lvl="1" indent="0" algn="just">
              <a:buNone/>
            </a:pPr>
            <a:r>
              <a:rPr lang="en-US" altLang="zh-TW" dirty="0"/>
              <a:t>	- images/</a:t>
            </a:r>
          </a:p>
          <a:p>
            <a:pPr marL="457200" lvl="1" indent="0" algn="just">
              <a:buNone/>
            </a:pPr>
            <a:r>
              <a:rPr lang="en-US" altLang="zh-TW" dirty="0"/>
              <a:t>		- motion blur_1_3024x4032.jpg, Donald_Duck.jpeg</a:t>
            </a:r>
          </a:p>
          <a:p>
            <a:pPr marL="457200" lvl="1" indent="0" algn="just">
              <a:buNone/>
            </a:pPr>
            <a:r>
              <a:rPr lang="en-US" altLang="zh-TW" dirty="0"/>
              <a:t>		- Images of program output</a:t>
            </a:r>
            <a:r>
              <a:rPr lang="en-US" altLang="zh-TW" sz="1200" dirty="0">
                <a:solidFill>
                  <a:srgbClr val="FF0000"/>
                </a:solidFill>
              </a:rPr>
              <a:t> (Please use concise and clear file names for the images.)</a:t>
            </a:r>
            <a:endParaRPr lang="en-US" altLang="zh-TW" dirty="0"/>
          </a:p>
        </p:txBody>
      </p:sp>
    </p:spTree>
    <p:extLst>
      <p:ext uri="{BB962C8B-B14F-4D97-AF65-F5344CB8AC3E}">
        <p14:creationId xmlns:p14="http://schemas.microsoft.com/office/powerpoint/2010/main" val="1942888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Assignment Submission Requirements</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normAutofit/>
          </a:bodyPr>
          <a:lstStyle/>
          <a:p>
            <a:pPr algn="just"/>
            <a:r>
              <a:rPr lang="en-US" altLang="zh-TW" dirty="0"/>
              <a:t>Submit to </a:t>
            </a:r>
            <a:r>
              <a:rPr lang="en-US" altLang="zh-TW" dirty="0">
                <a:solidFill>
                  <a:srgbClr val="FF0000"/>
                </a:solidFill>
              </a:rPr>
              <a:t>NTU COOL</a:t>
            </a:r>
          </a:p>
          <a:p>
            <a:pPr algn="just"/>
            <a:r>
              <a:rPr lang="en-US" altLang="zh-TW" b="1" dirty="0"/>
              <a:t>Deadline: 09:00 AM,</a:t>
            </a:r>
            <a:r>
              <a:rPr lang="en-US" altLang="zh-TW" b="1" dirty="0">
                <a:solidFill>
                  <a:srgbClr val="FF0000"/>
                </a:solidFill>
              </a:rPr>
              <a:t> Monday, 11/6/2023</a:t>
            </a:r>
          </a:p>
          <a:p>
            <a:pPr algn="just"/>
            <a:r>
              <a:rPr lang="en-US" altLang="zh-TW" dirty="0"/>
              <a:t>Do NOT copy homework (code, report, results, etc.) from others </a:t>
            </a:r>
          </a:p>
        </p:txBody>
      </p:sp>
    </p:spTree>
    <p:extLst>
      <p:ext uri="{BB962C8B-B14F-4D97-AF65-F5344CB8AC3E}">
        <p14:creationId xmlns:p14="http://schemas.microsoft.com/office/powerpoint/2010/main" val="320484169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271</Words>
  <Application>Microsoft Office PowerPoint</Application>
  <PresentationFormat>寬螢幕</PresentationFormat>
  <Paragraphs>27</Paragraphs>
  <Slides>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vt:i4>
      </vt:variant>
    </vt:vector>
  </HeadingPairs>
  <TitlesOfParts>
    <vt:vector size="10" baseType="lpstr">
      <vt:lpstr>新細明體</vt:lpstr>
      <vt:lpstr>Arial</vt:lpstr>
      <vt:lpstr>Calibri</vt:lpstr>
      <vt:lpstr>Calibri Light</vt:lpstr>
      <vt:lpstr>Office 佈景主題</vt:lpstr>
      <vt:lpstr>Homework Assignment 3</vt:lpstr>
      <vt:lpstr>Problem 1 (50 points) </vt:lpstr>
      <vt:lpstr>Software Package Allowed</vt:lpstr>
      <vt:lpstr>Assignment Requirements</vt:lpstr>
      <vt:lpstr>Assignment Submission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立威 傅</dc:creator>
  <cp:lastModifiedBy>魏廷宇</cp:lastModifiedBy>
  <cp:revision>128</cp:revision>
  <dcterms:created xsi:type="dcterms:W3CDTF">2022-09-17T09:32:07Z</dcterms:created>
  <dcterms:modified xsi:type="dcterms:W3CDTF">2023-10-24T11:48:19Z</dcterms:modified>
</cp:coreProperties>
</file>