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68" r:id="rId5"/>
    <p:sldId id="274" r:id="rId6"/>
    <p:sldId id="270" r:id="rId7"/>
    <p:sldId id="271"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02" d="100"/>
          <a:sy n="102" d="100"/>
        </p:scale>
        <p:origin x="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CA53C-7120-42CC-BDF9-E268270E2E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D239B66-0FC2-45AF-B979-494C8961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16E8AD2-B2BE-45B3-9802-45844F14209A}"/>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5" name="頁尾版面配置區 4">
            <a:extLst>
              <a:ext uri="{FF2B5EF4-FFF2-40B4-BE49-F238E27FC236}">
                <a16:creationId xmlns:a16="http://schemas.microsoft.com/office/drawing/2014/main" id="{505DA278-C30E-4A62-A1F2-9A04EAE58C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CE207F-25B7-43D8-A49D-BB8D65410FB0}"/>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88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5D1D6-8290-4F69-9F2E-CF7F83F2159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86A424E-78A6-43A1-818D-3285424675A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4BD106-CFBC-4E64-B027-0518B10B3C1F}"/>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5" name="頁尾版面配置區 4">
            <a:extLst>
              <a:ext uri="{FF2B5EF4-FFF2-40B4-BE49-F238E27FC236}">
                <a16:creationId xmlns:a16="http://schemas.microsoft.com/office/drawing/2014/main" id="{B02B6B9B-3C28-4946-A6A5-6399D1DF69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651B89-C8AF-4EEB-A62B-48BC5C6286B3}"/>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8569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25AACC-FF83-4FF7-8599-12C01C37757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D238D88-6CF3-4E9B-9AAA-E1972A4D87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BFF39E-785D-4E57-B59A-EBAD5355A0B4}"/>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5" name="頁尾版面配置區 4">
            <a:extLst>
              <a:ext uri="{FF2B5EF4-FFF2-40B4-BE49-F238E27FC236}">
                <a16:creationId xmlns:a16="http://schemas.microsoft.com/office/drawing/2014/main" id="{75BDD8F2-4149-4606-B757-CD35215A7E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F35A23-CDF8-44DA-9314-8DD74A82EE49}"/>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796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A7B49-5618-462C-AB49-71A7238EF13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B8C6F6-875F-43E5-A28B-7995CAE2927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1FE70E-90FB-486B-8240-41CF2B9E057B}"/>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5" name="頁尾版面配置區 4">
            <a:extLst>
              <a:ext uri="{FF2B5EF4-FFF2-40B4-BE49-F238E27FC236}">
                <a16:creationId xmlns:a16="http://schemas.microsoft.com/office/drawing/2014/main" id="{24A9603A-00FC-463B-8B1D-4FA058D82C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8CFA07-E6D2-45F1-9798-D72FF3C01127}"/>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38699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C18C-8939-4BC4-A083-E04726226FC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9C007F6-6E88-45B8-8551-147D4104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639EB1D-4AC1-426E-8725-65FBD9EAD1C2}"/>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5" name="頁尾版面配置區 4">
            <a:extLst>
              <a:ext uri="{FF2B5EF4-FFF2-40B4-BE49-F238E27FC236}">
                <a16:creationId xmlns:a16="http://schemas.microsoft.com/office/drawing/2014/main" id="{E140FC80-6CF3-41C2-A6E4-7C43E9FE38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A6F894-1006-4C35-8D6F-43519479C2F2}"/>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11338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99AE78-464C-4F2C-97C6-23CF181CC9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E14E890-5C83-4E20-9194-55C67B370C4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78746A1-39E3-4BF5-BBB1-34F6F7C9119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A02AE6F-6F57-4552-A1CD-7809F2C568CF}"/>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6" name="頁尾版面配置區 5">
            <a:extLst>
              <a:ext uri="{FF2B5EF4-FFF2-40B4-BE49-F238E27FC236}">
                <a16:creationId xmlns:a16="http://schemas.microsoft.com/office/drawing/2014/main" id="{AE00D372-A6EA-47DD-9DA5-54E4CF9F6D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2A0FDE-19E0-4C93-ABE5-8ED519F8BD48}"/>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869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A31FE-587E-4F53-8844-6020A9A72C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6749903-7517-42E1-9921-2923E763A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2CBA62B-E526-4646-BF72-8BAA840E323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5885F1F-A029-4454-AC2E-6E6764909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EC2E224-38DC-4940-A100-34046D30B60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D4DE873-0CD4-4004-8D2A-D68A89A08C63}"/>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8" name="頁尾版面配置區 7">
            <a:extLst>
              <a:ext uri="{FF2B5EF4-FFF2-40B4-BE49-F238E27FC236}">
                <a16:creationId xmlns:a16="http://schemas.microsoft.com/office/drawing/2014/main" id="{03C3DC9F-5D1C-4D4F-A40A-E4A81FDE419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A431F9-981F-49CB-A829-172DC97EEF05}"/>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19283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E7CB2-4A90-4640-A972-D9519C5070F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64805D0-D523-4F7C-8835-B0156D32550C}"/>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4" name="頁尾版面配置區 3">
            <a:extLst>
              <a:ext uri="{FF2B5EF4-FFF2-40B4-BE49-F238E27FC236}">
                <a16:creationId xmlns:a16="http://schemas.microsoft.com/office/drawing/2014/main" id="{B18210C0-A8C0-42BF-962E-E79028CB856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05E5CC7-1B35-4D10-B072-8B0916524F2A}"/>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379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AA2605F-AAA0-44B6-899B-4254319D8D31}"/>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3" name="頁尾版面配置區 2">
            <a:extLst>
              <a:ext uri="{FF2B5EF4-FFF2-40B4-BE49-F238E27FC236}">
                <a16:creationId xmlns:a16="http://schemas.microsoft.com/office/drawing/2014/main" id="{0E02E669-410B-4F6B-B42F-D19B65504F6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7FD0099-02EA-48A7-B3C8-3546C25CB25E}"/>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8695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8B1B1-A73F-4FDC-A874-A9C6E167EC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110E0E-FCD6-48F0-89DE-DB3F7A3C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EA309A6-787A-4859-B9AD-96E044BD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EFADE1E-CC34-4551-B8E1-739B6DF887A9}"/>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6" name="頁尾版面配置區 5">
            <a:extLst>
              <a:ext uri="{FF2B5EF4-FFF2-40B4-BE49-F238E27FC236}">
                <a16:creationId xmlns:a16="http://schemas.microsoft.com/office/drawing/2014/main" id="{1D9158B0-AE03-45AC-B5B4-BD4E9D7D6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E45632C-F5B7-4073-BEC5-FB6093B627B6}"/>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84872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7FB404-47C4-44BA-9481-541673E674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61E46D0-4FCA-465D-906E-B5D03EF7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797A799-A3E2-4735-96A0-56BBEB086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3C5AD3-024A-4C11-92FB-2036EB90F730}"/>
              </a:ext>
            </a:extLst>
          </p:cNvPr>
          <p:cNvSpPr>
            <a:spLocks noGrp="1"/>
          </p:cNvSpPr>
          <p:nvPr>
            <p:ph type="dt" sz="half" idx="10"/>
          </p:nvPr>
        </p:nvSpPr>
        <p:spPr/>
        <p:txBody>
          <a:bodyPr/>
          <a:lstStyle/>
          <a:p>
            <a:fld id="{FF48801B-5A24-4FB1-B34D-60BB4DF04FD9}" type="datetimeFigureOut">
              <a:rPr lang="zh-TW" altLang="en-US" smtClean="0"/>
              <a:t>2023/11/5</a:t>
            </a:fld>
            <a:endParaRPr lang="zh-TW" altLang="en-US"/>
          </a:p>
        </p:txBody>
      </p:sp>
      <p:sp>
        <p:nvSpPr>
          <p:cNvPr id="6" name="頁尾版面配置區 5">
            <a:extLst>
              <a:ext uri="{FF2B5EF4-FFF2-40B4-BE49-F238E27FC236}">
                <a16:creationId xmlns:a16="http://schemas.microsoft.com/office/drawing/2014/main" id="{2C5AF0A5-D60A-455D-A979-090A923E70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0AF31E-0ACB-452B-AAB6-58112604BD4B}"/>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929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1B017A-C101-409B-B0FC-FC17D5C37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B5DAC5-5C88-4901-BE24-EAFBA1C0E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76DED5-588C-487A-ADF5-C15D27006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8801B-5A24-4FB1-B34D-60BB4DF04FD9}" type="datetimeFigureOut">
              <a:rPr lang="zh-TW" altLang="en-US" smtClean="0"/>
              <a:t>2023/11/5</a:t>
            </a:fld>
            <a:endParaRPr lang="zh-TW" altLang="en-US"/>
          </a:p>
        </p:txBody>
      </p:sp>
      <p:sp>
        <p:nvSpPr>
          <p:cNvPr id="5" name="頁尾版面配置區 4">
            <a:extLst>
              <a:ext uri="{FF2B5EF4-FFF2-40B4-BE49-F238E27FC236}">
                <a16:creationId xmlns:a16="http://schemas.microsoft.com/office/drawing/2014/main" id="{849C4598-B60C-43AB-A22D-F755B1978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B33CB38-4A71-4299-8BA4-146DB83F4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95391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cid:ii_l9y9jv9d3"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cid:ii_l9y9kkvo4"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cid:ii_l9y9ii4x2"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1B99E-40D7-4C65-A130-B66CFE6E5A5F}"/>
              </a:ext>
            </a:extLst>
          </p:cNvPr>
          <p:cNvSpPr>
            <a:spLocks noGrp="1"/>
          </p:cNvSpPr>
          <p:nvPr>
            <p:ph type="ctrTitle"/>
          </p:nvPr>
        </p:nvSpPr>
        <p:spPr/>
        <p:txBody>
          <a:bodyPr/>
          <a:lstStyle/>
          <a:p>
            <a:r>
              <a:rPr lang="en-US" altLang="zh-TW" dirty="0"/>
              <a:t>Homework Assignment 4</a:t>
            </a:r>
            <a:endParaRPr lang="zh-TW" altLang="en-US" dirty="0"/>
          </a:p>
        </p:txBody>
      </p:sp>
      <p:sp>
        <p:nvSpPr>
          <p:cNvPr id="3" name="副標題 2">
            <a:extLst>
              <a:ext uri="{FF2B5EF4-FFF2-40B4-BE49-F238E27FC236}">
                <a16:creationId xmlns:a16="http://schemas.microsoft.com/office/drawing/2014/main" id="{E98B9177-99BD-478F-8CC0-81434207B1DA}"/>
              </a:ext>
            </a:extLst>
          </p:cNvPr>
          <p:cNvSpPr>
            <a:spLocks noGrp="1"/>
          </p:cNvSpPr>
          <p:nvPr>
            <p:ph type="subTitle" idx="1"/>
          </p:nvPr>
        </p:nvSpPr>
        <p:spPr/>
        <p:txBody>
          <a:bodyPr>
            <a:normAutofit/>
          </a:bodyPr>
          <a:lstStyle/>
          <a:p>
            <a:r>
              <a:rPr lang="en-US" altLang="zh-TW" dirty="0"/>
              <a:t>Digital Image Processing</a:t>
            </a:r>
          </a:p>
          <a:p>
            <a:r>
              <a:rPr lang="en-US" altLang="zh-TW" dirty="0"/>
              <a:t>Fall 2023</a:t>
            </a:r>
          </a:p>
          <a:p>
            <a:endParaRPr lang="en-US" altLang="zh-TW" dirty="0"/>
          </a:p>
        </p:txBody>
      </p:sp>
      <p:sp>
        <p:nvSpPr>
          <p:cNvPr id="4" name="Rectangle 3">
            <a:extLst>
              <a:ext uri="{FF2B5EF4-FFF2-40B4-BE49-F238E27FC236}">
                <a16:creationId xmlns:a16="http://schemas.microsoft.com/office/drawing/2014/main" id="{59EDBC66-F5FC-4D87-A2EC-ACAD2A1103C2}"/>
              </a:ext>
            </a:extLst>
          </p:cNvPr>
          <p:cNvSpPr/>
          <p:nvPr/>
        </p:nvSpPr>
        <p:spPr>
          <a:xfrm>
            <a:off x="3015996" y="5017734"/>
            <a:ext cx="6356604" cy="480131"/>
          </a:xfrm>
          <a:prstGeom prst="rect">
            <a:avLst/>
          </a:prstGeom>
        </p:spPr>
        <p:txBody>
          <a:bodyPr wrap="square">
            <a:spAutoFit/>
          </a:bodyPr>
          <a:lstStyle/>
          <a:p>
            <a:pPr lvl="0" algn="just">
              <a:lnSpc>
                <a:spcPct val="90000"/>
              </a:lnSpc>
              <a:spcBef>
                <a:spcPts val="1000"/>
              </a:spcBef>
            </a:pPr>
            <a:r>
              <a:rPr lang="en-US" altLang="zh-TW" sz="2800" dirty="0">
                <a:solidFill>
                  <a:prstClr val="black"/>
                </a:solidFill>
              </a:rPr>
              <a:t>Deadline: 09:00 AM, Monday, 11/20/2023</a:t>
            </a:r>
          </a:p>
        </p:txBody>
      </p:sp>
    </p:spTree>
    <p:extLst>
      <p:ext uri="{BB962C8B-B14F-4D97-AF65-F5344CB8AC3E}">
        <p14:creationId xmlns:p14="http://schemas.microsoft.com/office/powerpoint/2010/main" val="321797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1 (50%)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946251" y="1407810"/>
            <a:ext cx="9244263" cy="4733013"/>
          </a:xfrm>
        </p:spPr>
        <p:txBody>
          <a:bodyPr>
            <a:normAutofit/>
          </a:bodyPr>
          <a:lstStyle/>
          <a:p>
            <a:pPr marL="0" indent="0" algn="just">
              <a:buNone/>
            </a:pPr>
            <a:r>
              <a:rPr lang="en-US" altLang="en-US" sz="2400" dirty="0">
                <a:latin typeface="Calibri" panose="020F0502020204030204" pitchFamily="34" charset="0"/>
                <a:ea typeface="新細明體" panose="02020500000000000000" pitchFamily="18" charset="-120"/>
                <a:cs typeface="Calibri" panose="020F0502020204030204" pitchFamily="34" charset="0"/>
              </a:rPr>
              <a:t>Refer to the two images of a steak dinner plate below. The left one of is the original photo, and the right one is an enhanced photo. It is commonly agreed that the enhanced photo looks much better. In this homework, you are asked to start with the techniques described in Section 6.5 Color Transformations, either one single method or several methods in combination, to enhance the image “steak.jpg.” You are encouraged to create your own technique. Creative ideas will receive bonus points.</a:t>
            </a:r>
          </a:p>
          <a:p>
            <a:pPr marL="0" indent="0" algn="just">
              <a:buNone/>
            </a:pPr>
            <a:endParaRPr lang="en-US" altLang="en-US" sz="1400" dirty="0"/>
          </a:p>
          <a:p>
            <a:pPr marL="0" indent="0" algn="just">
              <a:buNone/>
            </a:pPr>
            <a:endParaRPr lang="en-US" altLang="zh-TW" sz="2400" dirty="0"/>
          </a:p>
        </p:txBody>
      </p:sp>
      <p:pic>
        <p:nvPicPr>
          <p:cNvPr id="1033" name="Picture 9" descr="steak_small.jpg">
            <a:extLst>
              <a:ext uri="{FF2B5EF4-FFF2-40B4-BE49-F238E27FC236}">
                <a16:creationId xmlns:a16="http://schemas.microsoft.com/office/drawing/2014/main" id="{91EE9F5D-12F3-4587-9C1F-64CC9DBC3F9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43200" y="4349584"/>
            <a:ext cx="2754029" cy="20680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eak_small_color_enhance.jpg">
            <a:extLst>
              <a:ext uri="{FF2B5EF4-FFF2-40B4-BE49-F238E27FC236}">
                <a16:creationId xmlns:a16="http://schemas.microsoft.com/office/drawing/2014/main" id="{775E6383-EC77-48FF-9B65-23DD32D4EB2D}"/>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598761" y="4349584"/>
            <a:ext cx="2754029" cy="206808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a:extLst>
              <a:ext uri="{FF2B5EF4-FFF2-40B4-BE49-F238E27FC236}">
                <a16:creationId xmlns:a16="http://schemas.microsoft.com/office/drawing/2014/main" id="{130F0333-B978-4529-8D92-DD9DF4A85EB0}"/>
              </a:ext>
            </a:extLst>
          </p:cNvPr>
          <p:cNvSpPr>
            <a:spLocks noChangeArrowheads="1"/>
          </p:cNvSpPr>
          <p:nvPr/>
        </p:nvSpPr>
        <p:spPr bwMode="auto">
          <a:xfrm>
            <a:off x="0" y="1739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678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2 (50%)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946251" y="1407810"/>
            <a:ext cx="9244263" cy="4733013"/>
          </a:xfrm>
        </p:spPr>
        <p:txBody>
          <a:bodyPr>
            <a:normAutofit/>
          </a:bodyPr>
          <a:lstStyle/>
          <a:p>
            <a:pPr marL="0"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新細明體" panose="02020500000000000000" pitchFamily="18" charset="-120"/>
                <a:cs typeface="Calibri" panose="020F0502020204030204" pitchFamily="34" charset="0"/>
              </a:rPr>
              <a:t>Color is a useful piece of information for image segmentation. In this homework, you are asked to apply techniques such as those described in Section 6.7 Using Color in Image Segmentation to segment the basal cell carcinomas (the purple areas) from a skin tissue image. You are encouraged to create your own techniques beyond the basic approaches described in the textbook. </a:t>
            </a:r>
            <a:endParaRPr lang="en-US" altLang="en-US" sz="1400" dirty="0"/>
          </a:p>
          <a:p>
            <a:pPr marL="0" indent="0" algn="just">
              <a:buNone/>
            </a:pPr>
            <a:endParaRPr lang="en-US" altLang="zh-TW" sz="2400" dirty="0"/>
          </a:p>
        </p:txBody>
      </p:sp>
      <p:pic>
        <p:nvPicPr>
          <p:cNvPr id="1031" name="Picture 7" descr="20-2851.jpg">
            <a:extLst>
              <a:ext uri="{FF2B5EF4-FFF2-40B4-BE49-F238E27FC236}">
                <a16:creationId xmlns:a16="http://schemas.microsoft.com/office/drawing/2014/main" id="{F1C0E6F9-5F53-43B0-A741-14220AB55F6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291360" y="4161204"/>
            <a:ext cx="2898109" cy="22564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a:extLst>
              <a:ext uri="{FF2B5EF4-FFF2-40B4-BE49-F238E27FC236}">
                <a16:creationId xmlns:a16="http://schemas.microsoft.com/office/drawing/2014/main" id="{130F0333-B978-4529-8D92-DD9DF4A85EB0}"/>
              </a:ext>
            </a:extLst>
          </p:cNvPr>
          <p:cNvSpPr>
            <a:spLocks noChangeArrowheads="1"/>
          </p:cNvSpPr>
          <p:nvPr/>
        </p:nvSpPr>
        <p:spPr bwMode="auto">
          <a:xfrm>
            <a:off x="0" y="1739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191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Software Package Allowed</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lstStyle/>
          <a:p>
            <a:pPr algn="just"/>
            <a:r>
              <a:rPr lang="en-US" altLang="zh-TW" dirty="0"/>
              <a:t>Python 3.8+ </a:t>
            </a:r>
          </a:p>
          <a:p>
            <a:pPr algn="just"/>
            <a:r>
              <a:rPr lang="en-US" altLang="zh-TW" dirty="0"/>
              <a:t>Standard Python library</a:t>
            </a:r>
          </a:p>
          <a:p>
            <a:pPr algn="just"/>
            <a:r>
              <a:rPr lang="en-US" altLang="zh-TW" dirty="0" err="1"/>
              <a:t>Numpy</a:t>
            </a:r>
            <a:r>
              <a:rPr lang="en-US" altLang="zh-TW" dirty="0"/>
              <a:t> 1.21.1</a:t>
            </a:r>
          </a:p>
          <a:p>
            <a:pPr algn="just"/>
            <a:r>
              <a:rPr lang="en-US" altLang="zh-TW" dirty="0" err="1"/>
              <a:t>Opencv</a:t>
            </a:r>
            <a:r>
              <a:rPr lang="en-US" altLang="zh-TW" dirty="0"/>
              <a:t>-python 4.5.1</a:t>
            </a:r>
          </a:p>
          <a:p>
            <a:pPr algn="just"/>
            <a:r>
              <a:rPr lang="en-US" altLang="zh-TW" dirty="0"/>
              <a:t>Matplotlib 3.6.0</a:t>
            </a:r>
          </a:p>
        </p:txBody>
      </p:sp>
    </p:spTree>
    <p:extLst>
      <p:ext uri="{BB962C8B-B14F-4D97-AF65-F5344CB8AC3E}">
        <p14:creationId xmlns:p14="http://schemas.microsoft.com/office/powerpoint/2010/main" val="28583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All functions in the Software Package are allowed.</a:t>
            </a:r>
          </a:p>
          <a:p>
            <a:pPr algn="just"/>
            <a:r>
              <a:rPr lang="en-US" altLang="zh-TW" dirty="0"/>
              <a:t>Set your directory structure as follows (otherwise -5 points):</a:t>
            </a:r>
          </a:p>
          <a:p>
            <a:pPr marL="457200" lvl="1" indent="0" algn="just">
              <a:buNone/>
            </a:pPr>
            <a:r>
              <a:rPr lang="en-US" altLang="zh-TW" dirty="0"/>
              <a:t>r129XXXXX/</a:t>
            </a:r>
          </a:p>
          <a:p>
            <a:pPr marL="457200" lvl="1" indent="0" algn="just">
              <a:buNone/>
            </a:pPr>
            <a:r>
              <a:rPr lang="en-US" altLang="zh-TW" dirty="0"/>
              <a:t>	- p1.py</a:t>
            </a:r>
          </a:p>
          <a:p>
            <a:pPr marL="457200" lvl="1" indent="0" algn="just">
              <a:buNone/>
            </a:pPr>
            <a:r>
              <a:rPr lang="en-US" altLang="zh-TW" dirty="0"/>
              <a:t>	- p2.py</a:t>
            </a:r>
          </a:p>
          <a:p>
            <a:pPr marL="457200" lvl="1" indent="0" algn="just">
              <a:buNone/>
            </a:pPr>
            <a:r>
              <a:rPr lang="en-US" altLang="zh-TW" dirty="0"/>
              <a:t>	- report.pdf</a:t>
            </a:r>
          </a:p>
          <a:p>
            <a:pPr marL="457200" lvl="1" indent="0" algn="just">
              <a:buNone/>
            </a:pPr>
            <a:r>
              <a:rPr lang="en-US" altLang="zh-TW" dirty="0"/>
              <a:t>	- images/</a:t>
            </a:r>
          </a:p>
          <a:p>
            <a:pPr marL="457200" lvl="1" indent="0" algn="just">
              <a:buNone/>
            </a:pPr>
            <a:r>
              <a:rPr lang="en-US" altLang="zh-TW" dirty="0"/>
              <a:t>		- 20-2851.tif, </a:t>
            </a:r>
            <a:r>
              <a:rPr lang="en-US" altLang="zh-TW" dirty="0" err="1"/>
              <a:t>steak.jpg</a:t>
            </a:r>
            <a:endParaRPr lang="en-US" altLang="zh-TW" dirty="0"/>
          </a:p>
          <a:p>
            <a:pPr marL="457200" lvl="1" indent="0" algn="just">
              <a:buNone/>
            </a:pPr>
            <a:r>
              <a:rPr lang="en-US" altLang="zh-TW" dirty="0"/>
              <a:t>		- Images of program output</a:t>
            </a:r>
            <a:r>
              <a:rPr lang="en-US" altLang="zh-TW" sz="1200" dirty="0">
                <a:solidFill>
                  <a:srgbClr val="FF0000"/>
                </a:solidFill>
              </a:rPr>
              <a:t> (Please use concise and clear file names for the images.)</a:t>
            </a:r>
            <a:endParaRPr lang="en-US" altLang="zh-TW" dirty="0"/>
          </a:p>
        </p:txBody>
      </p:sp>
    </p:spTree>
    <p:extLst>
      <p:ext uri="{BB962C8B-B14F-4D97-AF65-F5344CB8AC3E}">
        <p14:creationId xmlns:p14="http://schemas.microsoft.com/office/powerpoint/2010/main" val="353931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Submission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Submit to </a:t>
            </a:r>
            <a:r>
              <a:rPr lang="en-US" altLang="zh-TW" dirty="0">
                <a:solidFill>
                  <a:srgbClr val="FF0000"/>
                </a:solidFill>
              </a:rPr>
              <a:t>NTU COOL</a:t>
            </a:r>
          </a:p>
          <a:p>
            <a:pPr algn="just"/>
            <a:r>
              <a:rPr lang="en-US" altLang="zh-TW" sz="2800" dirty="0">
                <a:solidFill>
                  <a:prstClr val="black"/>
                </a:solidFill>
              </a:rPr>
              <a:t>Deadline: </a:t>
            </a:r>
            <a:r>
              <a:rPr lang="en-US" altLang="zh-TW" sz="2800" b="1" dirty="0">
                <a:solidFill>
                  <a:srgbClr val="FF0000"/>
                </a:solidFill>
              </a:rPr>
              <a:t>09:00 AM, Monday, 11/20/2023</a:t>
            </a:r>
            <a:endParaRPr lang="en-US" altLang="zh-TW" b="1" dirty="0">
              <a:solidFill>
                <a:srgbClr val="FF0000"/>
              </a:solidFill>
            </a:endParaRPr>
          </a:p>
          <a:p>
            <a:pPr algn="just"/>
            <a:r>
              <a:rPr lang="en-US" altLang="zh-TW" dirty="0"/>
              <a:t>Do NOT copy homework (code, report, results, etc.) from others </a:t>
            </a:r>
          </a:p>
        </p:txBody>
      </p:sp>
    </p:spTree>
    <p:extLst>
      <p:ext uri="{BB962C8B-B14F-4D97-AF65-F5344CB8AC3E}">
        <p14:creationId xmlns:p14="http://schemas.microsoft.com/office/powerpoint/2010/main" val="320484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Grading Policy</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200" y="1591853"/>
            <a:ext cx="10515600" cy="3804900"/>
          </a:xfrm>
        </p:spPr>
        <p:txBody>
          <a:bodyPr>
            <a:normAutofit/>
          </a:bodyPr>
          <a:lstStyle/>
          <a:p>
            <a:pPr algn="just"/>
            <a:r>
              <a:rPr lang="en-US" altLang="zh-TW" dirty="0"/>
              <a:t>Problem 1 (50%)</a:t>
            </a:r>
          </a:p>
          <a:p>
            <a:pPr lvl="1" algn="just"/>
            <a:r>
              <a:rPr lang="en-US" altLang="zh-TW" dirty="0"/>
              <a:t>40%, based on the quality of the result</a:t>
            </a:r>
          </a:p>
          <a:p>
            <a:pPr lvl="1" algn="just"/>
            <a:r>
              <a:rPr lang="en-US" altLang="zh-TW" dirty="0"/>
              <a:t>10%, based on the result of additional techniques you apply to enhance the image.</a:t>
            </a:r>
          </a:p>
          <a:p>
            <a:pPr algn="just">
              <a:spcBef>
                <a:spcPts val="1200"/>
              </a:spcBef>
            </a:pPr>
            <a:r>
              <a:rPr lang="en-US" altLang="zh-TW" dirty="0"/>
              <a:t>Problem 2 (50%)</a:t>
            </a:r>
          </a:p>
          <a:p>
            <a:pPr lvl="1" algn="just"/>
            <a:r>
              <a:rPr lang="en-US" altLang="zh-TW" dirty="0"/>
              <a:t>40%, based on the quality of the result</a:t>
            </a:r>
          </a:p>
          <a:p>
            <a:pPr lvl="1" algn="just"/>
            <a:r>
              <a:rPr lang="en-US" altLang="zh-TW" dirty="0"/>
              <a:t>10%, based on the result of additional techniques you apply to improve the quality of the segmented regions.</a:t>
            </a:r>
          </a:p>
        </p:txBody>
      </p:sp>
    </p:spTree>
    <p:extLst>
      <p:ext uri="{BB962C8B-B14F-4D97-AF65-F5344CB8AC3E}">
        <p14:creationId xmlns:p14="http://schemas.microsoft.com/office/powerpoint/2010/main" val="27315513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375</Words>
  <Application>Microsoft Macintosh PowerPoint</Application>
  <PresentationFormat>寬螢幕</PresentationFormat>
  <Paragraphs>37</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Arial</vt:lpstr>
      <vt:lpstr>Calibri</vt:lpstr>
      <vt:lpstr>Calibri Light</vt:lpstr>
      <vt:lpstr>Office 佈景主題</vt:lpstr>
      <vt:lpstr>Homework Assignment 4</vt:lpstr>
      <vt:lpstr>Problem 1 (50%)</vt:lpstr>
      <vt:lpstr>Problem 2 (50%)</vt:lpstr>
      <vt:lpstr>Software Package Allowed</vt:lpstr>
      <vt:lpstr>Assignment Requirements</vt:lpstr>
      <vt:lpstr>Assignment Submission Requirements</vt:lpstr>
      <vt:lpstr>Grading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立威 傅</dc:creator>
  <cp:lastModifiedBy>Microsoft Office User</cp:lastModifiedBy>
  <cp:revision>120</cp:revision>
  <dcterms:created xsi:type="dcterms:W3CDTF">2022-09-17T09:32:07Z</dcterms:created>
  <dcterms:modified xsi:type="dcterms:W3CDTF">2023-11-05T09:49:31Z</dcterms:modified>
</cp:coreProperties>
</file>