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8ee4dd31b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f8ee4dd31b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8ee4dd31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8ee4dd31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8ee4dd31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8ee4dd31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8ee4dd31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8ee4dd31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8ee4dd31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8ee4dd31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8ee4dd31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8ee4dd31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8ee4dd31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8ee4dd31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8ee4dd31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8ee4dd31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8ee4dd31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8ee4dd31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8ee4dd31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8ee4dd31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8ee4dd31b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f8ee4dd31b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8ee4dd31b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f8ee4dd31b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8ee4dd3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8ee4dd3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8ee4dd3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8ee4dd3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8ee4dd31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8ee4dd3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8ee4dd31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8ee4dd31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8ee4dd31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8ee4dd31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8ee4dd31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8ee4dd31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8ee4dd31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8ee4dd31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653143" y="1785257"/>
            <a:ext cx="6655200" cy="20856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5000" u="none" cap="none" strike="noStrike">
                <a:solidFill>
                  <a:srgbClr val="FF6600"/>
                </a:solidFill>
                <a:latin typeface="Calibri"/>
                <a:ea typeface="Calibri"/>
                <a:cs typeface="Calibri"/>
                <a:sym typeface="Calibri"/>
              </a:rPr>
              <a:t>Exploratory Data Analysis</a:t>
            </a:r>
            <a:endParaRPr sz="1100"/>
          </a:p>
          <a:p>
            <a:pPr indent="0" lvl="0" marL="0" marR="0" rtl="0" algn="l">
              <a:spcBef>
                <a:spcPts val="0"/>
              </a:spcBef>
              <a:spcAft>
                <a:spcPts val="0"/>
              </a:spcAft>
              <a:buNone/>
            </a:pPr>
            <a:r>
              <a:rPr lang="en" sz="3000">
                <a:solidFill>
                  <a:schemeClr val="dk1"/>
                </a:solidFill>
                <a:latin typeface="Calibri"/>
                <a:ea typeface="Calibri"/>
                <a:cs typeface="Calibri"/>
                <a:sym typeface="Calibri"/>
              </a:rPr>
              <a:t>GM2 Cab Investment</a:t>
            </a:r>
            <a:endParaRPr sz="1100"/>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b="1" lang="en" sz="2100">
                <a:solidFill>
                  <a:schemeClr val="dk1"/>
                </a:solidFill>
                <a:latin typeface="Calibri"/>
                <a:ea typeface="Calibri"/>
                <a:cs typeface="Calibri"/>
                <a:sym typeface="Calibri"/>
              </a:rPr>
              <a:t>14/10/2021</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Income segementation</a:t>
            </a:r>
            <a:endParaRPr>
              <a:solidFill>
                <a:srgbClr val="FF6600"/>
              </a:solidFill>
            </a:endParaRPr>
          </a:p>
        </p:txBody>
      </p:sp>
      <p:pic>
        <p:nvPicPr>
          <p:cNvPr id="189" name="Google Shape;189;p34"/>
          <p:cNvPicPr preferRelativeResize="0"/>
          <p:nvPr/>
        </p:nvPicPr>
        <p:blipFill>
          <a:blip r:embed="rId3">
            <a:alphaModFix/>
          </a:blip>
          <a:stretch>
            <a:fillRect/>
          </a:stretch>
        </p:blipFill>
        <p:spPr>
          <a:xfrm>
            <a:off x="1253725" y="1268100"/>
            <a:ext cx="5154226" cy="387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Customer </a:t>
            </a:r>
            <a:r>
              <a:rPr lang="en">
                <a:solidFill>
                  <a:srgbClr val="FF6600"/>
                </a:solidFill>
              </a:rPr>
              <a:t> segementation</a:t>
            </a:r>
            <a:endParaRPr>
              <a:solidFill>
                <a:srgbClr val="FF6600"/>
              </a:solidFill>
            </a:endParaRPr>
          </a:p>
        </p:txBody>
      </p:sp>
      <p:pic>
        <p:nvPicPr>
          <p:cNvPr id="195" name="Google Shape;195;p35"/>
          <p:cNvPicPr preferRelativeResize="0"/>
          <p:nvPr/>
        </p:nvPicPr>
        <p:blipFill>
          <a:blip r:embed="rId3">
            <a:alphaModFix/>
          </a:blip>
          <a:stretch>
            <a:fillRect/>
          </a:stretch>
        </p:blipFill>
        <p:spPr>
          <a:xfrm>
            <a:off x="428625" y="1268100"/>
            <a:ext cx="5539975" cy="3821825"/>
          </a:xfrm>
          <a:prstGeom prst="rect">
            <a:avLst/>
          </a:prstGeom>
          <a:noFill/>
          <a:ln>
            <a:noFill/>
          </a:ln>
        </p:spPr>
      </p:pic>
      <p:sp>
        <p:nvSpPr>
          <p:cNvPr id="196" name="Google Shape;196;p35"/>
          <p:cNvSpPr txBox="1"/>
          <p:nvPr/>
        </p:nvSpPr>
        <p:spPr>
          <a:xfrm>
            <a:off x="6161475" y="1500200"/>
            <a:ext cx="2657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These cities have lowest cab users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Pittsburgh</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Sacramento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Tucson</a:t>
            </a:r>
            <a:r>
              <a:rPr lang="en">
                <a:latin typeface="Calibri"/>
                <a:ea typeface="Calibri"/>
                <a:cs typeface="Calibri"/>
                <a:sym typeface="Calibri"/>
              </a:rPr>
              <a:t>, Arizona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Nashville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Phoenix</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It is striking to notice that Boston has the lowest population but has a high number of cab users compared to the cities above.</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Distance covered by the two cabs</a:t>
            </a:r>
            <a:endParaRPr>
              <a:solidFill>
                <a:srgbClr val="FF6600"/>
              </a:solidFill>
            </a:endParaRPr>
          </a:p>
        </p:txBody>
      </p:sp>
      <p:pic>
        <p:nvPicPr>
          <p:cNvPr id="202" name="Google Shape;202;p36"/>
          <p:cNvPicPr preferRelativeResize="0"/>
          <p:nvPr/>
        </p:nvPicPr>
        <p:blipFill>
          <a:blip r:embed="rId3">
            <a:alphaModFix/>
          </a:blip>
          <a:stretch>
            <a:fillRect/>
          </a:stretch>
        </p:blipFill>
        <p:spPr>
          <a:xfrm>
            <a:off x="1103700" y="1268100"/>
            <a:ext cx="6290076" cy="3875400"/>
          </a:xfrm>
          <a:prstGeom prst="rect">
            <a:avLst/>
          </a:prstGeom>
          <a:noFill/>
          <a:ln>
            <a:noFill/>
          </a:ln>
        </p:spPr>
      </p:pic>
      <p:sp>
        <p:nvSpPr>
          <p:cNvPr id="203" name="Google Shape;203;p36"/>
          <p:cNvSpPr txBox="1"/>
          <p:nvPr/>
        </p:nvSpPr>
        <p:spPr>
          <a:xfrm>
            <a:off x="7275900" y="1350175"/>
            <a:ext cx="1821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Yellow cab travels more then the pink cab and this could be because the yellow cab has many users.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Age segmentation &amp; cab profits per age</a:t>
            </a:r>
            <a:endParaRPr>
              <a:solidFill>
                <a:srgbClr val="FF6600"/>
              </a:solidFill>
            </a:endParaRPr>
          </a:p>
        </p:txBody>
      </p:sp>
      <p:pic>
        <p:nvPicPr>
          <p:cNvPr id="209" name="Google Shape;209;p37"/>
          <p:cNvPicPr preferRelativeResize="0"/>
          <p:nvPr/>
        </p:nvPicPr>
        <p:blipFill>
          <a:blip r:embed="rId3">
            <a:alphaModFix/>
          </a:blip>
          <a:stretch>
            <a:fillRect/>
          </a:stretch>
        </p:blipFill>
        <p:spPr>
          <a:xfrm>
            <a:off x="152400" y="1268100"/>
            <a:ext cx="4419600" cy="3875400"/>
          </a:xfrm>
          <a:prstGeom prst="rect">
            <a:avLst/>
          </a:prstGeom>
          <a:noFill/>
          <a:ln>
            <a:noFill/>
          </a:ln>
        </p:spPr>
      </p:pic>
      <p:pic>
        <p:nvPicPr>
          <p:cNvPr id="210" name="Google Shape;210;p37"/>
          <p:cNvPicPr preferRelativeResize="0"/>
          <p:nvPr/>
        </p:nvPicPr>
        <p:blipFill>
          <a:blip r:embed="rId4">
            <a:alphaModFix/>
          </a:blip>
          <a:stretch>
            <a:fillRect/>
          </a:stretch>
        </p:blipFill>
        <p:spPr>
          <a:xfrm>
            <a:off x="4679000" y="1333575"/>
            <a:ext cx="3962825" cy="357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Distribution of Age</a:t>
            </a:r>
            <a:endParaRPr>
              <a:solidFill>
                <a:srgbClr val="FF6600"/>
              </a:solidFill>
            </a:endParaRPr>
          </a:p>
        </p:txBody>
      </p:sp>
      <p:pic>
        <p:nvPicPr>
          <p:cNvPr id="216" name="Google Shape;216;p38"/>
          <p:cNvPicPr preferRelativeResize="0"/>
          <p:nvPr/>
        </p:nvPicPr>
        <p:blipFill>
          <a:blip r:embed="rId3">
            <a:alphaModFix/>
          </a:blip>
          <a:stretch>
            <a:fillRect/>
          </a:stretch>
        </p:blipFill>
        <p:spPr>
          <a:xfrm>
            <a:off x="717950" y="1268100"/>
            <a:ext cx="4993475" cy="3875400"/>
          </a:xfrm>
          <a:prstGeom prst="rect">
            <a:avLst/>
          </a:prstGeom>
          <a:noFill/>
          <a:ln>
            <a:noFill/>
          </a:ln>
        </p:spPr>
      </p:pic>
      <p:sp>
        <p:nvSpPr>
          <p:cNvPr id="217" name="Google Shape;217;p38"/>
          <p:cNvSpPr txBox="1"/>
          <p:nvPr/>
        </p:nvSpPr>
        <p:spPr>
          <a:xfrm>
            <a:off x="5829300" y="1489475"/>
            <a:ext cx="303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Most cab users are young adults aged between 18-40.</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Male and Female population</a:t>
            </a:r>
            <a:endParaRPr>
              <a:solidFill>
                <a:srgbClr val="FF6600"/>
              </a:solidFill>
            </a:endParaRPr>
          </a:p>
        </p:txBody>
      </p:sp>
      <p:pic>
        <p:nvPicPr>
          <p:cNvPr id="223" name="Google Shape;223;p39"/>
          <p:cNvPicPr preferRelativeResize="0"/>
          <p:nvPr/>
        </p:nvPicPr>
        <p:blipFill>
          <a:blip r:embed="rId3">
            <a:alphaModFix/>
          </a:blip>
          <a:stretch>
            <a:fillRect/>
          </a:stretch>
        </p:blipFill>
        <p:spPr>
          <a:xfrm>
            <a:off x="803675" y="1334775"/>
            <a:ext cx="6290075" cy="380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Male and Female cab users</a:t>
            </a:r>
            <a:endParaRPr>
              <a:solidFill>
                <a:srgbClr val="FF6600"/>
              </a:solidFill>
            </a:endParaRPr>
          </a:p>
        </p:txBody>
      </p:sp>
      <p:pic>
        <p:nvPicPr>
          <p:cNvPr id="229" name="Google Shape;229;p40"/>
          <p:cNvPicPr preferRelativeResize="0"/>
          <p:nvPr/>
        </p:nvPicPr>
        <p:blipFill>
          <a:blip r:embed="rId3">
            <a:alphaModFix/>
          </a:blip>
          <a:stretch>
            <a:fillRect/>
          </a:stretch>
        </p:blipFill>
        <p:spPr>
          <a:xfrm>
            <a:off x="152400" y="1420500"/>
            <a:ext cx="5118001" cy="3570600"/>
          </a:xfrm>
          <a:prstGeom prst="rect">
            <a:avLst/>
          </a:prstGeom>
          <a:noFill/>
          <a:ln>
            <a:noFill/>
          </a:ln>
        </p:spPr>
      </p:pic>
      <p:pic>
        <p:nvPicPr>
          <p:cNvPr id="230" name="Google Shape;230;p40"/>
          <p:cNvPicPr preferRelativeResize="0"/>
          <p:nvPr/>
        </p:nvPicPr>
        <p:blipFill>
          <a:blip r:embed="rId4">
            <a:alphaModFix/>
          </a:blip>
          <a:stretch>
            <a:fillRect/>
          </a:stretch>
        </p:blipFill>
        <p:spPr>
          <a:xfrm>
            <a:off x="5218500" y="1420500"/>
            <a:ext cx="3773099" cy="357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Seasonality demand by year</a:t>
            </a:r>
            <a:endParaRPr>
              <a:solidFill>
                <a:srgbClr val="FF6600"/>
              </a:solidFill>
            </a:endParaRPr>
          </a:p>
        </p:txBody>
      </p:sp>
      <p:pic>
        <p:nvPicPr>
          <p:cNvPr id="236" name="Google Shape;236;p41"/>
          <p:cNvPicPr preferRelativeResize="0"/>
          <p:nvPr/>
        </p:nvPicPr>
        <p:blipFill>
          <a:blip r:embed="rId3">
            <a:alphaModFix/>
          </a:blip>
          <a:stretch>
            <a:fillRect/>
          </a:stretch>
        </p:blipFill>
        <p:spPr>
          <a:xfrm>
            <a:off x="152400" y="1420500"/>
            <a:ext cx="5067300" cy="3381375"/>
          </a:xfrm>
          <a:prstGeom prst="rect">
            <a:avLst/>
          </a:prstGeom>
          <a:noFill/>
          <a:ln>
            <a:noFill/>
          </a:ln>
        </p:spPr>
      </p:pic>
      <p:sp>
        <p:nvSpPr>
          <p:cNvPr id="237" name="Google Shape;237;p41"/>
          <p:cNvSpPr txBox="1"/>
          <p:nvPr/>
        </p:nvSpPr>
        <p:spPr>
          <a:xfrm>
            <a:off x="5550700" y="1510900"/>
            <a:ext cx="31503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Seasonality</a:t>
            </a:r>
            <a:r>
              <a:rPr lang="en">
                <a:latin typeface="Calibri"/>
                <a:ea typeface="Calibri"/>
                <a:cs typeface="Calibri"/>
                <a:sym typeface="Calibri"/>
              </a:rPr>
              <a:t> demand for the cabs is steady with a flowing increase and decrease throughout the year.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However 2017 had the lowest demand especially on the first six months and then picked up in 2018</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Recommendations</a:t>
            </a:r>
            <a:endParaRPr>
              <a:solidFill>
                <a:srgbClr val="FF6600"/>
              </a:solidFill>
            </a:endParaRPr>
          </a:p>
        </p:txBody>
      </p:sp>
      <p:sp>
        <p:nvSpPr>
          <p:cNvPr id="243" name="Google Shape;243;p42"/>
          <p:cNvSpPr txBox="1"/>
          <p:nvPr/>
        </p:nvSpPr>
        <p:spPr>
          <a:xfrm>
            <a:off x="417900" y="1446600"/>
            <a:ext cx="8604600" cy="3632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Customer-reach- Yellow cab has generally outperformed the pink cab and has a great customer reach </a:t>
            </a:r>
            <a:r>
              <a:rPr lang="en">
                <a:latin typeface="Calibri"/>
                <a:ea typeface="Calibri"/>
                <a:cs typeface="Calibri"/>
                <a:sym typeface="Calibri"/>
              </a:rPr>
              <a:t>because</a:t>
            </a:r>
            <a:r>
              <a:rPr lang="en">
                <a:latin typeface="Calibri"/>
                <a:ea typeface="Calibri"/>
                <a:cs typeface="Calibri"/>
                <a:sym typeface="Calibri"/>
              </a:rPr>
              <a:t> it is very popular.</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Number of trips- Yellow cab has made the highest overall number of trips according to the high distance covered by the cabs.</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Affordability- Most of the population is low-medium income earners and the yellow cab and pink cab are affordable but still the yellow cab takes the lead.</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Accessibility- since the yellow cab seems to be most popular, it is easy to </a:t>
            </a:r>
            <a:r>
              <a:rPr lang="en">
                <a:latin typeface="Calibri"/>
                <a:ea typeface="Calibri"/>
                <a:cs typeface="Calibri"/>
                <a:sym typeface="Calibri"/>
              </a:rPr>
              <a:t>access</a:t>
            </a:r>
            <a:r>
              <a:rPr lang="en">
                <a:latin typeface="Calibri"/>
                <a:ea typeface="Calibri"/>
                <a:cs typeface="Calibri"/>
                <a:sym typeface="Calibri"/>
              </a:rPr>
              <a:t> it especially in big cities like New York and </a:t>
            </a:r>
            <a:r>
              <a:rPr lang="en">
                <a:latin typeface="Calibri"/>
                <a:ea typeface="Calibri"/>
                <a:cs typeface="Calibri"/>
                <a:sym typeface="Calibri"/>
              </a:rPr>
              <a:t>California</a:t>
            </a:r>
            <a:r>
              <a:rPr lang="en">
                <a:latin typeface="Calibri"/>
                <a:ea typeface="Calibri"/>
                <a:cs typeface="Calibri"/>
                <a:sym typeface="Calibri"/>
              </a:rPr>
              <a:t>.</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Age-groups- The yellow cab has great fondness among young people considering also a lot of young people live in the cities as well.</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t/>
            </a:r>
            <a:endParaRPr b="1" sz="1100">
              <a:solidFill>
                <a:srgbClr val="FF6600"/>
              </a:solidFill>
            </a:endParaRPr>
          </a:p>
        </p:txBody>
      </p:sp>
      <p:pic>
        <p:nvPicPr>
          <p:cNvPr id="249" name="Google Shape;249;p43"/>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
        <p:nvSpPr>
          <p:cNvPr id="250" name="Google Shape;250;p43"/>
          <p:cNvSpPr txBox="1"/>
          <p:nvPr>
            <p:ph idx="1" type="subTitle"/>
          </p:nvPr>
        </p:nvSpPr>
        <p:spPr>
          <a:xfrm>
            <a:off x="3864427" y="1861457"/>
            <a:ext cx="416923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5000"/>
              <a:buNone/>
            </a:pPr>
            <a:r>
              <a:rPr lang="en" sz="5000">
                <a:solidFill>
                  <a:srgbClr val="FF6600"/>
                </a:solidFill>
              </a:rPr>
              <a:t>Thank You</a:t>
            </a:r>
            <a:endParaRPr sz="1100"/>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 sz="1100"/>
            </a:br>
            <a:br>
              <a:rPr lang="en" sz="1100"/>
            </a:br>
            <a:br>
              <a:rPr lang="en" sz="1100"/>
            </a:br>
            <a:r>
              <a:rPr b="1" lang="en" sz="1100">
                <a:solidFill>
                  <a:srgbClr val="FF6600"/>
                </a:solidFill>
              </a:rPr>
              <a:t>Agenda</a:t>
            </a:r>
            <a:endParaRPr sz="1100"/>
          </a:p>
        </p:txBody>
      </p:sp>
      <p:sp>
        <p:nvSpPr>
          <p:cNvPr id="136" name="Google Shape;136;p26"/>
          <p:cNvSpPr txBox="1"/>
          <p:nvPr>
            <p:ph idx="1" type="subTitle"/>
          </p:nvPr>
        </p:nvSpPr>
        <p:spPr>
          <a:xfrm>
            <a:off x="4299857" y="0"/>
            <a:ext cx="4844143" cy="5143503"/>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sz="1100">
              <a:solidFill>
                <a:srgbClr val="FF6600"/>
              </a:solidFill>
            </a:endParaRPr>
          </a:p>
          <a:p>
            <a:pPr indent="0" lvl="0" marL="0" rtl="0" algn="just">
              <a:lnSpc>
                <a:spcPct val="90000"/>
              </a:lnSpc>
              <a:spcBef>
                <a:spcPts val="800"/>
              </a:spcBef>
              <a:spcAft>
                <a:spcPts val="0"/>
              </a:spcAft>
              <a:buClr>
                <a:srgbClr val="FF6600"/>
              </a:buClr>
              <a:buSzPts val="1800"/>
              <a:buNone/>
            </a:pPr>
            <a:r>
              <a:rPr lang="en" sz="1100">
                <a:solidFill>
                  <a:srgbClr val="FF6600"/>
                </a:solidFill>
              </a:rPr>
              <a:t>   </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Executive Summary</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Problem Statement</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Approach</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EDA</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EDA Summary</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Recommendations</a:t>
            </a:r>
            <a:endParaRPr sz="1100"/>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p:txBody>
      </p:sp>
      <p:pic>
        <p:nvPicPr>
          <p:cNvPr id="137" name="Google Shape;137;p26"/>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Background</a:t>
            </a:r>
            <a:endParaRPr>
              <a:solidFill>
                <a:srgbClr val="FF6600"/>
              </a:solidFill>
            </a:endParaRPr>
          </a:p>
        </p:txBody>
      </p:sp>
      <p:sp>
        <p:nvSpPr>
          <p:cNvPr id="143" name="Google Shape;143;p2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lnSpc>
                <a:spcPct val="150000"/>
              </a:lnSpc>
              <a:spcBef>
                <a:spcPts val="800"/>
              </a:spcBef>
              <a:spcAft>
                <a:spcPts val="0"/>
              </a:spcAft>
              <a:buSzPts val="1400"/>
              <a:buFont typeface="Arial"/>
              <a:buChar char="•"/>
            </a:pPr>
            <a:r>
              <a:rPr lang="en" sz="1400">
                <a:highlight>
                  <a:srgbClr val="FFFFFF"/>
                </a:highlight>
                <a:latin typeface="Arial"/>
                <a:ea typeface="Arial"/>
                <a:cs typeface="Arial"/>
                <a:sym typeface="Aria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sz="1400">
              <a:highlight>
                <a:srgbClr val="FFFFFF"/>
              </a:highlight>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highlight>
                  <a:srgbClr val="FFFFFF"/>
                </a:highlight>
                <a:latin typeface="Arial"/>
                <a:ea typeface="Arial"/>
                <a:cs typeface="Arial"/>
                <a:sym typeface="Arial"/>
              </a:rPr>
              <a:t>Objective: </a:t>
            </a:r>
            <a:r>
              <a:rPr lang="en" sz="1500">
                <a:latin typeface="Arial"/>
                <a:ea typeface="Arial"/>
                <a:cs typeface="Arial"/>
                <a:sym typeface="Arial"/>
              </a:rPr>
              <a:t>Finding a sustainable market for cab investment.</a:t>
            </a:r>
            <a:endParaRPr sz="800">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Data Preparation and Properties</a:t>
            </a:r>
            <a:endParaRPr>
              <a:solidFill>
                <a:srgbClr val="FF6600"/>
              </a:solidFill>
            </a:endParaRPr>
          </a:p>
        </p:txBody>
      </p:sp>
      <p:sp>
        <p:nvSpPr>
          <p:cNvPr id="149" name="Google Shape;149;p28"/>
          <p:cNvSpPr txBox="1"/>
          <p:nvPr>
            <p:ph idx="1" type="body"/>
          </p:nvPr>
        </p:nvSpPr>
        <p:spPr>
          <a:xfrm>
            <a:off x="628650" y="1369226"/>
            <a:ext cx="7886700" cy="3699300"/>
          </a:xfrm>
          <a:prstGeom prst="rect">
            <a:avLst/>
          </a:prstGeom>
        </p:spPr>
        <p:txBody>
          <a:bodyPr anchorCtr="0" anchor="t" bIns="34275" lIns="68575" spcFirstLastPara="1" rIns="68575" wrap="square" tIns="34275">
            <a:normAutofit/>
          </a:bodyPr>
          <a:lstStyle/>
          <a:p>
            <a:pPr indent="-317500" lvl="0" marL="457200" rtl="0" algn="l">
              <a:lnSpc>
                <a:spcPct val="150000"/>
              </a:lnSpc>
              <a:spcBef>
                <a:spcPts val="800"/>
              </a:spcBef>
              <a:spcAft>
                <a:spcPts val="0"/>
              </a:spcAft>
              <a:buSzPts val="1400"/>
              <a:buFont typeface="Arial"/>
              <a:buChar char="•"/>
            </a:pPr>
            <a:r>
              <a:rPr lang="en" sz="1400">
                <a:highlight>
                  <a:srgbClr val="FFFFFF"/>
                </a:highlight>
                <a:latin typeface="Arial"/>
                <a:ea typeface="Arial"/>
                <a:cs typeface="Arial"/>
                <a:sym typeface="Arial"/>
              </a:rPr>
              <a:t>The data consists of 4 sub-datasets that contain information on 2 cab companies.</a:t>
            </a:r>
            <a:endParaRPr sz="1400">
              <a:highlight>
                <a:srgbClr val="FFFFFF"/>
              </a:highlight>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highlight>
                  <a:srgbClr val="FFFFFF"/>
                </a:highlight>
                <a:latin typeface="Arial"/>
                <a:ea typeface="Arial"/>
                <a:cs typeface="Arial"/>
                <a:sym typeface="Arial"/>
              </a:rPr>
              <a:t>In order to get a unified dataset to work with, the 4 sub-datasets were combined to come up with one main dataset that consisted of:</a:t>
            </a:r>
            <a:endParaRPr sz="1400">
              <a:highlight>
                <a:srgbClr val="FFFFFF"/>
              </a:highlight>
              <a:latin typeface="Arial"/>
              <a:ea typeface="Arial"/>
              <a:cs typeface="Arial"/>
              <a:sym typeface="Arial"/>
            </a:endParaRPr>
          </a:p>
          <a:p>
            <a:pPr indent="0" lvl="0" marL="457200" rtl="0" algn="l">
              <a:lnSpc>
                <a:spcPct val="150000"/>
              </a:lnSpc>
              <a:spcBef>
                <a:spcPts val="800"/>
              </a:spcBef>
              <a:spcAft>
                <a:spcPts val="0"/>
              </a:spcAft>
              <a:buNone/>
            </a:pPr>
            <a:r>
              <a:rPr lang="en" sz="1400">
                <a:highlight>
                  <a:srgbClr val="FFFFFF"/>
                </a:highlight>
                <a:latin typeface="Arial"/>
                <a:ea typeface="Arial"/>
                <a:cs typeface="Arial"/>
                <a:sym typeface="Arial"/>
              </a:rPr>
              <a:t>	-16 features</a:t>
            </a:r>
            <a:endParaRPr sz="1400">
              <a:highlight>
                <a:srgbClr val="FFFFFF"/>
              </a:highlight>
              <a:latin typeface="Arial"/>
              <a:ea typeface="Arial"/>
              <a:cs typeface="Arial"/>
              <a:sym typeface="Arial"/>
            </a:endParaRPr>
          </a:p>
          <a:p>
            <a:pPr indent="0" lvl="0" marL="457200" rtl="0" algn="l">
              <a:lnSpc>
                <a:spcPct val="150000"/>
              </a:lnSpc>
              <a:spcBef>
                <a:spcPts val="800"/>
              </a:spcBef>
              <a:spcAft>
                <a:spcPts val="0"/>
              </a:spcAft>
              <a:buNone/>
            </a:pPr>
            <a:r>
              <a:rPr lang="en" sz="1400">
                <a:highlight>
                  <a:srgbClr val="FFFFFF"/>
                </a:highlight>
                <a:latin typeface="Arial"/>
                <a:ea typeface="Arial"/>
                <a:cs typeface="Arial"/>
                <a:sym typeface="Arial"/>
              </a:rPr>
              <a:t>	-Time: 2016-01-31 to 2018-12-31</a:t>
            </a:r>
            <a:endParaRPr sz="1400">
              <a:highlight>
                <a:srgbClr val="FFFFFF"/>
              </a:highlight>
              <a:latin typeface="Arial"/>
              <a:ea typeface="Arial"/>
              <a:cs typeface="Arial"/>
              <a:sym typeface="Arial"/>
            </a:endParaRPr>
          </a:p>
          <a:p>
            <a:pPr indent="0" lvl="0" marL="457200" rtl="0" algn="l">
              <a:lnSpc>
                <a:spcPct val="150000"/>
              </a:lnSpc>
              <a:spcBef>
                <a:spcPts val="800"/>
              </a:spcBef>
              <a:spcAft>
                <a:spcPts val="0"/>
              </a:spcAft>
              <a:buNone/>
            </a:pPr>
            <a:r>
              <a:rPr lang="en" sz="1400">
                <a:highlight>
                  <a:srgbClr val="FFFFFF"/>
                </a:highlight>
                <a:latin typeface="Arial"/>
                <a:ea typeface="Arial"/>
                <a:cs typeface="Arial"/>
                <a:sym typeface="Arial"/>
              </a:rPr>
              <a:t>	- 359392 entries</a:t>
            </a:r>
            <a:endParaRPr sz="1400">
              <a:highlight>
                <a:srgbClr val="FFFFFF"/>
              </a:highlight>
              <a:latin typeface="Arial"/>
              <a:ea typeface="Arial"/>
              <a:cs typeface="Arial"/>
              <a:sym typeface="Arial"/>
            </a:endParaRPr>
          </a:p>
          <a:p>
            <a:pPr indent="-317500" lvl="0" marL="457200" rtl="0" algn="l">
              <a:lnSpc>
                <a:spcPct val="150000"/>
              </a:lnSpc>
              <a:spcBef>
                <a:spcPts val="800"/>
              </a:spcBef>
              <a:spcAft>
                <a:spcPts val="0"/>
              </a:spcAft>
              <a:buSzPts val="1400"/>
              <a:buFont typeface="Arial"/>
              <a:buChar char="•"/>
            </a:pPr>
            <a:r>
              <a:rPr lang="en" sz="1400">
                <a:highlight>
                  <a:srgbClr val="FFFFFF"/>
                </a:highlight>
                <a:latin typeface="Arial"/>
                <a:ea typeface="Arial"/>
                <a:cs typeface="Arial"/>
                <a:sym typeface="Arial"/>
              </a:rPr>
              <a:t>Users are seen as the cab users in the dataset. The Profits were calculated from the difference of Price charged and the cost of trip.</a:t>
            </a:r>
            <a:endParaRPr sz="1400">
              <a:highlight>
                <a:srgbClr val="FFFFFF"/>
              </a:highlight>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highlight>
                  <a:srgbClr val="FFFFFF"/>
                </a:highlight>
                <a:latin typeface="Arial"/>
                <a:ea typeface="Arial"/>
                <a:cs typeface="Arial"/>
                <a:sym typeface="Arial"/>
              </a:rPr>
              <a:t>Detection of outliers is present in the Price charged. However this is not treated as a barrier in calculating the profit.</a:t>
            </a:r>
            <a:endParaRPr sz="140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Yearly Profit</a:t>
            </a:r>
            <a:endParaRPr>
              <a:solidFill>
                <a:srgbClr val="FF6600"/>
              </a:solidFill>
            </a:endParaRPr>
          </a:p>
        </p:txBody>
      </p:sp>
      <p:pic>
        <p:nvPicPr>
          <p:cNvPr id="155" name="Google Shape;155;p29"/>
          <p:cNvPicPr preferRelativeResize="0"/>
          <p:nvPr/>
        </p:nvPicPr>
        <p:blipFill>
          <a:blip r:embed="rId3">
            <a:alphaModFix/>
          </a:blip>
          <a:stretch>
            <a:fillRect/>
          </a:stretch>
        </p:blipFill>
        <p:spPr>
          <a:xfrm>
            <a:off x="1327099" y="1399075"/>
            <a:ext cx="6238125" cy="363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Profits(Users)</a:t>
            </a:r>
            <a:endParaRPr>
              <a:solidFill>
                <a:srgbClr val="FF6600"/>
              </a:solidFill>
            </a:endParaRPr>
          </a:p>
        </p:txBody>
      </p:sp>
      <p:pic>
        <p:nvPicPr>
          <p:cNvPr id="161" name="Google Shape;161;p30"/>
          <p:cNvPicPr preferRelativeResize="0"/>
          <p:nvPr/>
        </p:nvPicPr>
        <p:blipFill>
          <a:blip r:embed="rId3">
            <a:alphaModFix/>
          </a:blip>
          <a:stretch>
            <a:fillRect/>
          </a:stretch>
        </p:blipFill>
        <p:spPr>
          <a:xfrm>
            <a:off x="152400" y="1268100"/>
            <a:ext cx="5012524" cy="3875400"/>
          </a:xfrm>
          <a:prstGeom prst="rect">
            <a:avLst/>
          </a:prstGeom>
          <a:noFill/>
          <a:ln>
            <a:noFill/>
          </a:ln>
        </p:spPr>
      </p:pic>
      <p:sp>
        <p:nvSpPr>
          <p:cNvPr id="162" name="Google Shape;162;p30"/>
          <p:cNvSpPr txBox="1"/>
          <p:nvPr/>
        </p:nvSpPr>
        <p:spPr>
          <a:xfrm>
            <a:off x="5389950" y="1425175"/>
            <a:ext cx="3450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Yellow cab records the highest number of users and profits.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Profits(Cities and the cabs)</a:t>
            </a:r>
            <a:endParaRPr>
              <a:solidFill>
                <a:srgbClr val="FF6600"/>
              </a:solidFill>
            </a:endParaRPr>
          </a:p>
        </p:txBody>
      </p:sp>
      <p:sp>
        <p:nvSpPr>
          <p:cNvPr id="168" name="Google Shape;168;p31"/>
          <p:cNvSpPr txBox="1"/>
          <p:nvPr/>
        </p:nvSpPr>
        <p:spPr>
          <a:xfrm>
            <a:off x="5389950" y="1425175"/>
            <a:ext cx="3450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New York has the highest yellow cab users but generally the yellow cab has many users distributed in the cities.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Which also means that New York records the highest profits for the yellow cab.</a:t>
            </a:r>
            <a:endParaRPr>
              <a:latin typeface="Calibri"/>
              <a:ea typeface="Calibri"/>
              <a:cs typeface="Calibri"/>
              <a:sym typeface="Calibri"/>
            </a:endParaRPr>
          </a:p>
        </p:txBody>
      </p:sp>
      <p:pic>
        <p:nvPicPr>
          <p:cNvPr id="169" name="Google Shape;169;p31"/>
          <p:cNvPicPr preferRelativeResize="0"/>
          <p:nvPr/>
        </p:nvPicPr>
        <p:blipFill>
          <a:blip r:embed="rId3">
            <a:alphaModFix/>
          </a:blip>
          <a:stretch>
            <a:fillRect/>
          </a:stretch>
        </p:blipFill>
        <p:spPr>
          <a:xfrm>
            <a:off x="152400" y="1268100"/>
            <a:ext cx="5237550" cy="387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Population Segmentation</a:t>
            </a:r>
            <a:endParaRPr>
              <a:solidFill>
                <a:srgbClr val="FF6600"/>
              </a:solidFill>
            </a:endParaRPr>
          </a:p>
        </p:txBody>
      </p:sp>
      <p:sp>
        <p:nvSpPr>
          <p:cNvPr id="175" name="Google Shape;175;p32"/>
          <p:cNvSpPr txBox="1"/>
          <p:nvPr/>
        </p:nvSpPr>
        <p:spPr>
          <a:xfrm>
            <a:off x="5389950" y="1425175"/>
            <a:ext cx="3450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New York has the highest population which is  the reason why it has many cab users.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Boston has the lowest population</a:t>
            </a:r>
            <a:endParaRPr>
              <a:latin typeface="Calibri"/>
              <a:ea typeface="Calibri"/>
              <a:cs typeface="Calibri"/>
              <a:sym typeface="Calibri"/>
            </a:endParaRPr>
          </a:p>
        </p:txBody>
      </p:sp>
      <p:pic>
        <p:nvPicPr>
          <p:cNvPr id="176" name="Google Shape;176;p32"/>
          <p:cNvPicPr preferRelativeResize="0"/>
          <p:nvPr/>
        </p:nvPicPr>
        <p:blipFill>
          <a:blip r:embed="rId3">
            <a:alphaModFix/>
          </a:blip>
          <a:stretch>
            <a:fillRect/>
          </a:stretch>
        </p:blipFill>
        <p:spPr>
          <a:xfrm>
            <a:off x="152400" y="1268100"/>
            <a:ext cx="5237550" cy="387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Income of cab users</a:t>
            </a:r>
            <a:endParaRPr>
              <a:solidFill>
                <a:srgbClr val="FF6600"/>
              </a:solidFill>
            </a:endParaRPr>
          </a:p>
        </p:txBody>
      </p:sp>
      <p:sp>
        <p:nvSpPr>
          <p:cNvPr id="182" name="Google Shape;182;p33"/>
          <p:cNvSpPr txBox="1"/>
          <p:nvPr/>
        </p:nvSpPr>
        <p:spPr>
          <a:xfrm>
            <a:off x="5389950" y="1425175"/>
            <a:ext cx="3450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Many cab users earn  a low-medium income which concludes many are from a low- middle class.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People earning low-medium income mainly use the Yellow cab.</a:t>
            </a:r>
            <a:endParaRPr>
              <a:latin typeface="Calibri"/>
              <a:ea typeface="Calibri"/>
              <a:cs typeface="Calibri"/>
              <a:sym typeface="Calibri"/>
            </a:endParaRPr>
          </a:p>
        </p:txBody>
      </p:sp>
      <p:pic>
        <p:nvPicPr>
          <p:cNvPr id="183" name="Google Shape;183;p33"/>
          <p:cNvPicPr preferRelativeResize="0"/>
          <p:nvPr/>
        </p:nvPicPr>
        <p:blipFill>
          <a:blip r:embed="rId3">
            <a:alphaModFix/>
          </a:blip>
          <a:stretch>
            <a:fillRect/>
          </a:stretch>
        </p:blipFill>
        <p:spPr>
          <a:xfrm>
            <a:off x="152400" y="1268100"/>
            <a:ext cx="5366151" cy="387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