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6" r:id="rId2"/>
    <p:sldId id="267" r:id="rId3"/>
    <p:sldId id="268" r:id="rId4"/>
    <p:sldId id="269" r:id="rId5"/>
    <p:sldId id="276" r:id="rId6"/>
    <p:sldId id="258" r:id="rId7"/>
    <p:sldId id="260" r:id="rId8"/>
    <p:sldId id="261" r:id="rId9"/>
    <p:sldId id="262" r:id="rId10"/>
    <p:sldId id="263" r:id="rId11"/>
    <p:sldId id="264" r:id="rId12"/>
    <p:sldId id="265" r:id="rId13"/>
    <p:sldId id="272" r:id="rId14"/>
    <p:sldId id="271" r:id="rId15"/>
    <p:sldId id="275"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000000"/>
    <a:srgbClr val="FF0066"/>
    <a:srgbClr val="5B9BD5"/>
    <a:srgbClr val="66FF33"/>
    <a:srgbClr val="FF99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6" d="100"/>
          <a:sy n="106" d="100"/>
        </p:scale>
        <p:origin x="16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4B91-D22C-4CFC-8965-D644797E53CD}" type="datetimeFigureOut">
              <a:rPr lang="en-US" smtClean="0"/>
              <a:t>3/7/2017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1A132-1322-4277-AD66-5FC748E49048}" type="slidenum">
              <a:rPr lang="en-US" smtClean="0"/>
              <a:t>‹#›</a:t>
            </a:fld>
            <a:endParaRPr lang="en-US"/>
          </a:p>
        </p:txBody>
      </p:sp>
    </p:spTree>
    <p:extLst>
      <p:ext uri="{BB962C8B-B14F-4D97-AF65-F5344CB8AC3E}">
        <p14:creationId xmlns:p14="http://schemas.microsoft.com/office/powerpoint/2010/main" val="196022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242082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1A132-1322-4277-AD66-5FC748E49048}" type="slidenum">
              <a:rPr lang="en-US" smtClean="0"/>
              <a:t>6</a:t>
            </a:fld>
            <a:endParaRPr lang="en-US"/>
          </a:p>
        </p:txBody>
      </p:sp>
    </p:spTree>
    <p:extLst>
      <p:ext uri="{BB962C8B-B14F-4D97-AF65-F5344CB8AC3E}">
        <p14:creationId xmlns:p14="http://schemas.microsoft.com/office/powerpoint/2010/main" val="168181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51A132-1322-4277-AD66-5FC748E49048}" type="slidenum">
              <a:rPr lang="en-US" smtClean="0"/>
              <a:t>12</a:t>
            </a:fld>
            <a:endParaRPr lang="en-US"/>
          </a:p>
        </p:txBody>
      </p:sp>
    </p:spTree>
    <p:extLst>
      <p:ext uri="{BB962C8B-B14F-4D97-AF65-F5344CB8AC3E}">
        <p14:creationId xmlns:p14="http://schemas.microsoft.com/office/powerpoint/2010/main" val="378993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059D7-4503-4003-8EAA-867C42B5B56C}" type="datetime1">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26377517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078EC-1360-4641-9B85-6FB5250BC294}" type="datetime1">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191940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372943-5433-40E3-97D5-7A6A427A12A5}" type="datetime1">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24067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6C9BD-AFBB-4492-BF8A-49B9EEB2B248}" type="datetime1">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323013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B4E6D-A643-40BC-AA0F-D101E8D1F556}" type="datetime1">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40888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F2DFF7-6588-4A6C-95EF-D910C6C2A6B3}" type="datetime1">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342598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921302-487E-4DD3-B4EC-076F524DAEA5}" type="datetime1">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391826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67C22B-DE66-45BD-9DA1-6171C108AD1D}" type="datetime1">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28771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6AE94-715B-4AEF-9B5B-7A12472CD4EE}" type="datetime1">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187717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75A57-269F-454E-BE8F-22FEAB6C56A4}" type="datetime1">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108686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C71A52-D20A-482E-AC07-E00132D62DA0}" type="datetime1">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B9B64-1CA5-49F8-8F3E-ED306D78CF84}" type="slidenum">
              <a:rPr lang="en-US" smtClean="0"/>
              <a:t>‹#›</a:t>
            </a:fld>
            <a:endParaRPr lang="en-US"/>
          </a:p>
        </p:txBody>
      </p:sp>
    </p:spTree>
    <p:extLst>
      <p:ext uri="{BB962C8B-B14F-4D97-AF65-F5344CB8AC3E}">
        <p14:creationId xmlns:p14="http://schemas.microsoft.com/office/powerpoint/2010/main" val="415979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86910-0DBE-49F2-AB99-D94D308AB5DF}" type="datetime1">
              <a:rPr lang="en-US" smtClean="0"/>
              <a:t>3/7/2017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B9B64-1CA5-49F8-8F3E-ED306D78CF84}" type="slidenum">
              <a:rPr lang="en-US" smtClean="0"/>
              <a:t>‹#›</a:t>
            </a:fld>
            <a:endParaRPr lang="en-US"/>
          </a:p>
        </p:txBody>
      </p:sp>
    </p:spTree>
    <p:extLst>
      <p:ext uri="{BB962C8B-B14F-4D97-AF65-F5344CB8AC3E}">
        <p14:creationId xmlns:p14="http://schemas.microsoft.com/office/powerpoint/2010/main" val="414798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643468"/>
            <a:ext cx="7772400" cy="2534708"/>
          </a:xfrm>
        </p:spPr>
        <p:txBody>
          <a:bodyPr anchor="ctr">
            <a:noAutofit/>
          </a:bodyPr>
          <a:lstStyle/>
          <a:p>
            <a:pPr marL="0" lvl="0" indent="0">
              <a:defRPr/>
            </a:pPr>
            <a:r>
              <a:rPr lang="tr-TR" sz="4400" dirty="0" smtClean="0"/>
              <a:t>JK </a:t>
            </a:r>
            <a:r>
              <a:rPr lang="tr-TR" sz="4400" dirty="0" err="1" smtClean="0"/>
              <a:t>Flip-Floplarla</a:t>
            </a:r>
            <a:r>
              <a:rPr lang="tr-TR" sz="4400" dirty="0" smtClean="0"/>
              <a:t> Analiz</a:t>
            </a:r>
            <a:br>
              <a:rPr lang="tr-TR" sz="4400" dirty="0" smtClean="0"/>
            </a:br>
            <a:r>
              <a:rPr lang="tr-TR" sz="4400" dirty="0" smtClean="0"/>
              <a:t>Durum Azaltma ve Atama</a:t>
            </a:r>
            <a:r>
              <a:rPr lang="en-US" sz="4400" dirty="0" smtClean="0"/>
              <a:t/>
            </a:r>
            <a:br>
              <a:rPr lang="en-US" sz="4400" dirty="0" smtClean="0"/>
            </a:br>
            <a:r>
              <a:rPr lang="en-US" sz="7200" dirty="0" smtClean="0"/>
              <a:t/>
            </a:r>
            <a:br>
              <a:rPr lang="en-US" sz="7200" dirty="0" smtClean="0"/>
            </a:br>
            <a:r>
              <a:rPr lang="en-US" sz="2800" b="0" dirty="0" smtClean="0"/>
              <a:t>BIL-204: </a:t>
            </a:r>
            <a:r>
              <a:rPr lang="en-US" sz="2800" b="0" dirty="0" err="1" smtClean="0"/>
              <a:t>Lojik</a:t>
            </a:r>
            <a:r>
              <a:rPr lang="en-US" sz="2800" b="0" dirty="0" smtClean="0"/>
              <a:t> </a:t>
            </a:r>
            <a:r>
              <a:rPr lang="en-US" sz="2800" b="0" dirty="0" err="1" smtClean="0"/>
              <a:t>Devreler</a:t>
            </a:r>
            <a:r>
              <a:rPr lang="en-US" sz="2800" b="0" dirty="0" smtClean="0"/>
              <a:t> II </a:t>
            </a:r>
            <a:endParaRPr lang="en-US" sz="2800" b="0" dirty="0"/>
          </a:p>
        </p:txBody>
      </p:sp>
      <p:sp>
        <p:nvSpPr>
          <p:cNvPr id="2" name="Subtitle 1"/>
          <p:cNvSpPr>
            <a:spLocks noGrp="1"/>
          </p:cNvSpPr>
          <p:nvPr>
            <p:ph type="subTitle" idx="1"/>
          </p:nvPr>
        </p:nvSpPr>
        <p:spPr>
          <a:xfrm>
            <a:off x="1143000" y="3602037"/>
            <a:ext cx="6858000" cy="2502429"/>
          </a:xfrm>
        </p:spPr>
        <p:txBody>
          <a:bodyPr>
            <a:normAutofit fontScale="92500" lnSpcReduction="10000"/>
          </a:bodyPr>
          <a:lstStyle/>
          <a:p>
            <a:pPr lvl="0">
              <a:defRPr/>
            </a:pPr>
            <a:r>
              <a:rPr lang="tr-TR" b="1" dirty="0" smtClean="0"/>
              <a:t>Dersi veren öğretim üyesi</a:t>
            </a:r>
            <a:r>
              <a:rPr lang="en-US" b="1" dirty="0" smtClean="0"/>
              <a:t>:</a:t>
            </a:r>
            <a:r>
              <a:rPr lang="en-US" dirty="0" smtClean="0"/>
              <a:t> </a:t>
            </a:r>
            <a:endParaRPr lang="en-US" dirty="0"/>
          </a:p>
          <a:p>
            <a:pPr lvl="0">
              <a:defRPr/>
            </a:pPr>
            <a:r>
              <a:rPr lang="tr-TR" dirty="0" smtClean="0"/>
              <a:t>Yrd. Doç. Dr. Fatih Gökçe</a:t>
            </a:r>
            <a:r>
              <a:rPr lang="en-US" dirty="0" smtClean="0"/>
              <a:t> </a:t>
            </a:r>
            <a:endParaRPr lang="tr-TR" dirty="0" smtClean="0"/>
          </a:p>
          <a:p>
            <a:pPr lvl="0">
              <a:defRPr/>
            </a:pPr>
            <a:endParaRPr lang="tr-TR" dirty="0"/>
          </a:p>
          <a:p>
            <a:pPr lvl="0">
              <a:defRPr/>
            </a:pPr>
            <a:r>
              <a:rPr lang="tr-TR" dirty="0" smtClean="0"/>
              <a:t>Süleyman Demirel Üniversitesi</a:t>
            </a:r>
          </a:p>
          <a:p>
            <a:pPr lvl="0">
              <a:defRPr/>
            </a:pPr>
            <a:r>
              <a:rPr lang="tr-TR" dirty="0" smtClean="0"/>
              <a:t>Mühendislik Fakültesi</a:t>
            </a:r>
          </a:p>
          <a:p>
            <a:pPr lvl="0">
              <a:defRPr/>
            </a:pPr>
            <a:r>
              <a:rPr lang="tr-TR" dirty="0" smtClean="0"/>
              <a:t>Bilgisayar Mühendisliği Bölümü</a:t>
            </a:r>
            <a:endParaRPr lang="en-US" dirty="0"/>
          </a:p>
          <a:p>
            <a:pPr lvl="0">
              <a:defRPr/>
            </a:pPr>
            <a:endParaRPr lang="en-US" dirty="0"/>
          </a:p>
          <a:p>
            <a:pPr lvl="0">
              <a:defRPr/>
            </a:pPr>
            <a:endParaRPr lang="en-US" dirty="0"/>
          </a:p>
          <a:p>
            <a:endParaRPr lang="en-US" dirty="0"/>
          </a:p>
        </p:txBody>
      </p:sp>
      <p:sp>
        <p:nvSpPr>
          <p:cNvPr id="4" name="Rectangle 3"/>
          <p:cNvSpPr/>
          <p:nvPr/>
        </p:nvSpPr>
        <p:spPr bwMode="auto">
          <a:xfrm>
            <a:off x="26894" y="6302001"/>
            <a:ext cx="7288306" cy="529104"/>
          </a:xfrm>
          <a:prstGeom prst="rect">
            <a:avLst/>
          </a:prstGeom>
          <a:solidFill>
            <a:schemeClr val="bg1"/>
          </a:solidFill>
          <a:ln w="25400" cap="flat" cmpd="sng" algn="ctr">
            <a:solidFill>
              <a:schemeClr val="bg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Narrow" pitchFamily="34" charset="0"/>
            </a:endParaRPr>
          </a:p>
        </p:txBody>
      </p:sp>
      <p:sp>
        <p:nvSpPr>
          <p:cNvPr id="3" name="Slide Number Placeholder 2"/>
          <p:cNvSpPr>
            <a:spLocks noGrp="1"/>
          </p:cNvSpPr>
          <p:nvPr>
            <p:ph type="sldNum" sz="quarter" idx="12"/>
          </p:nvPr>
        </p:nvSpPr>
        <p:spPr/>
        <p:txBody>
          <a:bodyPr/>
          <a:lstStyle/>
          <a:p>
            <a:fld id="{644B9B64-1CA5-49F8-8F3E-ED306D78CF84}" type="slidenum">
              <a:rPr lang="en-US" smtClean="0"/>
              <a:t>1</a:t>
            </a:fld>
            <a:endParaRPr lang="en-US"/>
          </a:p>
        </p:txBody>
      </p:sp>
      <p:sp>
        <p:nvSpPr>
          <p:cNvPr id="6" name="Rectangle 5"/>
          <p:cNvSpPr/>
          <p:nvPr/>
        </p:nvSpPr>
        <p:spPr>
          <a:xfrm>
            <a:off x="-1" y="6603371"/>
            <a:ext cx="9144001" cy="253916"/>
          </a:xfrm>
          <a:prstGeom prst="rect">
            <a:avLst/>
          </a:prstGeom>
        </p:spPr>
        <p:txBody>
          <a:bodyPr wrap="square">
            <a:spAutoFit/>
          </a:bodyPr>
          <a:lstStyle/>
          <a:p>
            <a:r>
              <a:rPr lang="tr-TR" sz="1050" dirty="0" smtClean="0"/>
              <a:t>Bu ders notu </a:t>
            </a:r>
            <a:r>
              <a:rPr lang="en-US" sz="1050" dirty="0" smtClean="0"/>
              <a:t>M</a:t>
            </a:r>
            <a:r>
              <a:rPr lang="en-US" sz="1050" dirty="0"/>
              <a:t>. Morris </a:t>
            </a:r>
            <a:r>
              <a:rPr lang="en-US" sz="1050" dirty="0" smtClean="0"/>
              <a:t>Mano</a:t>
            </a:r>
            <a:r>
              <a:rPr lang="en-US" sz="1050" dirty="0"/>
              <a:t>, </a:t>
            </a:r>
            <a:r>
              <a:rPr lang="en-US" sz="1050" dirty="0" smtClean="0"/>
              <a:t>Digital </a:t>
            </a:r>
            <a:r>
              <a:rPr lang="en-US" sz="1050" dirty="0"/>
              <a:t>Design, </a:t>
            </a:r>
            <a:r>
              <a:rPr lang="tr-TR" sz="1050" dirty="0" smtClean="0"/>
              <a:t>2nd</a:t>
            </a:r>
            <a:r>
              <a:rPr lang="en-US" sz="1050" dirty="0" smtClean="0"/>
              <a:t> </a:t>
            </a:r>
            <a:r>
              <a:rPr lang="en-US" sz="1050" dirty="0"/>
              <a:t>Edition </a:t>
            </a:r>
            <a:r>
              <a:rPr lang="tr-TR" sz="1050" dirty="0" smtClean="0"/>
              <a:t>ve </a:t>
            </a:r>
            <a:r>
              <a:rPr lang="en-US" sz="1050" dirty="0" smtClean="0"/>
              <a:t>M</a:t>
            </a:r>
            <a:r>
              <a:rPr lang="en-US" sz="1050" dirty="0"/>
              <a:t>. Morris R. Mano, Michael D. </a:t>
            </a:r>
            <a:r>
              <a:rPr lang="en-US" sz="1050" dirty="0" err="1"/>
              <a:t>Ciletti</a:t>
            </a:r>
            <a:r>
              <a:rPr lang="en-US" sz="1050" dirty="0"/>
              <a:t>, Digital Design, 5th </a:t>
            </a:r>
            <a:r>
              <a:rPr lang="en-US" sz="1050" dirty="0" smtClean="0"/>
              <a:t>Edition</a:t>
            </a:r>
            <a:r>
              <a:rPr lang="tr-TR" sz="1050" dirty="0" smtClean="0"/>
              <a:t>’dan faydalanılarak hazırlanmıştır.</a:t>
            </a:r>
            <a:endParaRPr lang="en-US" sz="1050" dirty="0"/>
          </a:p>
        </p:txBody>
      </p:sp>
    </p:spTree>
    <p:extLst>
      <p:ext uri="{BB962C8B-B14F-4D97-AF65-F5344CB8AC3E}">
        <p14:creationId xmlns:p14="http://schemas.microsoft.com/office/powerpoint/2010/main" val="284192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D286F0FC-84FD-BC40-B7F1-4C7D3E06A15A}" type="slidenum">
              <a:rPr lang="en-US"/>
              <a:pPr/>
              <a:t>10</a:t>
            </a:fld>
            <a:endParaRPr lang="en-US"/>
          </a:p>
        </p:txBody>
      </p:sp>
      <p:sp>
        <p:nvSpPr>
          <p:cNvPr id="59398" name="Rectangle 2"/>
          <p:cNvSpPr>
            <a:spLocks noChangeArrowheads="1"/>
          </p:cNvSpPr>
          <p:nvPr/>
        </p:nvSpPr>
        <p:spPr bwMode="auto">
          <a:xfrm>
            <a:off x="1143000" y="76200"/>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azaltma örnek</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59399" name="Text Box 4"/>
          <p:cNvSpPr txBox="1">
            <a:spLocks noChangeArrowheads="1"/>
          </p:cNvSpPr>
          <p:nvPr/>
        </p:nvSpPr>
        <p:spPr bwMode="auto">
          <a:xfrm>
            <a:off x="895351" y="4648203"/>
            <a:ext cx="5734049" cy="615553"/>
          </a:xfrm>
          <a:prstGeom prst="rect">
            <a:avLst/>
          </a:prstGeom>
          <a:noFill/>
          <a:ln w="25400">
            <a:noFill/>
            <a:miter lim="800000"/>
            <a:headEnd/>
            <a:tailEnd/>
          </a:ln>
        </p:spPr>
        <p:txBody>
          <a:bodyPr wrap="square" lIns="0" tIns="0" rIns="0" bIns="0">
            <a:prstTxWarp prst="textNoShape">
              <a:avLst/>
            </a:prstTxWarp>
            <a:spAutoFit/>
          </a:bodyPr>
          <a:lstStyle/>
          <a:p>
            <a:pPr algn="l"/>
            <a:r>
              <a:rPr lang="tr-TR" sz="2000" i="1" dirty="0" smtClean="0">
                <a:solidFill>
                  <a:srgbClr val="000090"/>
                </a:solidFill>
                <a:latin typeface="Verdana" pitchFamily="-109" charset="0"/>
                <a:ea typeface="Verdana" pitchFamily="-109" charset="0"/>
                <a:cs typeface="Verdana" pitchFamily="-109" charset="0"/>
              </a:rPr>
              <a:t>İkinci azaltma sonrası durum: </a:t>
            </a:r>
            <a:r>
              <a:rPr lang="en-US" sz="2000" i="1" dirty="0" smtClean="0">
                <a:solidFill>
                  <a:srgbClr val="000090"/>
                </a:solidFill>
                <a:latin typeface="Verdana" pitchFamily="-109" charset="0"/>
                <a:ea typeface="Verdana" pitchFamily="-109" charset="0"/>
                <a:cs typeface="Verdana" pitchFamily="-109" charset="0"/>
              </a:rPr>
              <a:t>f </a:t>
            </a:r>
            <a:r>
              <a:rPr lang="tr-TR" sz="2000" i="1" dirty="0" smtClean="0">
                <a:solidFill>
                  <a:srgbClr val="000090"/>
                </a:solidFill>
                <a:latin typeface="Verdana" pitchFamily="-109" charset="0"/>
                <a:ea typeface="Verdana" pitchFamily="-109" charset="0"/>
                <a:cs typeface="Verdana" pitchFamily="-109" charset="0"/>
              </a:rPr>
              <a:t>çıkarılmış ve tablonun kalan kısmındaki f’ler d yapılmıştır.</a:t>
            </a:r>
            <a:endParaRPr lang="en-US" sz="2000" i="1" dirty="0">
              <a:solidFill>
                <a:srgbClr val="000090"/>
              </a:solidFill>
              <a:latin typeface="Verdana" pitchFamily="-109" charset="0"/>
              <a:ea typeface="Verdana" pitchFamily="-109" charset="0"/>
              <a:cs typeface="Verdana" pitchFamily="-109" charset="0"/>
            </a:endParaRPr>
          </a:p>
        </p:txBody>
      </p:sp>
      <p:pic>
        <p:nvPicPr>
          <p:cNvPr id="59400" name="Picture 5" descr="AACFLQR0"/>
          <p:cNvPicPr>
            <a:picLocks noChangeAspect="1" noChangeArrowheads="1"/>
          </p:cNvPicPr>
          <p:nvPr/>
        </p:nvPicPr>
        <p:blipFill rotWithShape="1">
          <a:blip r:embed="rId2"/>
          <a:srcRect b="11190"/>
          <a:stretch/>
        </p:blipFill>
        <p:spPr bwMode="auto">
          <a:xfrm>
            <a:off x="6249989" y="990607"/>
            <a:ext cx="2741612" cy="3200394"/>
          </a:xfrm>
          <a:prstGeom prst="rect">
            <a:avLst/>
          </a:prstGeom>
          <a:noFill/>
          <a:ln w="9525">
            <a:noFill/>
            <a:miter lim="800000"/>
            <a:headEnd/>
            <a:tailEnd/>
          </a:ln>
        </p:spPr>
      </p:pic>
      <p:graphicFrame>
        <p:nvGraphicFramePr>
          <p:cNvPr id="8" name="Table 7"/>
          <p:cNvGraphicFramePr>
            <a:graphicFrameLocks noGrp="1"/>
          </p:cNvGraphicFramePr>
          <p:nvPr>
            <p:extLst>
              <p:ext uri="{D42A27DB-BD31-4B8C-83A1-F6EECF244321}">
                <p14:modId xmlns:p14="http://schemas.microsoft.com/office/powerpoint/2010/main" val="3168029892"/>
              </p:ext>
            </p:extLst>
          </p:nvPr>
        </p:nvGraphicFramePr>
        <p:xfrm>
          <a:off x="895355" y="1049021"/>
          <a:ext cx="5130799" cy="323596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tr-TR" b="1" dirty="0" smtClean="0">
                          <a:solidFill>
                            <a:srgbClr val="00B0F0"/>
                          </a:solidFill>
                        </a:rPr>
                        <a:t>d</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tr-TR" b="1" dirty="0" smtClean="0">
                          <a:solidFill>
                            <a:srgbClr val="00B0F0"/>
                          </a:solidFill>
                        </a:rPr>
                        <a:t>d</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strike="sngStrike" dirty="0" smtClean="0">
                          <a:solidFill>
                            <a:schemeClr val="bg1">
                              <a:lumMod val="50000"/>
                            </a:schemeClr>
                          </a:solidFill>
                        </a:rPr>
                        <a:t>f</a:t>
                      </a:r>
                      <a:endParaRPr lang="en-US" strike="sngStrike" dirty="0">
                        <a:solidFill>
                          <a:schemeClr val="bg1">
                            <a:lumMod val="50000"/>
                          </a:schemeClr>
                        </a:solidFill>
                      </a:endParaRPr>
                    </a:p>
                  </a:txBody>
                  <a:tcPr/>
                </a:tc>
                <a:tc>
                  <a:txBody>
                    <a:bodyPr/>
                    <a:lstStyle/>
                    <a:p>
                      <a:pPr algn="ctr"/>
                      <a:r>
                        <a:rPr lang="en-US" b="1" strike="sngStrike" dirty="0" smtClean="0">
                          <a:solidFill>
                            <a:schemeClr val="bg1">
                              <a:lumMod val="50000"/>
                            </a:schemeClr>
                          </a:solidFill>
                        </a:rPr>
                        <a:t>e</a:t>
                      </a:r>
                      <a:endParaRPr lang="en-US" b="1" strike="sngStrike" dirty="0">
                        <a:solidFill>
                          <a:schemeClr val="bg1">
                            <a:lumMod val="50000"/>
                          </a:schemeClr>
                        </a:solidFill>
                      </a:endParaRPr>
                    </a:p>
                  </a:txBody>
                  <a:tcPr/>
                </a:tc>
                <a:tc>
                  <a:txBody>
                    <a:bodyPr/>
                    <a:lstStyle/>
                    <a:p>
                      <a:pPr algn="ctr"/>
                      <a:r>
                        <a:rPr lang="en-US" strike="sngStrike" dirty="0" smtClean="0">
                          <a:solidFill>
                            <a:schemeClr val="bg1">
                              <a:lumMod val="50000"/>
                            </a:schemeClr>
                          </a:solidFill>
                        </a:rPr>
                        <a:t>f</a:t>
                      </a:r>
                      <a:endParaRPr lang="en-US" strike="sngStrike" dirty="0">
                        <a:solidFill>
                          <a:schemeClr val="bg1">
                            <a:lumMod val="50000"/>
                          </a:schemeClr>
                        </a:solidFill>
                      </a:endParaRPr>
                    </a:p>
                  </a:txBody>
                  <a:tcPr/>
                </a:tc>
                <a:tc>
                  <a:txBody>
                    <a:bodyPr/>
                    <a:lstStyle/>
                    <a:p>
                      <a:pPr algn="ctr"/>
                      <a:r>
                        <a:rPr lang="en-US" strike="sngStrike" dirty="0" smtClean="0">
                          <a:solidFill>
                            <a:schemeClr val="bg1">
                              <a:lumMod val="50000"/>
                            </a:schemeClr>
                          </a:solidFill>
                        </a:rPr>
                        <a:t>0</a:t>
                      </a:r>
                      <a:endParaRPr lang="en-US" strike="sngStrike" dirty="0">
                        <a:solidFill>
                          <a:schemeClr val="bg1">
                            <a:lumMod val="50000"/>
                          </a:schemeClr>
                        </a:solidFill>
                      </a:endParaRPr>
                    </a:p>
                  </a:txBody>
                  <a:tcPr/>
                </a:tc>
                <a:tc>
                  <a:txBody>
                    <a:bodyPr/>
                    <a:lstStyle/>
                    <a:p>
                      <a:pPr algn="ctr"/>
                      <a:r>
                        <a:rPr lang="en-US" strike="sngStrike" dirty="0" smtClean="0">
                          <a:solidFill>
                            <a:schemeClr val="bg1">
                              <a:lumMod val="50000"/>
                            </a:schemeClr>
                          </a:solidFill>
                        </a:rPr>
                        <a:t>1</a:t>
                      </a:r>
                      <a:endParaRPr lang="en-US" strike="sngStrike" dirty="0">
                        <a:solidFill>
                          <a:schemeClr val="bg1">
                            <a:lumMod val="50000"/>
                          </a:schemeClr>
                        </a:solidFill>
                      </a:endParaRPr>
                    </a:p>
                  </a:txBody>
                  <a:tcPr/>
                </a:tc>
              </a:tr>
              <a:tr h="370840">
                <a:tc>
                  <a:txBody>
                    <a:bodyPr/>
                    <a:lstStyle/>
                    <a:p>
                      <a:pPr algn="ctr"/>
                      <a:r>
                        <a:rPr lang="en-US" strike="sngStrike" baseline="0" dirty="0" smtClean="0">
                          <a:solidFill>
                            <a:schemeClr val="bg1">
                              <a:lumMod val="50000"/>
                            </a:schemeClr>
                          </a:solidFill>
                        </a:rPr>
                        <a:t>g</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a</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f</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0</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1</a:t>
                      </a:r>
                      <a:endParaRPr lang="en-US" strike="sngStrike" baseline="0" dirty="0">
                        <a:solidFill>
                          <a:schemeClr val="bg1">
                            <a:lumMod val="50000"/>
                          </a:schemeClr>
                        </a:solidFill>
                      </a:endParaRPr>
                    </a:p>
                  </a:txBody>
                  <a:tcPr/>
                </a:tc>
              </a:tr>
            </a:tbl>
          </a:graphicData>
        </a:graphic>
      </p:graphicFrame>
      <p:cxnSp>
        <p:nvCxnSpPr>
          <p:cNvPr id="9" name="Straight Connector 8"/>
          <p:cNvCxnSpPr/>
          <p:nvPr/>
        </p:nvCxnSpPr>
        <p:spPr>
          <a:xfrm flipV="1">
            <a:off x="895359" y="3916905"/>
            <a:ext cx="5130799" cy="3580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95359" y="3916905"/>
            <a:ext cx="5130799" cy="351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95350" y="3544375"/>
            <a:ext cx="5130799" cy="3580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95350" y="3544375"/>
            <a:ext cx="5130799" cy="351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375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D286F0FC-84FD-BC40-B7F1-4C7D3E06A15A}" type="slidenum">
              <a:rPr lang="en-US"/>
              <a:pPr/>
              <a:t>11</a:t>
            </a:fld>
            <a:endParaRPr lang="en-US" dirty="0"/>
          </a:p>
        </p:txBody>
      </p:sp>
      <p:sp>
        <p:nvSpPr>
          <p:cNvPr id="59398" name="Rectangle 2"/>
          <p:cNvSpPr>
            <a:spLocks noChangeArrowheads="1"/>
          </p:cNvSpPr>
          <p:nvPr/>
        </p:nvSpPr>
        <p:spPr bwMode="auto">
          <a:xfrm>
            <a:off x="1143000" y="76200"/>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azaltma örnek</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pic>
        <p:nvPicPr>
          <p:cNvPr id="59400" name="Picture 5" descr="AACFLQR0"/>
          <p:cNvPicPr>
            <a:picLocks noChangeAspect="1" noChangeArrowheads="1"/>
          </p:cNvPicPr>
          <p:nvPr/>
        </p:nvPicPr>
        <p:blipFill rotWithShape="1">
          <a:blip r:embed="rId2"/>
          <a:srcRect b="11659"/>
          <a:stretch/>
        </p:blipFill>
        <p:spPr bwMode="auto">
          <a:xfrm>
            <a:off x="6249989" y="990606"/>
            <a:ext cx="2741612" cy="3183461"/>
          </a:xfrm>
          <a:prstGeom prst="rect">
            <a:avLst/>
          </a:prstGeom>
          <a:noFill/>
          <a:ln w="9525">
            <a:noFill/>
            <a:miter lim="800000"/>
            <a:headEnd/>
            <a:tailEnd/>
          </a:ln>
        </p:spPr>
      </p:pic>
      <p:sp>
        <p:nvSpPr>
          <p:cNvPr id="361478" name="Text Box 6"/>
          <p:cNvSpPr txBox="1">
            <a:spLocks noChangeArrowheads="1"/>
          </p:cNvSpPr>
          <p:nvPr/>
        </p:nvSpPr>
        <p:spPr bwMode="auto">
          <a:xfrm>
            <a:off x="895351" y="4758269"/>
            <a:ext cx="8096249" cy="1231106"/>
          </a:xfrm>
          <a:prstGeom prst="rect">
            <a:avLst/>
          </a:prstGeom>
          <a:noFill/>
          <a:ln w="25400">
            <a:noFill/>
            <a:miter lim="800000"/>
            <a:headEnd/>
            <a:tailEnd/>
          </a:ln>
        </p:spPr>
        <p:txBody>
          <a:bodyPr wrap="square" lIns="0" tIns="0" rIns="0" bIns="0">
            <a:prstTxWarp prst="textNoShape">
              <a:avLst/>
            </a:prstTxWarp>
            <a:spAutoFit/>
          </a:bodyPr>
          <a:lstStyle/>
          <a:p>
            <a:pPr algn="l"/>
            <a:r>
              <a:rPr lang="tr-TR" sz="1600" dirty="0" smtClean="0">
                <a:latin typeface="Verdana"/>
                <a:cs typeface="Verdana"/>
              </a:rPr>
              <a:t>Başlangıçtaki bit dizisini azaltılmış durum diyagramına uygularsak</a:t>
            </a:r>
            <a:r>
              <a:rPr lang="en-US" sz="1600" dirty="0" smtClean="0">
                <a:latin typeface="Verdana"/>
                <a:cs typeface="Verdana"/>
              </a:rPr>
              <a:t>:</a:t>
            </a:r>
            <a:endParaRPr lang="en-US" sz="1600" dirty="0">
              <a:latin typeface="Verdana"/>
              <a:cs typeface="Verdana"/>
            </a:endParaRPr>
          </a:p>
          <a:p>
            <a:pPr algn="l"/>
            <a:endParaRPr lang="en-US" sz="1600" dirty="0">
              <a:latin typeface="Verdana"/>
              <a:cs typeface="Verdana"/>
            </a:endParaRPr>
          </a:p>
          <a:p>
            <a:pPr algn="l"/>
            <a:r>
              <a:rPr lang="tr-TR" sz="1600" b="1" dirty="0" smtClean="0">
                <a:solidFill>
                  <a:srgbClr val="800000"/>
                </a:solidFill>
                <a:latin typeface="Verdana"/>
                <a:cs typeface="Verdana"/>
              </a:rPr>
              <a:t>Durum </a:t>
            </a:r>
            <a:r>
              <a:rPr lang="en-US" sz="1600" b="1" dirty="0" smtClean="0">
                <a:solidFill>
                  <a:srgbClr val="800000"/>
                </a:solidFill>
                <a:latin typeface="Verdana"/>
                <a:cs typeface="Verdana"/>
              </a:rPr>
              <a:t> </a:t>
            </a:r>
            <a:r>
              <a:rPr lang="tr-TR" sz="1600" b="1" dirty="0" smtClean="0">
                <a:solidFill>
                  <a:srgbClr val="800000"/>
                </a:solidFill>
                <a:latin typeface="Verdana"/>
                <a:cs typeface="Verdana"/>
              </a:rPr>
              <a:t>	</a:t>
            </a:r>
            <a:r>
              <a:rPr lang="en-US" sz="1600" b="1" dirty="0" smtClean="0">
                <a:solidFill>
                  <a:srgbClr val="800000"/>
                </a:solidFill>
                <a:latin typeface="Verdana"/>
                <a:cs typeface="Verdana"/>
              </a:rPr>
              <a:t>a   </a:t>
            </a:r>
            <a:r>
              <a:rPr lang="en-US" sz="1600" b="1" dirty="0">
                <a:solidFill>
                  <a:srgbClr val="800000"/>
                </a:solidFill>
                <a:latin typeface="Verdana"/>
                <a:cs typeface="Verdana"/>
              </a:rPr>
              <a:t>a   b   c   d   e   d  </a:t>
            </a:r>
            <a:r>
              <a:rPr lang="en-US" sz="1600" b="1" dirty="0" err="1">
                <a:solidFill>
                  <a:srgbClr val="800000"/>
                </a:solidFill>
                <a:latin typeface="Verdana"/>
                <a:cs typeface="Verdana"/>
              </a:rPr>
              <a:t>d</a:t>
            </a:r>
            <a:r>
              <a:rPr lang="en-US" sz="1600" b="1" dirty="0">
                <a:solidFill>
                  <a:srgbClr val="800000"/>
                </a:solidFill>
                <a:latin typeface="Verdana"/>
                <a:cs typeface="Verdana"/>
              </a:rPr>
              <a:t>  e  </a:t>
            </a:r>
            <a:r>
              <a:rPr lang="en-US" sz="1600" b="1" dirty="0" smtClean="0">
                <a:solidFill>
                  <a:srgbClr val="800000"/>
                </a:solidFill>
                <a:latin typeface="Verdana"/>
                <a:cs typeface="Verdana"/>
              </a:rPr>
              <a:t>d   </a:t>
            </a:r>
            <a:r>
              <a:rPr lang="en-US" sz="1600" b="1" dirty="0">
                <a:solidFill>
                  <a:srgbClr val="800000"/>
                </a:solidFill>
                <a:latin typeface="Verdana"/>
                <a:cs typeface="Verdana"/>
              </a:rPr>
              <a:t>e   a</a:t>
            </a:r>
          </a:p>
          <a:p>
            <a:pPr algn="l" defTabSz="896938"/>
            <a:r>
              <a:rPr lang="tr-TR" sz="1600" dirty="0" smtClean="0">
                <a:latin typeface="Verdana"/>
                <a:cs typeface="Verdana"/>
              </a:rPr>
              <a:t>Giriş</a:t>
            </a:r>
            <a:r>
              <a:rPr lang="tr-TR" sz="1600" dirty="0">
                <a:latin typeface="Verdana"/>
                <a:cs typeface="Verdana"/>
              </a:rPr>
              <a:t>	</a:t>
            </a:r>
            <a:r>
              <a:rPr lang="en-US" sz="1600" dirty="0" smtClean="0">
                <a:latin typeface="Verdana"/>
                <a:cs typeface="Verdana"/>
              </a:rPr>
              <a:t>0   </a:t>
            </a:r>
            <a:r>
              <a:rPr lang="en-US" sz="1600" dirty="0">
                <a:latin typeface="Verdana"/>
                <a:cs typeface="Verdana"/>
              </a:rPr>
              <a:t>1   0   1   0   1   1  0  </a:t>
            </a:r>
            <a:r>
              <a:rPr lang="en-US" sz="1600" dirty="0" smtClean="0">
                <a:latin typeface="Verdana"/>
                <a:cs typeface="Verdana"/>
              </a:rPr>
              <a:t>1   </a:t>
            </a:r>
            <a:r>
              <a:rPr lang="en-US" sz="1600" dirty="0">
                <a:latin typeface="Verdana"/>
                <a:cs typeface="Verdana"/>
              </a:rPr>
              <a:t>0   0 </a:t>
            </a:r>
          </a:p>
          <a:p>
            <a:pPr algn="l" defTabSz="896938"/>
            <a:r>
              <a:rPr lang="tr-TR" sz="1600" dirty="0" smtClean="0">
                <a:latin typeface="Verdana"/>
                <a:cs typeface="Verdana"/>
              </a:rPr>
              <a:t>Çıkış	0</a:t>
            </a:r>
            <a:r>
              <a:rPr lang="en-US" sz="1600" dirty="0" smtClean="0">
                <a:latin typeface="Verdana"/>
                <a:cs typeface="Verdana"/>
              </a:rPr>
              <a:t>   </a:t>
            </a:r>
            <a:r>
              <a:rPr lang="en-US" sz="1600" dirty="0">
                <a:latin typeface="Verdana"/>
                <a:cs typeface="Verdana"/>
              </a:rPr>
              <a:t>0   0   0   0   1   1  0  1   0   0 </a:t>
            </a:r>
          </a:p>
        </p:txBody>
      </p:sp>
      <p:graphicFrame>
        <p:nvGraphicFramePr>
          <p:cNvPr id="8" name="Table 7"/>
          <p:cNvGraphicFramePr>
            <a:graphicFrameLocks noGrp="1"/>
          </p:cNvGraphicFramePr>
          <p:nvPr>
            <p:extLst>
              <p:ext uri="{D42A27DB-BD31-4B8C-83A1-F6EECF244321}">
                <p14:modId xmlns:p14="http://schemas.microsoft.com/office/powerpoint/2010/main" val="3168029892"/>
              </p:ext>
            </p:extLst>
          </p:nvPr>
        </p:nvGraphicFramePr>
        <p:xfrm>
          <a:off x="895355" y="1049021"/>
          <a:ext cx="5130799" cy="249428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tr-TR" b="1" dirty="0" smtClean="0">
                          <a:solidFill>
                            <a:srgbClr val="00B0F0"/>
                          </a:solidFill>
                        </a:rPr>
                        <a:t>d</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tr-TR" b="1" dirty="0" smtClean="0">
                          <a:solidFill>
                            <a:srgbClr val="00B0F0"/>
                          </a:solidFill>
                        </a:rPr>
                        <a:t>d</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sp>
        <p:nvSpPr>
          <p:cNvPr id="14" name="Text Box 4"/>
          <p:cNvSpPr txBox="1">
            <a:spLocks noChangeArrowheads="1"/>
          </p:cNvSpPr>
          <p:nvPr/>
        </p:nvSpPr>
        <p:spPr bwMode="auto">
          <a:xfrm>
            <a:off x="895351" y="3987802"/>
            <a:ext cx="5734049" cy="615553"/>
          </a:xfrm>
          <a:prstGeom prst="rect">
            <a:avLst/>
          </a:prstGeom>
          <a:noFill/>
          <a:ln w="25400">
            <a:noFill/>
            <a:miter lim="800000"/>
            <a:headEnd/>
            <a:tailEnd/>
          </a:ln>
        </p:spPr>
        <p:txBody>
          <a:bodyPr wrap="square" lIns="0" tIns="0" rIns="0" bIns="0">
            <a:prstTxWarp prst="textNoShape">
              <a:avLst/>
            </a:prstTxWarp>
            <a:spAutoFit/>
          </a:bodyPr>
          <a:lstStyle/>
          <a:p>
            <a:pPr algn="l"/>
            <a:r>
              <a:rPr lang="tr-TR" sz="2000" i="1" dirty="0" smtClean="0">
                <a:solidFill>
                  <a:srgbClr val="000090"/>
                </a:solidFill>
                <a:latin typeface="Verdana" pitchFamily="-109" charset="0"/>
                <a:ea typeface="Verdana" pitchFamily="-109" charset="0"/>
                <a:cs typeface="Verdana" pitchFamily="-109" charset="0"/>
              </a:rPr>
              <a:t>İkinci azaltma sonrası durum: </a:t>
            </a:r>
            <a:r>
              <a:rPr lang="en-US" sz="2000" i="1" dirty="0" smtClean="0">
                <a:solidFill>
                  <a:srgbClr val="000090"/>
                </a:solidFill>
                <a:latin typeface="Verdana" pitchFamily="-109" charset="0"/>
                <a:ea typeface="Verdana" pitchFamily="-109" charset="0"/>
                <a:cs typeface="Verdana" pitchFamily="-109" charset="0"/>
              </a:rPr>
              <a:t>f </a:t>
            </a:r>
            <a:r>
              <a:rPr lang="tr-TR" sz="2000" i="1" dirty="0" smtClean="0">
                <a:solidFill>
                  <a:srgbClr val="000090"/>
                </a:solidFill>
                <a:latin typeface="Verdana" pitchFamily="-109" charset="0"/>
                <a:ea typeface="Verdana" pitchFamily="-109" charset="0"/>
                <a:cs typeface="Verdana" pitchFamily="-109" charset="0"/>
              </a:rPr>
              <a:t>çıkarılmış ve tablonun kalan kısmındaki f’ler d yapılmıştır.</a:t>
            </a:r>
            <a:endParaRPr lang="en-US" sz="2000" i="1" dirty="0">
              <a:solidFill>
                <a:srgbClr val="000090"/>
              </a:solidFill>
              <a:latin typeface="Verdana" pitchFamily="-109" charset="0"/>
              <a:ea typeface="Verdana" pitchFamily="-109" charset="0"/>
              <a:cs typeface="Verdana" pitchFamily="-109" charset="0"/>
            </a:endParaRPr>
          </a:p>
        </p:txBody>
      </p:sp>
    </p:spTree>
    <p:extLst>
      <p:ext uri="{BB962C8B-B14F-4D97-AF65-F5344CB8AC3E}">
        <p14:creationId xmlns:p14="http://schemas.microsoft.com/office/powerpoint/2010/main" val="1873751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3000" y="76200"/>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t>
            </a:r>
            <a:r>
              <a:rPr lang="tr-TR" sz="4000" dirty="0" smtClean="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atama</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3" name="Rectangle 3"/>
          <p:cNvSpPr txBox="1">
            <a:spLocks noChangeArrowheads="1"/>
          </p:cNvSpPr>
          <p:nvPr/>
        </p:nvSpPr>
        <p:spPr>
          <a:xfrm>
            <a:off x="628650" y="930276"/>
            <a:ext cx="8286750" cy="283971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err="1" smtClean="0"/>
              <a:t>Ardışıl</a:t>
            </a:r>
            <a:r>
              <a:rPr lang="tr-TR" sz="2400" dirty="0" smtClean="0"/>
              <a:t> devrelerin </a:t>
            </a:r>
            <a:r>
              <a:rPr lang="tr-TR" sz="2400" dirty="0" err="1" smtClean="0"/>
              <a:t>kombinasyonel</a:t>
            </a:r>
            <a:r>
              <a:rPr lang="tr-TR" sz="2400" dirty="0" smtClean="0"/>
              <a:t> devre kısmı bilinen yöntemlerle basitleştirilebilir.</a:t>
            </a:r>
          </a:p>
          <a:p>
            <a:r>
              <a:rPr lang="tr-TR" sz="2400" dirty="0" smtClean="0"/>
              <a:t>Sadeleştirme için ikinci bir faktör de durum atama problemidir.</a:t>
            </a:r>
            <a:endParaRPr lang="en-US" sz="2400" dirty="0" smtClean="0"/>
          </a:p>
          <a:p>
            <a:r>
              <a:rPr lang="tr-TR" sz="2400" dirty="0" err="1" smtClean="0"/>
              <a:t>Herbir</a:t>
            </a:r>
            <a:r>
              <a:rPr lang="tr-TR" sz="2400" dirty="0" smtClean="0"/>
              <a:t> duruma ikili değer atamasının nasıl yapıldığı </a:t>
            </a:r>
            <a:r>
              <a:rPr lang="tr-TR" sz="2400" dirty="0" err="1" smtClean="0"/>
              <a:t>kombinasyonel</a:t>
            </a:r>
            <a:r>
              <a:rPr lang="tr-TR" sz="2400" dirty="0" smtClean="0"/>
              <a:t> devrenin karmaşıklığını etkileyebilir.</a:t>
            </a:r>
            <a:endParaRPr lang="en-US" sz="2400" dirty="0" smtClean="0"/>
          </a:p>
          <a:p>
            <a:r>
              <a:rPr lang="en-US" sz="2400" dirty="0" err="1" smtClean="0"/>
              <a:t>Ard</a:t>
            </a:r>
            <a:r>
              <a:rPr lang="tr-TR" sz="2400" dirty="0" smtClean="0"/>
              <a:t>ışıl devrenin iç durumlarının bir önemi olmayıp, devreye sadece giriş ve çıkış uçlarından bakılıyorsa bu durumda iç durumlara farklı atamalar yapılabilir. Bu farklı atamaların devre olası tüm girişlere aynı çıkışı ürettiği müddetçe önemi yoktur.</a:t>
            </a:r>
          </a:p>
          <a:p>
            <a:r>
              <a:rPr lang="tr-TR" sz="2400" dirty="0" smtClean="0"/>
              <a:t>Durum atama, çıkışları doğrudan </a:t>
            </a:r>
            <a:r>
              <a:rPr lang="tr-TR" sz="2400" dirty="0" err="1" smtClean="0"/>
              <a:t>flip-floplardan</a:t>
            </a:r>
            <a:r>
              <a:rPr lang="tr-TR" sz="2400" dirty="0" smtClean="0"/>
              <a:t> alındığı ve </a:t>
            </a:r>
            <a:r>
              <a:rPr lang="tr-TR" sz="2400" dirty="0" err="1" smtClean="0"/>
              <a:t>flip-flopların</a:t>
            </a:r>
            <a:r>
              <a:rPr lang="tr-TR" sz="2400" dirty="0" smtClean="0"/>
              <a:t> ikili sıralarının tümüyle belirlendiği devrelere uygulanamaz.</a:t>
            </a: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4245694786"/>
              </p:ext>
            </p:extLst>
          </p:nvPr>
        </p:nvGraphicFramePr>
        <p:xfrm>
          <a:off x="1746145" y="3905170"/>
          <a:ext cx="5130799" cy="249428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d</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35816628"/>
              </p:ext>
            </p:extLst>
          </p:nvPr>
        </p:nvGraphicFramePr>
        <p:xfrm>
          <a:off x="2624428" y="4561152"/>
          <a:ext cx="855133" cy="1854200"/>
        </p:xfrm>
        <a:graphic>
          <a:graphicData uri="http://schemas.openxmlformats.org/drawingml/2006/table">
            <a:tbl>
              <a:tblPr firstRow="1" bandRow="1">
                <a:tableStyleId>{2D5ABB26-0587-4C30-8999-92F81FD0307C}</a:tableStyleId>
              </a:tblPr>
              <a:tblGrid>
                <a:gridCol w="855133"/>
              </a:tblGrid>
              <a:tr h="370840">
                <a:tc>
                  <a:txBody>
                    <a:bodyPr/>
                    <a:lstStyle/>
                    <a:p>
                      <a:pPr algn="ctr"/>
                      <a:r>
                        <a:rPr lang="tr-TR" sz="1800" dirty="0" smtClean="0"/>
                        <a:t>➙</a:t>
                      </a:r>
                      <a:r>
                        <a:rPr lang="en-US" dirty="0" smtClean="0">
                          <a:sym typeface="Wingdings" panose="05000000000000000000" pitchFamily="2" charset="2"/>
                        </a:rPr>
                        <a:t> </a:t>
                      </a:r>
                      <a:r>
                        <a:rPr lang="en-US" dirty="0" smtClean="0"/>
                        <a:t>0</a:t>
                      </a:r>
                      <a:r>
                        <a:rPr lang="tr-TR" dirty="0" smtClean="0"/>
                        <a:t>01</a:t>
                      </a:r>
                      <a:endParaRPr lang="en-US" dirty="0"/>
                    </a:p>
                  </a:txBody>
                  <a:tcPr/>
                </a:tc>
              </a:tr>
              <a:tr h="370840">
                <a:tc>
                  <a:txBody>
                    <a:bodyPr/>
                    <a:lstStyle/>
                    <a:p>
                      <a:pPr algn="ctr"/>
                      <a:r>
                        <a:rPr lang="tr-TR" sz="1800" dirty="0" smtClean="0"/>
                        <a:t>➙</a:t>
                      </a:r>
                      <a:r>
                        <a:rPr lang="en-US" sz="1800" dirty="0" smtClean="0"/>
                        <a:t> </a:t>
                      </a:r>
                      <a:r>
                        <a:rPr lang="en-US" dirty="0" smtClean="0"/>
                        <a:t>0</a:t>
                      </a:r>
                      <a:r>
                        <a:rPr lang="tr-TR" dirty="0" smtClean="0"/>
                        <a:t>10</a:t>
                      </a:r>
                      <a:endParaRPr lang="en-US" dirty="0"/>
                    </a:p>
                  </a:txBody>
                  <a:tcPr/>
                </a:tc>
              </a:tr>
              <a:tr h="370840">
                <a:tc>
                  <a:txBody>
                    <a:bodyPr/>
                    <a:lstStyle/>
                    <a:p>
                      <a:pPr algn="ctr"/>
                      <a:r>
                        <a:rPr lang="tr-TR" sz="1800" dirty="0" smtClean="0"/>
                        <a:t>➙</a:t>
                      </a:r>
                      <a:r>
                        <a:rPr lang="en-US" sz="1800" dirty="0" smtClean="0"/>
                        <a:t> </a:t>
                      </a:r>
                      <a:r>
                        <a:rPr lang="en-US" dirty="0" smtClean="0"/>
                        <a:t>0</a:t>
                      </a:r>
                      <a:r>
                        <a:rPr lang="tr-TR" dirty="0" smtClean="0"/>
                        <a:t>11</a:t>
                      </a:r>
                      <a:endParaRPr lang="en-US" dirty="0"/>
                    </a:p>
                  </a:txBody>
                  <a:tcPr/>
                </a:tc>
              </a:tr>
              <a:tr h="370840">
                <a:tc>
                  <a:txBody>
                    <a:bodyPr/>
                    <a:lstStyle/>
                    <a:p>
                      <a:pPr algn="ctr"/>
                      <a:r>
                        <a:rPr lang="tr-TR" sz="1800" dirty="0" smtClean="0"/>
                        <a:t>➙</a:t>
                      </a:r>
                      <a:r>
                        <a:rPr lang="en-US" sz="1800" dirty="0" smtClean="0"/>
                        <a:t> </a:t>
                      </a:r>
                      <a:r>
                        <a:rPr lang="tr-TR" dirty="0" smtClean="0"/>
                        <a:t>100</a:t>
                      </a:r>
                      <a:endParaRPr lang="en-US" dirty="0"/>
                    </a:p>
                  </a:txBody>
                  <a:tcPr/>
                </a:tc>
              </a:tr>
              <a:tr h="370840">
                <a:tc>
                  <a:txBody>
                    <a:bodyPr/>
                    <a:lstStyle/>
                    <a:p>
                      <a:pPr algn="ctr"/>
                      <a:r>
                        <a:rPr lang="tr-TR" sz="1800" dirty="0" smtClean="0"/>
                        <a:t>➙</a:t>
                      </a:r>
                      <a:r>
                        <a:rPr lang="en-US" sz="1800" dirty="0" smtClean="0"/>
                        <a:t> </a:t>
                      </a:r>
                      <a:r>
                        <a:rPr lang="tr-TR" dirty="0" smtClean="0"/>
                        <a:t>101</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644B9B64-1CA5-49F8-8F3E-ED306D78CF84}" type="slidenum">
              <a:rPr lang="en-US" smtClean="0"/>
              <a:t>12</a:t>
            </a:fld>
            <a:endParaRPr lang="en-US"/>
          </a:p>
        </p:txBody>
      </p:sp>
    </p:spTree>
    <p:extLst>
      <p:ext uri="{BB962C8B-B14F-4D97-AF65-F5344CB8AC3E}">
        <p14:creationId xmlns:p14="http://schemas.microsoft.com/office/powerpoint/2010/main" val="288900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3000" y="76200"/>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t>
            </a:r>
            <a:r>
              <a:rPr lang="tr-TR" sz="4000" dirty="0" smtClean="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atama</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3" name="Rectangle 3"/>
          <p:cNvSpPr txBox="1">
            <a:spLocks noChangeArrowheads="1"/>
          </p:cNvSpPr>
          <p:nvPr/>
        </p:nvSpPr>
        <p:spPr>
          <a:xfrm>
            <a:off x="628650" y="930276"/>
            <a:ext cx="8286750" cy="283971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err="1" smtClean="0"/>
              <a:t>Ardışıl</a:t>
            </a:r>
            <a:r>
              <a:rPr lang="tr-TR" sz="2400" dirty="0" smtClean="0"/>
              <a:t> devrelerin </a:t>
            </a:r>
            <a:r>
              <a:rPr lang="tr-TR" sz="2400" dirty="0" err="1" smtClean="0"/>
              <a:t>kombinasyonel</a:t>
            </a:r>
            <a:r>
              <a:rPr lang="tr-TR" sz="2400" dirty="0" smtClean="0"/>
              <a:t> devre kısmı bilinen yöntemlerle basitleştirilebilir.</a:t>
            </a:r>
          </a:p>
          <a:p>
            <a:r>
              <a:rPr lang="tr-TR" sz="2400" dirty="0" smtClean="0"/>
              <a:t>Sadeleştirme için ikinci bir faktör de durum atama problemidir.</a:t>
            </a:r>
            <a:endParaRPr lang="en-US" sz="2400" dirty="0" smtClean="0"/>
          </a:p>
          <a:p>
            <a:r>
              <a:rPr lang="tr-TR" sz="2400" dirty="0" err="1" smtClean="0"/>
              <a:t>Herbir</a:t>
            </a:r>
            <a:r>
              <a:rPr lang="tr-TR" sz="2400" dirty="0" smtClean="0"/>
              <a:t> duruma ikili değer atamasının nasıl yapıldığı </a:t>
            </a:r>
            <a:r>
              <a:rPr lang="tr-TR" sz="2400" dirty="0" err="1" smtClean="0"/>
              <a:t>kombinasyonel</a:t>
            </a:r>
            <a:r>
              <a:rPr lang="tr-TR" sz="2400" dirty="0" smtClean="0"/>
              <a:t> devrenin karmaşıklığını etkileyebilir.</a:t>
            </a:r>
            <a:endParaRPr lang="en-US" sz="2400" dirty="0" smtClean="0"/>
          </a:p>
          <a:p>
            <a:r>
              <a:rPr lang="en-US" sz="2400" dirty="0" err="1" smtClean="0"/>
              <a:t>Ard</a:t>
            </a:r>
            <a:r>
              <a:rPr lang="tr-TR" sz="2400" dirty="0" smtClean="0"/>
              <a:t>ışıl devrenin iç durumlarının bir önemi olmayıp, devreye sadece giriş ve çıkış uçlarından bakılıyorsa bu durumda iç durumlara farklı atamalar yapılabilir. Bu farklı atamaların devre olası tüm girişlere aynı çıkışı ürettiği müddetçe önemi yoktur.</a:t>
            </a:r>
          </a:p>
          <a:p>
            <a:r>
              <a:rPr lang="tr-TR" sz="2400" dirty="0" smtClean="0"/>
              <a:t>Durum atama, çıkışları doğrudan </a:t>
            </a:r>
            <a:r>
              <a:rPr lang="tr-TR" sz="2400" dirty="0" err="1" smtClean="0"/>
              <a:t>flip-floplardan</a:t>
            </a:r>
            <a:r>
              <a:rPr lang="tr-TR" sz="2400" dirty="0" smtClean="0"/>
              <a:t> alındığı ve </a:t>
            </a:r>
            <a:r>
              <a:rPr lang="tr-TR" sz="2400" dirty="0" err="1" smtClean="0"/>
              <a:t>flip-flopların</a:t>
            </a:r>
            <a:r>
              <a:rPr lang="tr-TR" sz="2400" dirty="0" smtClean="0"/>
              <a:t> ikili sıralarının tümüyle belirlendiği devrelere uygulanamaz.</a:t>
            </a: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597173750"/>
              </p:ext>
            </p:extLst>
          </p:nvPr>
        </p:nvGraphicFramePr>
        <p:xfrm>
          <a:off x="1746145" y="3905170"/>
          <a:ext cx="5130799" cy="249428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0</a:t>
                      </a:r>
                      <a:r>
                        <a:rPr lang="tr-TR" dirty="0" smtClean="0"/>
                        <a:t>01</a:t>
                      </a:r>
                      <a:endParaRPr lang="en-US" dirty="0"/>
                    </a:p>
                  </a:txBody>
                  <a:tcPr/>
                </a:tc>
                <a:tc>
                  <a:txBody>
                    <a:bodyPr/>
                    <a:lstStyle/>
                    <a:p>
                      <a:pPr algn="ctr"/>
                      <a:r>
                        <a:rPr lang="tr-TR" dirty="0" smtClean="0"/>
                        <a:t>001</a:t>
                      </a:r>
                      <a:endParaRPr lang="en-US" dirty="0"/>
                    </a:p>
                  </a:txBody>
                  <a:tcPr/>
                </a:tc>
                <a:tc>
                  <a:txBody>
                    <a:bodyPr/>
                    <a:lstStyle/>
                    <a:p>
                      <a:pPr algn="ctr"/>
                      <a:r>
                        <a:rPr lang="tr-TR" dirty="0" smtClean="0"/>
                        <a:t>010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tr-TR" dirty="0" smtClean="0"/>
                        <a:t>010</a:t>
                      </a:r>
                      <a:endParaRPr lang="en-US" dirty="0"/>
                    </a:p>
                  </a:txBody>
                  <a:tcPr/>
                </a:tc>
                <a:tc>
                  <a:txBody>
                    <a:bodyPr/>
                    <a:lstStyle/>
                    <a:p>
                      <a:pPr algn="ctr"/>
                      <a:r>
                        <a:rPr lang="tr-TR" dirty="0" smtClean="0"/>
                        <a:t>011</a:t>
                      </a:r>
                      <a:endParaRPr lang="en-US" dirty="0"/>
                    </a:p>
                  </a:txBody>
                  <a:tcPr/>
                </a:tc>
                <a:tc>
                  <a:txBody>
                    <a:bodyPr/>
                    <a:lstStyle/>
                    <a:p>
                      <a:pPr algn="ctr"/>
                      <a:r>
                        <a:rPr lang="tr-TR" dirty="0" smtClean="0"/>
                        <a:t>100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tr-TR" dirty="0" smtClean="0"/>
                        <a:t>011</a:t>
                      </a:r>
                      <a:endParaRPr lang="en-US" dirty="0"/>
                    </a:p>
                  </a:txBody>
                  <a:tcPr/>
                </a:tc>
                <a:tc>
                  <a:txBody>
                    <a:bodyPr/>
                    <a:lstStyle/>
                    <a:p>
                      <a:pPr algn="ctr"/>
                      <a:r>
                        <a:rPr lang="tr-TR" dirty="0" smtClean="0"/>
                        <a:t>001</a:t>
                      </a:r>
                      <a:endParaRPr lang="en-US" dirty="0"/>
                    </a:p>
                  </a:txBody>
                  <a:tcPr/>
                </a:tc>
                <a:tc>
                  <a:txBody>
                    <a:bodyPr/>
                    <a:lstStyle/>
                    <a:p>
                      <a:pPr algn="ctr"/>
                      <a:r>
                        <a:rPr lang="tr-TR" dirty="0" smtClean="0"/>
                        <a:t>100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tr-TR" dirty="0" smtClean="0"/>
                        <a:t>100</a:t>
                      </a:r>
                      <a:endParaRPr lang="en-US" dirty="0"/>
                    </a:p>
                  </a:txBody>
                  <a:tcPr/>
                </a:tc>
                <a:tc>
                  <a:txBody>
                    <a:bodyPr/>
                    <a:lstStyle/>
                    <a:p>
                      <a:pPr algn="ctr"/>
                      <a:r>
                        <a:rPr lang="tr-TR" dirty="0" smtClean="0"/>
                        <a:t>101</a:t>
                      </a:r>
                      <a:endParaRPr lang="en-US" dirty="0"/>
                    </a:p>
                  </a:txBody>
                  <a:tcPr/>
                </a:tc>
                <a:tc>
                  <a:txBody>
                    <a:bodyPr/>
                    <a:lstStyle/>
                    <a:p>
                      <a:pPr algn="ctr"/>
                      <a:r>
                        <a:rPr lang="tr-TR" b="0" dirty="0" smtClean="0">
                          <a:solidFill>
                            <a:schemeClr val="tx1"/>
                          </a:solidFill>
                        </a:rPr>
                        <a:t>100</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tr-TR" dirty="0" smtClean="0"/>
                        <a:t>101</a:t>
                      </a:r>
                      <a:endParaRPr lang="en-US" dirty="0"/>
                    </a:p>
                  </a:txBody>
                  <a:tcPr/>
                </a:tc>
                <a:tc>
                  <a:txBody>
                    <a:bodyPr/>
                    <a:lstStyle/>
                    <a:p>
                      <a:pPr algn="ctr"/>
                      <a:r>
                        <a:rPr lang="tr-TR" dirty="0" smtClean="0"/>
                        <a:t>001</a:t>
                      </a:r>
                      <a:endParaRPr lang="en-US" dirty="0"/>
                    </a:p>
                  </a:txBody>
                  <a:tcPr/>
                </a:tc>
                <a:tc>
                  <a:txBody>
                    <a:bodyPr/>
                    <a:lstStyle/>
                    <a:p>
                      <a:pPr algn="ctr"/>
                      <a:r>
                        <a:rPr lang="tr-TR" b="0" dirty="0" smtClean="0">
                          <a:solidFill>
                            <a:schemeClr val="tx1"/>
                          </a:solidFill>
                        </a:rPr>
                        <a:t>100</a:t>
                      </a:r>
                      <a:endParaRPr lang="en-US" b="1" dirty="0">
                        <a:solidFill>
                          <a:srgbClr val="00B0F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644B9B64-1CA5-49F8-8F3E-ED306D78CF84}" type="slidenum">
              <a:rPr lang="en-US" smtClean="0"/>
              <a:t>13</a:t>
            </a:fld>
            <a:endParaRPr lang="en-US"/>
          </a:p>
        </p:txBody>
      </p:sp>
    </p:spTree>
    <p:extLst>
      <p:ext uri="{BB962C8B-B14F-4D97-AF65-F5344CB8AC3E}">
        <p14:creationId xmlns:p14="http://schemas.microsoft.com/office/powerpoint/2010/main" val="114047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3000" y="76200"/>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t>
            </a:r>
            <a:r>
              <a:rPr lang="tr-TR" sz="4000" dirty="0" smtClean="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atama</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3" name="Rectangle 3"/>
          <p:cNvSpPr txBox="1">
            <a:spLocks noChangeArrowheads="1"/>
          </p:cNvSpPr>
          <p:nvPr/>
        </p:nvSpPr>
        <p:spPr>
          <a:xfrm>
            <a:off x="628650" y="930275"/>
            <a:ext cx="7943851" cy="5334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t>Farklı atamalar bu devre için mümkündür:</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625177102"/>
              </p:ext>
            </p:extLst>
          </p:nvPr>
        </p:nvGraphicFramePr>
        <p:xfrm>
          <a:off x="2478658" y="1448215"/>
          <a:ext cx="4243834" cy="2225040"/>
        </p:xfrm>
        <a:graphic>
          <a:graphicData uri="http://schemas.openxmlformats.org/drawingml/2006/table">
            <a:tbl>
              <a:tblPr firstRow="1" bandRow="1">
                <a:tableStyleId>{9D7B26C5-4107-4FEC-AEDC-1716B250A1EF}</a:tableStyleId>
              </a:tblPr>
              <a:tblGrid>
                <a:gridCol w="1149668"/>
                <a:gridCol w="1022922"/>
                <a:gridCol w="1022922"/>
                <a:gridCol w="1048322"/>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Durum</a:t>
                      </a:r>
                      <a:r>
                        <a:rPr lang="en-US" dirty="0" smtClean="0"/>
                        <a:t>	</a:t>
                      </a:r>
                      <a:endParaRPr lang="en-US" dirty="0"/>
                    </a:p>
                  </a:txBody>
                  <a:tcPr/>
                </a:tc>
                <a:tc>
                  <a:txBody>
                    <a:bodyPr/>
                    <a:lstStyle/>
                    <a:p>
                      <a:pPr algn="ctr"/>
                      <a:r>
                        <a:rPr lang="tr-TR" dirty="0" smtClean="0"/>
                        <a:t>Atama 1</a:t>
                      </a:r>
                      <a:endParaRPr lang="en-US" dirty="0"/>
                    </a:p>
                  </a:txBody>
                  <a:tcPr/>
                </a:tc>
                <a:tc>
                  <a:txBody>
                    <a:bodyPr/>
                    <a:lstStyle/>
                    <a:p>
                      <a:pPr algn="ctr"/>
                      <a:r>
                        <a:rPr lang="tr-TR" dirty="0" smtClean="0"/>
                        <a:t>Atama 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Atama</a:t>
                      </a:r>
                      <a:r>
                        <a:rPr lang="tr-TR" baseline="0" dirty="0" smtClean="0"/>
                        <a:t> 3</a:t>
                      </a:r>
                      <a:endParaRPr lang="en-US" sz="1800" dirty="0" smtClean="0">
                        <a:latin typeface="Verdana" pitchFamily="-109" charset="0"/>
                        <a:ea typeface="Verdana" pitchFamily="-109" charset="0"/>
                        <a:cs typeface="Verdana" pitchFamily="-109" charset="0"/>
                      </a:endParaRPr>
                    </a:p>
                  </a:txBody>
                  <a:tcPr/>
                </a:tc>
              </a:tr>
              <a:tr h="370840">
                <a:tc>
                  <a:txBody>
                    <a:bodyPr/>
                    <a:lstStyle/>
                    <a:p>
                      <a:pPr algn="ctr"/>
                      <a:r>
                        <a:rPr lang="tr-TR" dirty="0" smtClean="0"/>
                        <a:t>a</a:t>
                      </a:r>
                      <a:endParaRPr lang="en-US" dirty="0"/>
                    </a:p>
                  </a:txBody>
                  <a:tcPr/>
                </a:tc>
                <a:tc>
                  <a:txBody>
                    <a:bodyPr/>
                    <a:lstStyle/>
                    <a:p>
                      <a:pPr algn="ctr"/>
                      <a:r>
                        <a:rPr lang="en-US" dirty="0" smtClean="0"/>
                        <a:t>0</a:t>
                      </a:r>
                      <a:r>
                        <a:rPr lang="tr-TR" dirty="0" smtClean="0"/>
                        <a:t>01</a:t>
                      </a:r>
                      <a:endParaRPr lang="en-US" dirty="0"/>
                    </a:p>
                  </a:txBody>
                  <a:tcPr/>
                </a:tc>
                <a:tc>
                  <a:txBody>
                    <a:bodyPr/>
                    <a:lstStyle/>
                    <a:p>
                      <a:pPr algn="ctr"/>
                      <a:r>
                        <a:rPr lang="tr-TR" dirty="0" smtClean="0"/>
                        <a:t>000</a:t>
                      </a:r>
                      <a:endParaRPr lang="en-US" dirty="0"/>
                    </a:p>
                  </a:txBody>
                  <a:tcPr/>
                </a:tc>
                <a:tc>
                  <a:txBody>
                    <a:bodyPr/>
                    <a:lstStyle/>
                    <a:p>
                      <a:pPr algn="ctr"/>
                      <a:r>
                        <a:rPr lang="tr-TR" dirty="0" smtClean="0"/>
                        <a:t>000</a:t>
                      </a:r>
                      <a:endParaRPr lang="en-US" dirty="0"/>
                    </a:p>
                  </a:txBody>
                  <a:tcPr/>
                </a:tc>
              </a:tr>
              <a:tr h="370840">
                <a:tc>
                  <a:txBody>
                    <a:bodyPr/>
                    <a:lstStyle/>
                    <a:p>
                      <a:pPr algn="ctr"/>
                      <a:r>
                        <a:rPr lang="en-US" dirty="0" smtClean="0"/>
                        <a:t>b</a:t>
                      </a:r>
                      <a:endParaRPr lang="en-US" dirty="0"/>
                    </a:p>
                  </a:txBody>
                  <a:tcPr/>
                </a:tc>
                <a:tc>
                  <a:txBody>
                    <a:bodyPr/>
                    <a:lstStyle/>
                    <a:p>
                      <a:pPr algn="ctr"/>
                      <a:r>
                        <a:rPr lang="tr-TR" dirty="0" smtClean="0"/>
                        <a:t>010</a:t>
                      </a:r>
                      <a:endParaRPr lang="en-US" dirty="0"/>
                    </a:p>
                  </a:txBody>
                  <a:tcPr/>
                </a:tc>
                <a:tc>
                  <a:txBody>
                    <a:bodyPr/>
                    <a:lstStyle/>
                    <a:p>
                      <a:pPr algn="ctr"/>
                      <a:r>
                        <a:rPr lang="tr-TR" dirty="0" smtClean="0"/>
                        <a:t>010</a:t>
                      </a:r>
                      <a:endParaRPr lang="en-US" dirty="0"/>
                    </a:p>
                  </a:txBody>
                  <a:tcPr/>
                </a:tc>
                <a:tc>
                  <a:txBody>
                    <a:bodyPr/>
                    <a:lstStyle/>
                    <a:p>
                      <a:pPr algn="ctr"/>
                      <a:r>
                        <a:rPr lang="tr-TR" dirty="0" smtClean="0"/>
                        <a:t>100</a:t>
                      </a:r>
                      <a:endParaRPr lang="en-US" dirty="0"/>
                    </a:p>
                  </a:txBody>
                  <a:tcPr/>
                </a:tc>
              </a:tr>
              <a:tr h="370840">
                <a:tc>
                  <a:txBody>
                    <a:bodyPr/>
                    <a:lstStyle/>
                    <a:p>
                      <a:pPr algn="ctr"/>
                      <a:r>
                        <a:rPr lang="en-US" dirty="0" smtClean="0"/>
                        <a:t>c</a:t>
                      </a:r>
                      <a:endParaRPr lang="en-US" dirty="0"/>
                    </a:p>
                  </a:txBody>
                  <a:tcPr/>
                </a:tc>
                <a:tc>
                  <a:txBody>
                    <a:bodyPr/>
                    <a:lstStyle/>
                    <a:p>
                      <a:pPr algn="ctr"/>
                      <a:r>
                        <a:rPr lang="tr-TR" dirty="0" smtClean="0"/>
                        <a:t>011</a:t>
                      </a:r>
                      <a:endParaRPr lang="en-US" dirty="0"/>
                    </a:p>
                  </a:txBody>
                  <a:tcPr/>
                </a:tc>
                <a:tc>
                  <a:txBody>
                    <a:bodyPr/>
                    <a:lstStyle/>
                    <a:p>
                      <a:pPr algn="ctr"/>
                      <a:r>
                        <a:rPr lang="tr-TR" dirty="0" smtClean="0"/>
                        <a:t>011</a:t>
                      </a:r>
                      <a:endParaRPr lang="en-US" dirty="0"/>
                    </a:p>
                  </a:txBody>
                  <a:tcPr/>
                </a:tc>
                <a:tc>
                  <a:txBody>
                    <a:bodyPr/>
                    <a:lstStyle/>
                    <a:p>
                      <a:pPr algn="ctr"/>
                      <a:r>
                        <a:rPr lang="tr-TR" dirty="0" smtClean="0"/>
                        <a:t>010</a:t>
                      </a:r>
                      <a:endParaRPr lang="en-US" dirty="0"/>
                    </a:p>
                  </a:txBody>
                  <a:tcPr/>
                </a:tc>
              </a:tr>
              <a:tr h="370840">
                <a:tc>
                  <a:txBody>
                    <a:bodyPr/>
                    <a:lstStyle/>
                    <a:p>
                      <a:pPr algn="ctr"/>
                      <a:r>
                        <a:rPr lang="en-US" dirty="0" smtClean="0"/>
                        <a:t>d</a:t>
                      </a:r>
                      <a:endParaRPr lang="en-US" dirty="0"/>
                    </a:p>
                  </a:txBody>
                  <a:tcPr/>
                </a:tc>
                <a:tc>
                  <a:txBody>
                    <a:bodyPr/>
                    <a:lstStyle/>
                    <a:p>
                      <a:pPr algn="ctr"/>
                      <a:r>
                        <a:rPr lang="tr-TR" dirty="0" smtClean="0"/>
                        <a:t>100</a:t>
                      </a:r>
                      <a:endParaRPr lang="en-US" dirty="0"/>
                    </a:p>
                  </a:txBody>
                  <a:tcPr/>
                </a:tc>
                <a:tc>
                  <a:txBody>
                    <a:bodyPr/>
                    <a:lstStyle/>
                    <a:p>
                      <a:pPr algn="ctr"/>
                      <a:r>
                        <a:rPr lang="tr-TR" dirty="0" smtClean="0"/>
                        <a:t>101</a:t>
                      </a:r>
                      <a:endParaRPr lang="en-US" b="1" dirty="0">
                        <a:solidFill>
                          <a:srgbClr val="00B0F0"/>
                        </a:solidFill>
                      </a:endParaRPr>
                    </a:p>
                  </a:txBody>
                  <a:tcPr/>
                </a:tc>
                <a:tc>
                  <a:txBody>
                    <a:bodyPr/>
                    <a:lstStyle/>
                    <a:p>
                      <a:pPr algn="ctr"/>
                      <a:r>
                        <a:rPr lang="tr-TR" dirty="0" smtClean="0"/>
                        <a:t>101</a:t>
                      </a:r>
                      <a:endParaRPr lang="en-US" dirty="0"/>
                    </a:p>
                  </a:txBody>
                  <a:tcPr/>
                </a:tc>
              </a:tr>
              <a:tr h="370840">
                <a:tc>
                  <a:txBody>
                    <a:bodyPr/>
                    <a:lstStyle/>
                    <a:p>
                      <a:pPr algn="ctr"/>
                      <a:r>
                        <a:rPr lang="en-US" dirty="0" smtClean="0"/>
                        <a:t>e</a:t>
                      </a:r>
                      <a:endParaRPr lang="en-US" dirty="0"/>
                    </a:p>
                  </a:txBody>
                  <a:tcPr/>
                </a:tc>
                <a:tc>
                  <a:txBody>
                    <a:bodyPr/>
                    <a:lstStyle/>
                    <a:p>
                      <a:pPr algn="ctr"/>
                      <a:r>
                        <a:rPr lang="tr-TR" dirty="0" smtClean="0"/>
                        <a:t>101</a:t>
                      </a:r>
                      <a:endParaRPr lang="en-US" dirty="0"/>
                    </a:p>
                  </a:txBody>
                  <a:tcPr/>
                </a:tc>
                <a:tc>
                  <a:txBody>
                    <a:bodyPr/>
                    <a:lstStyle/>
                    <a:p>
                      <a:pPr algn="ctr"/>
                      <a:r>
                        <a:rPr lang="tr-TR" dirty="0" smtClean="0"/>
                        <a:t>111</a:t>
                      </a:r>
                      <a:endParaRPr lang="en-US" b="1" dirty="0">
                        <a:solidFill>
                          <a:srgbClr val="00B0F0"/>
                        </a:solidFill>
                      </a:endParaRPr>
                    </a:p>
                  </a:txBody>
                  <a:tcPr/>
                </a:tc>
                <a:tc>
                  <a:txBody>
                    <a:bodyPr/>
                    <a:lstStyle/>
                    <a:p>
                      <a:pPr algn="ctr"/>
                      <a:r>
                        <a:rPr lang="en-US" dirty="0" smtClean="0"/>
                        <a:t>0</a:t>
                      </a:r>
                      <a:r>
                        <a:rPr lang="tr-TR" dirty="0" smtClean="0"/>
                        <a:t>11</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644B9B64-1CA5-49F8-8F3E-ED306D78CF84}" type="slidenum">
              <a:rPr lang="en-US" smtClean="0"/>
              <a:t>14</a:t>
            </a:fld>
            <a:endParaRPr lang="en-US"/>
          </a:p>
        </p:txBody>
      </p:sp>
    </p:spTree>
    <p:extLst>
      <p:ext uri="{BB962C8B-B14F-4D97-AF65-F5344CB8AC3E}">
        <p14:creationId xmlns:p14="http://schemas.microsoft.com/office/powerpoint/2010/main" val="2384929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990601" y="76200"/>
            <a:ext cx="7943851" cy="762000"/>
          </a:xfrm>
        </p:spPr>
        <p:txBody>
          <a:bodyPr/>
          <a:lstStyle/>
          <a:p>
            <a:r>
              <a:rPr lang="en-US" dirty="0" smtClean="0">
                <a:effectLst>
                  <a:outerShdw blurRad="38100" dist="38100" dir="2700000" algn="tl">
                    <a:srgbClr val="000000"/>
                  </a:outerShdw>
                </a:effectLst>
              </a:rPr>
              <a:t>Mealy </a:t>
            </a:r>
            <a:r>
              <a:rPr lang="en-US" dirty="0" err="1" smtClean="0">
                <a:effectLst>
                  <a:outerShdw blurRad="38100" dist="38100" dir="2700000" algn="tl">
                    <a:srgbClr val="000000"/>
                  </a:outerShdw>
                </a:effectLst>
              </a:rPr>
              <a:t>ve</a:t>
            </a:r>
            <a:r>
              <a:rPr lang="en-US" dirty="0" smtClean="0">
                <a:effectLst>
                  <a:outerShdw blurRad="38100" dist="38100" dir="2700000" algn="tl">
                    <a:srgbClr val="000000"/>
                  </a:outerShdw>
                </a:effectLst>
              </a:rPr>
              <a:t> Moore </a:t>
            </a:r>
            <a:r>
              <a:rPr lang="en-US" dirty="0" err="1" smtClean="0">
                <a:effectLst>
                  <a:outerShdw blurRad="38100" dist="38100" dir="2700000" algn="tl">
                    <a:srgbClr val="000000"/>
                  </a:outerShdw>
                </a:effectLst>
              </a:rPr>
              <a:t>Modeller</a:t>
            </a:r>
            <a:r>
              <a:rPr lang="en-US" dirty="0" err="1">
                <a:effectLst>
                  <a:outerShdw blurRad="38100" dist="38100" dir="2700000" algn="tl">
                    <a:srgbClr val="000000"/>
                  </a:outerShdw>
                </a:effectLst>
              </a:rPr>
              <a:t>i</a:t>
            </a:r>
            <a:endParaRPr lang="en-US" dirty="0">
              <a:effectLst>
                <a:outerShdw blurRad="38100" dist="38100" dir="2700000" algn="tl">
                  <a:srgbClr val="000000"/>
                </a:outerShdw>
              </a:effectLst>
            </a:endParaRPr>
          </a:p>
        </p:txBody>
      </p:sp>
      <p:sp>
        <p:nvSpPr>
          <p:cNvPr id="53254" name="Rectangle 3"/>
          <p:cNvSpPr>
            <a:spLocks noGrp="1" noChangeArrowheads="1"/>
          </p:cNvSpPr>
          <p:nvPr>
            <p:ph idx="1"/>
          </p:nvPr>
        </p:nvSpPr>
        <p:spPr>
          <a:xfrm>
            <a:off x="532738" y="930276"/>
            <a:ext cx="8039764" cy="4460708"/>
          </a:xfrm>
        </p:spPr>
        <p:txBody>
          <a:bodyPr>
            <a:normAutofit/>
          </a:bodyPr>
          <a:lstStyle/>
          <a:p>
            <a:r>
              <a:rPr lang="en-US" sz="2400" u="sng" dirty="0" smtClean="0"/>
              <a:t>Mealy:</a:t>
            </a:r>
            <a:r>
              <a:rPr lang="en-US" sz="2400" dirty="0" smtClean="0"/>
              <a:t> </a:t>
            </a:r>
            <a:r>
              <a:rPr lang="tr-TR" sz="2400" dirty="0" smtClean="0"/>
              <a:t>Çıkış</a:t>
            </a:r>
            <a:r>
              <a:rPr lang="en-US" sz="2400" dirty="0" smtClean="0"/>
              <a:t>lar hem </a:t>
            </a:r>
            <a:r>
              <a:rPr lang="en-US" sz="2400" dirty="0" err="1" smtClean="0"/>
              <a:t>hem</a:t>
            </a:r>
            <a:r>
              <a:rPr lang="en-US" sz="2400" dirty="0" smtClean="0"/>
              <a:t> </a:t>
            </a:r>
            <a:r>
              <a:rPr lang="tr-TR" sz="2400" dirty="0" smtClean="0"/>
              <a:t>şimdiki durumların hem de girişlerin fonksiyonlarıdır.</a:t>
            </a:r>
          </a:p>
          <a:p>
            <a:endParaRPr lang="tr-TR" sz="2400" dirty="0" smtClean="0"/>
          </a:p>
          <a:p>
            <a:endParaRPr lang="tr-TR" sz="2400" dirty="0"/>
          </a:p>
          <a:p>
            <a:endParaRPr lang="tr-TR" sz="2400" dirty="0" smtClean="0"/>
          </a:p>
          <a:p>
            <a:endParaRPr lang="tr-TR" sz="2400" dirty="0"/>
          </a:p>
          <a:p>
            <a:endParaRPr lang="tr-TR" sz="2400" u="sng" dirty="0" smtClean="0"/>
          </a:p>
          <a:p>
            <a:r>
              <a:rPr lang="tr-TR" sz="2400" u="sng" dirty="0" err="1" smtClean="0"/>
              <a:t>Moore</a:t>
            </a:r>
            <a:r>
              <a:rPr lang="tr-TR" sz="2400" u="sng" dirty="0" smtClean="0"/>
              <a:t>:</a:t>
            </a:r>
            <a:r>
              <a:rPr lang="tr-TR" sz="2400" dirty="0" smtClean="0"/>
              <a:t> Çıkışlar yalnızca şimdiki durumların fonksiyonlarıdır. </a:t>
            </a:r>
          </a:p>
        </p:txBody>
      </p:sp>
      <p:sp>
        <p:nvSpPr>
          <p:cNvPr id="7" name="Slide Number Placeholder 5"/>
          <p:cNvSpPr>
            <a:spLocks noGrp="1"/>
          </p:cNvSpPr>
          <p:nvPr>
            <p:ph type="sldNum" sz="quarter" idx="12"/>
          </p:nvPr>
        </p:nvSpPr>
        <p:spPr/>
        <p:txBody>
          <a:bodyPr/>
          <a:lstStyle/>
          <a:p>
            <a:fld id="{2B7584C4-A368-F048-AE63-BD719D22A222}" type="slidenum">
              <a:rPr lang="en-US"/>
              <a:pPr/>
              <a:t>15</a:t>
            </a:fld>
            <a:endParaRPr lang="en-US"/>
          </a:p>
        </p:txBody>
      </p:sp>
      <p:grpSp>
        <p:nvGrpSpPr>
          <p:cNvPr id="18" name="Group 17"/>
          <p:cNvGrpSpPr/>
          <p:nvPr/>
        </p:nvGrpSpPr>
        <p:grpSpPr>
          <a:xfrm>
            <a:off x="336981" y="1876507"/>
            <a:ext cx="8629548" cy="1439184"/>
            <a:chOff x="336981" y="1876507"/>
            <a:chExt cx="8629548" cy="1439184"/>
          </a:xfrm>
        </p:grpSpPr>
        <p:sp>
          <p:nvSpPr>
            <p:cNvPr id="2" name="Rectangle 1"/>
            <p:cNvSpPr/>
            <p:nvPr/>
          </p:nvSpPr>
          <p:spPr>
            <a:xfrm>
              <a:off x="1510748" y="2067337"/>
              <a:ext cx="1773141"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Sonraki duruma ilişkin </a:t>
              </a:r>
              <a:r>
                <a:rPr lang="tr-TR" dirty="0" err="1" smtClean="0">
                  <a:solidFill>
                    <a:schemeClr val="tx1"/>
                  </a:solidFill>
                </a:rPr>
                <a:t>kombinasyonel</a:t>
              </a:r>
              <a:r>
                <a:rPr lang="tr-TR" dirty="0" smtClean="0">
                  <a:solidFill>
                    <a:schemeClr val="tx1"/>
                  </a:solidFill>
                </a:rPr>
                <a:t> devre</a:t>
              </a:r>
              <a:endParaRPr lang="en-US" dirty="0">
                <a:solidFill>
                  <a:schemeClr val="tx1"/>
                </a:solidFill>
              </a:endParaRPr>
            </a:p>
          </p:txBody>
        </p:sp>
        <p:sp>
          <p:nvSpPr>
            <p:cNvPr id="6" name="Rectangle 5"/>
            <p:cNvSpPr/>
            <p:nvPr/>
          </p:nvSpPr>
          <p:spPr>
            <a:xfrm>
              <a:off x="3872286" y="2067337"/>
              <a:ext cx="1773141"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Şimdiki durumu saklayan </a:t>
              </a:r>
            </a:p>
            <a:p>
              <a:pPr algn="ctr"/>
              <a:r>
                <a:rPr lang="tr-TR" dirty="0" err="1" smtClean="0">
                  <a:solidFill>
                    <a:schemeClr val="tx1"/>
                  </a:solidFill>
                </a:rPr>
                <a:t>flip-floplar</a:t>
              </a:r>
              <a:endParaRPr lang="en-US" dirty="0">
                <a:solidFill>
                  <a:schemeClr val="tx1"/>
                </a:solidFill>
              </a:endParaRPr>
            </a:p>
          </p:txBody>
        </p:sp>
        <p:sp>
          <p:nvSpPr>
            <p:cNvPr id="8" name="Rectangle 7"/>
            <p:cNvSpPr/>
            <p:nvPr/>
          </p:nvSpPr>
          <p:spPr>
            <a:xfrm>
              <a:off x="6233824" y="2067337"/>
              <a:ext cx="1773141"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Çıkışa ilişkin </a:t>
              </a:r>
              <a:r>
                <a:rPr lang="tr-TR" dirty="0" err="1" smtClean="0">
                  <a:solidFill>
                    <a:schemeClr val="tx1"/>
                  </a:solidFill>
                </a:rPr>
                <a:t>kombinasyonel</a:t>
              </a:r>
              <a:r>
                <a:rPr lang="tr-TR" dirty="0" smtClean="0">
                  <a:solidFill>
                    <a:schemeClr val="tx1"/>
                  </a:solidFill>
                </a:rPr>
                <a:t> devre</a:t>
              </a:r>
              <a:endParaRPr lang="en-US" dirty="0">
                <a:solidFill>
                  <a:schemeClr val="tx1"/>
                </a:solidFill>
              </a:endParaRPr>
            </a:p>
          </p:txBody>
        </p:sp>
        <p:cxnSp>
          <p:nvCxnSpPr>
            <p:cNvPr id="4" name="Straight Arrow Connector 3"/>
            <p:cNvCxnSpPr>
              <a:stCxn id="2" idx="1"/>
            </p:cNvCxnSpPr>
            <p:nvPr/>
          </p:nvCxnSpPr>
          <p:spPr>
            <a:xfrm flipH="1" flipV="1">
              <a:off x="922351" y="2596098"/>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168842" y="1876507"/>
              <a:ext cx="5049079" cy="707666"/>
            </a:xfrm>
            <a:custGeom>
              <a:avLst/>
              <a:gdLst>
                <a:gd name="connsiteX0" fmla="*/ 0 w 5049079"/>
                <a:gd name="connsiteY0" fmla="*/ 1009815 h 1009815"/>
                <a:gd name="connsiteX1" fmla="*/ 0 w 5049079"/>
                <a:gd name="connsiteY1" fmla="*/ 0 h 1009815"/>
                <a:gd name="connsiteX2" fmla="*/ 4778734 w 5049079"/>
                <a:gd name="connsiteY2" fmla="*/ 0 h 1009815"/>
                <a:gd name="connsiteX3" fmla="*/ 4778734 w 5049079"/>
                <a:gd name="connsiteY3" fmla="*/ 747422 h 1009815"/>
                <a:gd name="connsiteX4" fmla="*/ 5049079 w 5049079"/>
                <a:gd name="connsiteY4" fmla="*/ 747422 h 1009815"/>
                <a:gd name="connsiteX5" fmla="*/ 5049079 w 5049079"/>
                <a:gd name="connsiteY5" fmla="*/ 747422 h 100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9079" h="1009815">
                  <a:moveTo>
                    <a:pt x="0" y="1009815"/>
                  </a:moveTo>
                  <a:lnTo>
                    <a:pt x="0" y="0"/>
                  </a:lnTo>
                  <a:lnTo>
                    <a:pt x="4778734" y="0"/>
                  </a:lnTo>
                  <a:lnTo>
                    <a:pt x="4778734" y="747422"/>
                  </a:lnTo>
                  <a:lnTo>
                    <a:pt x="5049079" y="747422"/>
                  </a:lnTo>
                  <a:lnTo>
                    <a:pt x="5049079" y="747422"/>
                  </a:lnTo>
                </a:path>
              </a:pathLst>
            </a:custGeom>
            <a:noFill/>
            <a:ln w="38100">
              <a:solidFill>
                <a:srgbClr val="6600FF"/>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3275937" y="2600071"/>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661330" y="2604040"/>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160891" y="2600077"/>
              <a:ext cx="4802588" cy="715614"/>
            </a:xfrm>
            <a:custGeom>
              <a:avLst/>
              <a:gdLst>
                <a:gd name="connsiteX0" fmla="*/ 4802588 w 4802588"/>
                <a:gd name="connsiteY0" fmla="*/ 0 h 858741"/>
                <a:gd name="connsiteX1" fmla="*/ 4802588 w 4802588"/>
                <a:gd name="connsiteY1" fmla="*/ 858741 h 858741"/>
                <a:gd name="connsiteX2" fmla="*/ 0 w 4802588"/>
                <a:gd name="connsiteY2" fmla="*/ 858741 h 858741"/>
                <a:gd name="connsiteX3" fmla="*/ 0 w 4802588"/>
                <a:gd name="connsiteY3" fmla="*/ 302150 h 858741"/>
                <a:gd name="connsiteX4" fmla="*/ 349857 w 4802588"/>
                <a:gd name="connsiteY4" fmla="*/ 302150 h 858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2588" h="858741">
                  <a:moveTo>
                    <a:pt x="4802588" y="0"/>
                  </a:moveTo>
                  <a:lnTo>
                    <a:pt x="4802588" y="858741"/>
                  </a:lnTo>
                  <a:lnTo>
                    <a:pt x="0" y="858741"/>
                  </a:lnTo>
                  <a:lnTo>
                    <a:pt x="0" y="302150"/>
                  </a:lnTo>
                  <a:lnTo>
                    <a:pt x="349857" y="302150"/>
                  </a:lnTo>
                </a:path>
              </a:pathLst>
            </a:custGeom>
            <a:noFill/>
            <a:ln w="38100">
              <a:solidFill>
                <a:srgbClr val="00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flipV="1">
              <a:off x="8006965" y="2604040"/>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5400000">
              <a:off x="3860359" y="2848196"/>
              <a:ext cx="230587" cy="206733"/>
            </a:xfrm>
            <a:prstGeom prst="triangle">
              <a:avLst/>
            </a:prstGeom>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3601941" y="2951561"/>
              <a:ext cx="262394"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56062" y="2751148"/>
              <a:ext cx="426720" cy="369332"/>
            </a:xfrm>
            <a:prstGeom prst="rect">
              <a:avLst/>
            </a:prstGeom>
            <a:noFill/>
          </p:spPr>
          <p:txBody>
            <a:bodyPr wrap="none" rtlCol="0">
              <a:spAutoFit/>
            </a:bodyPr>
            <a:lstStyle/>
            <a:p>
              <a:r>
                <a:rPr lang="tr-TR" dirty="0" smtClean="0"/>
                <a:t>CP</a:t>
              </a:r>
              <a:endParaRPr lang="en-US" dirty="0"/>
            </a:p>
          </p:txBody>
        </p:sp>
        <p:sp>
          <p:nvSpPr>
            <p:cNvPr id="20" name="TextBox 19"/>
            <p:cNvSpPr txBox="1"/>
            <p:nvPr/>
          </p:nvSpPr>
          <p:spPr>
            <a:xfrm>
              <a:off x="336981" y="2234708"/>
              <a:ext cx="854721" cy="369332"/>
            </a:xfrm>
            <a:prstGeom prst="rect">
              <a:avLst/>
            </a:prstGeom>
            <a:noFill/>
          </p:spPr>
          <p:txBody>
            <a:bodyPr wrap="none" rtlCol="0">
              <a:spAutoFit/>
            </a:bodyPr>
            <a:lstStyle/>
            <a:p>
              <a:r>
                <a:rPr lang="tr-TR" dirty="0" smtClean="0"/>
                <a:t>Girişler</a:t>
              </a:r>
              <a:endParaRPr lang="en-US" dirty="0"/>
            </a:p>
          </p:txBody>
        </p:sp>
        <p:sp>
          <p:nvSpPr>
            <p:cNvPr id="21" name="TextBox 20"/>
            <p:cNvSpPr txBox="1"/>
            <p:nvPr/>
          </p:nvSpPr>
          <p:spPr>
            <a:xfrm>
              <a:off x="8115014" y="2238681"/>
              <a:ext cx="851515" cy="369332"/>
            </a:xfrm>
            <a:prstGeom prst="rect">
              <a:avLst/>
            </a:prstGeom>
            <a:noFill/>
          </p:spPr>
          <p:txBody>
            <a:bodyPr wrap="none" rtlCol="0">
              <a:spAutoFit/>
            </a:bodyPr>
            <a:lstStyle/>
            <a:p>
              <a:r>
                <a:rPr lang="tr-TR" dirty="0" smtClean="0"/>
                <a:t>Çıkışlar</a:t>
              </a:r>
              <a:endParaRPr lang="en-US" dirty="0"/>
            </a:p>
          </p:txBody>
        </p:sp>
      </p:grpSp>
      <p:grpSp>
        <p:nvGrpSpPr>
          <p:cNvPr id="23" name="Group 22"/>
          <p:cNvGrpSpPr/>
          <p:nvPr/>
        </p:nvGrpSpPr>
        <p:grpSpPr>
          <a:xfrm>
            <a:off x="237846" y="4695246"/>
            <a:ext cx="8629548" cy="1248354"/>
            <a:chOff x="336981" y="2067337"/>
            <a:chExt cx="8629548" cy="1248354"/>
          </a:xfrm>
        </p:grpSpPr>
        <p:sp>
          <p:nvSpPr>
            <p:cNvPr id="24" name="Rectangle 23"/>
            <p:cNvSpPr/>
            <p:nvPr/>
          </p:nvSpPr>
          <p:spPr>
            <a:xfrm>
              <a:off x="1510748" y="2067337"/>
              <a:ext cx="1773141"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Sonraki duruma ilişkin </a:t>
              </a:r>
              <a:r>
                <a:rPr lang="tr-TR" dirty="0" err="1" smtClean="0">
                  <a:solidFill>
                    <a:schemeClr val="tx1"/>
                  </a:solidFill>
                </a:rPr>
                <a:t>kombinasyonel</a:t>
              </a:r>
              <a:r>
                <a:rPr lang="tr-TR" dirty="0" smtClean="0">
                  <a:solidFill>
                    <a:schemeClr val="tx1"/>
                  </a:solidFill>
                </a:rPr>
                <a:t> devre</a:t>
              </a:r>
              <a:endParaRPr lang="en-US" dirty="0">
                <a:solidFill>
                  <a:schemeClr val="tx1"/>
                </a:solidFill>
              </a:endParaRPr>
            </a:p>
          </p:txBody>
        </p:sp>
        <p:sp>
          <p:nvSpPr>
            <p:cNvPr id="25" name="Rectangle 24"/>
            <p:cNvSpPr/>
            <p:nvPr/>
          </p:nvSpPr>
          <p:spPr>
            <a:xfrm>
              <a:off x="3872286" y="2067337"/>
              <a:ext cx="1773141"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Şimdiki durumu saklayan </a:t>
              </a:r>
            </a:p>
            <a:p>
              <a:pPr algn="ctr"/>
              <a:r>
                <a:rPr lang="tr-TR" dirty="0" err="1" smtClean="0">
                  <a:solidFill>
                    <a:schemeClr val="tx1"/>
                  </a:solidFill>
                </a:rPr>
                <a:t>flip-floplar</a:t>
              </a:r>
              <a:endParaRPr lang="en-US" dirty="0">
                <a:solidFill>
                  <a:schemeClr val="tx1"/>
                </a:solidFill>
              </a:endParaRPr>
            </a:p>
          </p:txBody>
        </p:sp>
        <p:sp>
          <p:nvSpPr>
            <p:cNvPr id="26" name="Rectangle 25"/>
            <p:cNvSpPr/>
            <p:nvPr/>
          </p:nvSpPr>
          <p:spPr>
            <a:xfrm>
              <a:off x="6233824" y="2067337"/>
              <a:ext cx="1773141"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Çıkışa ilişkin </a:t>
              </a:r>
              <a:r>
                <a:rPr lang="tr-TR" dirty="0" err="1" smtClean="0">
                  <a:solidFill>
                    <a:schemeClr val="tx1"/>
                  </a:solidFill>
                </a:rPr>
                <a:t>kombinasyonel</a:t>
              </a:r>
              <a:r>
                <a:rPr lang="tr-TR" dirty="0" smtClean="0">
                  <a:solidFill>
                    <a:schemeClr val="tx1"/>
                  </a:solidFill>
                </a:rPr>
                <a:t> devre</a:t>
              </a:r>
              <a:endParaRPr lang="en-US" dirty="0">
                <a:solidFill>
                  <a:schemeClr val="tx1"/>
                </a:solidFill>
              </a:endParaRPr>
            </a:p>
          </p:txBody>
        </p:sp>
        <p:cxnSp>
          <p:nvCxnSpPr>
            <p:cNvPr id="27" name="Straight Arrow Connector 26"/>
            <p:cNvCxnSpPr>
              <a:stCxn id="24" idx="1"/>
            </p:cNvCxnSpPr>
            <p:nvPr/>
          </p:nvCxnSpPr>
          <p:spPr>
            <a:xfrm flipH="1" flipV="1">
              <a:off x="922351" y="2596098"/>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275937" y="2600071"/>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661330" y="2604040"/>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160891" y="2600077"/>
              <a:ext cx="4802588" cy="715614"/>
            </a:xfrm>
            <a:custGeom>
              <a:avLst/>
              <a:gdLst>
                <a:gd name="connsiteX0" fmla="*/ 4802588 w 4802588"/>
                <a:gd name="connsiteY0" fmla="*/ 0 h 858741"/>
                <a:gd name="connsiteX1" fmla="*/ 4802588 w 4802588"/>
                <a:gd name="connsiteY1" fmla="*/ 858741 h 858741"/>
                <a:gd name="connsiteX2" fmla="*/ 0 w 4802588"/>
                <a:gd name="connsiteY2" fmla="*/ 858741 h 858741"/>
                <a:gd name="connsiteX3" fmla="*/ 0 w 4802588"/>
                <a:gd name="connsiteY3" fmla="*/ 302150 h 858741"/>
                <a:gd name="connsiteX4" fmla="*/ 349857 w 4802588"/>
                <a:gd name="connsiteY4" fmla="*/ 302150 h 858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2588" h="858741">
                  <a:moveTo>
                    <a:pt x="4802588" y="0"/>
                  </a:moveTo>
                  <a:lnTo>
                    <a:pt x="4802588" y="858741"/>
                  </a:lnTo>
                  <a:lnTo>
                    <a:pt x="0" y="858741"/>
                  </a:lnTo>
                  <a:lnTo>
                    <a:pt x="0" y="302150"/>
                  </a:lnTo>
                  <a:lnTo>
                    <a:pt x="349857" y="302150"/>
                  </a:lnTo>
                </a:path>
              </a:pathLst>
            </a:custGeom>
            <a:noFill/>
            <a:ln w="38100">
              <a:solidFill>
                <a:srgbClr val="00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8006965" y="2604040"/>
              <a:ext cx="588397"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sosceles Triangle 32"/>
            <p:cNvSpPr/>
            <p:nvPr/>
          </p:nvSpPr>
          <p:spPr>
            <a:xfrm rot="5400000">
              <a:off x="3860359" y="2848196"/>
              <a:ext cx="230587" cy="206733"/>
            </a:xfrm>
            <a:prstGeom prst="triangle">
              <a:avLst/>
            </a:prstGeom>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H="1" flipV="1">
              <a:off x="3601941" y="2951561"/>
              <a:ext cx="262394" cy="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56062" y="2751148"/>
              <a:ext cx="426720" cy="369332"/>
            </a:xfrm>
            <a:prstGeom prst="rect">
              <a:avLst/>
            </a:prstGeom>
            <a:noFill/>
          </p:spPr>
          <p:txBody>
            <a:bodyPr wrap="none" rtlCol="0">
              <a:spAutoFit/>
            </a:bodyPr>
            <a:lstStyle/>
            <a:p>
              <a:r>
                <a:rPr lang="tr-TR" dirty="0" smtClean="0"/>
                <a:t>CP</a:t>
              </a:r>
              <a:endParaRPr lang="en-US" dirty="0"/>
            </a:p>
          </p:txBody>
        </p:sp>
        <p:sp>
          <p:nvSpPr>
            <p:cNvPr id="36" name="TextBox 35"/>
            <p:cNvSpPr txBox="1"/>
            <p:nvPr/>
          </p:nvSpPr>
          <p:spPr>
            <a:xfrm>
              <a:off x="336981" y="2234708"/>
              <a:ext cx="854721" cy="369332"/>
            </a:xfrm>
            <a:prstGeom prst="rect">
              <a:avLst/>
            </a:prstGeom>
            <a:noFill/>
          </p:spPr>
          <p:txBody>
            <a:bodyPr wrap="none" rtlCol="0">
              <a:spAutoFit/>
            </a:bodyPr>
            <a:lstStyle/>
            <a:p>
              <a:r>
                <a:rPr lang="tr-TR" dirty="0" smtClean="0"/>
                <a:t>Girişler</a:t>
              </a:r>
              <a:endParaRPr lang="en-US" dirty="0"/>
            </a:p>
          </p:txBody>
        </p:sp>
        <p:sp>
          <p:nvSpPr>
            <p:cNvPr id="37" name="TextBox 36"/>
            <p:cNvSpPr txBox="1"/>
            <p:nvPr/>
          </p:nvSpPr>
          <p:spPr>
            <a:xfrm>
              <a:off x="8115014" y="2238681"/>
              <a:ext cx="851515" cy="369332"/>
            </a:xfrm>
            <a:prstGeom prst="rect">
              <a:avLst/>
            </a:prstGeom>
            <a:noFill/>
          </p:spPr>
          <p:txBody>
            <a:bodyPr wrap="none" rtlCol="0">
              <a:spAutoFit/>
            </a:bodyPr>
            <a:lstStyle/>
            <a:p>
              <a:r>
                <a:rPr lang="tr-TR" dirty="0" smtClean="0"/>
                <a:t>Çıkışlar</a:t>
              </a:r>
              <a:endParaRPr lang="en-US" dirty="0"/>
            </a:p>
          </p:txBody>
        </p:sp>
      </p:grpSp>
    </p:spTree>
    <p:extLst>
      <p:ext uri="{BB962C8B-B14F-4D97-AF65-F5344CB8AC3E}">
        <p14:creationId xmlns:p14="http://schemas.microsoft.com/office/powerpoint/2010/main" val="3462983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3254">
                                            <p:txEl>
                                              <p:pRg st="6" end="6"/>
                                            </p:txEl>
                                          </p:spTgt>
                                        </p:tgtEl>
                                        <p:attrNameLst>
                                          <p:attrName>style.visibility</p:attrName>
                                        </p:attrNameLst>
                                      </p:cBhvr>
                                      <p:to>
                                        <p:strVal val="visible"/>
                                      </p:to>
                                    </p:set>
                                    <p:animEffect transition="in" filter="fade">
                                      <p:cBhvr>
                                        <p:cTn id="16" dur="500"/>
                                        <p:tgtEl>
                                          <p:spTgt spid="5325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1" y="76200"/>
            <a:ext cx="7943851"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outerShdw>
                </a:effectLst>
              </a:rPr>
              <a:t>JK Flip-</a:t>
            </a:r>
            <a:r>
              <a:rPr lang="en-US" dirty="0" err="1">
                <a:effectLst>
                  <a:outerShdw blurRad="38100" dist="38100" dir="2700000" algn="tl">
                    <a:srgbClr val="000000"/>
                  </a:outerShdw>
                </a:effectLst>
              </a:rPr>
              <a:t>Floplarla</a:t>
            </a:r>
            <a:r>
              <a:rPr lang="en-US" dirty="0">
                <a:effectLst>
                  <a:outerShdw blurRad="38100" dist="38100" dir="2700000" algn="tl">
                    <a:srgbClr val="000000"/>
                  </a:outerShdw>
                </a:effectLst>
              </a:rPr>
              <a:t> </a:t>
            </a:r>
            <a:r>
              <a:rPr lang="en-US" dirty="0" err="1" smtClean="0">
                <a:effectLst>
                  <a:outerShdw blurRad="38100" dist="38100" dir="2700000" algn="tl">
                    <a:srgbClr val="000000"/>
                  </a:outerShdw>
                </a:effectLst>
              </a:rPr>
              <a:t>Analiz</a:t>
            </a:r>
            <a:endParaRPr lang="en-US" dirty="0">
              <a:effectLst>
                <a:outerShdw blurRad="38100" dist="38100" dir="2700000" algn="tl">
                  <a:srgbClr val="000000"/>
                </a:outerShdw>
              </a:effectLst>
            </a:endParaRPr>
          </a:p>
        </p:txBody>
      </p:sp>
      <p:pic>
        <p:nvPicPr>
          <p:cNvPr id="8" name="Picture 7"/>
          <p:cNvPicPr>
            <a:picLocks noChangeAspect="1"/>
          </p:cNvPicPr>
          <p:nvPr/>
        </p:nvPicPr>
        <p:blipFill>
          <a:blip r:embed="rId2"/>
          <a:stretch>
            <a:fillRect/>
          </a:stretch>
        </p:blipFill>
        <p:spPr>
          <a:xfrm>
            <a:off x="1667207" y="1144712"/>
            <a:ext cx="5571794" cy="2903744"/>
          </a:xfrm>
          <a:prstGeom prst="rect">
            <a:avLst/>
          </a:prstGeom>
        </p:spPr>
      </p:pic>
      <p:sp>
        <p:nvSpPr>
          <p:cNvPr id="9" name="TextBox 8"/>
          <p:cNvSpPr txBox="1"/>
          <p:nvPr/>
        </p:nvSpPr>
        <p:spPr>
          <a:xfrm>
            <a:off x="2268340" y="4521197"/>
            <a:ext cx="1744860" cy="523220"/>
          </a:xfrm>
          <a:prstGeom prst="rect">
            <a:avLst/>
          </a:prstGeom>
          <a:noFill/>
        </p:spPr>
        <p:txBody>
          <a:bodyPr wrap="square" rtlCol="0">
            <a:spAutoFit/>
          </a:bodyPr>
          <a:lstStyle/>
          <a:p>
            <a:r>
              <a:rPr lang="tr-TR" sz="2800" dirty="0" smtClean="0"/>
              <a:t>JA </a:t>
            </a:r>
            <a:r>
              <a:rPr lang="en-US" sz="2800" dirty="0" smtClean="0"/>
              <a:t>= B</a:t>
            </a:r>
            <a:endParaRPr lang="en-US" sz="2800" dirty="0"/>
          </a:p>
        </p:txBody>
      </p:sp>
      <p:sp>
        <p:nvSpPr>
          <p:cNvPr id="10" name="TextBox 9"/>
          <p:cNvSpPr txBox="1"/>
          <p:nvPr/>
        </p:nvSpPr>
        <p:spPr>
          <a:xfrm>
            <a:off x="4833739" y="4495799"/>
            <a:ext cx="1871861" cy="523220"/>
          </a:xfrm>
          <a:prstGeom prst="rect">
            <a:avLst/>
          </a:prstGeom>
          <a:noFill/>
        </p:spPr>
        <p:txBody>
          <a:bodyPr wrap="square" rtlCol="0">
            <a:spAutoFit/>
          </a:bodyPr>
          <a:lstStyle/>
          <a:p>
            <a:r>
              <a:rPr lang="tr-TR" sz="2800" dirty="0" smtClean="0"/>
              <a:t>J</a:t>
            </a:r>
            <a:r>
              <a:rPr lang="en-US" sz="2800" dirty="0" smtClean="0"/>
              <a:t>B</a:t>
            </a:r>
            <a:r>
              <a:rPr lang="tr-TR" sz="2800" dirty="0" smtClean="0"/>
              <a:t> </a:t>
            </a:r>
            <a:r>
              <a:rPr lang="en-US" sz="2800" dirty="0" smtClean="0"/>
              <a:t>= x'</a:t>
            </a:r>
            <a:endParaRPr lang="en-US" sz="2800" dirty="0"/>
          </a:p>
        </p:txBody>
      </p:sp>
      <p:sp>
        <p:nvSpPr>
          <p:cNvPr id="11" name="TextBox 10"/>
          <p:cNvSpPr txBox="1"/>
          <p:nvPr/>
        </p:nvSpPr>
        <p:spPr>
          <a:xfrm>
            <a:off x="2268340" y="5308597"/>
            <a:ext cx="1846460" cy="523220"/>
          </a:xfrm>
          <a:prstGeom prst="rect">
            <a:avLst/>
          </a:prstGeom>
          <a:noFill/>
        </p:spPr>
        <p:txBody>
          <a:bodyPr wrap="square" rtlCol="0">
            <a:spAutoFit/>
          </a:bodyPr>
          <a:lstStyle/>
          <a:p>
            <a:r>
              <a:rPr lang="en-US" sz="2800" dirty="0"/>
              <a:t>K</a:t>
            </a:r>
            <a:r>
              <a:rPr lang="tr-TR" sz="2800" dirty="0" smtClean="0"/>
              <a:t>A </a:t>
            </a:r>
            <a:r>
              <a:rPr lang="en-US" sz="2800" dirty="0" smtClean="0"/>
              <a:t>= </a:t>
            </a:r>
            <a:r>
              <a:rPr lang="en-US" sz="2800" dirty="0" err="1" smtClean="0"/>
              <a:t>Bx</a:t>
            </a:r>
            <a:r>
              <a:rPr lang="en-US" sz="2800" dirty="0" smtClean="0"/>
              <a:t>'</a:t>
            </a:r>
            <a:endParaRPr lang="en-US" sz="2800" dirty="0"/>
          </a:p>
        </p:txBody>
      </p:sp>
      <mc:AlternateContent xmlns:mc="http://schemas.openxmlformats.org/markup-compatibility/2006" xmlns:a14="http://schemas.microsoft.com/office/drawing/2010/main">
        <mc:Choice Requires="a14">
          <p:sp>
            <p:nvSpPr>
              <p:cNvPr id="12" name="TextBox 11"/>
              <p:cNvSpPr txBox="1"/>
              <p:nvPr/>
            </p:nvSpPr>
            <p:spPr>
              <a:xfrm>
                <a:off x="4833739" y="5325531"/>
                <a:ext cx="3124928" cy="523220"/>
              </a:xfrm>
              <a:prstGeom prst="rect">
                <a:avLst/>
              </a:prstGeom>
              <a:noFill/>
            </p:spPr>
            <p:txBody>
              <a:bodyPr wrap="square" rtlCol="0">
                <a:spAutoFit/>
              </a:bodyPr>
              <a:lstStyle/>
              <a:p>
                <a:r>
                  <a:rPr lang="en-US" sz="2800" dirty="0"/>
                  <a:t>K</a:t>
                </a:r>
                <a:r>
                  <a:rPr lang="en-US" sz="2800" dirty="0" smtClean="0"/>
                  <a:t>B</a:t>
                </a:r>
                <a:r>
                  <a:rPr lang="tr-TR" sz="2800" dirty="0" smtClean="0"/>
                  <a:t> </a:t>
                </a:r>
                <a:r>
                  <a:rPr lang="en-US" sz="2800" dirty="0" smtClean="0"/>
                  <a:t>= </a:t>
                </a:r>
                <a:r>
                  <a:rPr lang="en-US" sz="2800" dirty="0" err="1" smtClean="0"/>
                  <a:t>A'x+Ax</a:t>
                </a:r>
                <a:r>
                  <a:rPr lang="en-US" sz="2800" dirty="0" smtClean="0"/>
                  <a:t>'=A</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x</a:t>
                </a:r>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833739" y="5325531"/>
                <a:ext cx="3124928" cy="523220"/>
              </a:xfrm>
              <a:prstGeom prst="rect">
                <a:avLst/>
              </a:prstGeom>
              <a:blipFill rotWithShape="0">
                <a:blip r:embed="rId3"/>
                <a:stretch>
                  <a:fillRect l="-4094" t="-11765" b="-3411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644B9B64-1CA5-49F8-8F3E-ED306D78CF84}" type="slidenum">
              <a:rPr lang="en-US" smtClean="0"/>
              <a:t>2</a:t>
            </a:fld>
            <a:endParaRPr lang="en-US"/>
          </a:p>
        </p:txBody>
      </p:sp>
    </p:spTree>
    <p:extLst>
      <p:ext uri="{BB962C8B-B14F-4D97-AF65-F5344CB8AC3E}">
        <p14:creationId xmlns:p14="http://schemas.microsoft.com/office/powerpoint/2010/main" val="354638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1" y="76200"/>
            <a:ext cx="7943851"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outerShdw>
                </a:effectLst>
              </a:rPr>
              <a:t>JK Flip-</a:t>
            </a:r>
            <a:r>
              <a:rPr lang="en-US" dirty="0" err="1">
                <a:effectLst>
                  <a:outerShdw blurRad="38100" dist="38100" dir="2700000" algn="tl">
                    <a:srgbClr val="000000"/>
                  </a:outerShdw>
                </a:effectLst>
              </a:rPr>
              <a:t>Floplarla</a:t>
            </a:r>
            <a:r>
              <a:rPr lang="en-US" dirty="0">
                <a:effectLst>
                  <a:outerShdw blurRad="38100" dist="38100" dir="2700000" algn="tl">
                    <a:srgbClr val="000000"/>
                  </a:outerShdw>
                </a:effectLst>
              </a:rPr>
              <a:t> </a:t>
            </a:r>
            <a:r>
              <a:rPr lang="en-US" dirty="0" err="1" smtClean="0">
                <a:effectLst>
                  <a:outerShdw blurRad="38100" dist="38100" dir="2700000" algn="tl">
                    <a:srgbClr val="000000"/>
                  </a:outerShdw>
                </a:effectLst>
              </a:rPr>
              <a:t>Analiz</a:t>
            </a:r>
            <a:endParaRPr lang="en-US" dirty="0">
              <a:effectLst>
                <a:outerShdw blurRad="38100" dist="38100" dir="2700000" algn="tl">
                  <a:srgbClr val="000000"/>
                </a:outerShdw>
              </a:effectLst>
            </a:endParaRPr>
          </a:p>
        </p:txBody>
      </p:sp>
      <p:pic>
        <p:nvPicPr>
          <p:cNvPr id="8" name="Picture 7"/>
          <p:cNvPicPr>
            <a:picLocks noChangeAspect="1"/>
          </p:cNvPicPr>
          <p:nvPr/>
        </p:nvPicPr>
        <p:blipFill>
          <a:blip r:embed="rId2"/>
          <a:stretch>
            <a:fillRect/>
          </a:stretch>
        </p:blipFill>
        <p:spPr>
          <a:xfrm>
            <a:off x="4875965" y="838200"/>
            <a:ext cx="4058487" cy="2115083"/>
          </a:xfrm>
          <a:prstGeom prst="rect">
            <a:avLst/>
          </a:prstGeom>
        </p:spPr>
      </p:pic>
      <p:sp>
        <p:nvSpPr>
          <p:cNvPr id="9" name="TextBox 8"/>
          <p:cNvSpPr txBox="1"/>
          <p:nvPr/>
        </p:nvSpPr>
        <p:spPr>
          <a:xfrm>
            <a:off x="490340" y="1007530"/>
            <a:ext cx="1744860" cy="523220"/>
          </a:xfrm>
          <a:prstGeom prst="rect">
            <a:avLst/>
          </a:prstGeom>
          <a:noFill/>
        </p:spPr>
        <p:txBody>
          <a:bodyPr wrap="square" rtlCol="0">
            <a:spAutoFit/>
          </a:bodyPr>
          <a:lstStyle/>
          <a:p>
            <a:r>
              <a:rPr lang="tr-TR" sz="2800" dirty="0" smtClean="0"/>
              <a:t>JA </a:t>
            </a:r>
            <a:r>
              <a:rPr lang="en-US" sz="2800" dirty="0" smtClean="0"/>
              <a:t>= B</a:t>
            </a:r>
            <a:endParaRPr lang="en-US" sz="2800" dirty="0"/>
          </a:p>
        </p:txBody>
      </p:sp>
      <p:sp>
        <p:nvSpPr>
          <p:cNvPr id="10" name="TextBox 9"/>
          <p:cNvSpPr txBox="1"/>
          <p:nvPr/>
        </p:nvSpPr>
        <p:spPr>
          <a:xfrm>
            <a:off x="1896532" y="982132"/>
            <a:ext cx="1871861" cy="523220"/>
          </a:xfrm>
          <a:prstGeom prst="rect">
            <a:avLst/>
          </a:prstGeom>
          <a:noFill/>
        </p:spPr>
        <p:txBody>
          <a:bodyPr wrap="square" rtlCol="0">
            <a:spAutoFit/>
          </a:bodyPr>
          <a:lstStyle/>
          <a:p>
            <a:r>
              <a:rPr lang="tr-TR" sz="2800" dirty="0" smtClean="0"/>
              <a:t>J</a:t>
            </a:r>
            <a:r>
              <a:rPr lang="en-US" sz="2800" dirty="0" smtClean="0"/>
              <a:t>B</a:t>
            </a:r>
            <a:r>
              <a:rPr lang="tr-TR" sz="2800" dirty="0" smtClean="0"/>
              <a:t> </a:t>
            </a:r>
            <a:r>
              <a:rPr lang="en-US" sz="2800" dirty="0" smtClean="0"/>
              <a:t>= x'</a:t>
            </a:r>
            <a:endParaRPr lang="en-US" sz="2800" dirty="0"/>
          </a:p>
        </p:txBody>
      </p:sp>
      <p:sp>
        <p:nvSpPr>
          <p:cNvPr id="11" name="TextBox 10"/>
          <p:cNvSpPr txBox="1"/>
          <p:nvPr/>
        </p:nvSpPr>
        <p:spPr>
          <a:xfrm>
            <a:off x="490340" y="1505352"/>
            <a:ext cx="1846460" cy="523220"/>
          </a:xfrm>
          <a:prstGeom prst="rect">
            <a:avLst/>
          </a:prstGeom>
          <a:noFill/>
        </p:spPr>
        <p:txBody>
          <a:bodyPr wrap="square" rtlCol="0">
            <a:spAutoFit/>
          </a:bodyPr>
          <a:lstStyle/>
          <a:p>
            <a:r>
              <a:rPr lang="en-US" sz="2800" dirty="0"/>
              <a:t>K</a:t>
            </a:r>
            <a:r>
              <a:rPr lang="tr-TR" sz="2800" dirty="0" smtClean="0"/>
              <a:t>A </a:t>
            </a:r>
            <a:r>
              <a:rPr lang="en-US" sz="2800" dirty="0" smtClean="0"/>
              <a:t>= </a:t>
            </a:r>
            <a:r>
              <a:rPr lang="en-US" sz="2800" dirty="0" err="1" smtClean="0"/>
              <a:t>Bx</a:t>
            </a:r>
            <a:r>
              <a:rPr lang="en-US" sz="2800" dirty="0" smtClean="0"/>
              <a:t>'</a:t>
            </a:r>
            <a:endParaRPr lang="en-US" sz="2800" dirty="0"/>
          </a:p>
        </p:txBody>
      </p:sp>
      <mc:AlternateContent xmlns:mc="http://schemas.openxmlformats.org/markup-compatibility/2006" xmlns:a14="http://schemas.microsoft.com/office/drawing/2010/main">
        <mc:Choice Requires="a14">
          <p:sp>
            <p:nvSpPr>
              <p:cNvPr id="12" name="TextBox 11"/>
              <p:cNvSpPr txBox="1"/>
              <p:nvPr/>
            </p:nvSpPr>
            <p:spPr>
              <a:xfrm>
                <a:off x="1896532" y="1505352"/>
                <a:ext cx="3124928" cy="523220"/>
              </a:xfrm>
              <a:prstGeom prst="rect">
                <a:avLst/>
              </a:prstGeom>
              <a:noFill/>
            </p:spPr>
            <p:txBody>
              <a:bodyPr wrap="square" rtlCol="0">
                <a:spAutoFit/>
              </a:bodyPr>
              <a:lstStyle/>
              <a:p>
                <a:r>
                  <a:rPr lang="en-US" sz="2800" dirty="0"/>
                  <a:t>K</a:t>
                </a:r>
                <a:r>
                  <a:rPr lang="en-US" sz="2800" dirty="0" smtClean="0"/>
                  <a:t>B</a:t>
                </a:r>
                <a:r>
                  <a:rPr lang="tr-TR" sz="2800" dirty="0" smtClean="0"/>
                  <a:t> </a:t>
                </a:r>
                <a:r>
                  <a:rPr lang="en-US" sz="2800" dirty="0" smtClean="0"/>
                  <a:t>= </a:t>
                </a:r>
                <a:r>
                  <a:rPr lang="en-US" sz="2800" dirty="0" err="1" smtClean="0"/>
                  <a:t>A'x+Ax</a:t>
                </a:r>
                <a:r>
                  <a:rPr lang="en-US" sz="2800" dirty="0" smtClean="0"/>
                  <a:t>'=A</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x</a:t>
                </a:r>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896532" y="1505352"/>
                <a:ext cx="3124928" cy="523220"/>
              </a:xfrm>
              <a:prstGeom prst="rect">
                <a:avLst/>
              </a:prstGeom>
              <a:blipFill rotWithShape="0">
                <a:blip r:embed="rId3"/>
                <a:stretch>
                  <a:fillRect l="-3899" t="-11628" b="-32558"/>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3138462300"/>
              </p:ext>
            </p:extLst>
          </p:nvPr>
        </p:nvGraphicFramePr>
        <p:xfrm>
          <a:off x="651933" y="2946398"/>
          <a:ext cx="6527798" cy="3603525"/>
        </p:xfrm>
        <a:graphic>
          <a:graphicData uri="http://schemas.openxmlformats.org/drawingml/2006/table">
            <a:tbl>
              <a:tblPr firstRow="1" bandRow="1">
                <a:tableStyleId>{9D7B26C5-4107-4FEC-AEDC-1716B250A1EF}</a:tableStyleId>
              </a:tblPr>
              <a:tblGrid>
                <a:gridCol w="932544"/>
                <a:gridCol w="932544"/>
                <a:gridCol w="932542"/>
                <a:gridCol w="932542"/>
                <a:gridCol w="932542"/>
                <a:gridCol w="466271"/>
                <a:gridCol w="466271"/>
                <a:gridCol w="466271"/>
                <a:gridCol w="466271"/>
              </a:tblGrid>
              <a:tr h="64130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a:t>
                      </a:r>
                      <a:r>
                        <a:rPr lang="en-US" dirty="0" smtClean="0"/>
                        <a:t>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              B</a:t>
                      </a:r>
                      <a:endParaRPr lang="en-US" dirty="0"/>
                    </a:p>
                  </a:txBody>
                  <a:tcPr/>
                </a:tc>
                <a:tc hMerge="1">
                  <a:txBody>
                    <a:bodyPr/>
                    <a:lstStyle/>
                    <a:p>
                      <a:endParaRPr lang="en-US"/>
                    </a:p>
                  </a:txBody>
                  <a:tcPr/>
                </a:tc>
                <a:tc>
                  <a:txBody>
                    <a:bodyPr/>
                    <a:lstStyle/>
                    <a:p>
                      <a:pPr algn="ctr"/>
                      <a:r>
                        <a:rPr lang="en-US" dirty="0" smtClean="0"/>
                        <a:t>G</a:t>
                      </a:r>
                      <a:r>
                        <a:rPr lang="tr-TR" dirty="0" smtClean="0"/>
                        <a:t>iriş</a:t>
                      </a:r>
                    </a:p>
                    <a:p>
                      <a:pPr algn="ctr"/>
                      <a:r>
                        <a:rPr lang="tr-TR" dirty="0" smtClean="0"/>
                        <a:t>x</a:t>
                      </a:r>
                      <a:endParaRPr lang="en-US" dirty="0"/>
                    </a:p>
                  </a:txBody>
                  <a:tcPr/>
                </a:tc>
                <a:tc gridSpan="2">
                  <a:txBody>
                    <a:bodyPr/>
                    <a:lstStyle/>
                    <a:p>
                      <a:pPr algn="ctr"/>
                      <a:r>
                        <a:rPr lang="tr-TR" dirty="0" smtClean="0"/>
                        <a:t>Sonraki Durum</a:t>
                      </a:r>
                      <a:endParaRPr lang="en-US" dirty="0" smtClean="0"/>
                    </a:p>
                    <a:p>
                      <a:pPr algn="ctr"/>
                      <a:r>
                        <a:rPr lang="tr-TR" sz="1800" dirty="0" smtClean="0"/>
                        <a:t>A</a:t>
                      </a:r>
                      <a:r>
                        <a:rPr lang="en-US" sz="1800" dirty="0" smtClean="0"/>
                        <a:t>	</a:t>
                      </a:r>
                      <a:r>
                        <a:rPr lang="tr-TR" sz="1800" dirty="0" smtClean="0"/>
                        <a:t>B</a:t>
                      </a:r>
                      <a:endParaRPr lang="en-US" dirty="0"/>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err="1" smtClean="0"/>
                        <a:t>Flip-Flop</a:t>
                      </a:r>
                      <a:r>
                        <a:rPr lang="tr-TR" dirty="0" smtClean="0"/>
                        <a:t> Girişleri</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JA</a:t>
                      </a:r>
                      <a:r>
                        <a:rPr lang="tr-TR" baseline="0" dirty="0" smtClean="0"/>
                        <a:t>    KA    JB    KB</a:t>
                      </a:r>
                      <a:endParaRPr lang="en-US"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55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tr-TR"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155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tr-TR"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155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tr-TR"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155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tr-TR"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155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tr-TR"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155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tr-TR"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6646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tr-TR"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6646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tr-TR"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33538358"/>
              </p:ext>
            </p:extLst>
          </p:nvPr>
        </p:nvGraphicFramePr>
        <p:xfrm>
          <a:off x="5376331" y="3580371"/>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0</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r h="366460">
                <a:tc>
                  <a:txBody>
                    <a:bodyPr/>
                    <a:lstStyle/>
                    <a:p>
                      <a:pPr algn="ctr"/>
                      <a:r>
                        <a:rPr lang="en-US" dirty="0" smtClean="0"/>
                        <a:t>1</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18548607"/>
              </p:ext>
            </p:extLst>
          </p:nvPr>
        </p:nvGraphicFramePr>
        <p:xfrm>
          <a:off x="5808131" y="3582902"/>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endParaRPr lang="en-US" dirty="0"/>
                    </a:p>
                  </a:txBody>
                  <a:tcPr/>
                </a:tc>
              </a:tr>
              <a:tr h="371550">
                <a:tc>
                  <a:txBody>
                    <a:bodyPr/>
                    <a:lstStyle/>
                    <a:p>
                      <a:pPr algn="ctr"/>
                      <a:r>
                        <a:rPr lang="tr-TR" dirty="0" smtClean="0"/>
                        <a:t>0</a:t>
                      </a:r>
                      <a:endParaRPr lang="en-US" dirty="0"/>
                    </a:p>
                  </a:txBody>
                  <a:tcPr/>
                </a:tc>
              </a:tr>
              <a:tr h="371550">
                <a:tc>
                  <a:txBody>
                    <a:bodyPr/>
                    <a:lstStyle/>
                    <a:p>
                      <a:pPr algn="ctr"/>
                      <a:endParaRPr lang="en-US" dirty="0"/>
                    </a:p>
                  </a:txBody>
                  <a:tcPr/>
                </a:tc>
              </a:tr>
              <a:tr h="371550">
                <a:tc>
                  <a:txBody>
                    <a:bodyPr/>
                    <a:lstStyle/>
                    <a:p>
                      <a:pPr algn="ctr"/>
                      <a:r>
                        <a:rPr lang="tr-TR" dirty="0" smtClean="0"/>
                        <a:t>0</a:t>
                      </a:r>
                      <a:endParaRPr lang="en-US" dirty="0"/>
                    </a:p>
                  </a:txBody>
                  <a:tcPr/>
                </a:tc>
              </a:tr>
              <a:tr h="371550">
                <a:tc>
                  <a:txBody>
                    <a:bodyPr/>
                    <a:lstStyle/>
                    <a:p>
                      <a:pPr algn="ctr"/>
                      <a:endParaRPr lang="en-US" dirty="0"/>
                    </a:p>
                  </a:txBody>
                  <a:tcPr/>
                </a:tc>
              </a:tr>
              <a:tr h="371550">
                <a:tc>
                  <a:txBody>
                    <a:bodyPr/>
                    <a:lstStyle/>
                    <a:p>
                      <a:pPr algn="ctr"/>
                      <a:r>
                        <a:rPr lang="en-US" dirty="0" smtClean="0"/>
                        <a:t>0</a:t>
                      </a:r>
                      <a:endParaRPr lang="en-US" dirty="0"/>
                    </a:p>
                  </a:txBody>
                  <a:tcPr/>
                </a:tc>
              </a:tr>
              <a:tr h="366460">
                <a:tc>
                  <a:txBody>
                    <a:bodyPr/>
                    <a:lstStyle/>
                    <a:p>
                      <a:pPr algn="ctr"/>
                      <a:endParaRPr lang="en-US" dirty="0"/>
                    </a:p>
                  </a:txBody>
                  <a:tcPr/>
                </a:tc>
              </a:tr>
              <a:tr h="366460">
                <a:tc>
                  <a:txBody>
                    <a:bodyPr/>
                    <a:lstStyle/>
                    <a:p>
                      <a:pPr algn="ctr"/>
                      <a:r>
                        <a:rPr lang="tr-TR" dirty="0" smtClean="0"/>
                        <a:t>0</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64841160"/>
              </p:ext>
            </p:extLst>
          </p:nvPr>
        </p:nvGraphicFramePr>
        <p:xfrm>
          <a:off x="6697775" y="3586779"/>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r h="366460">
                <a:tc>
                  <a:txBody>
                    <a:bodyPr/>
                    <a:lstStyle/>
                    <a:p>
                      <a:pPr algn="ctr"/>
                      <a:r>
                        <a:rPr lang="tr-TR" dirty="0" smtClean="0"/>
                        <a:t>0</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34394084"/>
              </p:ext>
            </p:extLst>
          </p:nvPr>
        </p:nvGraphicFramePr>
        <p:xfrm>
          <a:off x="5807492" y="3587914"/>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tr-TR" dirty="0" smtClean="0"/>
                        <a:t>0</a:t>
                      </a:r>
                      <a:endParaRPr lang="en-US" dirty="0"/>
                    </a:p>
                  </a:txBody>
                  <a:tcPr/>
                </a:tc>
              </a:tr>
              <a:tr h="371550">
                <a:tc>
                  <a:txBody>
                    <a:bodyPr/>
                    <a:lstStyle/>
                    <a:p>
                      <a:pPr algn="ctr"/>
                      <a:endParaRPr lang="en-US" dirty="0"/>
                    </a:p>
                  </a:txBody>
                  <a:tcPr/>
                </a:tc>
              </a:tr>
              <a:tr h="371550">
                <a:tc>
                  <a:txBody>
                    <a:bodyPr/>
                    <a:lstStyle/>
                    <a:p>
                      <a:pPr algn="ctr"/>
                      <a:r>
                        <a:rPr lang="tr-TR" dirty="0" smtClean="0"/>
                        <a:t>1</a:t>
                      </a:r>
                      <a:endParaRPr lang="en-US" dirty="0"/>
                    </a:p>
                  </a:txBody>
                  <a:tcPr/>
                </a:tc>
              </a:tr>
              <a:tr h="371550">
                <a:tc>
                  <a:txBody>
                    <a:bodyPr/>
                    <a:lstStyle/>
                    <a:p>
                      <a:pPr algn="ctr"/>
                      <a:endParaRPr lang="en-US" dirty="0"/>
                    </a:p>
                  </a:txBody>
                  <a:tcPr/>
                </a:tc>
              </a:tr>
              <a:tr h="371550">
                <a:tc>
                  <a:txBody>
                    <a:bodyPr/>
                    <a:lstStyle/>
                    <a:p>
                      <a:pPr algn="ctr"/>
                      <a:r>
                        <a:rPr lang="tr-TR" dirty="0" smtClean="0"/>
                        <a:t>0</a:t>
                      </a:r>
                      <a:endParaRPr lang="en-US" dirty="0"/>
                    </a:p>
                  </a:txBody>
                  <a:tcPr/>
                </a:tc>
              </a:tr>
              <a:tr h="371550">
                <a:tc>
                  <a:txBody>
                    <a:bodyPr/>
                    <a:lstStyle/>
                    <a:p>
                      <a:pPr algn="ctr"/>
                      <a:endParaRPr lang="en-US" dirty="0"/>
                    </a:p>
                  </a:txBody>
                  <a:tcPr/>
                </a:tc>
              </a:tr>
              <a:tr h="366460">
                <a:tc>
                  <a:txBody>
                    <a:bodyPr/>
                    <a:lstStyle/>
                    <a:p>
                      <a:pPr algn="ctr"/>
                      <a:r>
                        <a:rPr lang="tr-TR" dirty="0" smtClean="0"/>
                        <a:t>1</a:t>
                      </a:r>
                      <a:endParaRPr lang="en-US" dirty="0"/>
                    </a:p>
                  </a:txBody>
                  <a:tcPr/>
                </a:tc>
              </a:tr>
              <a:tr h="366460">
                <a:tc>
                  <a:txBody>
                    <a:bodyPr/>
                    <a:lstStyle/>
                    <a:p>
                      <a:pPr algn="ct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29859734"/>
              </p:ext>
            </p:extLst>
          </p:nvPr>
        </p:nvGraphicFramePr>
        <p:xfrm>
          <a:off x="6245224" y="3586779"/>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1</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r h="366460">
                <a:tc>
                  <a:txBody>
                    <a:bodyPr/>
                    <a:lstStyle/>
                    <a:p>
                      <a:pPr algn="ctr"/>
                      <a:r>
                        <a:rPr lang="tr-TR" dirty="0" smtClean="0"/>
                        <a:t>0</a:t>
                      </a:r>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45540165"/>
              </p:ext>
            </p:extLst>
          </p:nvPr>
        </p:nvGraphicFramePr>
        <p:xfrm>
          <a:off x="3725333" y="3580371"/>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0</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6646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bl>
          </a:graphicData>
        </a:graphic>
      </p:graphicFrame>
      <p:sp>
        <p:nvSpPr>
          <p:cNvPr id="2" name="Rectangle 1"/>
          <p:cNvSpPr/>
          <p:nvPr/>
        </p:nvSpPr>
        <p:spPr>
          <a:xfrm>
            <a:off x="5377592" y="3593770"/>
            <a:ext cx="831208" cy="2962220"/>
          </a:xfrm>
          <a:prstGeom prst="rect">
            <a:avLst/>
          </a:prstGeom>
          <a:solidFill>
            <a:srgbClr val="3366FF">
              <a:alpha val="29804"/>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ectangle 19"/>
          <p:cNvSpPr/>
          <p:nvPr/>
        </p:nvSpPr>
        <p:spPr>
          <a:xfrm>
            <a:off x="6253691" y="3580371"/>
            <a:ext cx="831208" cy="2962220"/>
          </a:xfrm>
          <a:prstGeom prst="rect">
            <a:avLst/>
          </a:prstGeom>
          <a:solidFill>
            <a:srgbClr val="FF0066">
              <a:alpha val="29804"/>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3846792937"/>
              </p:ext>
            </p:extLst>
          </p:nvPr>
        </p:nvGraphicFramePr>
        <p:xfrm>
          <a:off x="4643964" y="3586885"/>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bl>
          </a:graphicData>
        </a:graphic>
      </p:graphicFrame>
      <p:sp>
        <p:nvSpPr>
          <p:cNvPr id="22" name="Rectangle 21"/>
          <p:cNvSpPr/>
          <p:nvPr/>
        </p:nvSpPr>
        <p:spPr>
          <a:xfrm>
            <a:off x="3730571" y="3586779"/>
            <a:ext cx="407137" cy="2962220"/>
          </a:xfrm>
          <a:prstGeom prst="rect">
            <a:avLst/>
          </a:prstGeom>
          <a:solidFill>
            <a:srgbClr val="3366FF">
              <a:alpha val="29804"/>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Rectangle 22"/>
          <p:cNvSpPr/>
          <p:nvPr/>
        </p:nvSpPr>
        <p:spPr>
          <a:xfrm>
            <a:off x="4650950" y="3593770"/>
            <a:ext cx="407137" cy="2962220"/>
          </a:xfrm>
          <a:prstGeom prst="rect">
            <a:avLst/>
          </a:prstGeom>
          <a:solidFill>
            <a:srgbClr val="FF0066">
              <a:alpha val="29804"/>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644B9B64-1CA5-49F8-8F3E-ED306D78CF84}" type="slidenum">
              <a:rPr lang="en-US" smtClean="0"/>
              <a:t>3</a:t>
            </a:fld>
            <a:endParaRPr lang="en-US"/>
          </a:p>
        </p:txBody>
      </p:sp>
    </p:spTree>
    <p:extLst>
      <p:ext uri="{BB962C8B-B14F-4D97-AF65-F5344CB8AC3E}">
        <p14:creationId xmlns:p14="http://schemas.microsoft.com/office/powerpoint/2010/main" val="96300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1" y="76200"/>
            <a:ext cx="7943851"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ffectLst>
                  <a:outerShdw blurRad="38100" dist="38100" dir="2700000" algn="tl">
                    <a:srgbClr val="000000"/>
                  </a:outerShdw>
                </a:effectLst>
              </a:rPr>
              <a:t>JK Flip-</a:t>
            </a:r>
            <a:r>
              <a:rPr lang="en-US" dirty="0" err="1">
                <a:effectLst>
                  <a:outerShdw blurRad="38100" dist="38100" dir="2700000" algn="tl">
                    <a:srgbClr val="000000"/>
                  </a:outerShdw>
                </a:effectLst>
              </a:rPr>
              <a:t>Floplarla</a:t>
            </a:r>
            <a:r>
              <a:rPr lang="en-US" dirty="0">
                <a:effectLst>
                  <a:outerShdw blurRad="38100" dist="38100" dir="2700000" algn="tl">
                    <a:srgbClr val="000000"/>
                  </a:outerShdw>
                </a:effectLst>
              </a:rPr>
              <a:t> </a:t>
            </a:r>
            <a:r>
              <a:rPr lang="en-US" dirty="0" err="1" smtClean="0">
                <a:effectLst>
                  <a:outerShdw blurRad="38100" dist="38100" dir="2700000" algn="tl">
                    <a:srgbClr val="000000"/>
                  </a:outerShdw>
                </a:effectLst>
              </a:rPr>
              <a:t>Analiz</a:t>
            </a:r>
            <a:endParaRPr lang="en-US" dirty="0">
              <a:effectLst>
                <a:outerShdw blurRad="38100" dist="38100" dir="2700000" algn="tl">
                  <a:srgbClr val="000000"/>
                </a:outerShdw>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3922890944"/>
              </p:ext>
            </p:extLst>
          </p:nvPr>
        </p:nvGraphicFramePr>
        <p:xfrm>
          <a:off x="348498" y="1340728"/>
          <a:ext cx="5790862" cy="3603525"/>
        </p:xfrm>
        <a:graphic>
          <a:graphicData uri="http://schemas.openxmlformats.org/drawingml/2006/table">
            <a:tbl>
              <a:tblPr firstRow="1" bandRow="1">
                <a:tableStyleId>{9D7B26C5-4107-4FEC-AEDC-1716B250A1EF}</a:tableStyleId>
              </a:tblPr>
              <a:tblGrid>
                <a:gridCol w="904232"/>
                <a:gridCol w="687914"/>
                <a:gridCol w="685956"/>
                <a:gridCol w="904230"/>
                <a:gridCol w="800066"/>
                <a:gridCol w="452116"/>
                <a:gridCol w="452116"/>
                <a:gridCol w="452116"/>
                <a:gridCol w="452116"/>
              </a:tblGrid>
              <a:tr h="64130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dirty="0" smtClean="0"/>
                        <a:t>Şimdiki duru</a:t>
                      </a:r>
                      <a:r>
                        <a:rPr lang="en-US" sz="1800" dirty="0" smtClean="0"/>
                        <a:t>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A              B</a:t>
                      </a:r>
                      <a:endParaRPr lang="en-US" sz="1800" dirty="0"/>
                    </a:p>
                  </a:txBody>
                  <a:tcPr/>
                </a:tc>
                <a:tc hMerge="1">
                  <a:txBody>
                    <a:bodyPr/>
                    <a:lstStyle/>
                    <a:p>
                      <a:endParaRPr lang="en-US"/>
                    </a:p>
                  </a:txBody>
                  <a:tcPr/>
                </a:tc>
                <a:tc>
                  <a:txBody>
                    <a:bodyPr/>
                    <a:lstStyle/>
                    <a:p>
                      <a:pPr algn="ctr"/>
                      <a:r>
                        <a:rPr lang="en-US" sz="1800" dirty="0" smtClean="0"/>
                        <a:t>G</a:t>
                      </a:r>
                      <a:r>
                        <a:rPr lang="tr-TR" sz="1800" dirty="0" smtClean="0"/>
                        <a:t>iriş</a:t>
                      </a:r>
                    </a:p>
                    <a:p>
                      <a:pPr algn="ctr"/>
                      <a:r>
                        <a:rPr lang="tr-TR" sz="1800" dirty="0" smtClean="0"/>
                        <a:t>x</a:t>
                      </a:r>
                      <a:endParaRPr lang="en-US" sz="1800" dirty="0"/>
                    </a:p>
                  </a:txBody>
                  <a:tcPr/>
                </a:tc>
                <a:tc gridSpan="2">
                  <a:txBody>
                    <a:bodyPr/>
                    <a:lstStyle/>
                    <a:p>
                      <a:pPr algn="ctr"/>
                      <a:r>
                        <a:rPr lang="tr-TR" sz="1800" dirty="0" smtClean="0"/>
                        <a:t>Sonraki Durum</a:t>
                      </a:r>
                      <a:endParaRPr lang="en-US" sz="1800" dirty="0" smtClean="0"/>
                    </a:p>
                    <a:p>
                      <a:pPr algn="ctr"/>
                      <a:r>
                        <a:rPr lang="tr-TR" sz="1800" dirty="0" smtClean="0"/>
                        <a:t>A</a:t>
                      </a:r>
                      <a:r>
                        <a:rPr lang="en-US" sz="1800" dirty="0" smtClean="0"/>
                        <a:t>	</a:t>
                      </a:r>
                      <a:r>
                        <a:rPr lang="tr-TR" sz="1800" dirty="0" smtClean="0"/>
                        <a:t>B</a:t>
                      </a:r>
                      <a:endParaRPr lang="en-US" sz="1800" dirty="0"/>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dirty="0" err="1" smtClean="0"/>
                        <a:t>Flip-Flop</a:t>
                      </a:r>
                      <a:r>
                        <a:rPr lang="tr-TR" sz="1800" dirty="0" smtClean="0"/>
                        <a:t> Girişleri</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dirty="0" smtClean="0"/>
                        <a:t>JA</a:t>
                      </a:r>
                      <a:r>
                        <a:rPr lang="tr-TR" sz="1800" baseline="0" dirty="0" smtClean="0"/>
                        <a:t>    KA    JB    KB</a:t>
                      </a:r>
                      <a:endParaRPr lang="en-US" sz="180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1550">
                <a:tc>
                  <a:txBody>
                    <a:bodyPr/>
                    <a:lstStyle/>
                    <a:p>
                      <a:pPr algn="ctr"/>
                      <a:r>
                        <a:rPr lang="en-US" sz="1800" dirty="0" smtClean="0"/>
                        <a:t>0</a:t>
                      </a:r>
                      <a:endParaRPr lang="en-US" sz="1800" dirty="0"/>
                    </a:p>
                  </a:txBody>
                  <a:tcPr/>
                </a:tc>
                <a:tc>
                  <a:txBody>
                    <a:bodyPr/>
                    <a:lstStyle/>
                    <a:p>
                      <a:pPr algn="ctr"/>
                      <a:r>
                        <a:rPr lang="en-US" sz="1800" dirty="0" smtClean="0"/>
                        <a:t>0</a:t>
                      </a:r>
                      <a:endParaRPr lang="en-US" sz="1800" dirty="0"/>
                    </a:p>
                  </a:txBody>
                  <a:tcPr/>
                </a:tc>
                <a:tc>
                  <a:txBody>
                    <a:bodyPr/>
                    <a:lstStyle/>
                    <a:p>
                      <a:pPr algn="ctr"/>
                      <a:r>
                        <a:rPr lang="tr-TR" sz="1800" dirty="0" smtClean="0"/>
                        <a:t>0</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71550">
                <a:tc>
                  <a:txBody>
                    <a:bodyPr/>
                    <a:lstStyle/>
                    <a:p>
                      <a:pPr algn="ctr"/>
                      <a:r>
                        <a:rPr lang="en-US" sz="1800" dirty="0" smtClean="0"/>
                        <a:t>0</a:t>
                      </a:r>
                      <a:endParaRPr lang="en-US" sz="1800" dirty="0"/>
                    </a:p>
                  </a:txBody>
                  <a:tcPr/>
                </a:tc>
                <a:tc>
                  <a:txBody>
                    <a:bodyPr/>
                    <a:lstStyle/>
                    <a:p>
                      <a:pPr algn="ctr"/>
                      <a:r>
                        <a:rPr lang="en-US" sz="1800" dirty="0" smtClean="0"/>
                        <a:t>0</a:t>
                      </a:r>
                      <a:endParaRPr lang="en-US" sz="1800" dirty="0"/>
                    </a:p>
                  </a:txBody>
                  <a:tcPr/>
                </a:tc>
                <a:tc>
                  <a:txBody>
                    <a:bodyPr/>
                    <a:lstStyle/>
                    <a:p>
                      <a:pPr algn="ctr"/>
                      <a:r>
                        <a:rPr lang="tr-TR" sz="1800" dirty="0" smtClean="0"/>
                        <a:t>1</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71550">
                <a:tc>
                  <a:txBody>
                    <a:bodyPr/>
                    <a:lstStyle/>
                    <a:p>
                      <a:pPr algn="ctr"/>
                      <a:r>
                        <a:rPr lang="en-US" sz="1800" dirty="0" smtClean="0"/>
                        <a:t>0</a:t>
                      </a:r>
                      <a:endParaRPr lang="en-US" sz="1800" dirty="0"/>
                    </a:p>
                  </a:txBody>
                  <a:tcPr/>
                </a:tc>
                <a:tc>
                  <a:txBody>
                    <a:bodyPr/>
                    <a:lstStyle/>
                    <a:p>
                      <a:pPr algn="ctr"/>
                      <a:r>
                        <a:rPr lang="en-US" sz="1800" dirty="0" smtClean="0"/>
                        <a:t>1</a:t>
                      </a:r>
                      <a:endParaRPr lang="en-US" sz="1800" dirty="0"/>
                    </a:p>
                  </a:txBody>
                  <a:tcPr/>
                </a:tc>
                <a:tc>
                  <a:txBody>
                    <a:bodyPr/>
                    <a:lstStyle/>
                    <a:p>
                      <a:pPr algn="ctr"/>
                      <a:r>
                        <a:rPr lang="tr-TR" sz="1800" dirty="0" smtClean="0"/>
                        <a:t>0</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71550">
                <a:tc>
                  <a:txBody>
                    <a:bodyPr/>
                    <a:lstStyle/>
                    <a:p>
                      <a:pPr algn="ctr"/>
                      <a:r>
                        <a:rPr lang="en-US" sz="1800" dirty="0" smtClean="0"/>
                        <a:t>0</a:t>
                      </a:r>
                      <a:endParaRPr lang="en-US" sz="1800" dirty="0"/>
                    </a:p>
                  </a:txBody>
                  <a:tcPr/>
                </a:tc>
                <a:tc>
                  <a:txBody>
                    <a:bodyPr/>
                    <a:lstStyle/>
                    <a:p>
                      <a:pPr algn="ctr"/>
                      <a:r>
                        <a:rPr lang="en-US" sz="1800" dirty="0" smtClean="0"/>
                        <a:t>1</a:t>
                      </a:r>
                      <a:endParaRPr lang="en-US" sz="1800" dirty="0"/>
                    </a:p>
                  </a:txBody>
                  <a:tcPr/>
                </a:tc>
                <a:tc>
                  <a:txBody>
                    <a:bodyPr/>
                    <a:lstStyle/>
                    <a:p>
                      <a:pPr algn="ctr"/>
                      <a:r>
                        <a:rPr lang="tr-TR" sz="1800" dirty="0" smtClean="0"/>
                        <a:t>1</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71550">
                <a:tc>
                  <a:txBody>
                    <a:bodyPr/>
                    <a:lstStyle/>
                    <a:p>
                      <a:pPr algn="ctr"/>
                      <a:r>
                        <a:rPr lang="en-US" sz="1800" dirty="0" smtClean="0"/>
                        <a:t>1</a:t>
                      </a:r>
                      <a:endParaRPr lang="en-US" sz="1800" dirty="0"/>
                    </a:p>
                  </a:txBody>
                  <a:tcPr/>
                </a:tc>
                <a:tc>
                  <a:txBody>
                    <a:bodyPr/>
                    <a:lstStyle/>
                    <a:p>
                      <a:pPr algn="ctr"/>
                      <a:r>
                        <a:rPr lang="en-US" sz="1800" dirty="0" smtClean="0"/>
                        <a:t>0</a:t>
                      </a:r>
                      <a:endParaRPr lang="en-US" sz="1800" dirty="0"/>
                    </a:p>
                  </a:txBody>
                  <a:tcPr/>
                </a:tc>
                <a:tc>
                  <a:txBody>
                    <a:bodyPr/>
                    <a:lstStyle/>
                    <a:p>
                      <a:pPr algn="ctr"/>
                      <a:r>
                        <a:rPr lang="tr-TR" sz="1800" dirty="0" smtClean="0"/>
                        <a:t>0</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71550">
                <a:tc>
                  <a:txBody>
                    <a:bodyPr/>
                    <a:lstStyle/>
                    <a:p>
                      <a:pPr algn="ctr"/>
                      <a:r>
                        <a:rPr lang="en-US" sz="1800" dirty="0" smtClean="0"/>
                        <a:t>1</a:t>
                      </a:r>
                      <a:endParaRPr lang="en-US" sz="1800" dirty="0"/>
                    </a:p>
                  </a:txBody>
                  <a:tcPr/>
                </a:tc>
                <a:tc>
                  <a:txBody>
                    <a:bodyPr/>
                    <a:lstStyle/>
                    <a:p>
                      <a:pPr algn="ctr"/>
                      <a:r>
                        <a:rPr lang="en-US" sz="1800" dirty="0" smtClean="0"/>
                        <a:t>0</a:t>
                      </a:r>
                      <a:endParaRPr lang="en-US" sz="1800" dirty="0"/>
                    </a:p>
                  </a:txBody>
                  <a:tcPr/>
                </a:tc>
                <a:tc>
                  <a:txBody>
                    <a:bodyPr/>
                    <a:lstStyle/>
                    <a:p>
                      <a:pPr algn="ctr"/>
                      <a:r>
                        <a:rPr lang="tr-TR" sz="1800" dirty="0" smtClean="0"/>
                        <a:t>1</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66460">
                <a:tc>
                  <a:txBody>
                    <a:bodyPr/>
                    <a:lstStyle/>
                    <a:p>
                      <a:pPr algn="ctr"/>
                      <a:r>
                        <a:rPr lang="en-US" sz="1800" dirty="0" smtClean="0"/>
                        <a:t>1</a:t>
                      </a:r>
                      <a:endParaRPr lang="en-US" sz="1800" dirty="0"/>
                    </a:p>
                  </a:txBody>
                  <a:tcPr/>
                </a:tc>
                <a:tc>
                  <a:txBody>
                    <a:bodyPr/>
                    <a:lstStyle/>
                    <a:p>
                      <a:pPr algn="ctr"/>
                      <a:r>
                        <a:rPr lang="en-US" sz="1800" dirty="0" smtClean="0"/>
                        <a:t>1</a:t>
                      </a:r>
                      <a:endParaRPr lang="en-US" sz="1800" dirty="0"/>
                    </a:p>
                  </a:txBody>
                  <a:tcPr/>
                </a:tc>
                <a:tc>
                  <a:txBody>
                    <a:bodyPr/>
                    <a:lstStyle/>
                    <a:p>
                      <a:pPr algn="ctr"/>
                      <a:r>
                        <a:rPr lang="tr-TR" sz="1800" dirty="0" smtClean="0"/>
                        <a:t>0</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r h="366460">
                <a:tc>
                  <a:txBody>
                    <a:bodyPr/>
                    <a:lstStyle/>
                    <a:p>
                      <a:pPr algn="ctr"/>
                      <a:r>
                        <a:rPr lang="en-US" sz="1800" dirty="0" smtClean="0"/>
                        <a:t>1</a:t>
                      </a:r>
                      <a:endParaRPr lang="en-US" sz="1800" dirty="0"/>
                    </a:p>
                  </a:txBody>
                  <a:tcPr/>
                </a:tc>
                <a:tc>
                  <a:txBody>
                    <a:bodyPr/>
                    <a:lstStyle/>
                    <a:p>
                      <a:pPr algn="ctr"/>
                      <a:r>
                        <a:rPr lang="en-US" sz="1800" dirty="0" smtClean="0"/>
                        <a:t>1</a:t>
                      </a:r>
                      <a:endParaRPr lang="en-US" sz="1800" dirty="0"/>
                    </a:p>
                  </a:txBody>
                  <a:tcPr/>
                </a:tc>
                <a:tc>
                  <a:txBody>
                    <a:bodyPr/>
                    <a:lstStyle/>
                    <a:p>
                      <a:pPr algn="ctr"/>
                      <a:r>
                        <a:rPr lang="tr-TR" sz="1800" dirty="0" smtClean="0"/>
                        <a:t>1</a:t>
                      </a: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74126873"/>
              </p:ext>
            </p:extLst>
          </p:nvPr>
        </p:nvGraphicFramePr>
        <p:xfrm>
          <a:off x="4344763" y="1983168"/>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0</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r h="366460">
                <a:tc>
                  <a:txBody>
                    <a:bodyPr/>
                    <a:lstStyle/>
                    <a:p>
                      <a:pPr algn="ctr"/>
                      <a:r>
                        <a:rPr lang="en-US" dirty="0" smtClean="0"/>
                        <a:t>1</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89643945"/>
              </p:ext>
            </p:extLst>
          </p:nvPr>
        </p:nvGraphicFramePr>
        <p:xfrm>
          <a:off x="5666207" y="1981109"/>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r h="366460">
                <a:tc>
                  <a:txBody>
                    <a:bodyPr/>
                    <a:lstStyle/>
                    <a:p>
                      <a:pPr algn="ctr"/>
                      <a:r>
                        <a:rPr lang="tr-TR" dirty="0" smtClean="0"/>
                        <a:t>0</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26055513"/>
              </p:ext>
            </p:extLst>
          </p:nvPr>
        </p:nvGraphicFramePr>
        <p:xfrm>
          <a:off x="4776563" y="1982245"/>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tr-TR" dirty="0" smtClean="0"/>
                        <a:t>0</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tr-TR" dirty="0" smtClean="0"/>
                        <a:t>1</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tr-TR" dirty="0" smtClean="0"/>
                        <a:t>1</a:t>
                      </a:r>
                      <a:endParaRPr lang="en-US" dirty="0"/>
                    </a:p>
                  </a:txBody>
                  <a:tcPr/>
                </a:tc>
              </a:tr>
              <a:tr h="366460">
                <a:tc>
                  <a:txBody>
                    <a:bodyPr/>
                    <a:lstStyle/>
                    <a:p>
                      <a:pPr algn="ctr"/>
                      <a:r>
                        <a:rPr lang="tr-TR" dirty="0" smtClean="0"/>
                        <a:t>0</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70577487"/>
              </p:ext>
            </p:extLst>
          </p:nvPr>
        </p:nvGraphicFramePr>
        <p:xfrm>
          <a:off x="5213656" y="1981109"/>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1</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tr-TR"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r h="366460">
                <a:tc>
                  <a:txBody>
                    <a:bodyPr/>
                    <a:lstStyle/>
                    <a:p>
                      <a:pPr algn="ctr"/>
                      <a:r>
                        <a:rPr lang="tr-TR" dirty="0" smtClean="0"/>
                        <a:t>0</a:t>
                      </a:r>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79641786"/>
              </p:ext>
            </p:extLst>
          </p:nvPr>
        </p:nvGraphicFramePr>
        <p:xfrm>
          <a:off x="2837701" y="1974701"/>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0</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1</a:t>
                      </a:r>
                      <a:endParaRPr lang="en-US" dirty="0"/>
                    </a:p>
                  </a:txBody>
                  <a:tcPr/>
                </a:tc>
              </a:tr>
              <a:tr h="36646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631479690"/>
              </p:ext>
            </p:extLst>
          </p:nvPr>
        </p:nvGraphicFramePr>
        <p:xfrm>
          <a:off x="3713993" y="1981215"/>
          <a:ext cx="414866" cy="2962220"/>
        </p:xfrm>
        <a:graphic>
          <a:graphicData uri="http://schemas.openxmlformats.org/drawingml/2006/table">
            <a:tbl>
              <a:tblPr firstRow="1" bandRow="1">
                <a:tableStyleId>{2D5ABB26-0587-4C30-8999-92F81FD0307C}</a:tableStyleId>
              </a:tblPr>
              <a:tblGrid>
                <a:gridCol w="414866"/>
              </a:tblGrid>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71550">
                <a:tc>
                  <a:txBody>
                    <a:bodyPr/>
                    <a:lstStyle/>
                    <a:p>
                      <a:pPr algn="ctr"/>
                      <a:r>
                        <a:rPr lang="en-US" dirty="0" smtClean="0"/>
                        <a:t>1</a:t>
                      </a:r>
                      <a:endParaRPr lang="en-US" dirty="0"/>
                    </a:p>
                  </a:txBody>
                  <a:tcPr/>
                </a:tc>
              </a:tr>
              <a:tr h="371550">
                <a:tc>
                  <a:txBody>
                    <a:bodyPr/>
                    <a:lstStyle/>
                    <a:p>
                      <a:pPr algn="ctr"/>
                      <a:r>
                        <a:rPr lang="en-US" dirty="0" smtClean="0"/>
                        <a:t>0</a:t>
                      </a:r>
                      <a:endParaRPr lang="en-US" dirty="0"/>
                    </a:p>
                  </a:txBody>
                  <a:tcPr/>
                </a:tc>
              </a:tr>
              <a:tr h="366460">
                <a:tc>
                  <a:txBody>
                    <a:bodyPr/>
                    <a:lstStyle/>
                    <a:p>
                      <a:pPr algn="ctr"/>
                      <a:r>
                        <a:rPr lang="en-US" dirty="0" smtClean="0"/>
                        <a:t>0</a:t>
                      </a:r>
                      <a:endParaRPr lang="en-US" dirty="0"/>
                    </a:p>
                  </a:txBody>
                  <a:tcPr/>
                </a:tc>
              </a:tr>
              <a:tr h="366460">
                <a:tc>
                  <a:txBody>
                    <a:bodyPr/>
                    <a:lstStyle/>
                    <a:p>
                      <a:pPr algn="ctr"/>
                      <a:r>
                        <a:rPr lang="en-US" dirty="0" smtClean="0"/>
                        <a:t>1</a:t>
                      </a:r>
                      <a:endParaRPr lang="en-US" dirty="0"/>
                    </a:p>
                  </a:txBody>
                  <a:tcPr/>
                </a:tc>
              </a:tr>
            </a:tbl>
          </a:graphicData>
        </a:graphic>
      </p:graphicFrame>
      <p:grpSp>
        <p:nvGrpSpPr>
          <p:cNvPr id="5" name="Group 4"/>
          <p:cNvGrpSpPr/>
          <p:nvPr/>
        </p:nvGrpSpPr>
        <p:grpSpPr>
          <a:xfrm>
            <a:off x="6392918" y="2021126"/>
            <a:ext cx="523342" cy="529224"/>
            <a:chOff x="6392918" y="2021126"/>
            <a:chExt cx="523342" cy="529224"/>
          </a:xfrm>
        </p:grpSpPr>
        <p:sp>
          <p:nvSpPr>
            <p:cNvPr id="24" name="Text Box 5"/>
            <p:cNvSpPr txBox="1">
              <a:spLocks noChangeArrowheads="1"/>
            </p:cNvSpPr>
            <p:nvPr/>
          </p:nvSpPr>
          <p:spPr bwMode="auto">
            <a:xfrm>
              <a:off x="6420953" y="2123506"/>
              <a:ext cx="481287" cy="338640"/>
            </a:xfrm>
            <a:prstGeom prst="rect">
              <a:avLst/>
            </a:prstGeom>
            <a:noFill/>
            <a:ln w="25400">
              <a:noFill/>
              <a:miter lim="800000"/>
              <a:headEnd type="none" w="sm" len="sm"/>
              <a:tailEnd type="none" w="sm" len="sm"/>
            </a:ln>
          </p:spPr>
          <p:txBody>
            <a:bodyPr wrap="square">
              <a:prstTxWarp prst="textNoShape">
                <a:avLst/>
              </a:prstTxWarp>
              <a:spAutoFit/>
            </a:bodyPr>
            <a:lstStyle/>
            <a:p>
              <a:pPr algn="ctr"/>
              <a:r>
                <a:rPr lang="en-US" sz="1600" dirty="0">
                  <a:latin typeface="Verdana" pitchFamily="-109" charset="0"/>
                  <a:ea typeface="Verdana" pitchFamily="-109" charset="0"/>
                  <a:cs typeface="Verdana" pitchFamily="-109" charset="0"/>
                </a:rPr>
                <a:t>00</a:t>
              </a:r>
            </a:p>
          </p:txBody>
        </p:sp>
        <p:sp>
          <p:nvSpPr>
            <p:cNvPr id="25" name="Oval 6"/>
            <p:cNvSpPr>
              <a:spLocks noChangeArrowheads="1"/>
            </p:cNvSpPr>
            <p:nvPr/>
          </p:nvSpPr>
          <p:spPr bwMode="auto">
            <a:xfrm>
              <a:off x="6392918" y="2021126"/>
              <a:ext cx="523342" cy="529224"/>
            </a:xfrm>
            <a:prstGeom prst="ellipse">
              <a:avLst/>
            </a:prstGeom>
            <a:noFill/>
            <a:ln w="25400">
              <a:solidFill>
                <a:schemeClr val="tx1"/>
              </a:solidFill>
              <a:round/>
              <a:headEnd type="none" w="sm" len="sm"/>
              <a:tailEnd type="none" w="sm" len="sm"/>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grpSp>
      <p:grpSp>
        <p:nvGrpSpPr>
          <p:cNvPr id="6" name="Group 5"/>
          <p:cNvGrpSpPr/>
          <p:nvPr/>
        </p:nvGrpSpPr>
        <p:grpSpPr>
          <a:xfrm>
            <a:off x="8213711" y="2019551"/>
            <a:ext cx="523342" cy="541824"/>
            <a:chOff x="8213711" y="2019551"/>
            <a:chExt cx="523342" cy="541824"/>
          </a:xfrm>
        </p:grpSpPr>
        <p:sp>
          <p:nvSpPr>
            <p:cNvPr id="26" name="Text Box 8"/>
            <p:cNvSpPr txBox="1">
              <a:spLocks noChangeArrowheads="1"/>
            </p:cNvSpPr>
            <p:nvPr/>
          </p:nvSpPr>
          <p:spPr bwMode="auto">
            <a:xfrm>
              <a:off x="8219939" y="2124368"/>
              <a:ext cx="517113" cy="338554"/>
            </a:xfrm>
            <a:prstGeom prst="rect">
              <a:avLst/>
            </a:prstGeom>
            <a:noFill/>
            <a:ln w="25400">
              <a:noFill/>
              <a:miter lim="800000"/>
              <a:headEnd type="none" w="sm" len="sm"/>
              <a:tailEnd type="none" w="sm" len="sm"/>
            </a:ln>
          </p:spPr>
          <p:txBody>
            <a:bodyPr wrap="square">
              <a:prstTxWarp prst="textNoShape">
                <a:avLst/>
              </a:prstTxWarp>
              <a:spAutoFit/>
            </a:bodyPr>
            <a:lstStyle/>
            <a:p>
              <a:pPr algn="ctr"/>
              <a:r>
                <a:rPr lang="en-US" sz="1600" dirty="0">
                  <a:latin typeface="Verdana" pitchFamily="-109" charset="0"/>
                  <a:ea typeface="Verdana" pitchFamily="-109" charset="0"/>
                  <a:cs typeface="Verdana" pitchFamily="-109" charset="0"/>
                </a:rPr>
                <a:t>1</a:t>
              </a:r>
              <a:r>
                <a:rPr lang="en-US" sz="1600" dirty="0" smtClean="0">
                  <a:latin typeface="Verdana" pitchFamily="-109" charset="0"/>
                  <a:ea typeface="Verdana" pitchFamily="-109" charset="0"/>
                  <a:cs typeface="Verdana" pitchFamily="-109" charset="0"/>
                </a:rPr>
                <a:t>1</a:t>
              </a:r>
              <a:endParaRPr lang="en-US" sz="1600" dirty="0">
                <a:latin typeface="Verdana" pitchFamily="-109" charset="0"/>
                <a:ea typeface="Verdana" pitchFamily="-109" charset="0"/>
                <a:cs typeface="Verdana" pitchFamily="-109" charset="0"/>
              </a:endParaRPr>
            </a:p>
          </p:txBody>
        </p:sp>
        <p:sp>
          <p:nvSpPr>
            <p:cNvPr id="27" name="Oval 9"/>
            <p:cNvSpPr>
              <a:spLocks noChangeArrowheads="1"/>
            </p:cNvSpPr>
            <p:nvPr/>
          </p:nvSpPr>
          <p:spPr bwMode="auto">
            <a:xfrm>
              <a:off x="8213711" y="2019551"/>
              <a:ext cx="523342" cy="541824"/>
            </a:xfrm>
            <a:prstGeom prst="ellipse">
              <a:avLst/>
            </a:prstGeom>
            <a:noFill/>
            <a:ln w="25400">
              <a:solidFill>
                <a:schemeClr val="tx1"/>
              </a:solidFill>
              <a:round/>
              <a:headEnd type="none" w="sm" len="sm"/>
              <a:tailEnd type="none" w="sm" len="sm"/>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grpSp>
      <p:grpSp>
        <p:nvGrpSpPr>
          <p:cNvPr id="7" name="Group 6"/>
          <p:cNvGrpSpPr/>
          <p:nvPr/>
        </p:nvGrpSpPr>
        <p:grpSpPr>
          <a:xfrm>
            <a:off x="8224614" y="3531618"/>
            <a:ext cx="523342" cy="529224"/>
            <a:chOff x="8224614" y="3531618"/>
            <a:chExt cx="523342" cy="529224"/>
          </a:xfrm>
        </p:grpSpPr>
        <p:sp>
          <p:nvSpPr>
            <p:cNvPr id="28" name="Text Box 11"/>
            <p:cNvSpPr txBox="1">
              <a:spLocks noChangeArrowheads="1"/>
            </p:cNvSpPr>
            <p:nvPr/>
          </p:nvSpPr>
          <p:spPr bwMode="auto">
            <a:xfrm>
              <a:off x="8230398" y="3618878"/>
              <a:ext cx="492637" cy="338640"/>
            </a:xfrm>
            <a:prstGeom prst="rect">
              <a:avLst/>
            </a:prstGeom>
            <a:noFill/>
            <a:ln w="25400">
              <a:noFill/>
              <a:miter lim="800000"/>
              <a:headEnd type="none" w="sm" len="sm"/>
              <a:tailEnd type="none" w="sm" len="sm"/>
            </a:ln>
          </p:spPr>
          <p:txBody>
            <a:bodyPr wrap="square">
              <a:prstTxWarp prst="textNoShape">
                <a:avLst/>
              </a:prstTxWarp>
              <a:spAutoFit/>
            </a:bodyPr>
            <a:lstStyle/>
            <a:p>
              <a:pPr algn="ctr"/>
              <a:r>
                <a:rPr lang="en-US" sz="1600" dirty="0">
                  <a:latin typeface="Verdana" pitchFamily="-109" charset="0"/>
                  <a:ea typeface="Verdana" pitchFamily="-109" charset="0"/>
                  <a:cs typeface="Verdana" pitchFamily="-109" charset="0"/>
                </a:rPr>
                <a:t>10</a:t>
              </a:r>
            </a:p>
          </p:txBody>
        </p:sp>
        <p:sp>
          <p:nvSpPr>
            <p:cNvPr id="29" name="Oval 12"/>
            <p:cNvSpPr>
              <a:spLocks noChangeArrowheads="1"/>
            </p:cNvSpPr>
            <p:nvPr/>
          </p:nvSpPr>
          <p:spPr bwMode="auto">
            <a:xfrm>
              <a:off x="8224614" y="3531618"/>
              <a:ext cx="523342" cy="529224"/>
            </a:xfrm>
            <a:prstGeom prst="ellipse">
              <a:avLst/>
            </a:prstGeom>
            <a:noFill/>
            <a:ln w="25400">
              <a:solidFill>
                <a:schemeClr val="tx1"/>
              </a:solidFill>
              <a:round/>
              <a:headEnd type="none" w="sm" len="sm"/>
              <a:tailEnd type="none" w="sm" len="sm"/>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grpSp>
      <p:grpSp>
        <p:nvGrpSpPr>
          <p:cNvPr id="18" name="Group 17"/>
          <p:cNvGrpSpPr/>
          <p:nvPr/>
        </p:nvGrpSpPr>
        <p:grpSpPr>
          <a:xfrm>
            <a:off x="6392918" y="3506417"/>
            <a:ext cx="523342" cy="529224"/>
            <a:chOff x="6392918" y="3506417"/>
            <a:chExt cx="523342" cy="529224"/>
          </a:xfrm>
        </p:grpSpPr>
        <p:sp>
          <p:nvSpPr>
            <p:cNvPr id="30" name="Text Box 14"/>
            <p:cNvSpPr txBox="1">
              <a:spLocks noChangeArrowheads="1"/>
            </p:cNvSpPr>
            <p:nvPr/>
          </p:nvSpPr>
          <p:spPr bwMode="auto">
            <a:xfrm>
              <a:off x="6417087" y="3617471"/>
              <a:ext cx="485909" cy="338554"/>
            </a:xfrm>
            <a:prstGeom prst="rect">
              <a:avLst/>
            </a:prstGeom>
            <a:noFill/>
            <a:ln w="25400">
              <a:noFill/>
              <a:miter lim="800000"/>
              <a:headEnd type="none" w="sm" len="sm"/>
              <a:tailEnd type="none" w="sm" len="sm"/>
            </a:ln>
          </p:spPr>
          <p:txBody>
            <a:bodyPr wrap="square">
              <a:prstTxWarp prst="textNoShape">
                <a:avLst/>
              </a:prstTxWarp>
              <a:spAutoFit/>
            </a:bodyPr>
            <a:lstStyle/>
            <a:p>
              <a:pPr algn="ctr"/>
              <a:r>
                <a:rPr lang="en-US" sz="1600" dirty="0">
                  <a:latin typeface="Verdana" pitchFamily="-109" charset="0"/>
                  <a:ea typeface="Verdana" pitchFamily="-109" charset="0"/>
                  <a:cs typeface="Verdana" pitchFamily="-109" charset="0"/>
                </a:rPr>
                <a:t>0</a:t>
              </a:r>
              <a:r>
                <a:rPr lang="en-US" sz="1600" dirty="0" smtClean="0">
                  <a:latin typeface="Verdana" pitchFamily="-109" charset="0"/>
                  <a:ea typeface="Verdana" pitchFamily="-109" charset="0"/>
                  <a:cs typeface="Verdana" pitchFamily="-109" charset="0"/>
                </a:rPr>
                <a:t>1</a:t>
              </a:r>
              <a:endParaRPr lang="en-US" sz="1600" dirty="0">
                <a:latin typeface="Verdana" pitchFamily="-109" charset="0"/>
                <a:ea typeface="Verdana" pitchFamily="-109" charset="0"/>
                <a:cs typeface="Verdana" pitchFamily="-109" charset="0"/>
              </a:endParaRPr>
            </a:p>
          </p:txBody>
        </p:sp>
        <p:sp>
          <p:nvSpPr>
            <p:cNvPr id="31" name="Oval 15"/>
            <p:cNvSpPr>
              <a:spLocks noChangeArrowheads="1"/>
            </p:cNvSpPr>
            <p:nvPr/>
          </p:nvSpPr>
          <p:spPr bwMode="auto">
            <a:xfrm>
              <a:off x="6392918" y="3506417"/>
              <a:ext cx="523342" cy="529224"/>
            </a:xfrm>
            <a:prstGeom prst="ellipse">
              <a:avLst/>
            </a:prstGeom>
            <a:noFill/>
            <a:ln w="25400">
              <a:solidFill>
                <a:schemeClr val="tx1"/>
              </a:solidFill>
              <a:round/>
              <a:headEnd type="none" w="sm" len="sm"/>
              <a:tailEnd type="none" w="sm" len="sm"/>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grpSp>
      <p:sp>
        <p:nvSpPr>
          <p:cNvPr id="32" name="Line 17"/>
          <p:cNvSpPr>
            <a:spLocks noChangeShapeType="1"/>
          </p:cNvSpPr>
          <p:nvPr/>
        </p:nvSpPr>
        <p:spPr bwMode="auto">
          <a:xfrm>
            <a:off x="6903799" y="2295188"/>
            <a:ext cx="1308354" cy="0"/>
          </a:xfrm>
          <a:prstGeom prst="line">
            <a:avLst/>
          </a:prstGeom>
          <a:noFill/>
          <a:ln w="38100">
            <a:solidFill>
              <a:schemeClr val="accent2">
                <a:lumMod val="75000"/>
              </a:schemeClr>
            </a:solidFill>
            <a:round/>
            <a:headEnd type="triangle" w="med" len="med"/>
            <a:tailEnd type="none" w="med" len="med"/>
          </a:ln>
        </p:spPr>
        <p:txBody>
          <a:bodyPr wrap="none" anchor="ctr">
            <a:prstTxWarp prst="textNoShape">
              <a:avLst/>
            </a:prstTxWarp>
          </a:bodyPr>
          <a:lstStyle/>
          <a:p>
            <a:endParaRPr lang="en-US"/>
          </a:p>
        </p:txBody>
      </p:sp>
      <p:sp>
        <p:nvSpPr>
          <p:cNvPr id="33" name="Text Box 18"/>
          <p:cNvSpPr txBox="1">
            <a:spLocks noChangeArrowheads="1"/>
          </p:cNvSpPr>
          <p:nvPr/>
        </p:nvSpPr>
        <p:spPr bwMode="auto">
          <a:xfrm>
            <a:off x="7410845" y="1958271"/>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smtClean="0">
                <a:solidFill>
                  <a:schemeClr val="accent2">
                    <a:lumMod val="75000"/>
                  </a:schemeClr>
                </a:solidFill>
                <a:latin typeface="Verdana" pitchFamily="-109" charset="0"/>
                <a:ea typeface="Verdana" pitchFamily="-109" charset="0"/>
                <a:cs typeface="Verdana" pitchFamily="-109" charset="0"/>
              </a:rPr>
              <a:t>0</a:t>
            </a:r>
            <a:endParaRPr lang="en-US" sz="1600" dirty="0">
              <a:solidFill>
                <a:schemeClr val="accent2">
                  <a:lumMod val="75000"/>
                </a:schemeClr>
              </a:solidFill>
              <a:latin typeface="Verdana" pitchFamily="-109" charset="0"/>
              <a:ea typeface="Verdana" pitchFamily="-109" charset="0"/>
              <a:cs typeface="Verdana" pitchFamily="-109" charset="0"/>
            </a:endParaRPr>
          </a:p>
        </p:txBody>
      </p:sp>
      <p:sp>
        <p:nvSpPr>
          <p:cNvPr id="35" name="Text Box 21"/>
          <p:cNvSpPr txBox="1">
            <a:spLocks noChangeArrowheads="1"/>
          </p:cNvSpPr>
          <p:nvPr/>
        </p:nvSpPr>
        <p:spPr bwMode="auto">
          <a:xfrm>
            <a:off x="8512616" y="2822906"/>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smtClean="0">
                <a:solidFill>
                  <a:schemeClr val="accent1">
                    <a:lumMod val="75000"/>
                  </a:schemeClr>
                </a:solidFill>
                <a:latin typeface="Verdana" pitchFamily="-109" charset="0"/>
                <a:ea typeface="Verdana" pitchFamily="-109" charset="0"/>
                <a:cs typeface="Verdana" pitchFamily="-109" charset="0"/>
              </a:rPr>
              <a:t>0</a:t>
            </a:r>
            <a:endParaRPr lang="en-US" sz="1600" dirty="0">
              <a:solidFill>
                <a:schemeClr val="accent1">
                  <a:lumMod val="75000"/>
                </a:schemeClr>
              </a:solidFill>
              <a:latin typeface="Verdana" pitchFamily="-109" charset="0"/>
              <a:ea typeface="Verdana" pitchFamily="-109" charset="0"/>
              <a:cs typeface="Verdana" pitchFamily="-109" charset="0"/>
            </a:endParaRPr>
          </a:p>
        </p:txBody>
      </p:sp>
      <p:sp>
        <p:nvSpPr>
          <p:cNvPr id="36" name="Line 23"/>
          <p:cNvSpPr>
            <a:spLocks noChangeShapeType="1"/>
          </p:cNvSpPr>
          <p:nvPr/>
        </p:nvSpPr>
        <p:spPr bwMode="auto">
          <a:xfrm rot="16200000">
            <a:off x="6160051" y="3027596"/>
            <a:ext cx="982844" cy="0"/>
          </a:xfrm>
          <a:prstGeom prst="line">
            <a:avLst/>
          </a:prstGeom>
          <a:noFill/>
          <a:ln w="38100">
            <a:solidFill>
              <a:srgbClr val="7030A0"/>
            </a:solidFill>
            <a:round/>
            <a:headEnd type="triangle" w="med" len="med"/>
            <a:tailEnd type="none" w="med" len="med"/>
          </a:ln>
        </p:spPr>
        <p:txBody>
          <a:bodyPr wrap="none" anchor="ctr">
            <a:prstTxWarp prst="textNoShape">
              <a:avLst/>
            </a:prstTxWarp>
          </a:bodyPr>
          <a:lstStyle/>
          <a:p>
            <a:endParaRPr lang="en-US">
              <a:solidFill>
                <a:srgbClr val="7030A0"/>
              </a:solidFill>
            </a:endParaRPr>
          </a:p>
        </p:txBody>
      </p:sp>
      <p:sp>
        <p:nvSpPr>
          <p:cNvPr id="38" name="Line 26"/>
          <p:cNvSpPr>
            <a:spLocks noChangeShapeType="1"/>
          </p:cNvSpPr>
          <p:nvPr/>
        </p:nvSpPr>
        <p:spPr bwMode="auto">
          <a:xfrm rot="10800000" flipV="1">
            <a:off x="6910029" y="3783568"/>
            <a:ext cx="1314585" cy="62"/>
          </a:xfrm>
          <a:prstGeom prst="line">
            <a:avLst/>
          </a:prstGeom>
          <a:noFill/>
          <a:ln w="38100">
            <a:solidFill>
              <a:srgbClr val="FF0066"/>
            </a:solidFill>
            <a:round/>
            <a:headEnd type="triangle" w="med" len="med"/>
            <a:tailEnd type="none" w="med" len="med"/>
          </a:ln>
        </p:spPr>
        <p:txBody>
          <a:bodyPr wrap="none" anchor="ctr">
            <a:prstTxWarp prst="textNoShape">
              <a:avLst/>
            </a:prstTxWarp>
          </a:bodyPr>
          <a:lstStyle/>
          <a:p>
            <a:endParaRPr lang="en-US">
              <a:solidFill>
                <a:srgbClr val="FF0000"/>
              </a:solidFill>
            </a:endParaRPr>
          </a:p>
        </p:txBody>
      </p:sp>
      <p:sp>
        <p:nvSpPr>
          <p:cNvPr id="39" name="Text Box 27"/>
          <p:cNvSpPr txBox="1">
            <a:spLocks noChangeArrowheads="1"/>
          </p:cNvSpPr>
          <p:nvPr/>
        </p:nvSpPr>
        <p:spPr bwMode="auto">
          <a:xfrm>
            <a:off x="7410608" y="3448194"/>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a:solidFill>
                  <a:srgbClr val="FF0000"/>
                </a:solidFill>
                <a:latin typeface="Verdana" pitchFamily="-109" charset="0"/>
                <a:ea typeface="Verdana" pitchFamily="-109" charset="0"/>
                <a:cs typeface="Verdana" pitchFamily="-109" charset="0"/>
              </a:rPr>
              <a:t>1</a:t>
            </a:r>
          </a:p>
        </p:txBody>
      </p:sp>
      <p:sp>
        <p:nvSpPr>
          <p:cNvPr id="40" name="Freeform 29"/>
          <p:cNvSpPr>
            <a:spLocks/>
          </p:cNvSpPr>
          <p:nvPr/>
        </p:nvSpPr>
        <p:spPr bwMode="auto">
          <a:xfrm>
            <a:off x="6230931" y="1654134"/>
            <a:ext cx="847315" cy="441020"/>
          </a:xfrm>
          <a:custGeom>
            <a:avLst/>
            <a:gdLst>
              <a:gd name="T0" fmla="*/ 392 w 544"/>
              <a:gd name="T1" fmla="*/ 280 h 280"/>
              <a:gd name="T2" fmla="*/ 488 w 544"/>
              <a:gd name="T3" fmla="*/ 40 h 280"/>
              <a:gd name="T4" fmla="*/ 56 w 544"/>
              <a:gd name="T5" fmla="*/ 40 h 280"/>
              <a:gd name="T6" fmla="*/ 152 w 544"/>
              <a:gd name="T7" fmla="*/ 280 h 280"/>
              <a:gd name="T8" fmla="*/ 0 60000 65536"/>
              <a:gd name="T9" fmla="*/ 0 60000 65536"/>
              <a:gd name="T10" fmla="*/ 0 60000 65536"/>
              <a:gd name="T11" fmla="*/ 0 60000 65536"/>
              <a:gd name="T12" fmla="*/ 0 w 544"/>
              <a:gd name="T13" fmla="*/ 0 h 280"/>
              <a:gd name="T14" fmla="*/ 544 w 544"/>
              <a:gd name="T15" fmla="*/ 280 h 280"/>
            </a:gdLst>
            <a:ahLst/>
            <a:cxnLst>
              <a:cxn ang="T8">
                <a:pos x="T0" y="T1"/>
              </a:cxn>
              <a:cxn ang="T9">
                <a:pos x="T2" y="T3"/>
              </a:cxn>
              <a:cxn ang="T10">
                <a:pos x="T4" y="T5"/>
              </a:cxn>
              <a:cxn ang="T11">
                <a:pos x="T6" y="T7"/>
              </a:cxn>
            </a:cxnLst>
            <a:rect l="T12" t="T13" r="T14" b="T15"/>
            <a:pathLst>
              <a:path w="544" h="280">
                <a:moveTo>
                  <a:pt x="392" y="280"/>
                </a:moveTo>
                <a:cubicBezTo>
                  <a:pt x="468" y="180"/>
                  <a:pt x="544" y="80"/>
                  <a:pt x="488" y="40"/>
                </a:cubicBezTo>
                <a:cubicBezTo>
                  <a:pt x="432" y="0"/>
                  <a:pt x="112" y="0"/>
                  <a:pt x="56" y="40"/>
                </a:cubicBezTo>
                <a:cubicBezTo>
                  <a:pt x="0" y="80"/>
                  <a:pt x="136" y="240"/>
                  <a:pt x="152" y="280"/>
                </a:cubicBezTo>
              </a:path>
            </a:pathLst>
          </a:custGeom>
          <a:noFill/>
          <a:ln w="38100">
            <a:solidFill>
              <a:srgbClr val="336600"/>
            </a:solidFill>
            <a:round/>
            <a:headEnd type="none" w="sm" len="sm"/>
            <a:tailEnd type="triangle" w="med" len="med"/>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sp>
        <p:nvSpPr>
          <p:cNvPr id="41" name="Text Box 30"/>
          <p:cNvSpPr txBox="1">
            <a:spLocks noChangeArrowheads="1"/>
          </p:cNvSpPr>
          <p:nvPr/>
        </p:nvSpPr>
        <p:spPr bwMode="auto">
          <a:xfrm>
            <a:off x="6502787" y="1339120"/>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a:solidFill>
                  <a:srgbClr val="336600"/>
                </a:solidFill>
                <a:latin typeface="Verdana" pitchFamily="-109" charset="0"/>
                <a:ea typeface="Verdana" pitchFamily="-109" charset="0"/>
                <a:cs typeface="Verdana" pitchFamily="-109" charset="0"/>
              </a:rPr>
              <a:t>1</a:t>
            </a:r>
            <a:endParaRPr lang="en-US" sz="1600" dirty="0">
              <a:latin typeface="Verdana" pitchFamily="-109" charset="0"/>
              <a:ea typeface="Verdana" pitchFamily="-109" charset="0"/>
              <a:cs typeface="Verdana" pitchFamily="-109" charset="0"/>
            </a:endParaRPr>
          </a:p>
        </p:txBody>
      </p:sp>
      <p:sp>
        <p:nvSpPr>
          <p:cNvPr id="42" name="Freeform 32"/>
          <p:cNvSpPr>
            <a:spLocks/>
          </p:cNvSpPr>
          <p:nvPr/>
        </p:nvSpPr>
        <p:spPr bwMode="auto">
          <a:xfrm rot="10800000">
            <a:off x="8062627" y="3982496"/>
            <a:ext cx="847315" cy="441020"/>
          </a:xfrm>
          <a:custGeom>
            <a:avLst/>
            <a:gdLst>
              <a:gd name="T0" fmla="*/ 392 w 544"/>
              <a:gd name="T1" fmla="*/ 280 h 280"/>
              <a:gd name="T2" fmla="*/ 488 w 544"/>
              <a:gd name="T3" fmla="*/ 40 h 280"/>
              <a:gd name="T4" fmla="*/ 56 w 544"/>
              <a:gd name="T5" fmla="*/ 40 h 280"/>
              <a:gd name="T6" fmla="*/ 152 w 544"/>
              <a:gd name="T7" fmla="*/ 280 h 280"/>
              <a:gd name="T8" fmla="*/ 0 60000 65536"/>
              <a:gd name="T9" fmla="*/ 0 60000 65536"/>
              <a:gd name="T10" fmla="*/ 0 60000 65536"/>
              <a:gd name="T11" fmla="*/ 0 60000 65536"/>
              <a:gd name="T12" fmla="*/ 0 w 544"/>
              <a:gd name="T13" fmla="*/ 0 h 280"/>
              <a:gd name="T14" fmla="*/ 544 w 544"/>
              <a:gd name="T15" fmla="*/ 280 h 280"/>
            </a:gdLst>
            <a:ahLst/>
            <a:cxnLst>
              <a:cxn ang="T8">
                <a:pos x="T0" y="T1"/>
              </a:cxn>
              <a:cxn ang="T9">
                <a:pos x="T2" y="T3"/>
              </a:cxn>
              <a:cxn ang="T10">
                <a:pos x="T4" y="T5"/>
              </a:cxn>
              <a:cxn ang="T11">
                <a:pos x="T6" y="T7"/>
              </a:cxn>
            </a:cxnLst>
            <a:rect l="T12" t="T13" r="T14" b="T15"/>
            <a:pathLst>
              <a:path w="544" h="280">
                <a:moveTo>
                  <a:pt x="392" y="280"/>
                </a:moveTo>
                <a:cubicBezTo>
                  <a:pt x="468" y="180"/>
                  <a:pt x="544" y="80"/>
                  <a:pt x="488" y="40"/>
                </a:cubicBezTo>
                <a:cubicBezTo>
                  <a:pt x="432" y="0"/>
                  <a:pt x="112" y="0"/>
                  <a:pt x="56" y="40"/>
                </a:cubicBezTo>
                <a:cubicBezTo>
                  <a:pt x="0" y="80"/>
                  <a:pt x="136" y="240"/>
                  <a:pt x="152" y="280"/>
                </a:cubicBezTo>
              </a:path>
            </a:pathLst>
          </a:custGeom>
          <a:noFill/>
          <a:ln w="38100">
            <a:solidFill>
              <a:srgbClr val="00B050"/>
            </a:solidFill>
            <a:round/>
            <a:headEnd type="none" w="sm" len="sm"/>
            <a:tailEnd type="triangle" w="med" len="med"/>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sp>
        <p:nvSpPr>
          <p:cNvPr id="43" name="Text Box 33"/>
          <p:cNvSpPr txBox="1">
            <a:spLocks noChangeArrowheads="1"/>
          </p:cNvSpPr>
          <p:nvPr/>
        </p:nvSpPr>
        <p:spPr bwMode="auto">
          <a:xfrm>
            <a:off x="8309075" y="1346583"/>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smtClean="0">
                <a:latin typeface="Verdana" pitchFamily="-109" charset="0"/>
                <a:ea typeface="Verdana" pitchFamily="-109" charset="0"/>
                <a:cs typeface="Verdana" pitchFamily="-109" charset="0"/>
              </a:rPr>
              <a:t>1</a:t>
            </a:r>
            <a:endParaRPr lang="en-US" sz="1600" dirty="0">
              <a:latin typeface="Verdana" pitchFamily="-109" charset="0"/>
              <a:ea typeface="Verdana" pitchFamily="-109" charset="0"/>
              <a:cs typeface="Verdana" pitchFamily="-109" charset="0"/>
            </a:endParaRPr>
          </a:p>
        </p:txBody>
      </p:sp>
      <p:sp>
        <p:nvSpPr>
          <p:cNvPr id="44" name="Line 35"/>
          <p:cNvSpPr>
            <a:spLocks noChangeShapeType="1"/>
          </p:cNvSpPr>
          <p:nvPr/>
        </p:nvSpPr>
        <p:spPr bwMode="auto">
          <a:xfrm rot="16200000">
            <a:off x="7983960" y="3052797"/>
            <a:ext cx="982844" cy="0"/>
          </a:xfrm>
          <a:prstGeom prst="line">
            <a:avLst/>
          </a:prstGeom>
          <a:noFill/>
          <a:ln w="38100">
            <a:solidFill>
              <a:srgbClr val="3333FF"/>
            </a:solidFill>
            <a:round/>
            <a:headEnd type="none" w="sm" len="sm"/>
            <a:tailEnd type="triangle" w="med" len="med"/>
          </a:ln>
        </p:spPr>
        <p:txBody>
          <a:bodyPr wrap="none" anchor="ctr">
            <a:prstTxWarp prst="textNoShape">
              <a:avLst/>
            </a:prstTxWarp>
          </a:bodyPr>
          <a:lstStyle/>
          <a:p>
            <a:endParaRPr lang="en-US"/>
          </a:p>
        </p:txBody>
      </p:sp>
      <p:sp>
        <p:nvSpPr>
          <p:cNvPr id="45" name="Line 38"/>
          <p:cNvSpPr>
            <a:spLocks noChangeShapeType="1"/>
          </p:cNvSpPr>
          <p:nvPr/>
        </p:nvSpPr>
        <p:spPr bwMode="auto">
          <a:xfrm flipV="1">
            <a:off x="6829036" y="2473171"/>
            <a:ext cx="1445420" cy="1134051"/>
          </a:xfrm>
          <a:prstGeom prst="line">
            <a:avLst/>
          </a:prstGeom>
          <a:noFill/>
          <a:ln w="38100">
            <a:solidFill>
              <a:srgbClr val="FF33CC"/>
            </a:solidFill>
            <a:round/>
            <a:headEnd type="none" w="sm" len="sm"/>
            <a:tailEnd type="triangle" w="med" len="med"/>
          </a:ln>
        </p:spPr>
        <p:txBody>
          <a:bodyPr wrap="none" anchor="ctr">
            <a:prstTxWarp prst="textNoShape">
              <a:avLst/>
            </a:prstTxWarp>
          </a:bodyPr>
          <a:lstStyle/>
          <a:p>
            <a:endParaRPr lang="en-US"/>
          </a:p>
        </p:txBody>
      </p:sp>
      <p:sp>
        <p:nvSpPr>
          <p:cNvPr id="46" name="Text Box 39"/>
          <p:cNvSpPr txBox="1">
            <a:spLocks noChangeArrowheads="1"/>
          </p:cNvSpPr>
          <p:nvPr/>
        </p:nvSpPr>
        <p:spPr bwMode="auto">
          <a:xfrm>
            <a:off x="7275818" y="2733849"/>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a:solidFill>
                  <a:srgbClr val="FF33CC"/>
                </a:solidFill>
                <a:latin typeface="Verdana" pitchFamily="-109" charset="0"/>
                <a:ea typeface="Verdana" pitchFamily="-109" charset="0"/>
                <a:cs typeface="Verdana" pitchFamily="-109" charset="0"/>
              </a:rPr>
              <a:t>0</a:t>
            </a:r>
            <a:endParaRPr lang="en-US" sz="1600" dirty="0">
              <a:latin typeface="Verdana" pitchFamily="-109" charset="0"/>
              <a:ea typeface="Verdana" pitchFamily="-109" charset="0"/>
              <a:cs typeface="Verdana" pitchFamily="-109" charset="0"/>
            </a:endParaRPr>
          </a:p>
        </p:txBody>
      </p:sp>
      <p:sp>
        <p:nvSpPr>
          <p:cNvPr id="47" name="Freeform 32"/>
          <p:cNvSpPr>
            <a:spLocks/>
          </p:cNvSpPr>
          <p:nvPr/>
        </p:nvSpPr>
        <p:spPr bwMode="auto">
          <a:xfrm>
            <a:off x="8051974" y="1679458"/>
            <a:ext cx="847315" cy="441020"/>
          </a:xfrm>
          <a:custGeom>
            <a:avLst/>
            <a:gdLst>
              <a:gd name="T0" fmla="*/ 392 w 544"/>
              <a:gd name="T1" fmla="*/ 280 h 280"/>
              <a:gd name="T2" fmla="*/ 488 w 544"/>
              <a:gd name="T3" fmla="*/ 40 h 280"/>
              <a:gd name="T4" fmla="*/ 56 w 544"/>
              <a:gd name="T5" fmla="*/ 40 h 280"/>
              <a:gd name="T6" fmla="*/ 152 w 544"/>
              <a:gd name="T7" fmla="*/ 280 h 280"/>
              <a:gd name="T8" fmla="*/ 0 60000 65536"/>
              <a:gd name="T9" fmla="*/ 0 60000 65536"/>
              <a:gd name="T10" fmla="*/ 0 60000 65536"/>
              <a:gd name="T11" fmla="*/ 0 60000 65536"/>
              <a:gd name="T12" fmla="*/ 0 w 544"/>
              <a:gd name="T13" fmla="*/ 0 h 280"/>
              <a:gd name="T14" fmla="*/ 544 w 544"/>
              <a:gd name="T15" fmla="*/ 280 h 280"/>
            </a:gdLst>
            <a:ahLst/>
            <a:cxnLst>
              <a:cxn ang="T8">
                <a:pos x="T0" y="T1"/>
              </a:cxn>
              <a:cxn ang="T9">
                <a:pos x="T2" y="T3"/>
              </a:cxn>
              <a:cxn ang="T10">
                <a:pos x="T4" y="T5"/>
              </a:cxn>
              <a:cxn ang="T11">
                <a:pos x="T6" y="T7"/>
              </a:cxn>
            </a:cxnLst>
            <a:rect l="T12" t="T13" r="T14" b="T15"/>
            <a:pathLst>
              <a:path w="544" h="280">
                <a:moveTo>
                  <a:pt x="392" y="280"/>
                </a:moveTo>
                <a:cubicBezTo>
                  <a:pt x="468" y="180"/>
                  <a:pt x="544" y="80"/>
                  <a:pt x="488" y="40"/>
                </a:cubicBezTo>
                <a:cubicBezTo>
                  <a:pt x="432" y="0"/>
                  <a:pt x="112" y="0"/>
                  <a:pt x="56" y="40"/>
                </a:cubicBezTo>
                <a:cubicBezTo>
                  <a:pt x="0" y="80"/>
                  <a:pt x="136" y="240"/>
                  <a:pt x="152" y="280"/>
                </a:cubicBezTo>
              </a:path>
            </a:pathLst>
          </a:custGeom>
          <a:noFill/>
          <a:ln w="38100">
            <a:solidFill>
              <a:schemeClr val="tx1"/>
            </a:solidFill>
            <a:round/>
            <a:headEnd type="none" w="sm" len="sm"/>
            <a:tailEnd type="triangle" w="med" len="med"/>
          </a:ln>
        </p:spPr>
        <p:txBody>
          <a:bodyPr wrap="none" anchor="ctr">
            <a:prstTxWarp prst="textNoShape">
              <a:avLst/>
            </a:prstTxWarp>
          </a:bodyPr>
          <a:lstStyle/>
          <a:p>
            <a:endParaRPr lang="en-US" sz="1600">
              <a:latin typeface="Verdana" pitchFamily="-109" charset="0"/>
              <a:ea typeface="Verdana" pitchFamily="-109" charset="0"/>
              <a:cs typeface="Verdana" pitchFamily="-109" charset="0"/>
            </a:endParaRPr>
          </a:p>
        </p:txBody>
      </p:sp>
      <p:sp>
        <p:nvSpPr>
          <p:cNvPr id="48" name="Text Box 30"/>
          <p:cNvSpPr txBox="1">
            <a:spLocks noChangeArrowheads="1"/>
          </p:cNvSpPr>
          <p:nvPr/>
        </p:nvSpPr>
        <p:spPr bwMode="auto">
          <a:xfrm>
            <a:off x="6316656" y="2822906"/>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smtClean="0">
                <a:solidFill>
                  <a:srgbClr val="7030A0"/>
                </a:solidFill>
                <a:latin typeface="Verdana" pitchFamily="-109" charset="0"/>
                <a:ea typeface="Verdana" pitchFamily="-109" charset="0"/>
                <a:cs typeface="Verdana" pitchFamily="-109" charset="0"/>
              </a:rPr>
              <a:t>0</a:t>
            </a:r>
            <a:endParaRPr lang="en-US" sz="1600" dirty="0">
              <a:solidFill>
                <a:srgbClr val="7030A0"/>
              </a:solidFill>
              <a:latin typeface="Verdana" pitchFamily="-109" charset="0"/>
              <a:ea typeface="Verdana" pitchFamily="-109" charset="0"/>
              <a:cs typeface="Verdana" pitchFamily="-109" charset="0"/>
            </a:endParaRPr>
          </a:p>
        </p:txBody>
      </p:sp>
      <p:sp>
        <p:nvSpPr>
          <p:cNvPr id="49" name="Text Box 30"/>
          <p:cNvSpPr txBox="1">
            <a:spLocks noChangeArrowheads="1"/>
          </p:cNvSpPr>
          <p:nvPr/>
        </p:nvSpPr>
        <p:spPr bwMode="auto">
          <a:xfrm>
            <a:off x="8331830" y="4419377"/>
            <a:ext cx="314510" cy="338554"/>
          </a:xfrm>
          <a:prstGeom prst="rect">
            <a:avLst/>
          </a:prstGeom>
          <a:noFill/>
          <a:ln w="25400">
            <a:noFill/>
            <a:miter lim="800000"/>
            <a:headEnd type="none" w="sm" len="sm"/>
            <a:tailEnd type="none" w="sm" len="sm"/>
          </a:ln>
        </p:spPr>
        <p:txBody>
          <a:bodyPr wrap="none">
            <a:prstTxWarp prst="textNoShape">
              <a:avLst/>
            </a:prstTxWarp>
            <a:spAutoFit/>
          </a:bodyPr>
          <a:lstStyle/>
          <a:p>
            <a:r>
              <a:rPr lang="en-US" sz="1600" dirty="0">
                <a:solidFill>
                  <a:srgbClr val="00B050"/>
                </a:solidFill>
                <a:latin typeface="Verdana" pitchFamily="-109" charset="0"/>
                <a:ea typeface="Verdana" pitchFamily="-109" charset="0"/>
                <a:cs typeface="Verdana" pitchFamily="-109" charset="0"/>
              </a:rPr>
              <a:t>1</a:t>
            </a:r>
          </a:p>
        </p:txBody>
      </p:sp>
      <p:sp>
        <p:nvSpPr>
          <p:cNvPr id="2" name="Slide Number Placeholder 1"/>
          <p:cNvSpPr>
            <a:spLocks noGrp="1"/>
          </p:cNvSpPr>
          <p:nvPr>
            <p:ph type="sldNum" sz="quarter" idx="12"/>
          </p:nvPr>
        </p:nvSpPr>
        <p:spPr/>
        <p:txBody>
          <a:bodyPr/>
          <a:lstStyle/>
          <a:p>
            <a:fld id="{644B9B64-1CA5-49F8-8F3E-ED306D78CF84}" type="slidenum">
              <a:rPr lang="en-US" smtClean="0"/>
              <a:t>4</a:t>
            </a:fld>
            <a:endParaRPr lang="en-US"/>
          </a:p>
        </p:txBody>
      </p:sp>
    </p:spTree>
    <p:extLst>
      <p:ext uri="{BB962C8B-B14F-4D97-AF65-F5344CB8AC3E}">
        <p14:creationId xmlns:p14="http://schemas.microsoft.com/office/powerpoint/2010/main" val="389364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5" grpId="0"/>
      <p:bldP spid="36" grpId="0" animBg="1"/>
      <p:bldP spid="38" grpId="0" animBg="1"/>
      <p:bldP spid="39" grpId="0"/>
      <p:bldP spid="40" grpId="0" animBg="1"/>
      <p:bldP spid="41" grpId="0"/>
      <p:bldP spid="42" grpId="0" animBg="1"/>
      <p:bldP spid="43" grpId="0"/>
      <p:bldP spid="44" grpId="0" animBg="1"/>
      <p:bldP spid="45" grpId="0" animBg="1"/>
      <p:bldP spid="46" grpId="0"/>
      <p:bldP spid="47" grpId="0" animBg="1"/>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990601" y="76200"/>
            <a:ext cx="7943851" cy="762000"/>
          </a:xfrm>
        </p:spPr>
        <p:txBody>
          <a:bodyPr/>
          <a:lstStyle/>
          <a:p>
            <a:r>
              <a:rPr lang="en-US" dirty="0" smtClean="0">
                <a:effectLst>
                  <a:outerShdw blurRad="38100" dist="38100" dir="2700000" algn="tl">
                    <a:srgbClr val="000000"/>
                  </a:outerShdw>
                </a:effectLst>
              </a:rPr>
              <a:t>Durum </a:t>
            </a:r>
            <a:r>
              <a:rPr lang="en-US" dirty="0" err="1" smtClean="0">
                <a:effectLst>
                  <a:outerShdw blurRad="38100" dist="38100" dir="2700000" algn="tl">
                    <a:srgbClr val="000000"/>
                  </a:outerShdw>
                </a:effectLst>
              </a:rPr>
              <a:t>Azaltma</a:t>
            </a:r>
            <a:r>
              <a:rPr lang="en-US" dirty="0" smtClean="0">
                <a:effectLst>
                  <a:outerShdw blurRad="38100" dist="38100" dir="2700000" algn="tl">
                    <a:srgbClr val="000000"/>
                  </a:outerShdw>
                </a:effectLst>
              </a:rPr>
              <a:t> </a:t>
            </a:r>
            <a:r>
              <a:rPr lang="en-US" dirty="0" err="1" smtClean="0">
                <a:effectLst>
                  <a:outerShdw blurRad="38100" dist="38100" dir="2700000" algn="tl">
                    <a:srgbClr val="000000"/>
                  </a:outerShdw>
                </a:effectLst>
              </a:rPr>
              <a:t>ve</a:t>
            </a:r>
            <a:r>
              <a:rPr lang="en-US" dirty="0" smtClean="0">
                <a:effectLst>
                  <a:outerShdw blurRad="38100" dist="38100" dir="2700000" algn="tl">
                    <a:srgbClr val="000000"/>
                  </a:outerShdw>
                </a:effectLst>
              </a:rPr>
              <a:t> </a:t>
            </a:r>
            <a:r>
              <a:rPr lang="en-US" dirty="0" err="1" smtClean="0">
                <a:effectLst>
                  <a:outerShdw blurRad="38100" dist="38100" dir="2700000" algn="tl">
                    <a:srgbClr val="000000"/>
                  </a:outerShdw>
                </a:effectLst>
              </a:rPr>
              <a:t>Atama</a:t>
            </a:r>
            <a:endParaRPr lang="en-US" dirty="0">
              <a:effectLst>
                <a:outerShdw blurRad="38100" dist="38100" dir="2700000" algn="tl">
                  <a:srgbClr val="000000"/>
                </a:outerShdw>
              </a:effectLst>
            </a:endParaRPr>
          </a:p>
        </p:txBody>
      </p:sp>
      <p:sp>
        <p:nvSpPr>
          <p:cNvPr id="53254" name="Rectangle 3"/>
          <p:cNvSpPr>
            <a:spLocks noGrp="1" noChangeArrowheads="1"/>
          </p:cNvSpPr>
          <p:nvPr>
            <p:ph idx="1"/>
          </p:nvPr>
        </p:nvSpPr>
        <p:spPr>
          <a:xfrm>
            <a:off x="628650" y="930275"/>
            <a:ext cx="7943851" cy="5334000"/>
          </a:xfrm>
        </p:spPr>
        <p:txBody>
          <a:bodyPr>
            <a:normAutofit fontScale="85000" lnSpcReduction="20000"/>
          </a:bodyPr>
          <a:lstStyle/>
          <a:p>
            <a:r>
              <a:rPr lang="en-US" u="sng" dirty="0" err="1" smtClean="0"/>
              <a:t>Ama</a:t>
            </a:r>
            <a:r>
              <a:rPr lang="tr-TR" u="sng" dirty="0"/>
              <a:t>ç</a:t>
            </a:r>
            <a:r>
              <a:rPr lang="en-US" u="sng" dirty="0" smtClean="0"/>
              <a:t>:</a:t>
            </a:r>
            <a:r>
              <a:rPr lang="en-US" dirty="0" smtClean="0"/>
              <a:t> </a:t>
            </a:r>
            <a:r>
              <a:rPr lang="tr-TR" dirty="0" smtClean="0"/>
              <a:t>Giriş/Çıkış gereksinimlerini koruyarak durum sayısını azaltmak.</a:t>
            </a:r>
            <a:endParaRPr lang="en-US" dirty="0"/>
          </a:p>
          <a:p>
            <a:r>
              <a:rPr lang="en-US" dirty="0"/>
              <a:t>2</a:t>
            </a:r>
            <a:r>
              <a:rPr lang="en-US" baseline="30000" dirty="0"/>
              <a:t>m</a:t>
            </a:r>
            <a:r>
              <a:rPr lang="en-US" dirty="0"/>
              <a:t> </a:t>
            </a:r>
            <a:r>
              <a:rPr lang="tr-TR" dirty="0" smtClean="0"/>
              <a:t>durum varsa</a:t>
            </a:r>
            <a:r>
              <a:rPr lang="en-US" dirty="0" smtClean="0"/>
              <a:t> </a:t>
            </a:r>
            <a:r>
              <a:rPr lang="en-US" dirty="0"/>
              <a:t>m </a:t>
            </a:r>
            <a:r>
              <a:rPr lang="en-US" dirty="0" smtClean="0"/>
              <a:t>flip-</a:t>
            </a:r>
            <a:r>
              <a:rPr lang="en-US" dirty="0" err="1" smtClean="0"/>
              <a:t>flo</a:t>
            </a:r>
            <a:r>
              <a:rPr lang="tr-TR" dirty="0" err="1" smtClean="0"/>
              <a:t>ba</a:t>
            </a:r>
            <a:r>
              <a:rPr lang="tr-TR" dirty="0" smtClean="0"/>
              <a:t> gereksinim duyarız. Durum sayılarını azaltmak kullanılması gereken </a:t>
            </a:r>
            <a:r>
              <a:rPr lang="tr-TR" dirty="0" err="1" smtClean="0"/>
              <a:t>flip-flop</a:t>
            </a:r>
            <a:r>
              <a:rPr lang="tr-TR" dirty="0" smtClean="0"/>
              <a:t> sayısını azaltma imkanı sağlayacaktır. Durum sayısını azaltmak </a:t>
            </a:r>
            <a:r>
              <a:rPr lang="tr-TR" dirty="0" err="1" smtClean="0"/>
              <a:t>flip-flop</a:t>
            </a:r>
            <a:r>
              <a:rPr lang="tr-TR" dirty="0" smtClean="0"/>
              <a:t> sayısını muhakkak azaltır mı?</a:t>
            </a:r>
          </a:p>
          <a:p>
            <a:pPr lvl="1"/>
            <a:r>
              <a:rPr lang="tr-TR" dirty="0" smtClean="0"/>
              <a:t>Hayır. Önce 8 durum varsa 3 </a:t>
            </a:r>
            <a:r>
              <a:rPr lang="tr-TR" dirty="0" err="1" smtClean="0"/>
              <a:t>flip-flop</a:t>
            </a:r>
            <a:r>
              <a:rPr lang="tr-TR" dirty="0" smtClean="0"/>
              <a:t> gerekir, azaltma sonucu 6 durum varsa yine 3 </a:t>
            </a:r>
            <a:r>
              <a:rPr lang="tr-TR" dirty="0" err="1" smtClean="0"/>
              <a:t>flip-flop</a:t>
            </a:r>
            <a:r>
              <a:rPr lang="tr-TR" dirty="0" smtClean="0"/>
              <a:t> gerekecektir. Kullanılmayan durumlar etkisiz koşul olarak kullanılır.</a:t>
            </a:r>
            <a:endParaRPr lang="en-US" dirty="0"/>
          </a:p>
          <a:p>
            <a:r>
              <a:rPr lang="tr-TR" dirty="0" smtClean="0"/>
              <a:t>Eğer iki durum eşitse biri çıkarılabilir. İki durum nasıl eşit olur?</a:t>
            </a:r>
            <a:endParaRPr lang="en-US" dirty="0">
              <a:latin typeface="Tahoma" pitchFamily="-109" charset="0"/>
              <a:ea typeface="Tahoma" pitchFamily="-109" charset="0"/>
              <a:cs typeface="Tahoma" pitchFamily="-109" charset="0"/>
            </a:endParaRPr>
          </a:p>
          <a:p>
            <a:pPr lvl="1"/>
            <a:r>
              <a:rPr lang="tr-TR" i="1" dirty="0" smtClean="0">
                <a:latin typeface="Tahoma" pitchFamily="-109" charset="0"/>
                <a:ea typeface="Tahoma" pitchFamily="-109" charset="0"/>
                <a:cs typeface="Tahoma" pitchFamily="-109" charset="0"/>
              </a:rPr>
              <a:t>Giriş değer(</a:t>
            </a:r>
            <a:r>
              <a:rPr lang="tr-TR" i="1" dirty="0" err="1" smtClean="0">
                <a:latin typeface="Tahoma" pitchFamily="-109" charset="0"/>
                <a:ea typeface="Tahoma" pitchFamily="-109" charset="0"/>
                <a:cs typeface="Tahoma" pitchFamily="-109" charset="0"/>
              </a:rPr>
              <a:t>ler</a:t>
            </a:r>
            <a:r>
              <a:rPr lang="tr-TR" i="1" dirty="0" smtClean="0">
                <a:latin typeface="Tahoma" pitchFamily="-109" charset="0"/>
                <a:ea typeface="Tahoma" pitchFamily="-109" charset="0"/>
                <a:cs typeface="Tahoma" pitchFamily="-109" charset="0"/>
              </a:rPr>
              <a:t>)inin alabileceği tüm değerler için, devrenin aynı çıkışı vermesini ve aynı zamanda devrenin aynı veya birbirine eşit duruma girmesini </a:t>
            </a:r>
            <a:r>
              <a:rPr lang="tr-TR" i="1" dirty="0">
                <a:latin typeface="Tahoma" pitchFamily="-109" charset="0"/>
                <a:ea typeface="Tahoma" pitchFamily="-109" charset="0"/>
                <a:cs typeface="Tahoma" pitchFamily="-109" charset="0"/>
              </a:rPr>
              <a:t>sağlayan </a:t>
            </a:r>
            <a:r>
              <a:rPr lang="tr-TR" i="1" dirty="0" smtClean="0">
                <a:latin typeface="Tahoma" pitchFamily="-109" charset="0"/>
                <a:ea typeface="Tahoma" pitchFamily="-109" charset="0"/>
                <a:cs typeface="Tahoma" pitchFamily="-109" charset="0"/>
              </a:rPr>
              <a:t>iki durum birbirine eşittir.</a:t>
            </a:r>
          </a:p>
          <a:p>
            <a:r>
              <a:rPr lang="tr-TR" dirty="0" smtClean="0"/>
              <a:t>Durum sayısını azaltmak her zaman devrenin karmaşıklığını azaltır mı?</a:t>
            </a:r>
          </a:p>
          <a:p>
            <a:pPr lvl="1"/>
            <a:r>
              <a:rPr lang="tr-TR" dirty="0" smtClean="0"/>
              <a:t>Hayır. Bazen eşdeğer devre daha fazla </a:t>
            </a:r>
            <a:r>
              <a:rPr lang="tr-TR" dirty="0" err="1" smtClean="0"/>
              <a:t>kombinasyonel</a:t>
            </a:r>
            <a:r>
              <a:rPr lang="tr-TR" dirty="0" smtClean="0"/>
              <a:t> kapı gerektirir. </a:t>
            </a:r>
          </a:p>
          <a:p>
            <a:pPr lvl="1"/>
            <a:r>
              <a:rPr lang="tr-TR" dirty="0" smtClean="0"/>
              <a:t>Durum sayısının azaltmak </a:t>
            </a:r>
            <a:r>
              <a:rPr lang="tr-TR" dirty="0" err="1" smtClean="0"/>
              <a:t>flip-flop</a:t>
            </a:r>
            <a:r>
              <a:rPr lang="tr-TR" dirty="0" smtClean="0"/>
              <a:t> sayısını veya kullanılan kapı sayısını azaltmayı garantilemez.</a:t>
            </a:r>
            <a:endParaRPr lang="en-US" dirty="0"/>
          </a:p>
          <a:p>
            <a:endParaRPr lang="en-US" dirty="0"/>
          </a:p>
        </p:txBody>
      </p:sp>
      <p:sp>
        <p:nvSpPr>
          <p:cNvPr id="7" name="Slide Number Placeholder 5"/>
          <p:cNvSpPr>
            <a:spLocks noGrp="1"/>
          </p:cNvSpPr>
          <p:nvPr>
            <p:ph type="sldNum" sz="quarter" idx="12"/>
          </p:nvPr>
        </p:nvSpPr>
        <p:spPr/>
        <p:txBody>
          <a:bodyPr/>
          <a:lstStyle/>
          <a:p>
            <a:fld id="{2B7584C4-A368-F048-AE63-BD719D22A222}" type="slidenum">
              <a:rPr lang="en-US"/>
              <a:pPr/>
              <a:t>5</a:t>
            </a:fld>
            <a:endParaRPr lang="en-US"/>
          </a:p>
        </p:txBody>
      </p:sp>
    </p:spTree>
    <p:extLst>
      <p:ext uri="{BB962C8B-B14F-4D97-AF65-F5344CB8AC3E}">
        <p14:creationId xmlns:p14="http://schemas.microsoft.com/office/powerpoint/2010/main" val="2242533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2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1F777073-DCF9-0A40-BDBF-22872114D946}" type="slidenum">
              <a:rPr lang="en-US"/>
              <a:pPr/>
              <a:t>6</a:t>
            </a:fld>
            <a:endParaRPr lang="en-US" dirty="0"/>
          </a:p>
        </p:txBody>
      </p:sp>
      <p:sp>
        <p:nvSpPr>
          <p:cNvPr id="54277" name="Rectangle 2"/>
          <p:cNvSpPr>
            <a:spLocks noChangeArrowheads="1"/>
          </p:cNvSpPr>
          <p:nvPr/>
        </p:nvSpPr>
        <p:spPr bwMode="auto">
          <a:xfrm>
            <a:off x="1066800" y="115888"/>
            <a:ext cx="7772400" cy="609600"/>
          </a:xfrm>
          <a:prstGeom prst="rect">
            <a:avLst/>
          </a:prstGeom>
          <a:noFill/>
          <a:ln w="9525">
            <a:noFill/>
            <a:miter lim="800000"/>
            <a:headEnd/>
            <a:tailEnd/>
          </a:ln>
        </p:spPr>
        <p:txBody>
          <a:bodyPr anchor="b">
            <a:prstTxWarp prst="textNoShape">
              <a:avLst/>
            </a:prstTxWarp>
          </a:bodyPr>
          <a:lstStyle/>
          <a:p>
            <a:r>
              <a:rPr lang="tr-TR" sz="4000" dirty="0" smtClean="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azaltma örnek</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54278" name="Text Box 3"/>
          <p:cNvSpPr txBox="1">
            <a:spLocks noChangeArrowheads="1"/>
          </p:cNvSpPr>
          <p:nvPr/>
        </p:nvSpPr>
        <p:spPr bwMode="auto">
          <a:xfrm>
            <a:off x="262467" y="1143006"/>
            <a:ext cx="6477000" cy="2985433"/>
          </a:xfrm>
          <a:prstGeom prst="rect">
            <a:avLst/>
          </a:prstGeom>
          <a:noFill/>
          <a:ln w="25400">
            <a:noFill/>
            <a:miter lim="800000"/>
            <a:headEnd/>
            <a:tailEnd/>
          </a:ln>
        </p:spPr>
        <p:txBody>
          <a:bodyPr wrap="square" lIns="0" tIns="0" rIns="0" bIns="0">
            <a:prstTxWarp prst="textNoShape">
              <a:avLst/>
            </a:prstTxWarp>
            <a:spAutoFit/>
          </a:bodyPr>
          <a:lstStyle/>
          <a:p>
            <a:pPr algn="l"/>
            <a:r>
              <a:rPr lang="tr-TR" dirty="0" smtClean="0">
                <a:latin typeface="Verdana" pitchFamily="-109" charset="0"/>
                <a:ea typeface="Verdana" pitchFamily="-109" charset="0"/>
                <a:cs typeface="Verdana" pitchFamily="-109" charset="0"/>
              </a:rPr>
              <a:t>Devre a durumundayken </a:t>
            </a:r>
            <a:r>
              <a:rPr lang="en-US" dirty="0" smtClean="0">
                <a:latin typeface="Verdana" pitchFamily="-109" charset="0"/>
                <a:ea typeface="Verdana" pitchFamily="-109" charset="0"/>
                <a:cs typeface="Verdana" pitchFamily="-109" charset="0"/>
              </a:rPr>
              <a:t>“010101110100”</a:t>
            </a:r>
            <a:r>
              <a:rPr lang="tr-TR" dirty="0" smtClean="0">
                <a:latin typeface="Verdana" pitchFamily="-109" charset="0"/>
                <a:ea typeface="Verdana" pitchFamily="-109" charset="0"/>
                <a:cs typeface="Verdana" pitchFamily="-109" charset="0"/>
              </a:rPr>
              <a:t>uygulanıyor.</a:t>
            </a:r>
            <a:endParaRPr lang="en-US" dirty="0">
              <a:latin typeface="Verdana" pitchFamily="-109" charset="0"/>
              <a:ea typeface="Verdana" pitchFamily="-109" charset="0"/>
              <a:cs typeface="Verdana" pitchFamily="-109" charset="0"/>
            </a:endParaRPr>
          </a:p>
          <a:p>
            <a:pPr algn="l"/>
            <a:endParaRPr lang="en-US" sz="1600" dirty="0">
              <a:latin typeface="Verdana" pitchFamily="-109" charset="0"/>
              <a:ea typeface="Verdana" pitchFamily="-109" charset="0"/>
              <a:cs typeface="Verdana" pitchFamily="-109" charset="0"/>
            </a:endParaRPr>
          </a:p>
          <a:p>
            <a:pPr algn="l"/>
            <a:endParaRPr lang="en-US" sz="1600" dirty="0">
              <a:latin typeface="Verdana" pitchFamily="-109" charset="0"/>
              <a:ea typeface="Verdana" pitchFamily="-109" charset="0"/>
              <a:cs typeface="Verdana" pitchFamily="-109" charset="0"/>
            </a:endParaRPr>
          </a:p>
          <a:p>
            <a:pPr algn="l"/>
            <a:endParaRPr lang="en-US" sz="1600" dirty="0">
              <a:latin typeface="Verdana" pitchFamily="-109" charset="0"/>
              <a:ea typeface="Verdana" pitchFamily="-109" charset="0"/>
              <a:cs typeface="Verdana" pitchFamily="-109" charset="0"/>
            </a:endParaRPr>
          </a:p>
          <a:p>
            <a:pPr algn="l"/>
            <a:endParaRPr lang="en-US" sz="1600" dirty="0" smtClean="0">
              <a:latin typeface="Verdana" pitchFamily="-109" charset="0"/>
              <a:ea typeface="Verdana" pitchFamily="-109" charset="0"/>
              <a:cs typeface="Verdana" pitchFamily="-109" charset="0"/>
            </a:endParaRPr>
          </a:p>
          <a:p>
            <a:pPr algn="l"/>
            <a:endParaRPr lang="en-US" sz="1600" dirty="0">
              <a:latin typeface="Verdana" pitchFamily="-109" charset="0"/>
              <a:ea typeface="Verdana" pitchFamily="-109" charset="0"/>
              <a:cs typeface="Verdana" pitchFamily="-109" charset="0"/>
            </a:endParaRPr>
          </a:p>
          <a:p>
            <a:pPr algn="l"/>
            <a:endParaRPr lang="en-US" sz="1600" dirty="0" smtClean="0">
              <a:latin typeface="Verdana" pitchFamily="-109" charset="0"/>
              <a:ea typeface="Verdana" pitchFamily="-109" charset="0"/>
              <a:cs typeface="Verdana" pitchFamily="-109" charset="0"/>
            </a:endParaRPr>
          </a:p>
          <a:p>
            <a:pPr algn="l"/>
            <a:endParaRPr lang="en-US" sz="1600" dirty="0">
              <a:latin typeface="Verdana" pitchFamily="-109" charset="0"/>
              <a:ea typeface="Verdana" pitchFamily="-109" charset="0"/>
              <a:cs typeface="Verdana" pitchFamily="-109" charset="0"/>
            </a:endParaRPr>
          </a:p>
          <a:p>
            <a:pPr algn="l"/>
            <a:endParaRPr lang="en-US" sz="1600" dirty="0">
              <a:latin typeface="Verdana" pitchFamily="-109" charset="0"/>
              <a:ea typeface="Verdana" pitchFamily="-109" charset="0"/>
              <a:cs typeface="Verdana" pitchFamily="-109" charset="0"/>
            </a:endParaRPr>
          </a:p>
          <a:p>
            <a:pPr algn="l"/>
            <a:r>
              <a:rPr lang="tr-TR" sz="1600" dirty="0" smtClean="0">
                <a:solidFill>
                  <a:srgbClr val="800000"/>
                </a:solidFill>
                <a:latin typeface="Verdana" pitchFamily="-109" charset="0"/>
                <a:ea typeface="Verdana" pitchFamily="-109" charset="0"/>
                <a:cs typeface="Verdana" pitchFamily="-109" charset="0"/>
              </a:rPr>
              <a:t>Durum</a:t>
            </a:r>
            <a:r>
              <a:rPr lang="en-US" sz="1600" dirty="0">
                <a:solidFill>
                  <a:srgbClr val="800000"/>
                </a:solidFill>
                <a:latin typeface="Verdana" pitchFamily="-109" charset="0"/>
                <a:ea typeface="Verdana" pitchFamily="-109" charset="0"/>
                <a:cs typeface="Verdana" pitchFamily="-109" charset="0"/>
              </a:rPr>
              <a:t>	a   a   b   c   </a:t>
            </a:r>
            <a:r>
              <a:rPr lang="en-US" sz="1600" dirty="0" smtClean="0">
                <a:solidFill>
                  <a:srgbClr val="800000"/>
                </a:solidFill>
                <a:latin typeface="Verdana" pitchFamily="-109" charset="0"/>
                <a:ea typeface="Verdana" pitchFamily="-109" charset="0"/>
                <a:cs typeface="Verdana" pitchFamily="-109" charset="0"/>
              </a:rPr>
              <a:t>d   </a:t>
            </a:r>
            <a:r>
              <a:rPr lang="en-US" sz="1600" dirty="0">
                <a:solidFill>
                  <a:srgbClr val="800000"/>
                </a:solidFill>
                <a:latin typeface="Verdana" pitchFamily="-109" charset="0"/>
                <a:ea typeface="Verdana" pitchFamily="-109" charset="0"/>
                <a:cs typeface="Verdana" pitchFamily="-109" charset="0"/>
              </a:rPr>
              <a:t>e    f   </a:t>
            </a:r>
            <a:r>
              <a:rPr lang="en-US" sz="1600" dirty="0" err="1">
                <a:solidFill>
                  <a:srgbClr val="800000"/>
                </a:solidFill>
                <a:latin typeface="Verdana" pitchFamily="-109" charset="0"/>
                <a:ea typeface="Verdana" pitchFamily="-109" charset="0"/>
                <a:cs typeface="Verdana" pitchFamily="-109" charset="0"/>
              </a:rPr>
              <a:t>f</a:t>
            </a:r>
            <a:r>
              <a:rPr lang="en-US" sz="1600" dirty="0">
                <a:solidFill>
                  <a:srgbClr val="800000"/>
                </a:solidFill>
                <a:latin typeface="Verdana" pitchFamily="-109" charset="0"/>
                <a:ea typeface="Verdana" pitchFamily="-109" charset="0"/>
                <a:cs typeface="Verdana" pitchFamily="-109" charset="0"/>
              </a:rPr>
              <a:t>   g   f   g  a</a:t>
            </a:r>
          </a:p>
          <a:p>
            <a:pPr algn="l"/>
            <a:r>
              <a:rPr lang="tr-TR" sz="1600" dirty="0" smtClean="0">
                <a:latin typeface="Verdana" pitchFamily="-109" charset="0"/>
                <a:ea typeface="Verdana" pitchFamily="-109" charset="0"/>
                <a:cs typeface="Verdana" pitchFamily="-109" charset="0"/>
              </a:rPr>
              <a:t>Giriş</a:t>
            </a:r>
            <a:r>
              <a:rPr lang="en-US" sz="1600" dirty="0">
                <a:latin typeface="Verdana" pitchFamily="-109" charset="0"/>
                <a:ea typeface="Verdana" pitchFamily="-109" charset="0"/>
                <a:cs typeface="Verdana" pitchFamily="-109" charset="0"/>
              </a:rPr>
              <a:t>	0   1   0   1   0   1   1  0  1   0   0 </a:t>
            </a:r>
          </a:p>
          <a:p>
            <a:pPr algn="l"/>
            <a:r>
              <a:rPr lang="tr-TR" sz="1600" dirty="0" smtClean="0">
                <a:latin typeface="Verdana" pitchFamily="-109" charset="0"/>
                <a:ea typeface="Verdana" pitchFamily="-109" charset="0"/>
                <a:cs typeface="Verdana" pitchFamily="-109" charset="0"/>
              </a:rPr>
              <a:t>Çıkış</a:t>
            </a:r>
            <a:r>
              <a:rPr lang="en-US" sz="1600" dirty="0">
                <a:latin typeface="Verdana" pitchFamily="-109" charset="0"/>
                <a:ea typeface="Verdana" pitchFamily="-109" charset="0"/>
                <a:cs typeface="Verdana" pitchFamily="-109" charset="0"/>
              </a:rPr>
              <a:t>	0   0   0   0   0   1   1  0  1   0   0 </a:t>
            </a:r>
          </a:p>
        </p:txBody>
      </p:sp>
      <p:pic>
        <p:nvPicPr>
          <p:cNvPr id="54279" name="Picture 4" descr="AACFLQQ0"/>
          <p:cNvPicPr>
            <a:picLocks noChangeAspect="1" noChangeArrowheads="1"/>
          </p:cNvPicPr>
          <p:nvPr/>
        </p:nvPicPr>
        <p:blipFill rotWithShape="1">
          <a:blip r:embed="rId3"/>
          <a:srcRect b="8752"/>
          <a:stretch/>
        </p:blipFill>
        <p:spPr bwMode="auto">
          <a:xfrm>
            <a:off x="5899150" y="1431930"/>
            <a:ext cx="3016251" cy="4325403"/>
          </a:xfrm>
          <a:prstGeom prst="rect">
            <a:avLst/>
          </a:prstGeom>
          <a:noFill/>
          <a:ln w="9525">
            <a:noFill/>
            <a:miter lim="800000"/>
            <a:headEnd/>
            <a:tailEnd/>
          </a:ln>
        </p:spPr>
      </p:pic>
    </p:spTree>
    <p:extLst>
      <p:ext uri="{BB962C8B-B14F-4D97-AF65-F5344CB8AC3E}">
        <p14:creationId xmlns:p14="http://schemas.microsoft.com/office/powerpoint/2010/main" val="18055981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BF4CC933-23AB-C248-89BE-3EA19345AA3E}" type="slidenum">
              <a:rPr lang="en-US"/>
              <a:pPr/>
              <a:t>7</a:t>
            </a:fld>
            <a:endParaRPr lang="en-US"/>
          </a:p>
        </p:txBody>
      </p:sp>
      <p:pic>
        <p:nvPicPr>
          <p:cNvPr id="56325" name="Picture 6" descr="AACFLQQ0"/>
          <p:cNvPicPr>
            <a:picLocks noChangeAspect="1" noChangeArrowheads="1"/>
          </p:cNvPicPr>
          <p:nvPr/>
        </p:nvPicPr>
        <p:blipFill rotWithShape="1">
          <a:blip r:embed="rId2"/>
          <a:srcRect b="9466"/>
          <a:stretch/>
        </p:blipFill>
        <p:spPr bwMode="auto">
          <a:xfrm>
            <a:off x="6051550" y="974730"/>
            <a:ext cx="3016251" cy="4291537"/>
          </a:xfrm>
          <a:prstGeom prst="rect">
            <a:avLst/>
          </a:prstGeom>
          <a:noFill/>
          <a:ln w="9525">
            <a:noFill/>
            <a:miter lim="800000"/>
            <a:headEnd/>
            <a:tailEnd/>
          </a:ln>
        </p:spPr>
      </p:pic>
      <p:sp>
        <p:nvSpPr>
          <p:cNvPr id="56332" name="Rectangle 2"/>
          <p:cNvSpPr>
            <a:spLocks noChangeArrowheads="1"/>
          </p:cNvSpPr>
          <p:nvPr/>
        </p:nvSpPr>
        <p:spPr bwMode="auto">
          <a:xfrm>
            <a:off x="1066800" y="115888"/>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azaltma örnek</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026329083"/>
              </p:ext>
            </p:extLst>
          </p:nvPr>
        </p:nvGraphicFramePr>
        <p:xfrm>
          <a:off x="878416" y="1360989"/>
          <a:ext cx="5130799" cy="323596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g</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a</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sp>
        <p:nvSpPr>
          <p:cNvPr id="12" name="Text Box 7"/>
          <p:cNvSpPr txBox="1">
            <a:spLocks noChangeArrowheads="1"/>
          </p:cNvSpPr>
          <p:nvPr/>
        </p:nvSpPr>
        <p:spPr bwMode="auto">
          <a:xfrm>
            <a:off x="811741" y="5204718"/>
            <a:ext cx="6993467" cy="1384995"/>
          </a:xfrm>
          <a:prstGeom prst="rect">
            <a:avLst/>
          </a:prstGeom>
          <a:noFill/>
          <a:ln w="25400">
            <a:noFill/>
            <a:miter lim="800000"/>
            <a:headEnd/>
            <a:tailEnd/>
          </a:ln>
        </p:spPr>
        <p:txBody>
          <a:bodyPr wrap="square" lIns="0" tIns="0" rIns="0" bIns="0">
            <a:prstTxWarp prst="textNoShape">
              <a:avLst/>
            </a:prstTxWarp>
            <a:spAutoFit/>
          </a:bodyPr>
          <a:lstStyle/>
          <a:p>
            <a:r>
              <a:rPr lang="en-US" i="1" dirty="0" smtClean="0">
                <a:solidFill>
                  <a:srgbClr val="000090"/>
                </a:solidFill>
                <a:latin typeface="Verdana" pitchFamily="-109" charset="0"/>
                <a:ea typeface="Verdana" pitchFamily="-109" charset="0"/>
                <a:cs typeface="Verdana" pitchFamily="-109" charset="0"/>
              </a:rPr>
              <a:t>e </a:t>
            </a:r>
            <a:r>
              <a:rPr lang="tr-TR" i="1" dirty="0" smtClean="0">
                <a:solidFill>
                  <a:srgbClr val="000090"/>
                </a:solidFill>
                <a:latin typeface="Verdana" pitchFamily="-109" charset="0"/>
                <a:ea typeface="Verdana" pitchFamily="-109" charset="0"/>
                <a:cs typeface="Verdana" pitchFamily="-109" charset="0"/>
              </a:rPr>
              <a:t>ve</a:t>
            </a:r>
            <a:r>
              <a:rPr lang="en-US" i="1" dirty="0" smtClean="0">
                <a:solidFill>
                  <a:srgbClr val="000090"/>
                </a:solidFill>
                <a:latin typeface="Verdana" pitchFamily="-109" charset="0"/>
                <a:ea typeface="Verdana" pitchFamily="-109" charset="0"/>
                <a:cs typeface="Verdana" pitchFamily="-109" charset="0"/>
              </a:rPr>
              <a:t> </a:t>
            </a:r>
            <a:r>
              <a:rPr lang="en-US" i="1" dirty="0">
                <a:solidFill>
                  <a:srgbClr val="000090"/>
                </a:solidFill>
                <a:latin typeface="Verdana" pitchFamily="-109" charset="0"/>
                <a:ea typeface="Verdana" pitchFamily="-109" charset="0"/>
                <a:cs typeface="Verdana" pitchFamily="-109" charset="0"/>
              </a:rPr>
              <a:t>g </a:t>
            </a:r>
            <a:r>
              <a:rPr lang="tr-TR" i="1" dirty="0" smtClean="0">
                <a:solidFill>
                  <a:srgbClr val="000090"/>
                </a:solidFill>
                <a:latin typeface="Verdana" pitchFamily="-109" charset="0"/>
                <a:ea typeface="Verdana" pitchFamily="-109" charset="0"/>
                <a:cs typeface="Verdana" pitchFamily="-109" charset="0"/>
              </a:rPr>
              <a:t>durumları eşittir. Çünkü x giriş değerinin her iki değeri için de devrenin aynı çıkışı vermesini (x=0 için 0 ve x=1 için 1) ve aynı zamanda devrenin bir sonraki durumda aynı durumlara (x=0 için a ve x=1 için f) geçmelerini sağlamaktadırlar.</a:t>
            </a:r>
            <a:endParaRPr lang="en-US" i="1" dirty="0">
              <a:solidFill>
                <a:srgbClr val="000090"/>
              </a:solidFill>
              <a:latin typeface="Verdana" pitchFamily="-109" charset="0"/>
              <a:ea typeface="Verdana" pitchFamily="-109" charset="0"/>
              <a:cs typeface="Verdana" pitchFamily="-109" charset="0"/>
            </a:endParaRPr>
          </a:p>
        </p:txBody>
      </p:sp>
      <p:sp>
        <p:nvSpPr>
          <p:cNvPr id="14" name="Rectangle 5"/>
          <p:cNvSpPr>
            <a:spLocks noChangeArrowheads="1"/>
          </p:cNvSpPr>
          <p:nvPr/>
        </p:nvSpPr>
        <p:spPr bwMode="auto">
          <a:xfrm>
            <a:off x="1295400" y="4275284"/>
            <a:ext cx="4648200" cy="276999"/>
          </a:xfrm>
          <a:prstGeom prst="rect">
            <a:avLst/>
          </a:prstGeom>
          <a:noFill/>
          <a:ln w="25400">
            <a:solidFill>
              <a:srgbClr val="000090"/>
            </a:solidFill>
            <a:miter lim="800000"/>
            <a:headEnd/>
            <a:tailEnd/>
          </a:ln>
        </p:spPr>
        <p:txBody>
          <a:bodyPr lIns="0" tIns="0" rIns="0" bIns="0" anchor="ctr">
            <a:prstTxWarp prst="textNoShape">
              <a:avLst/>
            </a:prstTxWarp>
            <a:spAutoFit/>
          </a:bodyPr>
          <a:lstStyle/>
          <a:p>
            <a:endParaRPr lang="en-US"/>
          </a:p>
        </p:txBody>
      </p:sp>
      <p:sp>
        <p:nvSpPr>
          <p:cNvPr id="15" name="Rectangle 11"/>
          <p:cNvSpPr>
            <a:spLocks noChangeArrowheads="1"/>
          </p:cNvSpPr>
          <p:nvPr/>
        </p:nvSpPr>
        <p:spPr bwMode="auto">
          <a:xfrm>
            <a:off x="2825750" y="4222208"/>
            <a:ext cx="2965451" cy="377851"/>
          </a:xfrm>
          <a:prstGeom prst="rect">
            <a:avLst/>
          </a:prstGeom>
          <a:noFill/>
          <a:ln w="25400">
            <a:solidFill>
              <a:schemeClr val="accent2"/>
            </a:solidFill>
            <a:miter lim="800000"/>
            <a:headEnd type="none" w="sm" len="sm"/>
            <a:tailEnd type="none" w="sm" len="sm"/>
          </a:ln>
        </p:spPr>
        <p:txBody>
          <a:bodyPr wrap="none" anchor="ctr">
            <a:prstTxWarp prst="textNoShape">
              <a:avLst/>
            </a:prstTxWarp>
          </a:bodyPr>
          <a:lstStyle/>
          <a:p>
            <a:endParaRPr lang="en-US"/>
          </a:p>
        </p:txBody>
      </p:sp>
      <p:sp>
        <p:nvSpPr>
          <p:cNvPr id="16" name="Rectangle 5"/>
          <p:cNvSpPr>
            <a:spLocks noChangeArrowheads="1"/>
          </p:cNvSpPr>
          <p:nvPr/>
        </p:nvSpPr>
        <p:spPr bwMode="auto">
          <a:xfrm>
            <a:off x="1295400" y="3530215"/>
            <a:ext cx="4648200" cy="276999"/>
          </a:xfrm>
          <a:prstGeom prst="rect">
            <a:avLst/>
          </a:prstGeom>
          <a:noFill/>
          <a:ln w="25400">
            <a:solidFill>
              <a:srgbClr val="000090"/>
            </a:solidFill>
            <a:miter lim="800000"/>
            <a:headEnd/>
            <a:tailEnd/>
          </a:ln>
        </p:spPr>
        <p:txBody>
          <a:bodyPr lIns="0" tIns="0" rIns="0" bIns="0" anchor="ctr">
            <a:prstTxWarp prst="textNoShape">
              <a:avLst/>
            </a:prstTxWarp>
            <a:spAutoFit/>
          </a:bodyPr>
          <a:lstStyle/>
          <a:p>
            <a:endParaRPr lang="en-US"/>
          </a:p>
        </p:txBody>
      </p:sp>
      <p:sp>
        <p:nvSpPr>
          <p:cNvPr id="17" name="Rectangle 11"/>
          <p:cNvSpPr>
            <a:spLocks noChangeArrowheads="1"/>
          </p:cNvSpPr>
          <p:nvPr/>
        </p:nvSpPr>
        <p:spPr bwMode="auto">
          <a:xfrm>
            <a:off x="2825750" y="3490189"/>
            <a:ext cx="2965451" cy="377152"/>
          </a:xfrm>
          <a:prstGeom prst="rect">
            <a:avLst/>
          </a:prstGeom>
          <a:noFill/>
          <a:ln w="25400">
            <a:solidFill>
              <a:schemeClr val="accent2"/>
            </a:solidFill>
            <a:miter lim="800000"/>
            <a:headEnd type="none" w="sm" len="sm"/>
            <a:tailEnd type="none" w="sm" len="sm"/>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265841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900" decel="100000" fill="hold"/>
                                        <p:tgtEl>
                                          <p:spTgt spid="1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4E498BDD-B141-9A4C-ABB2-2D4B61B726EF}" type="slidenum">
              <a:rPr lang="en-US"/>
              <a:pPr/>
              <a:t>8</a:t>
            </a:fld>
            <a:endParaRPr lang="en-US"/>
          </a:p>
        </p:txBody>
      </p:sp>
      <p:sp>
        <p:nvSpPr>
          <p:cNvPr id="57350" name="Rectangle 2"/>
          <p:cNvSpPr>
            <a:spLocks noChangeArrowheads="1"/>
          </p:cNvSpPr>
          <p:nvPr/>
        </p:nvSpPr>
        <p:spPr bwMode="auto">
          <a:xfrm>
            <a:off x="1066800" y="115888"/>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azaltma örnek</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57351" name="Text Box 4"/>
          <p:cNvSpPr txBox="1">
            <a:spLocks noChangeArrowheads="1"/>
          </p:cNvSpPr>
          <p:nvPr/>
        </p:nvSpPr>
        <p:spPr bwMode="auto">
          <a:xfrm>
            <a:off x="0" y="5105399"/>
            <a:ext cx="9144000" cy="923330"/>
          </a:xfrm>
          <a:prstGeom prst="rect">
            <a:avLst/>
          </a:prstGeom>
          <a:noFill/>
          <a:ln w="25400">
            <a:noFill/>
            <a:miter lim="800000"/>
            <a:headEnd/>
            <a:tailEnd/>
          </a:ln>
        </p:spPr>
        <p:txBody>
          <a:bodyPr wrap="square" lIns="0" tIns="0" rIns="0" bIns="0">
            <a:prstTxWarp prst="textNoShape">
              <a:avLst/>
            </a:prstTxWarp>
            <a:spAutoFit/>
          </a:bodyPr>
          <a:lstStyle/>
          <a:p>
            <a:pPr algn="ctr"/>
            <a:r>
              <a:rPr lang="tr-TR" sz="2000" i="1" dirty="0" smtClean="0">
                <a:solidFill>
                  <a:srgbClr val="000090"/>
                </a:solidFill>
                <a:latin typeface="Verdana" pitchFamily="-109" charset="0"/>
                <a:ea typeface="Verdana" pitchFamily="-109" charset="0"/>
                <a:cs typeface="Verdana" pitchFamily="-109" charset="0"/>
              </a:rPr>
              <a:t>Birinci azaltma sonrası durum tablosu:</a:t>
            </a:r>
          </a:p>
          <a:p>
            <a:pPr algn="ctr"/>
            <a:r>
              <a:rPr lang="tr-TR" sz="2000" i="1" dirty="0" smtClean="0">
                <a:solidFill>
                  <a:srgbClr val="000090"/>
                </a:solidFill>
                <a:latin typeface="Verdana" pitchFamily="-109" charset="0"/>
                <a:ea typeface="Verdana" pitchFamily="-109" charset="0"/>
                <a:cs typeface="Verdana" pitchFamily="-109" charset="0"/>
              </a:rPr>
              <a:t>Durum</a:t>
            </a:r>
            <a:r>
              <a:rPr lang="en-US" sz="2000" i="1" dirty="0" smtClean="0">
                <a:solidFill>
                  <a:srgbClr val="000090"/>
                </a:solidFill>
                <a:latin typeface="Verdana" pitchFamily="-109" charset="0"/>
                <a:ea typeface="Verdana" pitchFamily="-109" charset="0"/>
                <a:cs typeface="Verdana" pitchFamily="-109" charset="0"/>
              </a:rPr>
              <a:t> </a:t>
            </a:r>
            <a:r>
              <a:rPr lang="en-US" sz="2000" i="1" dirty="0">
                <a:solidFill>
                  <a:srgbClr val="000090"/>
                </a:solidFill>
                <a:latin typeface="Verdana" pitchFamily="-109" charset="0"/>
                <a:ea typeface="Verdana" pitchFamily="-109" charset="0"/>
                <a:cs typeface="Verdana" pitchFamily="-109" charset="0"/>
              </a:rPr>
              <a:t>g </a:t>
            </a:r>
            <a:r>
              <a:rPr lang="tr-TR" sz="2000" i="1" dirty="0" smtClean="0">
                <a:solidFill>
                  <a:srgbClr val="000090"/>
                </a:solidFill>
                <a:latin typeface="Verdana" pitchFamily="-109" charset="0"/>
                <a:ea typeface="Verdana" pitchFamily="-109" charset="0"/>
                <a:cs typeface="Verdana" pitchFamily="-109" charset="0"/>
              </a:rPr>
              <a:t>satırı çıkarılmış ve tablonun geri kalan </a:t>
            </a:r>
            <a:endParaRPr lang="tr-TR" sz="2000" i="1" dirty="0">
              <a:solidFill>
                <a:srgbClr val="000090"/>
              </a:solidFill>
              <a:latin typeface="Verdana" pitchFamily="-109" charset="0"/>
              <a:ea typeface="Verdana" pitchFamily="-109" charset="0"/>
              <a:cs typeface="Verdana" pitchFamily="-109" charset="0"/>
            </a:endParaRPr>
          </a:p>
          <a:p>
            <a:pPr algn="ctr"/>
            <a:r>
              <a:rPr lang="tr-TR" sz="2000" i="1" dirty="0" smtClean="0">
                <a:solidFill>
                  <a:srgbClr val="000090"/>
                </a:solidFill>
                <a:latin typeface="Verdana" pitchFamily="-109" charset="0"/>
                <a:ea typeface="Verdana" pitchFamily="-109" charset="0"/>
                <a:cs typeface="Verdana" pitchFamily="-109" charset="0"/>
              </a:rPr>
              <a:t>kısmındaki g’ler e yapılmıştır.</a:t>
            </a:r>
            <a:endParaRPr lang="en-US" sz="2000" i="1" dirty="0">
              <a:solidFill>
                <a:srgbClr val="000090"/>
              </a:solidFill>
              <a:latin typeface="Verdana" pitchFamily="-109" charset="0"/>
              <a:ea typeface="Verdana" pitchFamily="-109" charset="0"/>
              <a:cs typeface="Verdana" pitchFamily="-10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85119022"/>
              </p:ext>
            </p:extLst>
          </p:nvPr>
        </p:nvGraphicFramePr>
        <p:xfrm>
          <a:off x="1860553" y="1327121"/>
          <a:ext cx="5130799" cy="323596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    g  </a:t>
                      </a:r>
                      <a:r>
                        <a:rPr lang="en-US" b="1" dirty="0" smtClean="0">
                          <a:solidFill>
                            <a:srgbClr val="FF0000"/>
                          </a:solidFill>
                        </a:rPr>
                        <a:t>e</a:t>
                      </a:r>
                      <a:endParaRPr lang="en-US" b="1" dirty="0">
                        <a:solidFill>
                          <a:srgbClr val="FF0000"/>
                        </a:solidFill>
                      </a:endParaRPr>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strike="sngStrike" baseline="0" dirty="0" smtClean="0">
                          <a:solidFill>
                            <a:schemeClr val="bg1">
                              <a:lumMod val="50000"/>
                            </a:schemeClr>
                          </a:solidFill>
                        </a:rPr>
                        <a:t>g</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a</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f</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0</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1</a:t>
                      </a:r>
                      <a:endParaRPr lang="en-US" strike="sngStrike" baseline="0" dirty="0">
                        <a:solidFill>
                          <a:schemeClr val="bg1">
                            <a:lumMod val="50000"/>
                          </a:schemeClr>
                        </a:solidFill>
                      </a:endParaRPr>
                    </a:p>
                  </a:txBody>
                  <a:tcPr/>
                </a:tc>
              </a:tr>
            </a:tbl>
          </a:graphicData>
        </a:graphic>
      </p:graphicFrame>
      <p:sp>
        <p:nvSpPr>
          <p:cNvPr id="10" name="Line 11"/>
          <p:cNvSpPr>
            <a:spLocks noChangeShapeType="1"/>
          </p:cNvSpPr>
          <p:nvPr/>
        </p:nvSpPr>
        <p:spPr bwMode="auto">
          <a:xfrm flipV="1">
            <a:off x="3844397" y="3928533"/>
            <a:ext cx="287339" cy="215900"/>
          </a:xfrm>
          <a:prstGeom prst="line">
            <a:avLst/>
          </a:prstGeom>
          <a:noFill/>
          <a:ln w="25400">
            <a:solidFill>
              <a:srgbClr val="800000"/>
            </a:solidFill>
            <a:round/>
            <a:headEnd type="none" w="sm" len="sm"/>
            <a:tailEnd type="none" w="sm" len="sm"/>
          </a:ln>
        </p:spPr>
        <p:txBody>
          <a:bodyPr>
            <a:prstTxWarp prst="textNoShape">
              <a:avLst/>
            </a:prstTxWarp>
          </a:bodyPr>
          <a:lstStyle/>
          <a:p>
            <a:endParaRPr lang="en-US"/>
          </a:p>
        </p:txBody>
      </p:sp>
      <p:sp>
        <p:nvSpPr>
          <p:cNvPr id="11" name="Rectangle 5"/>
          <p:cNvSpPr>
            <a:spLocks noChangeArrowheads="1"/>
          </p:cNvSpPr>
          <p:nvPr/>
        </p:nvSpPr>
        <p:spPr bwMode="auto">
          <a:xfrm>
            <a:off x="2190751" y="4253061"/>
            <a:ext cx="4648200" cy="276999"/>
          </a:xfrm>
          <a:prstGeom prst="rect">
            <a:avLst/>
          </a:prstGeom>
          <a:noFill/>
          <a:ln w="25400">
            <a:solidFill>
              <a:srgbClr val="000090"/>
            </a:solidFill>
            <a:miter lim="800000"/>
            <a:headEnd/>
            <a:tailEnd/>
          </a:ln>
        </p:spPr>
        <p:txBody>
          <a:bodyPr lIns="0" tIns="0" rIns="0" bIns="0" anchor="ctr">
            <a:prstTxWarp prst="textNoShape">
              <a:avLst/>
            </a:prstTxWarp>
            <a:spAutoFit/>
          </a:bodyPr>
          <a:lstStyle/>
          <a:p>
            <a:endParaRPr lang="en-US"/>
          </a:p>
        </p:txBody>
      </p:sp>
      <p:sp>
        <p:nvSpPr>
          <p:cNvPr id="13" name="Rectangle 5"/>
          <p:cNvSpPr>
            <a:spLocks noChangeArrowheads="1"/>
          </p:cNvSpPr>
          <p:nvPr/>
        </p:nvSpPr>
        <p:spPr bwMode="auto">
          <a:xfrm>
            <a:off x="2190751" y="3499525"/>
            <a:ext cx="4648200" cy="276999"/>
          </a:xfrm>
          <a:prstGeom prst="rect">
            <a:avLst/>
          </a:prstGeom>
          <a:noFill/>
          <a:ln w="25400">
            <a:solidFill>
              <a:srgbClr val="000090"/>
            </a:solidFill>
            <a:miter lim="800000"/>
            <a:headEnd/>
            <a:tailEnd/>
          </a:ln>
        </p:spPr>
        <p:txBody>
          <a:bodyPr lIns="0" tIns="0" rIns="0" bIns="0" anchor="ctr">
            <a:prstTxWarp prst="textNoShape">
              <a:avLst/>
            </a:prstTxWarp>
            <a:spAutoFit/>
          </a:bodyPr>
          <a:lstStyle/>
          <a:p>
            <a:endParaRPr lang="en-US"/>
          </a:p>
        </p:txBody>
      </p:sp>
      <p:cxnSp>
        <p:nvCxnSpPr>
          <p:cNvPr id="14" name="Straight Connector 13"/>
          <p:cNvCxnSpPr/>
          <p:nvPr/>
        </p:nvCxnSpPr>
        <p:spPr>
          <a:xfrm flipV="1">
            <a:off x="1860555" y="4204775"/>
            <a:ext cx="5130799" cy="3580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60555" y="4204775"/>
            <a:ext cx="5130799" cy="351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0007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89A18573-46DA-2046-A446-D8BD4B55BAE9}" type="slidenum">
              <a:rPr lang="en-US"/>
              <a:pPr/>
              <a:t>9</a:t>
            </a:fld>
            <a:endParaRPr lang="en-US"/>
          </a:p>
        </p:txBody>
      </p:sp>
      <p:sp>
        <p:nvSpPr>
          <p:cNvPr id="58374" name="Rectangle 2"/>
          <p:cNvSpPr>
            <a:spLocks noChangeArrowheads="1"/>
          </p:cNvSpPr>
          <p:nvPr/>
        </p:nvSpPr>
        <p:spPr bwMode="auto">
          <a:xfrm>
            <a:off x="1066800" y="115888"/>
            <a:ext cx="7772400" cy="609600"/>
          </a:xfrm>
          <a:prstGeom prst="rect">
            <a:avLst/>
          </a:prstGeom>
          <a:noFill/>
          <a:ln w="9525">
            <a:noFill/>
            <a:miter lim="800000"/>
            <a:headEnd/>
            <a:tailEnd/>
          </a:ln>
        </p:spPr>
        <p:txBody>
          <a:bodyPr anchor="b">
            <a:prstTxWarp prst="textNoShape">
              <a:avLst/>
            </a:prstTxWarp>
          </a:bodyPr>
          <a:lstStyle/>
          <a:p>
            <a:r>
              <a:rPr lang="tr-TR"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rPr>
              <a:t>Durum azaltma örnek</a:t>
            </a:r>
            <a:endParaRPr lang="en-US" sz="4000" dirty="0">
              <a:solidFill>
                <a:schemeClr val="tx2"/>
              </a:solidFill>
              <a:effectLst>
                <a:outerShdw blurRad="50800" dist="38100" dir="2700000" algn="tl" rotWithShape="0">
                  <a:srgbClr val="000000">
                    <a:alpha val="43000"/>
                  </a:srgbClr>
                </a:outerShdw>
              </a:effectLst>
              <a:ea typeface="Gill Sans" pitchFamily="-109" charset="0"/>
              <a:cs typeface="Gill Sans" pitchFamily="-109" charset="0"/>
            </a:endParaRPr>
          </a:p>
        </p:txBody>
      </p:sp>
      <p:sp>
        <p:nvSpPr>
          <p:cNvPr id="58375" name="Text Box 4"/>
          <p:cNvSpPr txBox="1">
            <a:spLocks noChangeArrowheads="1"/>
          </p:cNvSpPr>
          <p:nvPr/>
        </p:nvSpPr>
        <p:spPr bwMode="auto">
          <a:xfrm>
            <a:off x="0" y="4724401"/>
            <a:ext cx="9144000" cy="923330"/>
          </a:xfrm>
          <a:prstGeom prst="rect">
            <a:avLst/>
          </a:prstGeom>
          <a:noFill/>
          <a:ln w="25400">
            <a:noFill/>
            <a:miter lim="800000"/>
            <a:headEnd/>
            <a:tailEnd/>
          </a:ln>
        </p:spPr>
        <p:txBody>
          <a:bodyPr wrap="square" lIns="0" tIns="0" rIns="0" bIns="0">
            <a:prstTxWarp prst="textNoShape">
              <a:avLst/>
            </a:prstTxWarp>
            <a:spAutoFit/>
          </a:bodyPr>
          <a:lstStyle/>
          <a:p>
            <a:pPr algn="ctr"/>
            <a:r>
              <a:rPr lang="tr-TR" sz="2000" i="1" dirty="0">
                <a:solidFill>
                  <a:srgbClr val="000090"/>
                </a:solidFill>
                <a:latin typeface="Verdana" pitchFamily="-109" charset="0"/>
                <a:ea typeface="Verdana" pitchFamily="-109" charset="0"/>
                <a:cs typeface="Verdana" pitchFamily="-109" charset="0"/>
              </a:rPr>
              <a:t>Birinci azaltma sonrası durum tablosu:</a:t>
            </a:r>
          </a:p>
          <a:p>
            <a:pPr algn="ctr"/>
            <a:r>
              <a:rPr lang="tr-TR" sz="2000" i="1" dirty="0">
                <a:solidFill>
                  <a:srgbClr val="000090"/>
                </a:solidFill>
                <a:latin typeface="Verdana" pitchFamily="-109" charset="0"/>
                <a:ea typeface="Verdana" pitchFamily="-109" charset="0"/>
                <a:cs typeface="Verdana" pitchFamily="-109" charset="0"/>
              </a:rPr>
              <a:t>Durum</a:t>
            </a:r>
            <a:r>
              <a:rPr lang="en-US" sz="2000" i="1" dirty="0">
                <a:solidFill>
                  <a:srgbClr val="000090"/>
                </a:solidFill>
                <a:latin typeface="Verdana" pitchFamily="-109" charset="0"/>
                <a:ea typeface="Verdana" pitchFamily="-109" charset="0"/>
                <a:cs typeface="Verdana" pitchFamily="-109" charset="0"/>
              </a:rPr>
              <a:t> g </a:t>
            </a:r>
            <a:r>
              <a:rPr lang="tr-TR" sz="2000" i="1" dirty="0">
                <a:solidFill>
                  <a:srgbClr val="000090"/>
                </a:solidFill>
                <a:latin typeface="Verdana" pitchFamily="-109" charset="0"/>
                <a:ea typeface="Verdana" pitchFamily="-109" charset="0"/>
                <a:cs typeface="Verdana" pitchFamily="-109" charset="0"/>
              </a:rPr>
              <a:t>satırı çıkarılmış ve tablonun geri kalan </a:t>
            </a:r>
            <a:endParaRPr lang="tr-TR" sz="2000" i="1" dirty="0" smtClean="0">
              <a:solidFill>
                <a:srgbClr val="000090"/>
              </a:solidFill>
              <a:latin typeface="Verdana" pitchFamily="-109" charset="0"/>
              <a:ea typeface="Verdana" pitchFamily="-109" charset="0"/>
              <a:cs typeface="Verdana" pitchFamily="-109" charset="0"/>
            </a:endParaRPr>
          </a:p>
          <a:p>
            <a:pPr algn="ctr"/>
            <a:r>
              <a:rPr lang="tr-TR" sz="2000" i="1" dirty="0" smtClean="0">
                <a:solidFill>
                  <a:srgbClr val="000090"/>
                </a:solidFill>
                <a:latin typeface="Verdana" pitchFamily="-109" charset="0"/>
                <a:ea typeface="Verdana" pitchFamily="-109" charset="0"/>
                <a:cs typeface="Verdana" pitchFamily="-109" charset="0"/>
              </a:rPr>
              <a:t>kısmındaki </a:t>
            </a:r>
            <a:r>
              <a:rPr lang="tr-TR" sz="2000" i="1" dirty="0">
                <a:solidFill>
                  <a:srgbClr val="000090"/>
                </a:solidFill>
                <a:latin typeface="Verdana" pitchFamily="-109" charset="0"/>
                <a:ea typeface="Verdana" pitchFamily="-109" charset="0"/>
                <a:cs typeface="Verdana" pitchFamily="-109" charset="0"/>
              </a:rPr>
              <a:t>g’ler e yapılmıştır.</a:t>
            </a:r>
            <a:endParaRPr lang="en-US" sz="2000" i="1" dirty="0">
              <a:solidFill>
                <a:srgbClr val="000090"/>
              </a:solidFill>
              <a:latin typeface="Verdana" pitchFamily="-109" charset="0"/>
              <a:ea typeface="Verdana" pitchFamily="-109" charset="0"/>
              <a:cs typeface="Verdana" pitchFamily="-10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703827491"/>
              </p:ext>
            </p:extLst>
          </p:nvPr>
        </p:nvGraphicFramePr>
        <p:xfrm>
          <a:off x="1860555" y="1326854"/>
          <a:ext cx="5130799" cy="3235960"/>
        </p:xfrm>
        <a:graphic>
          <a:graphicData uri="http://schemas.openxmlformats.org/drawingml/2006/table">
            <a:tbl>
              <a:tblPr firstRow="1" bandRow="1">
                <a:tableStyleId>{9D7B26C5-4107-4FEC-AEDC-1716B250A1EF}</a:tableStyleId>
              </a:tblPr>
              <a:tblGrid>
                <a:gridCol w="1710267"/>
                <a:gridCol w="855133"/>
                <a:gridCol w="855133"/>
                <a:gridCol w="855133"/>
                <a:gridCol w="855133"/>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Şimdiki durum</a:t>
                      </a:r>
                      <a:r>
                        <a:rPr lang="en-US" dirty="0" smtClean="0"/>
                        <a:t>	</a:t>
                      </a:r>
                      <a:endParaRPr lang="en-US" dirty="0"/>
                    </a:p>
                  </a:txBody>
                  <a:tcPr/>
                </a:tc>
                <a:tc gridSpan="2">
                  <a:txBody>
                    <a:bodyPr/>
                    <a:lstStyle/>
                    <a:p>
                      <a:pPr algn="ctr"/>
                      <a:r>
                        <a:rPr lang="tr-TR" dirty="0" smtClean="0"/>
                        <a:t>Sonraki Durum</a:t>
                      </a:r>
                      <a:endParaRPr lang="en-US" dirty="0" smtClean="0"/>
                    </a:p>
                    <a:p>
                      <a:pPr algn="ctr"/>
                      <a:r>
                        <a:rPr lang="en-US" sz="1800" dirty="0" smtClean="0"/>
                        <a:t>x=0	x=1</a:t>
                      </a:r>
                      <a:endParaRPr lang="en-US" dirty="0"/>
                    </a:p>
                  </a:txBody>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smtClean="0"/>
                        <a:t>Çıkış</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x=0	x=1</a:t>
                      </a:r>
                      <a:endParaRPr lang="en-US" sz="1800" dirty="0" smtClean="0">
                        <a:latin typeface="Verdana" pitchFamily="-109" charset="0"/>
                        <a:ea typeface="Verdana" pitchFamily="-109" charset="0"/>
                        <a:cs typeface="Verdana" pitchFamily="-109" charset="0"/>
                      </a:endParaRPr>
                    </a:p>
                  </a:txBody>
                  <a:tcPr/>
                </a:tc>
                <a:tc hMerge="1">
                  <a:txBody>
                    <a:bodyPr/>
                    <a:lstStyle/>
                    <a:p>
                      <a:endParaRPr lang="en-US"/>
                    </a:p>
                  </a:txBody>
                  <a:tcPr/>
                </a:tc>
              </a:tr>
              <a:tr h="370840">
                <a:tc>
                  <a:txBody>
                    <a:bodyPr/>
                    <a:lstStyle/>
                    <a:p>
                      <a:pPr algn="ctr"/>
                      <a:r>
                        <a:rPr lang="en-US" dirty="0" smtClean="0"/>
                        <a:t>a</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a</a:t>
                      </a:r>
                      <a:endParaRPr lang="en-US" dirty="0"/>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f</a:t>
                      </a:r>
                      <a:endParaRPr lang="en-US" dirty="0"/>
                    </a:p>
                  </a:txBody>
                  <a:tcPr/>
                </a:tc>
                <a:tc>
                  <a:txBody>
                    <a:bodyPr/>
                    <a:lstStyle/>
                    <a:p>
                      <a:pPr algn="ctr"/>
                      <a:r>
                        <a:rPr lang="en-US" b="1" dirty="0" smtClean="0">
                          <a:solidFill>
                            <a:srgbClr val="FF0000"/>
                          </a:solidFill>
                        </a:rPr>
                        <a:t>e</a:t>
                      </a:r>
                      <a:endParaRPr lang="en-US" b="1" dirty="0">
                        <a:solidFill>
                          <a:srgbClr val="FF0000"/>
                        </a:solidFill>
                      </a:endParaRPr>
                    </a:p>
                  </a:txBody>
                  <a:tcPr/>
                </a:tc>
                <a:tc>
                  <a:txBody>
                    <a:bodyPr/>
                    <a:lstStyle/>
                    <a:p>
                      <a:pPr algn="ctr"/>
                      <a:r>
                        <a:rPr lang="en-US" dirty="0" smtClean="0"/>
                        <a:t>f</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strike="sngStrike" baseline="0" dirty="0" smtClean="0">
                          <a:solidFill>
                            <a:schemeClr val="bg1">
                              <a:lumMod val="50000"/>
                            </a:schemeClr>
                          </a:solidFill>
                        </a:rPr>
                        <a:t>g</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a</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f</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0</a:t>
                      </a:r>
                      <a:endParaRPr lang="en-US" strike="sngStrike" baseline="0" dirty="0">
                        <a:solidFill>
                          <a:schemeClr val="bg1">
                            <a:lumMod val="50000"/>
                          </a:schemeClr>
                        </a:solidFill>
                      </a:endParaRPr>
                    </a:p>
                  </a:txBody>
                  <a:tcPr/>
                </a:tc>
                <a:tc>
                  <a:txBody>
                    <a:bodyPr/>
                    <a:lstStyle/>
                    <a:p>
                      <a:pPr algn="ctr"/>
                      <a:r>
                        <a:rPr lang="en-US" strike="sngStrike" baseline="0" dirty="0" smtClean="0">
                          <a:solidFill>
                            <a:schemeClr val="bg1">
                              <a:lumMod val="50000"/>
                            </a:schemeClr>
                          </a:solidFill>
                        </a:rPr>
                        <a:t>1</a:t>
                      </a:r>
                      <a:endParaRPr lang="en-US" strike="sngStrike" baseline="0" dirty="0">
                        <a:solidFill>
                          <a:schemeClr val="bg1">
                            <a:lumMod val="50000"/>
                          </a:schemeClr>
                        </a:solidFill>
                      </a:endParaRPr>
                    </a:p>
                  </a:txBody>
                  <a:tcPr/>
                </a:tc>
              </a:tr>
            </a:tbl>
          </a:graphicData>
        </a:graphic>
      </p:graphicFrame>
      <p:sp>
        <p:nvSpPr>
          <p:cNvPr id="23" name="Text Box 8"/>
          <p:cNvSpPr txBox="1">
            <a:spLocks noChangeArrowheads="1"/>
          </p:cNvSpPr>
          <p:nvPr/>
        </p:nvSpPr>
        <p:spPr bwMode="auto">
          <a:xfrm>
            <a:off x="0" y="5726117"/>
            <a:ext cx="9143999" cy="307777"/>
          </a:xfrm>
          <a:prstGeom prst="rect">
            <a:avLst/>
          </a:prstGeom>
          <a:noFill/>
          <a:ln w="25400">
            <a:noFill/>
            <a:miter lim="800000"/>
            <a:headEnd/>
            <a:tailEnd/>
          </a:ln>
        </p:spPr>
        <p:txBody>
          <a:bodyPr wrap="square" lIns="0" tIns="0" rIns="0" bIns="0">
            <a:prstTxWarp prst="textNoShape">
              <a:avLst/>
            </a:prstTxWarp>
            <a:spAutoFit/>
          </a:bodyPr>
          <a:lstStyle/>
          <a:p>
            <a:pPr algn="ctr"/>
            <a:r>
              <a:rPr lang="tr-TR" sz="2000" dirty="0" smtClean="0">
                <a:solidFill>
                  <a:srgbClr val="800000"/>
                </a:solidFill>
                <a:latin typeface="Verdana" pitchFamily="-109" charset="0"/>
                <a:ea typeface="Verdana" pitchFamily="-109" charset="0"/>
                <a:cs typeface="Verdana" pitchFamily="-109" charset="0"/>
              </a:rPr>
              <a:t>YENİ eşit durumlar</a:t>
            </a:r>
            <a:r>
              <a:rPr lang="en-US" sz="2000" dirty="0" smtClean="0">
                <a:solidFill>
                  <a:srgbClr val="800000"/>
                </a:solidFill>
                <a:latin typeface="Verdana" pitchFamily="-109" charset="0"/>
                <a:ea typeface="Verdana" pitchFamily="-109" charset="0"/>
                <a:cs typeface="Verdana" pitchFamily="-109" charset="0"/>
              </a:rPr>
              <a:t>: </a:t>
            </a:r>
            <a:r>
              <a:rPr lang="en-US" sz="2000" dirty="0">
                <a:solidFill>
                  <a:srgbClr val="800000"/>
                </a:solidFill>
                <a:latin typeface="Verdana" pitchFamily="-109" charset="0"/>
                <a:ea typeface="Verdana" pitchFamily="-109" charset="0"/>
                <a:cs typeface="Verdana" pitchFamily="-109" charset="0"/>
              </a:rPr>
              <a:t>d </a:t>
            </a:r>
            <a:r>
              <a:rPr lang="tr-TR" sz="2000" dirty="0" smtClean="0">
                <a:solidFill>
                  <a:srgbClr val="800000"/>
                </a:solidFill>
                <a:latin typeface="Verdana" pitchFamily="-109" charset="0"/>
                <a:ea typeface="Verdana" pitchFamily="-109" charset="0"/>
                <a:cs typeface="Verdana" pitchFamily="-109" charset="0"/>
              </a:rPr>
              <a:t>ve</a:t>
            </a:r>
            <a:r>
              <a:rPr lang="en-US" sz="2000" dirty="0" smtClean="0">
                <a:solidFill>
                  <a:srgbClr val="800000"/>
                </a:solidFill>
                <a:latin typeface="Verdana" pitchFamily="-109" charset="0"/>
                <a:ea typeface="Verdana" pitchFamily="-109" charset="0"/>
                <a:cs typeface="Verdana" pitchFamily="-109" charset="0"/>
              </a:rPr>
              <a:t> </a:t>
            </a:r>
            <a:r>
              <a:rPr lang="en-US" sz="2000" dirty="0">
                <a:solidFill>
                  <a:srgbClr val="800000"/>
                </a:solidFill>
                <a:latin typeface="Verdana" pitchFamily="-109" charset="0"/>
                <a:ea typeface="Verdana" pitchFamily="-109" charset="0"/>
                <a:cs typeface="Verdana" pitchFamily="-109" charset="0"/>
              </a:rPr>
              <a:t>f</a:t>
            </a:r>
            <a:r>
              <a:rPr lang="en-US" dirty="0">
                <a:solidFill>
                  <a:srgbClr val="800000"/>
                </a:solidFill>
                <a:latin typeface="Verdana" pitchFamily="-109" charset="0"/>
                <a:ea typeface="Verdana" pitchFamily="-109" charset="0"/>
                <a:cs typeface="Verdana" pitchFamily="-109" charset="0"/>
              </a:rPr>
              <a:t> </a:t>
            </a:r>
          </a:p>
        </p:txBody>
      </p:sp>
      <p:sp>
        <p:nvSpPr>
          <p:cNvPr id="24" name="Rectangle 5"/>
          <p:cNvSpPr>
            <a:spLocks noChangeArrowheads="1"/>
          </p:cNvSpPr>
          <p:nvPr/>
        </p:nvSpPr>
        <p:spPr bwMode="auto">
          <a:xfrm>
            <a:off x="2190751" y="3860416"/>
            <a:ext cx="4648200" cy="276999"/>
          </a:xfrm>
          <a:prstGeom prst="rect">
            <a:avLst/>
          </a:prstGeom>
          <a:noFill/>
          <a:ln w="25400">
            <a:solidFill>
              <a:srgbClr val="000090"/>
            </a:solidFill>
            <a:miter lim="800000"/>
            <a:headEnd/>
            <a:tailEnd/>
          </a:ln>
        </p:spPr>
        <p:txBody>
          <a:bodyPr lIns="0" tIns="0" rIns="0" bIns="0" anchor="ctr">
            <a:prstTxWarp prst="textNoShape">
              <a:avLst/>
            </a:prstTxWarp>
            <a:spAutoFit/>
          </a:bodyPr>
          <a:lstStyle/>
          <a:p>
            <a:endParaRPr lang="en-US"/>
          </a:p>
        </p:txBody>
      </p:sp>
      <p:sp>
        <p:nvSpPr>
          <p:cNvPr id="25" name="Rectangle 5"/>
          <p:cNvSpPr>
            <a:spLocks noChangeArrowheads="1"/>
          </p:cNvSpPr>
          <p:nvPr/>
        </p:nvSpPr>
        <p:spPr bwMode="auto">
          <a:xfrm>
            <a:off x="2190751" y="3115347"/>
            <a:ext cx="4648200" cy="276999"/>
          </a:xfrm>
          <a:prstGeom prst="rect">
            <a:avLst/>
          </a:prstGeom>
          <a:noFill/>
          <a:ln w="25400">
            <a:solidFill>
              <a:srgbClr val="000090"/>
            </a:solidFill>
            <a:miter lim="800000"/>
            <a:headEnd/>
            <a:tailEnd/>
          </a:ln>
        </p:spPr>
        <p:txBody>
          <a:bodyPr lIns="0" tIns="0" rIns="0" bIns="0" anchor="ctr">
            <a:prstTxWarp prst="textNoShape">
              <a:avLst/>
            </a:prstTxWarp>
            <a:spAutoFit/>
          </a:bodyPr>
          <a:lstStyle/>
          <a:p>
            <a:endParaRPr lang="en-US"/>
          </a:p>
        </p:txBody>
      </p:sp>
      <p:grpSp>
        <p:nvGrpSpPr>
          <p:cNvPr id="26" name="Group 25"/>
          <p:cNvGrpSpPr/>
          <p:nvPr/>
        </p:nvGrpSpPr>
        <p:grpSpPr>
          <a:xfrm>
            <a:off x="3733800" y="3054470"/>
            <a:ext cx="2971800" cy="1150305"/>
            <a:chOff x="3733800" y="3122206"/>
            <a:chExt cx="2971800" cy="1150305"/>
          </a:xfrm>
        </p:grpSpPr>
        <p:sp>
          <p:nvSpPr>
            <p:cNvPr id="27" name="Rectangle 11"/>
            <p:cNvSpPr>
              <a:spLocks noChangeArrowheads="1"/>
            </p:cNvSpPr>
            <p:nvPr/>
          </p:nvSpPr>
          <p:spPr bwMode="auto">
            <a:xfrm>
              <a:off x="3740150" y="3122206"/>
              <a:ext cx="2965450" cy="416408"/>
            </a:xfrm>
            <a:prstGeom prst="rect">
              <a:avLst/>
            </a:prstGeom>
            <a:noFill/>
            <a:ln w="25400">
              <a:solidFill>
                <a:schemeClr val="accent2"/>
              </a:solidFill>
              <a:miter lim="800000"/>
              <a:headEnd type="none" w="sm" len="sm"/>
              <a:tailEnd type="none" w="sm" len="sm"/>
            </a:ln>
          </p:spPr>
          <p:txBody>
            <a:bodyPr wrap="none" anchor="ctr">
              <a:prstTxWarp prst="textNoShape">
                <a:avLst/>
              </a:prstTxWarp>
            </a:bodyPr>
            <a:lstStyle/>
            <a:p>
              <a:endParaRPr lang="en-US"/>
            </a:p>
          </p:txBody>
        </p:sp>
        <p:sp>
          <p:nvSpPr>
            <p:cNvPr id="28" name="Rectangle 11"/>
            <p:cNvSpPr>
              <a:spLocks noChangeArrowheads="1"/>
            </p:cNvSpPr>
            <p:nvPr/>
          </p:nvSpPr>
          <p:spPr bwMode="auto">
            <a:xfrm>
              <a:off x="3733800" y="3870702"/>
              <a:ext cx="2965450" cy="401809"/>
            </a:xfrm>
            <a:prstGeom prst="rect">
              <a:avLst/>
            </a:prstGeom>
            <a:noFill/>
            <a:ln w="25400">
              <a:solidFill>
                <a:schemeClr val="accent2"/>
              </a:solidFill>
              <a:miter lim="800000"/>
              <a:headEnd type="none" w="sm" len="sm"/>
              <a:tailEnd type="none" w="sm" len="sm"/>
            </a:ln>
          </p:spPr>
          <p:txBody>
            <a:bodyPr wrap="none" anchor="ctr">
              <a:prstTxWarp prst="textNoShape">
                <a:avLst/>
              </a:prstTxWarp>
            </a:bodyPr>
            <a:lstStyle/>
            <a:p>
              <a:endParaRPr lang="en-US"/>
            </a:p>
          </p:txBody>
        </p:sp>
      </p:grpSp>
      <p:cxnSp>
        <p:nvCxnSpPr>
          <p:cNvPr id="3" name="Straight Connector 2"/>
          <p:cNvCxnSpPr/>
          <p:nvPr/>
        </p:nvCxnSpPr>
        <p:spPr>
          <a:xfrm flipV="1">
            <a:off x="1860555" y="4204775"/>
            <a:ext cx="5130799" cy="3580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60555" y="4204775"/>
            <a:ext cx="5130799" cy="351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09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nimBg="1"/>
      <p:bldP spid="2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TotalTime>
  <Words>1167</Words>
  <Application>Microsoft Office PowerPoint</Application>
  <PresentationFormat>On-screen Show (4:3)</PresentationFormat>
  <Paragraphs>567</Paragraphs>
  <Slides>15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Narrow</vt:lpstr>
      <vt:lpstr>Calibri</vt:lpstr>
      <vt:lpstr>Calibri Light</vt:lpstr>
      <vt:lpstr>Cambria Math</vt:lpstr>
      <vt:lpstr>Gill Sans</vt:lpstr>
      <vt:lpstr>Tahoma</vt:lpstr>
      <vt:lpstr>Verdana</vt:lpstr>
      <vt:lpstr>Wingdings</vt:lpstr>
      <vt:lpstr>Office Theme</vt:lpstr>
      <vt:lpstr>JK Flip-Floplarla Analiz Durum Azaltma ve Atama  BIL-204: Lojik Devreler II </vt:lpstr>
      <vt:lpstr>PowerPoint Presentation</vt:lpstr>
      <vt:lpstr>PowerPoint Presentation</vt:lpstr>
      <vt:lpstr>PowerPoint Presentation</vt:lpstr>
      <vt:lpstr>Durum Azaltma ve Atama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Mealy ve Moore Modelleri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Durum Azaltma ve Atama</dc:title>
  <dc:creator>fatih gokce</dc:creator>
  <cp:lastModifiedBy>fatih gokce</cp:lastModifiedBy>
  <cp:revision>107</cp:revision>
  <dcterms:created xsi:type="dcterms:W3CDTF">2017-03-05T13:29:17Z</dcterms:created>
  <dcterms:modified xsi:type="dcterms:W3CDTF">2017-03-07T09:07:10Z</dcterms:modified>
</cp:coreProperties>
</file>