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15"/>
  </p:notesMasterIdLst>
  <p:sldIdLst>
    <p:sldId id="256" r:id="rId2"/>
    <p:sldId id="276" r:id="rId3"/>
    <p:sldId id="277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78" r:id="rId12"/>
    <p:sldId id="279" r:id="rId13"/>
    <p:sldId id="280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25B48"/>
        </a:solidFill>
        <a:effectLst/>
        <a:uFillTx/>
        <a:latin typeface="+mn-lt"/>
        <a:ea typeface="+mn-ea"/>
        <a:cs typeface="+mn-cs"/>
        <a:sym typeface="Dido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25B48"/>
        </a:solidFill>
        <a:effectLst/>
        <a:uFillTx/>
        <a:latin typeface="+mn-lt"/>
        <a:ea typeface="+mn-ea"/>
        <a:cs typeface="+mn-cs"/>
        <a:sym typeface="Dido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25B48"/>
        </a:solidFill>
        <a:effectLst/>
        <a:uFillTx/>
        <a:latin typeface="+mn-lt"/>
        <a:ea typeface="+mn-ea"/>
        <a:cs typeface="+mn-cs"/>
        <a:sym typeface="Dido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25B48"/>
        </a:solidFill>
        <a:effectLst/>
        <a:uFillTx/>
        <a:latin typeface="+mn-lt"/>
        <a:ea typeface="+mn-ea"/>
        <a:cs typeface="+mn-cs"/>
        <a:sym typeface="Dido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25B48"/>
        </a:solidFill>
        <a:effectLst/>
        <a:uFillTx/>
        <a:latin typeface="+mn-lt"/>
        <a:ea typeface="+mn-ea"/>
        <a:cs typeface="+mn-cs"/>
        <a:sym typeface="Dido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25B48"/>
        </a:solidFill>
        <a:effectLst/>
        <a:uFillTx/>
        <a:latin typeface="+mn-lt"/>
        <a:ea typeface="+mn-ea"/>
        <a:cs typeface="+mn-cs"/>
        <a:sym typeface="Dido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25B48"/>
        </a:solidFill>
        <a:effectLst/>
        <a:uFillTx/>
        <a:latin typeface="+mn-lt"/>
        <a:ea typeface="+mn-ea"/>
        <a:cs typeface="+mn-cs"/>
        <a:sym typeface="Dido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25B48"/>
        </a:solidFill>
        <a:effectLst/>
        <a:uFillTx/>
        <a:latin typeface="+mn-lt"/>
        <a:ea typeface="+mn-ea"/>
        <a:cs typeface="+mn-cs"/>
        <a:sym typeface="Dido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25B48"/>
        </a:solidFill>
        <a:effectLst/>
        <a:uFillTx/>
        <a:latin typeface="+mn-lt"/>
        <a:ea typeface="+mn-ea"/>
        <a:cs typeface="+mn-cs"/>
        <a:sym typeface="Dido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9411C"/>
        </a:fontRef>
        <a:srgbClr val="59411C"/>
      </a:tcTxStyle>
      <a:tcStyle>
        <a:tcBdr>
          <a:left>
            <a:ln w="12700" cap="flat">
              <a:solidFill>
                <a:srgbClr val="B8A992"/>
              </a:solidFill>
              <a:prstDash val="solid"/>
              <a:miter lim="400000"/>
            </a:ln>
          </a:left>
          <a:right>
            <a:ln w="12700" cap="flat">
              <a:solidFill>
                <a:srgbClr val="B8A992"/>
              </a:solidFill>
              <a:prstDash val="solid"/>
              <a:miter lim="400000"/>
            </a:ln>
          </a:right>
          <a:top>
            <a:ln w="12700" cap="flat">
              <a:solidFill>
                <a:srgbClr val="B8A992"/>
              </a:solidFill>
              <a:prstDash val="solid"/>
              <a:miter lim="400000"/>
            </a:ln>
          </a:top>
          <a:bottom>
            <a:ln w="12700" cap="flat">
              <a:solidFill>
                <a:srgbClr val="B8A992"/>
              </a:solidFill>
              <a:prstDash val="solid"/>
              <a:miter lim="400000"/>
            </a:ln>
          </a:bottom>
          <a:insideH>
            <a:ln w="12700" cap="flat">
              <a:solidFill>
                <a:srgbClr val="B8A992"/>
              </a:solidFill>
              <a:prstDash val="solid"/>
              <a:miter lim="400000"/>
            </a:ln>
          </a:insideH>
          <a:insideV>
            <a:ln w="12700" cap="flat">
              <a:solidFill>
                <a:srgbClr val="B8A992"/>
              </a:solidFill>
              <a:prstDash val="solid"/>
              <a:miter lim="400000"/>
            </a:ln>
          </a:insideV>
        </a:tcBdr>
        <a:fill>
          <a:solidFill>
            <a:srgbClr val="ECDEB5"/>
          </a:solidFill>
        </a:fill>
      </a:tcStyle>
    </a:wholeTbl>
    <a:band2H>
      <a:tcTxStyle/>
      <a:tcStyle>
        <a:tcBdr/>
        <a:fill>
          <a:solidFill>
            <a:srgbClr val="E7D4AC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B8A992"/>
              </a:solidFill>
              <a:prstDash val="solid"/>
              <a:miter lim="400000"/>
            </a:ln>
          </a:left>
          <a:right>
            <a:ln w="12700" cap="flat">
              <a:solidFill>
                <a:srgbClr val="353528"/>
              </a:solidFill>
              <a:prstDash val="solid"/>
              <a:miter lim="400000"/>
            </a:ln>
          </a:right>
          <a:top>
            <a:ln w="12700" cap="flat">
              <a:solidFill>
                <a:srgbClr val="B8A992"/>
              </a:solidFill>
              <a:prstDash val="solid"/>
              <a:miter lim="400000"/>
            </a:ln>
          </a:top>
          <a:bottom>
            <a:ln w="12700" cap="flat">
              <a:solidFill>
                <a:srgbClr val="B8A992"/>
              </a:solidFill>
              <a:prstDash val="solid"/>
              <a:miter lim="400000"/>
            </a:ln>
          </a:bottom>
          <a:insideH>
            <a:ln w="12700" cap="flat">
              <a:solidFill>
                <a:srgbClr val="B8A992"/>
              </a:solidFill>
              <a:prstDash val="solid"/>
              <a:miter lim="400000"/>
            </a:ln>
          </a:insideH>
          <a:insideV>
            <a:ln w="12700" cap="flat">
              <a:solidFill>
                <a:srgbClr val="B8A992"/>
              </a:solidFill>
              <a:prstDash val="solid"/>
              <a:miter lim="400000"/>
            </a:ln>
          </a:insideV>
        </a:tcBdr>
        <a:fill>
          <a:solidFill>
            <a:srgbClr val="DCCAAB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B8A992"/>
              </a:solidFill>
              <a:prstDash val="solid"/>
              <a:miter lim="400000"/>
            </a:ln>
          </a:left>
          <a:right>
            <a:ln w="12700" cap="flat">
              <a:solidFill>
                <a:srgbClr val="B8A992"/>
              </a:solidFill>
              <a:prstDash val="solid"/>
              <a:miter lim="400000"/>
            </a:ln>
          </a:right>
          <a:top>
            <a:ln w="25400" cap="flat">
              <a:solidFill>
                <a:srgbClr val="353528"/>
              </a:solidFill>
              <a:prstDash val="solid"/>
              <a:miter lim="400000"/>
            </a:ln>
          </a:top>
          <a:bottom>
            <a:ln w="12700" cap="flat">
              <a:solidFill>
                <a:srgbClr val="B8A992"/>
              </a:solidFill>
              <a:prstDash val="solid"/>
              <a:miter lim="400000"/>
            </a:ln>
          </a:bottom>
          <a:insideH>
            <a:ln w="12700" cap="flat">
              <a:solidFill>
                <a:srgbClr val="B8A992"/>
              </a:solidFill>
              <a:prstDash val="solid"/>
              <a:miter lim="400000"/>
            </a:ln>
          </a:insideH>
          <a:insideV>
            <a:ln w="12700" cap="flat">
              <a:solidFill>
                <a:srgbClr val="B8A992"/>
              </a:solidFill>
              <a:prstDash val="solid"/>
              <a:miter lim="400000"/>
            </a:ln>
          </a:insideV>
        </a:tcBdr>
        <a:fill>
          <a:solidFill>
            <a:srgbClr val="ECDEB5">
              <a:alpha val="64999"/>
            </a:srgbClr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B8A992"/>
              </a:solidFill>
              <a:prstDash val="solid"/>
              <a:miter lim="400000"/>
            </a:ln>
          </a:left>
          <a:right>
            <a:ln w="12700" cap="flat">
              <a:solidFill>
                <a:srgbClr val="B8A992"/>
              </a:solidFill>
              <a:prstDash val="solid"/>
              <a:miter lim="400000"/>
            </a:ln>
          </a:right>
          <a:top>
            <a:ln w="12700" cap="flat">
              <a:solidFill>
                <a:srgbClr val="B8A992"/>
              </a:solidFill>
              <a:prstDash val="solid"/>
              <a:miter lim="400000"/>
            </a:ln>
          </a:top>
          <a:bottom>
            <a:ln w="12700" cap="flat">
              <a:solidFill>
                <a:srgbClr val="353528"/>
              </a:solidFill>
              <a:prstDash val="solid"/>
              <a:miter lim="400000"/>
            </a:ln>
          </a:bottom>
          <a:insideH>
            <a:ln w="12700" cap="flat">
              <a:solidFill>
                <a:srgbClr val="B8A992"/>
              </a:solidFill>
              <a:prstDash val="solid"/>
              <a:miter lim="400000"/>
            </a:ln>
          </a:insideH>
          <a:insideV>
            <a:ln w="12700" cap="flat">
              <a:solidFill>
                <a:srgbClr val="B8A992"/>
              </a:solidFill>
              <a:prstDash val="solid"/>
              <a:miter lim="400000"/>
            </a:ln>
          </a:insideV>
        </a:tcBdr>
        <a:fill>
          <a:solidFill>
            <a:srgbClr val="DCCAA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9411C"/>
        </a:fontRef>
        <a:srgbClr val="59411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F6F6F"/>
              </a:solidFill>
              <a:prstDash val="solid"/>
              <a:miter lim="400000"/>
            </a:ln>
          </a:top>
          <a:bottom>
            <a:ln w="12700" cap="flat">
              <a:solidFill>
                <a:srgbClr val="6F6F6F"/>
              </a:solidFill>
              <a:prstDash val="solid"/>
              <a:miter lim="400000"/>
            </a:ln>
          </a:bottom>
          <a:insideH>
            <a:ln w="12700" cap="flat">
              <a:solidFill>
                <a:srgbClr val="6F6F6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DFBA">
              <a:alpha val="64999"/>
            </a:srgbClr>
          </a:solidFill>
        </a:fill>
      </a:tcStyle>
    </a:wholeTbl>
    <a:band2H>
      <a:tcTxStyle/>
      <a:tcStyle>
        <a:tcBdr/>
        <a:fill>
          <a:solidFill>
            <a:srgbClr val="E3D3A5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6F6F6F"/>
              </a:solidFill>
              <a:prstDash val="solid"/>
              <a:miter lim="400000"/>
            </a:ln>
          </a:left>
          <a:right>
            <a:ln w="12700" cap="flat">
              <a:solidFill>
                <a:srgbClr val="6F6F6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5CEA8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0503C"/>
              </a:solidFill>
              <a:prstDash val="solid"/>
              <a:miter lim="400000"/>
            </a:ln>
          </a:top>
          <a:bottom>
            <a:ln w="12700" cap="flat">
              <a:solidFill>
                <a:srgbClr val="6F6F6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DFBA">
              <a:alpha val="64999"/>
            </a:srgbClr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F6F6F"/>
              </a:solidFill>
              <a:prstDash val="solid"/>
              <a:miter lim="400000"/>
            </a:ln>
          </a:top>
          <a:bottom>
            <a:ln w="12700" cap="flat">
              <a:solidFill>
                <a:srgbClr val="6F6F6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2B78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9411C"/>
        </a:fontRef>
        <a:srgbClr val="59411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CB9D"/>
          </a:solidFill>
        </a:fill>
      </a:tcStyle>
    </a:wholeTbl>
    <a:band2H>
      <a:tcTxStyle/>
      <a:tcStyle>
        <a:tcBdr/>
        <a:fill>
          <a:solidFill>
            <a:srgbClr val="D9C28E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8B8173"/>
              </a:solidFill>
              <a:prstDash val="solid"/>
              <a:miter lim="400000"/>
            </a:ln>
          </a:left>
          <a:right>
            <a:ln w="12700" cap="flat">
              <a:solidFill>
                <a:srgbClr val="8B817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CB3A1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53528"/>
              </a:solidFill>
              <a:prstDash val="solid"/>
              <a:miter lim="400000"/>
            </a:ln>
          </a:top>
          <a:bottom>
            <a:ln w="12700" cap="flat">
              <a:solidFill>
                <a:srgbClr val="8B817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CB9D"/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86E5F"/>
              </a:solidFill>
              <a:prstDash val="solid"/>
              <a:miter lim="400000"/>
            </a:ln>
          </a:top>
          <a:bottom>
            <a:ln w="12700" cap="flat">
              <a:solidFill>
                <a:srgbClr val="8B817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CAAA5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9411C"/>
        </a:fontRef>
        <a:srgbClr val="59411C"/>
      </a:tcTxStyle>
      <a:tcStyle>
        <a:tcBdr>
          <a:left>
            <a:ln w="12700" cap="flat">
              <a:solidFill>
                <a:srgbClr val="917359"/>
              </a:solidFill>
              <a:prstDash val="solid"/>
              <a:miter lim="400000"/>
            </a:ln>
          </a:left>
          <a:right>
            <a:ln w="12700" cap="flat">
              <a:solidFill>
                <a:srgbClr val="917359"/>
              </a:solidFill>
              <a:prstDash val="solid"/>
              <a:miter lim="400000"/>
            </a:ln>
          </a:right>
          <a:top>
            <a:ln w="12700" cap="flat">
              <a:solidFill>
                <a:srgbClr val="917359"/>
              </a:solidFill>
              <a:prstDash val="solid"/>
              <a:miter lim="400000"/>
            </a:ln>
          </a:top>
          <a:bottom>
            <a:ln w="12700" cap="flat">
              <a:solidFill>
                <a:srgbClr val="917359"/>
              </a:solidFill>
              <a:prstDash val="solid"/>
              <a:miter lim="400000"/>
            </a:ln>
          </a:bottom>
          <a:insideH>
            <a:ln w="12700" cap="flat">
              <a:solidFill>
                <a:srgbClr val="917359"/>
              </a:solidFill>
              <a:prstDash val="solid"/>
              <a:miter lim="400000"/>
            </a:ln>
          </a:insideH>
          <a:insideV>
            <a:ln w="12700" cap="flat">
              <a:solidFill>
                <a:srgbClr val="917359"/>
              </a:solidFill>
              <a:prstDash val="solid"/>
              <a:miter lim="400000"/>
            </a:ln>
          </a:insideV>
        </a:tcBdr>
        <a:fill>
          <a:solidFill>
            <a:srgbClr val="DECB9D"/>
          </a:solidFill>
        </a:fill>
      </a:tcStyle>
    </a:wholeTbl>
    <a:band2H>
      <a:tcTxStyle/>
      <a:tcStyle>
        <a:tcBdr/>
        <a:fill>
          <a:solidFill>
            <a:srgbClr val="D9C28E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917359"/>
              </a:solidFill>
              <a:prstDash val="solid"/>
              <a:miter lim="400000"/>
            </a:ln>
          </a:left>
          <a:right>
            <a:ln w="12700" cap="flat">
              <a:solidFill>
                <a:srgbClr val="917359"/>
              </a:solidFill>
              <a:prstDash val="solid"/>
              <a:miter lim="400000"/>
            </a:ln>
          </a:right>
          <a:top>
            <a:ln w="12700" cap="flat">
              <a:solidFill>
                <a:srgbClr val="917359"/>
              </a:solidFill>
              <a:prstDash val="solid"/>
              <a:miter lim="400000"/>
            </a:ln>
          </a:top>
          <a:bottom>
            <a:ln w="12700" cap="flat">
              <a:solidFill>
                <a:srgbClr val="917359"/>
              </a:solidFill>
              <a:prstDash val="solid"/>
              <a:miter lim="400000"/>
            </a:ln>
          </a:bottom>
          <a:insideH>
            <a:ln w="12700" cap="flat">
              <a:solidFill>
                <a:srgbClr val="91735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D7AF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917359"/>
              </a:solidFill>
              <a:prstDash val="solid"/>
              <a:miter lim="400000"/>
            </a:ln>
          </a:left>
          <a:right>
            <a:ln w="12700" cap="flat">
              <a:solidFill>
                <a:srgbClr val="917359"/>
              </a:solidFill>
              <a:prstDash val="solid"/>
              <a:miter lim="400000"/>
            </a:ln>
          </a:right>
          <a:top>
            <a:ln w="12700" cap="flat">
              <a:solidFill>
                <a:srgbClr val="917359"/>
              </a:solidFill>
              <a:prstDash val="solid"/>
              <a:miter lim="400000"/>
            </a:ln>
          </a:top>
          <a:bottom>
            <a:ln w="12700" cap="flat">
              <a:solidFill>
                <a:srgbClr val="917359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917359"/>
              </a:solidFill>
              <a:prstDash val="solid"/>
              <a:miter lim="400000"/>
            </a:ln>
          </a:insideV>
        </a:tcBdr>
        <a:fill>
          <a:solidFill>
            <a:srgbClr val="B48F6B"/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917359"/>
              </a:solidFill>
              <a:prstDash val="solid"/>
              <a:miter lim="400000"/>
            </a:ln>
          </a:left>
          <a:right>
            <a:ln w="12700" cap="flat">
              <a:solidFill>
                <a:srgbClr val="917359"/>
              </a:solidFill>
              <a:prstDash val="solid"/>
              <a:miter lim="400000"/>
            </a:ln>
          </a:right>
          <a:top>
            <a:ln w="12700" cap="flat">
              <a:solidFill>
                <a:srgbClr val="917359"/>
              </a:solidFill>
              <a:prstDash val="solid"/>
              <a:miter lim="400000"/>
            </a:ln>
          </a:top>
          <a:bottom>
            <a:ln w="12700" cap="flat">
              <a:solidFill>
                <a:srgbClr val="917359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917359"/>
              </a:solidFill>
              <a:prstDash val="solid"/>
              <a:miter lim="400000"/>
            </a:ln>
          </a:insideV>
        </a:tcBdr>
        <a:fill>
          <a:solidFill>
            <a:srgbClr val="B48F6B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D5D5D"/>
        </a:fontRef>
        <a:srgbClr val="5D5D5D"/>
      </a:tcTxStyle>
      <a:tcStyle>
        <a:tcBdr>
          <a:left>
            <a:ln w="12700" cap="flat">
              <a:solidFill>
                <a:srgbClr val="828282"/>
              </a:solidFill>
              <a:prstDash val="solid"/>
              <a:miter lim="400000"/>
            </a:ln>
          </a:left>
          <a:right>
            <a:ln w="12700" cap="flat">
              <a:solidFill>
                <a:srgbClr val="828282"/>
              </a:solidFill>
              <a:prstDash val="solid"/>
              <a:miter lim="400000"/>
            </a:ln>
          </a:right>
          <a:top>
            <a:ln w="12700" cap="flat">
              <a:solidFill>
                <a:srgbClr val="828282"/>
              </a:solidFill>
              <a:prstDash val="solid"/>
              <a:miter lim="400000"/>
            </a:ln>
          </a:top>
          <a:bottom>
            <a:ln w="12700" cap="flat">
              <a:solidFill>
                <a:srgbClr val="828282"/>
              </a:solidFill>
              <a:prstDash val="solid"/>
              <a:miter lim="400000"/>
            </a:ln>
          </a:bottom>
          <a:insideH>
            <a:ln w="12700" cap="flat">
              <a:solidFill>
                <a:srgbClr val="828282"/>
              </a:solidFill>
              <a:prstDash val="solid"/>
              <a:miter lim="400000"/>
            </a:ln>
          </a:insideH>
          <a:insideV>
            <a:ln w="12700" cap="flat">
              <a:solidFill>
                <a:srgbClr val="828282"/>
              </a:solidFill>
              <a:prstDash val="solid"/>
              <a:miter lim="400000"/>
            </a:ln>
          </a:insideV>
        </a:tcBdr>
        <a:fill>
          <a:solidFill>
            <a:srgbClr val="ECDEB5"/>
          </a:solidFill>
        </a:fill>
      </a:tcStyle>
    </a:wholeTbl>
    <a:band2H>
      <a:tcTxStyle/>
      <a:tcStyle>
        <a:tcBdr/>
        <a:fill>
          <a:solidFill>
            <a:srgbClr val="DED4B6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828282"/>
              </a:solidFill>
              <a:prstDash val="solid"/>
              <a:miter lim="400000"/>
            </a:ln>
          </a:left>
          <a:right>
            <a:ln w="12700" cap="flat">
              <a:solidFill>
                <a:srgbClr val="828282"/>
              </a:solidFill>
              <a:prstDash val="solid"/>
              <a:miter lim="400000"/>
            </a:ln>
          </a:right>
          <a:top>
            <a:ln w="12700" cap="flat">
              <a:solidFill>
                <a:srgbClr val="828282"/>
              </a:solidFill>
              <a:prstDash val="solid"/>
              <a:miter lim="400000"/>
            </a:ln>
          </a:top>
          <a:bottom>
            <a:ln w="12700" cap="flat">
              <a:solidFill>
                <a:srgbClr val="828282"/>
              </a:solidFill>
              <a:prstDash val="solid"/>
              <a:miter lim="400000"/>
            </a:ln>
          </a:bottom>
          <a:insideH>
            <a:ln w="12700" cap="flat">
              <a:solidFill>
                <a:srgbClr val="82828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CDBE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282"/>
              </a:solidFill>
              <a:prstDash val="solid"/>
              <a:miter lim="400000"/>
            </a:ln>
          </a:top>
          <a:bottom>
            <a:ln w="12700" cap="flat">
              <a:solidFill>
                <a:srgbClr val="828282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4A5"/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282"/>
              </a:solidFill>
              <a:prstDash val="solid"/>
              <a:miter lim="400000"/>
            </a:ln>
          </a:top>
          <a:bottom>
            <a:ln w="12700" cap="flat">
              <a:solidFill>
                <a:srgbClr val="828282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4A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D5D5D"/>
        </a:fontRef>
        <a:srgbClr val="5D5D5D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20000"/>
            </a:srgbClr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48"/>
    <p:restoredTop sz="94649"/>
  </p:normalViewPr>
  <p:slideViewPr>
    <p:cSldViewPr snapToGrid="0" snapToObjects="1">
      <p:cViewPr varScale="1">
        <p:scale>
          <a:sx n="62" d="100"/>
          <a:sy n="62" d="100"/>
        </p:scale>
        <p:origin x="23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7746" y="1850008"/>
            <a:ext cx="9269308" cy="3568658"/>
          </a:xfrm>
        </p:spPr>
        <p:txBody>
          <a:bodyPr anchor="b">
            <a:normAutofit/>
          </a:bodyPr>
          <a:lstStyle>
            <a:lvl1pPr algn="ctr">
              <a:defRPr sz="68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7746" y="5527042"/>
            <a:ext cx="9269308" cy="1950719"/>
          </a:xfrm>
        </p:spPr>
        <p:txBody>
          <a:bodyPr>
            <a:normAutofit/>
          </a:bodyPr>
          <a:lstStyle>
            <a:lvl1pPr marL="0" indent="0" algn="ctr">
              <a:buNone/>
              <a:defRPr sz="3129">
                <a:solidFill>
                  <a:schemeClr val="bg1">
                    <a:lumMod val="50000"/>
                  </a:schemeClr>
                </a:solidFill>
              </a:defRPr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229-30B4-D845-8C5B-8915B7B24014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14" y="6100443"/>
            <a:ext cx="11055394" cy="115429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63728" y="993082"/>
            <a:ext cx="10477367" cy="457121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4694" y="7265746"/>
            <a:ext cx="11055415" cy="970627"/>
          </a:xfrm>
        </p:spPr>
        <p:txBody>
          <a:bodyPr/>
          <a:lstStyle>
            <a:lvl1pPr marL="0" indent="0" algn="ctr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229-30B4-D845-8C5B-8915B7B24014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694" y="866987"/>
            <a:ext cx="11055415" cy="4874304"/>
          </a:xfrm>
        </p:spPr>
        <p:txBody>
          <a:bodyPr anchor="ctr"/>
          <a:lstStyle>
            <a:lvl1pPr algn="ctr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4694" y="5980190"/>
            <a:ext cx="11055415" cy="2256185"/>
          </a:xfrm>
        </p:spPr>
        <p:txBody>
          <a:bodyPr anchor="ctr"/>
          <a:lstStyle>
            <a:lvl1pPr marL="0" indent="0" algn="ctr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229-30B4-D845-8C5B-8915B7B24014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626" y="1241015"/>
            <a:ext cx="9922935" cy="3882546"/>
          </a:xfrm>
        </p:spPr>
        <p:txBody>
          <a:bodyPr anchor="ctr"/>
          <a:lstStyle>
            <a:lvl1pPr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835355" y="5134268"/>
            <a:ext cx="9335785" cy="845921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4694" y="6219090"/>
            <a:ext cx="11055415" cy="20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229-30B4-D845-8C5B-8915B7B24014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1049068" y="1262733"/>
            <a:ext cx="777796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64630" y="4437355"/>
            <a:ext cx="787401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694" y="3041738"/>
            <a:ext cx="11055415" cy="3572388"/>
          </a:xfrm>
        </p:spPr>
        <p:txBody>
          <a:bodyPr anchor="b"/>
          <a:lstStyle>
            <a:lvl1pPr algn="ctr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4694" y="6630877"/>
            <a:ext cx="11055415" cy="1622249"/>
          </a:xfrm>
        </p:spPr>
        <p:txBody>
          <a:bodyPr anchor="t"/>
          <a:lstStyle>
            <a:lvl1pPr marL="0" indent="0" algn="ctr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229-30B4-D845-8C5B-8915B7B24014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74694" y="866987"/>
            <a:ext cx="11055415" cy="228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74693" y="3366532"/>
            <a:ext cx="3518908" cy="819573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74693" y="4186107"/>
            <a:ext cx="3518908" cy="4050268"/>
          </a:xfrm>
        </p:spPr>
        <p:txBody>
          <a:bodyPr anchor="t">
            <a:normAutofit/>
          </a:bodyPr>
          <a:lstStyle>
            <a:lvl1pPr marL="0" indent="0" algn="ctr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9216" y="3366532"/>
            <a:ext cx="3510956" cy="819573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737440" y="4186107"/>
            <a:ext cx="3523574" cy="4050268"/>
          </a:xfrm>
        </p:spPr>
        <p:txBody>
          <a:bodyPr anchor="t">
            <a:normAutofit/>
          </a:bodyPr>
          <a:lstStyle>
            <a:lvl1pPr marL="0" indent="0" algn="ctr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04852" y="3366532"/>
            <a:ext cx="3525257" cy="819573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04852" y="4186107"/>
            <a:ext cx="3525257" cy="4050268"/>
          </a:xfrm>
        </p:spPr>
        <p:txBody>
          <a:bodyPr anchor="t">
            <a:normAutofit/>
          </a:bodyPr>
          <a:lstStyle>
            <a:lvl1pPr marL="0" indent="0" algn="ctr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229-30B4-D845-8C5B-8915B7B24014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74694" y="868653"/>
            <a:ext cx="11055415" cy="22811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74694" y="5980188"/>
            <a:ext cx="3516170" cy="819573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3129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74694" y="3366532"/>
            <a:ext cx="3516170" cy="2167467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74694" y="6799761"/>
            <a:ext cx="3516170" cy="1436612"/>
          </a:xfrm>
        </p:spPr>
        <p:txBody>
          <a:bodyPr anchor="t">
            <a:normAutofit/>
          </a:bodyPr>
          <a:lstStyle>
            <a:lvl1pPr marL="0" indent="0" algn="ctr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943" y="5980188"/>
            <a:ext cx="3521950" cy="819573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3129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37438" y="3366532"/>
            <a:ext cx="3523575" cy="2167467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737438" y="6799760"/>
            <a:ext cx="3523575" cy="1436614"/>
          </a:xfrm>
        </p:spPr>
        <p:txBody>
          <a:bodyPr anchor="t">
            <a:normAutofit/>
          </a:bodyPr>
          <a:lstStyle>
            <a:lvl1pPr marL="0" indent="0" algn="ctr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04853" y="5980188"/>
            <a:ext cx="3520727" cy="819573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3129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504852" y="3366532"/>
            <a:ext cx="3525257" cy="2167467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04718" y="6799757"/>
            <a:ext cx="3525390" cy="1436617"/>
          </a:xfrm>
        </p:spPr>
        <p:txBody>
          <a:bodyPr anchor="t">
            <a:normAutofit/>
          </a:bodyPr>
          <a:lstStyle>
            <a:lvl1pPr marL="0" indent="0" algn="ctr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229-30B4-D845-8C5B-8915B7B24014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74694" y="3366534"/>
            <a:ext cx="11055415" cy="48698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229-30B4-D845-8C5B-8915B7B24014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866990"/>
            <a:ext cx="2723548" cy="73693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74693" y="866990"/>
            <a:ext cx="8169306" cy="73693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229-30B4-D845-8C5B-8915B7B24014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d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övde Düzeyi Bi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76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475992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74692" y="3366533"/>
            <a:ext cx="11054748" cy="4869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693" y="1178403"/>
            <a:ext cx="11041869" cy="3892365"/>
          </a:xfrm>
        </p:spPr>
        <p:txBody>
          <a:bodyPr anchor="b">
            <a:normAutofit/>
          </a:bodyPr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693" y="5201719"/>
            <a:ext cx="11041869" cy="1945860"/>
          </a:xfrm>
        </p:spPr>
        <p:txBody>
          <a:bodyPr>
            <a:normAutofit/>
          </a:bodyPr>
          <a:lstStyle>
            <a:lvl1pPr marL="0" indent="0" algn="ctr">
              <a:buNone/>
              <a:defRPr sz="2844">
                <a:solidFill>
                  <a:schemeClr val="bg1">
                    <a:lumMod val="50000"/>
                  </a:schemeClr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229-30B4-D845-8C5B-8915B7B24014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74694" y="879671"/>
            <a:ext cx="11055414" cy="22701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74692" y="3366533"/>
            <a:ext cx="5446428" cy="4869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583680" y="3366533"/>
            <a:ext cx="5445760" cy="4869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229-30B4-D845-8C5B-8915B7B24014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74694" y="879671"/>
            <a:ext cx="11055414" cy="22701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750" y="3372114"/>
            <a:ext cx="5198373" cy="967103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3698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74693" y="4339219"/>
            <a:ext cx="5446428" cy="38971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2851" y="3372114"/>
            <a:ext cx="5207258" cy="967103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3698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583681" y="4339219"/>
            <a:ext cx="5445761" cy="38971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229-30B4-D845-8C5B-8915B7B24014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229-30B4-D845-8C5B-8915B7B24014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229-30B4-D845-8C5B-8915B7B24014}" type="datetimeFigureOut">
              <a:rPr lang="en-US" smtClean="0"/>
              <a:t>5/8/19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693" y="866987"/>
            <a:ext cx="4198067" cy="2877514"/>
          </a:xfrm>
        </p:spPr>
        <p:txBody>
          <a:bodyPr anchor="b"/>
          <a:lstStyle>
            <a:lvl1pPr algn="ctr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416600" y="866989"/>
            <a:ext cx="6613507" cy="73693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4694" y="3744500"/>
            <a:ext cx="4198069" cy="4491873"/>
          </a:xfrm>
        </p:spPr>
        <p:txBody>
          <a:bodyPr/>
          <a:lstStyle>
            <a:lvl1pPr marL="0" indent="0" algn="ctr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229-30B4-D845-8C5B-8915B7B24014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695" y="866987"/>
            <a:ext cx="5873234" cy="2877517"/>
          </a:xfrm>
        </p:spPr>
        <p:txBody>
          <a:bodyPr anchor="b"/>
          <a:lstStyle>
            <a:lvl1pPr algn="ctr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17185" y="866988"/>
            <a:ext cx="4274988" cy="7369387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4714" y="3744503"/>
            <a:ext cx="5873215" cy="4491871"/>
          </a:xfrm>
        </p:spPr>
        <p:txBody>
          <a:bodyPr/>
          <a:lstStyle>
            <a:lvl1pPr marL="0" indent="0" algn="ctr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229-30B4-D845-8C5B-8915B7B24014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3004803" cy="97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694" y="879671"/>
            <a:ext cx="11055414" cy="2270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694" y="3366534"/>
            <a:ext cx="11055415" cy="486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90653" y="8367327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tx1"/>
                </a:solidFill>
              </a:defRPr>
            </a:lvl1pPr>
          </a:lstStyle>
          <a:p>
            <a:fld id="{10E15229-30B4-D845-8C5B-8915B7B24014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4694" y="8367327"/>
            <a:ext cx="711774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4947" y="8367327"/>
            <a:ext cx="81516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015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  <p:sldLayoutId id="2147483826" r:id="rId18"/>
  </p:sldLayoutIdLst>
  <p:txStyles>
    <p:titleStyle>
      <a:lvl1pPr algn="ctr" defTabSz="1300460" rtl="0" eaLnBrk="1" latinLnBrk="0" hangingPunct="1">
        <a:lnSpc>
          <a:spcPct val="90000"/>
        </a:lnSpc>
        <a:spcBef>
          <a:spcPct val="0"/>
        </a:spcBef>
        <a:buNone/>
        <a:defRPr sz="512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120000"/>
        </a:lnSpc>
        <a:spcBef>
          <a:spcPts val="1422"/>
        </a:spcBef>
        <a:buClr>
          <a:schemeClr val="tx1"/>
        </a:buClr>
        <a:buFont typeface="Arial" panose="020B0604020202020204" pitchFamily="34" charset="0"/>
        <a:buChar char="•"/>
        <a:defRPr sz="284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tx1"/>
        </a:buClr>
        <a:buFont typeface="Arial" panose="020B0604020202020204" pitchFamily="34" charset="0"/>
        <a:buChar char="•"/>
        <a:defRPr sz="25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tx1"/>
        </a:buClr>
        <a:buFont typeface="Arial" panose="020B0604020202020204" pitchFamily="34" charset="0"/>
        <a:buChar char="•"/>
        <a:defRPr sz="2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tx1"/>
        </a:buClr>
        <a:buFont typeface="Arial" panose="020B0604020202020204" pitchFamily="34" charset="0"/>
        <a:buChar char="•"/>
        <a:defRPr sz="199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tx1"/>
        </a:buClr>
        <a:buFont typeface="Arial" panose="020B0604020202020204" pitchFamily="34" charset="0"/>
        <a:buChar char="•"/>
        <a:defRPr sz="199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tx1"/>
        </a:buClr>
        <a:buFont typeface="Arial" panose="020B0604020202020204" pitchFamily="34" charset="0"/>
        <a:buChar char="•"/>
        <a:defRPr sz="199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tx1"/>
        </a:buClr>
        <a:buFont typeface="Arial" panose="020B0604020202020204" pitchFamily="34" charset="0"/>
        <a:buChar char="•"/>
        <a:defRPr sz="199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tx1"/>
        </a:buClr>
        <a:buFont typeface="Arial" panose="020B0604020202020204" pitchFamily="34" charset="0"/>
        <a:buChar char="•"/>
        <a:defRPr sz="199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tx1"/>
        </a:buClr>
        <a:buFont typeface="Arial" panose="020B0604020202020204" pitchFamily="34" charset="0"/>
        <a:buChar char="•"/>
        <a:defRPr sz="199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ULUSLARARASI POLİTİKADA AKTÖR SORUNU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144"/>
            </a:lvl1pPr>
          </a:lstStyle>
          <a:p>
            <a:r>
              <a:rPr lang="en-GB" dirty="0" smtClean="0"/>
              <a:t>OPTIMIZASYON </a:t>
            </a:r>
            <a:r>
              <a:rPr lang="en-GB" dirty="0" smtClean="0"/>
              <a:t>ALGORITMALARI</a:t>
            </a:r>
            <a:endParaRPr dirty="0"/>
          </a:p>
        </p:txBody>
      </p:sp>
      <p:sp>
        <p:nvSpPr>
          <p:cNvPr id="120" name="Gövde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smtClean="0"/>
              <a:t>DR .FERDI SARAÇ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odevler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sz="2560" i="1">
                        <a:latin typeface="Cambria Math" charset="0"/>
                      </a:rPr>
                      <m:t>𝐹</m:t>
                    </m:r>
                    <m:d>
                      <m:dPr>
                        <m:ctrlPr>
                          <a:rPr lang="en-GB" sz="256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sz="2560" i="1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GB" sz="256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GB" sz="256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sz="256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GB" sz="2560" i="1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GB" sz="2560" i="1">
                        <a:latin typeface="Cambria Math" charset="0"/>
                      </a:rPr>
                      <m:t>−3</m:t>
                    </m:r>
                    <m:sSup>
                      <m:sSupPr>
                        <m:ctrlPr>
                          <a:rPr lang="en-GB" sz="256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sz="256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GB" sz="2560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fonksiyonunu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6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256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GB" sz="2560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560" dirty="0"/>
                  <a:t>=0. 9 </a:t>
                </a:r>
                <a:r>
                  <a:rPr lang="en-US" sz="2560" dirty="0" err="1"/>
                  <a:t>baslangic</a:t>
                </a:r>
                <a:r>
                  <a:rPr lang="en-US" sz="2560" dirty="0"/>
                  <a:t> </a:t>
                </a:r>
                <a:r>
                  <a:rPr lang="en-US" sz="2560" dirty="0" err="1"/>
                  <a:t>noktasini</a:t>
                </a:r>
                <a:r>
                  <a:rPr lang="en-US" sz="2560" dirty="0"/>
                  <a:t> </a:t>
                </a:r>
                <a:r>
                  <a:rPr lang="en-US" sz="2560" dirty="0" err="1"/>
                  <a:t>ele</a:t>
                </a:r>
                <a:r>
                  <a:rPr lang="en-US" sz="2560" dirty="0"/>
                  <a:t> </a:t>
                </a:r>
                <a:r>
                  <a:rPr lang="en-US" sz="2560" dirty="0" err="1"/>
                  <a:t>alarak</a:t>
                </a:r>
                <a:r>
                  <a:rPr lang="en-US" sz="2560" dirty="0"/>
                  <a:t> [1,4] </a:t>
                </a:r>
                <a:r>
                  <a:rPr lang="en-US" sz="2560" dirty="0" err="1"/>
                  <a:t>araliginda</a:t>
                </a:r>
                <a:r>
                  <a:rPr lang="en-US" sz="2560" dirty="0"/>
                  <a:t> </a:t>
                </a:r>
                <a:r>
                  <a:rPr lang="en-US" sz="2560" dirty="0" err="1"/>
                  <a:t>korumali</a:t>
                </a:r>
                <a:r>
                  <a:rPr lang="en-US" sz="2560" dirty="0"/>
                  <a:t> newton </a:t>
                </a:r>
                <a:r>
                  <a:rPr lang="en-US" sz="2560" dirty="0" err="1"/>
                  <a:t>yontemi</a:t>
                </a:r>
                <a:r>
                  <a:rPr lang="en-US" sz="2560" dirty="0"/>
                  <a:t> </a:t>
                </a:r>
                <a:r>
                  <a:rPr lang="en-US" sz="2560" dirty="0" err="1"/>
                  <a:t>ile</a:t>
                </a:r>
                <a:r>
                  <a:rPr lang="en-US" sz="2560" dirty="0"/>
                  <a:t> </a:t>
                </a:r>
                <a:r>
                  <a:rPr lang="en-US" sz="2560" dirty="0" err="1"/>
                  <a:t>cozunuz</a:t>
                </a:r>
                <a:r>
                  <a:rPr lang="en-US" sz="2560" dirty="0"/>
                  <a:t>.</a:t>
                </a:r>
              </a:p>
              <a:p>
                <a:endParaRPr lang="en-US" sz="2560" dirty="0"/>
              </a:p>
              <a:p>
                <a:endParaRPr lang="en-US" sz="2560" dirty="0"/>
              </a:p>
              <a:p>
                <a:r>
                  <a:rPr lang="en-US" sz="2560" dirty="0"/>
                  <a:t>Newton </a:t>
                </a:r>
                <a:r>
                  <a:rPr lang="en-US" sz="2560" dirty="0" err="1"/>
                  <a:t>metodu</a:t>
                </a:r>
                <a:r>
                  <a:rPr lang="en-US" sz="2560" dirty="0"/>
                  <a:t> </a:t>
                </a:r>
                <a:r>
                  <a:rPr lang="en-US" sz="2560" dirty="0" err="1"/>
                  <a:t>ile</a:t>
                </a:r>
                <a:r>
                  <a:rPr lang="en-US" sz="2560" dirty="0"/>
                  <a:t> f(x)=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6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sz="2560" i="1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GB" sz="2560" i="1">
                            <a:latin typeface="Cambria Math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560" dirty="0"/>
                  <a:t>-2x </a:t>
                </a:r>
                <a:r>
                  <a:rPr lang="en-US" sz="2560" dirty="0" err="1"/>
                  <a:t>fonksiyonunun</a:t>
                </a:r>
                <a:r>
                  <a:rPr lang="en-US" sz="2560" dirty="0"/>
                  <a:t> minimum </a:t>
                </a:r>
                <a:r>
                  <a:rPr lang="en-US" sz="2560" dirty="0" err="1"/>
                  <a:t>degerini</a:t>
                </a:r>
                <a:r>
                  <a:rPr lang="en-US" sz="2560" dirty="0"/>
                  <a:t> 0 </a:t>
                </a:r>
                <a:r>
                  <a:rPr lang="en-US" sz="2560" dirty="0"/>
                  <a:t>≤ x ≤ </a:t>
                </a:r>
                <a:r>
                  <a:rPr lang="en-US" sz="2560" dirty="0"/>
                  <a:t>1 </a:t>
                </a:r>
                <a:r>
                  <a:rPr lang="en-US" sz="2560" dirty="0" err="1"/>
                  <a:t>araligi</a:t>
                </a:r>
                <a:r>
                  <a:rPr lang="en-US" sz="2560" dirty="0"/>
                  <a:t> </a:t>
                </a:r>
                <a:r>
                  <a:rPr lang="en-US" sz="2560" dirty="0" err="1"/>
                  <a:t>icin</a:t>
                </a:r>
                <a:r>
                  <a:rPr lang="en-US" sz="2560" dirty="0"/>
                  <a:t> </a:t>
                </a:r>
                <a:r>
                  <a:rPr lang="en-US" sz="2560" dirty="0" err="1"/>
                  <a:t>bulunuz</a:t>
                </a:r>
                <a:r>
                  <a:rPr lang="en-US" sz="2560" dirty="0"/>
                  <a:t> </a:t>
                </a:r>
                <a:r>
                  <a:rPr lang="en-US" sz="2560" dirty="0" err="1"/>
                  <a:t>yakinsama</a:t>
                </a:r>
                <a:r>
                  <a:rPr lang="en-US" sz="2560" dirty="0"/>
                  <a:t> </a:t>
                </a:r>
                <a:r>
                  <a:rPr lang="en-US" sz="2560" dirty="0" err="1"/>
                  <a:t>oranini</a:t>
                </a:r>
                <a:r>
                  <a:rPr lang="en-US" sz="2560" dirty="0"/>
                  <a:t> bisection </a:t>
                </a:r>
                <a:r>
                  <a:rPr lang="en-US" sz="2560" dirty="0" err="1"/>
                  <a:t>metodu</a:t>
                </a:r>
                <a:r>
                  <a:rPr lang="en-US" sz="2560" dirty="0"/>
                  <a:t> </a:t>
                </a:r>
                <a:r>
                  <a:rPr lang="en-US" sz="2560" dirty="0" err="1"/>
                  <a:t>kullanilarak</a:t>
                </a:r>
                <a:r>
                  <a:rPr lang="en-US" sz="2560" dirty="0"/>
                  <a:t> </a:t>
                </a:r>
                <a:r>
                  <a:rPr lang="en-US" sz="2560" dirty="0" err="1"/>
                  <a:t>bulunan</a:t>
                </a:r>
                <a:r>
                  <a:rPr lang="en-US" sz="2560" dirty="0"/>
                  <a:t> </a:t>
                </a:r>
                <a:r>
                  <a:rPr lang="en-US" sz="2560" dirty="0" err="1"/>
                  <a:t>cozum</a:t>
                </a:r>
                <a:r>
                  <a:rPr lang="en-US" sz="2560" dirty="0"/>
                  <a:t> </a:t>
                </a:r>
                <a:r>
                  <a:rPr lang="en-US" sz="2560" dirty="0" err="1"/>
                  <a:t>ile</a:t>
                </a:r>
                <a:r>
                  <a:rPr lang="en-US" sz="2560" dirty="0"/>
                  <a:t> </a:t>
                </a:r>
                <a:r>
                  <a:rPr lang="en-US" sz="2560" dirty="0" err="1"/>
                  <a:t>bulunan</a:t>
                </a:r>
                <a:r>
                  <a:rPr lang="en-US" sz="2560" dirty="0"/>
                  <a:t> </a:t>
                </a:r>
                <a:r>
                  <a:rPr lang="en-US" sz="2560" dirty="0" err="1"/>
                  <a:t>yakinsama</a:t>
                </a:r>
                <a:r>
                  <a:rPr lang="en-US" sz="2560" dirty="0"/>
                  <a:t> </a:t>
                </a:r>
                <a:r>
                  <a:rPr lang="en-US" sz="2560" dirty="0" err="1"/>
                  <a:t>orani</a:t>
                </a:r>
                <a:r>
                  <a:rPr lang="en-US" sz="2560" dirty="0"/>
                  <a:t> </a:t>
                </a:r>
                <a:r>
                  <a:rPr lang="en-US" sz="2560" dirty="0" err="1"/>
                  <a:t>ile</a:t>
                </a:r>
                <a:r>
                  <a:rPr lang="en-US" sz="2560" dirty="0"/>
                  <a:t> </a:t>
                </a:r>
                <a:r>
                  <a:rPr lang="en-US" sz="2560" dirty="0" err="1"/>
                  <a:t>karsilastiriniz</a:t>
                </a:r>
                <a:r>
                  <a:rPr lang="en-US" sz="2560" dirty="0"/>
                  <a:t>. </a:t>
                </a:r>
                <a:endParaRPr lang="en-US" sz="256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89" t="-2121" r="-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624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ES</a:t>
            </a:r>
            <a:r>
              <a:rPr lang="en-US" b="1" dirty="0"/>
              <a:t>̧İ</a:t>
            </a:r>
            <a:r>
              <a:rPr lang="en-US" b="1" dirty="0" smtClean="0"/>
              <a:t>TLI</a:t>
            </a:r>
            <a:r>
              <a:rPr lang="en-US" b="1" dirty="0"/>
              <a:t>̇K KISITLAYICILI OPTİMİZASYON PROBLEMİ </a:t>
            </a:r>
            <a:endParaRPr lang="en-US" dirty="0"/>
          </a:p>
          <a:p>
            <a:r>
              <a:rPr lang="en-US" dirty="0"/>
              <a:t>Bu tip </a:t>
            </a:r>
            <a:r>
              <a:rPr lang="en-US" dirty="0" err="1"/>
              <a:t>optimizasyon</a:t>
            </a:r>
            <a:r>
              <a:rPr lang="en-US" dirty="0"/>
              <a:t> </a:t>
            </a:r>
            <a:r>
              <a:rPr lang="en-US" dirty="0" err="1"/>
              <a:t>problemleri</a:t>
            </a:r>
            <a:r>
              <a:rPr lang="en-US" dirty="0"/>
              <a:t> </a:t>
            </a:r>
            <a:r>
              <a:rPr lang="en-US" dirty="0" err="1"/>
              <a:t>için</a:t>
            </a:r>
            <a:r>
              <a:rPr lang="en-US" dirty="0"/>
              <a:t> </a:t>
            </a:r>
            <a:r>
              <a:rPr lang="en-US" dirty="0" err="1"/>
              <a:t>hedef</a:t>
            </a:r>
            <a:r>
              <a:rPr lang="en-US" dirty="0"/>
              <a:t> </a:t>
            </a:r>
            <a:r>
              <a:rPr lang="en-US" dirty="0" err="1"/>
              <a:t>fonksiyonun</a:t>
            </a:r>
            <a:r>
              <a:rPr lang="en-US" dirty="0"/>
              <a:t> </a:t>
            </a:r>
            <a:r>
              <a:rPr lang="en-US" dirty="0" err="1"/>
              <a:t>yanı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 </a:t>
            </a:r>
            <a:r>
              <a:rPr lang="en-US" dirty="0" err="1"/>
              <a:t>eş</a:t>
            </a:r>
            <a:r>
              <a:rPr lang="en-US" dirty="0" err="1" smtClean="0"/>
              <a:t>itsizlik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esitlik</a:t>
            </a:r>
            <a:r>
              <a:rPr lang="en-US" dirty="0" smtClean="0"/>
              <a:t> </a:t>
            </a:r>
            <a:r>
              <a:rPr lang="en-US" dirty="0" err="1"/>
              <a:t>kısıtlayıcıları</a:t>
            </a:r>
            <a:r>
              <a:rPr lang="en-US" dirty="0"/>
              <a:t> </a:t>
            </a:r>
            <a:r>
              <a:rPr lang="en-US" dirty="0" err="1"/>
              <a:t>içinde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smtClean="0"/>
              <a:t>m-file </a:t>
            </a:r>
            <a:r>
              <a:rPr lang="en-US" dirty="0" err="1"/>
              <a:t>oluşturulur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Soru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6221845"/>
            <a:ext cx="7188200" cy="939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92416" y="7684318"/>
                <a:ext cx="9240928" cy="725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t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0" i="0" u="none" strike="noStrike" cap="none" spc="0" normalizeH="0" baseline="0" dirty="0" smtClean="0">
                    <a:ln>
                      <a:noFill/>
                    </a:ln>
                    <a:solidFill>
                      <a:srgbClr val="625B48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Didot"/>
                  </a:rPr>
                  <a:t>Kisitlayicilar: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625B48"/>
                            </a:solidFill>
                            <a:effectLst/>
                            <a:uFillTx/>
                            <a:latin typeface="Cambria Math" charset="0"/>
                            <a:ea typeface="+mn-ea"/>
                            <a:cs typeface="+mn-cs"/>
                            <a:sym typeface="Didot"/>
                          </a:rPr>
                        </m:ctrlPr>
                      </m:sSubSupPr>
                      <m:e>
                        <m:r>
                          <a:rPr kumimoji="0" lang="en-GB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625B48"/>
                            </a:solidFill>
                            <a:effectLst/>
                            <a:uFillTx/>
                            <a:latin typeface="Cambria Math" charset="0"/>
                            <a:ea typeface="+mn-ea"/>
                            <a:cs typeface="+mn-cs"/>
                            <a:sym typeface="Didot"/>
                          </a:rPr>
                          <m:t>𝑥</m:t>
                        </m:r>
                      </m:e>
                      <m:sub>
                        <m:r>
                          <a:rPr kumimoji="0" lang="en-GB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625B48"/>
                            </a:solidFill>
                            <a:effectLst/>
                            <a:uFillTx/>
                            <a:latin typeface="Cambria Math" charset="0"/>
                            <a:ea typeface="+mn-ea"/>
                            <a:cs typeface="+mn-cs"/>
                            <a:sym typeface="Didot"/>
                          </a:rPr>
                          <m:t>1</m:t>
                        </m:r>
                      </m:sub>
                      <m:sup>
                        <m:r>
                          <a:rPr kumimoji="0" lang="en-GB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625B48"/>
                            </a:solidFill>
                            <a:effectLst/>
                            <a:uFillTx/>
                            <a:latin typeface="Cambria Math" charset="0"/>
                            <a:ea typeface="+mn-ea"/>
                            <a:cs typeface="+mn-cs"/>
                            <a:sym typeface="Didot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0" lang="en-US" sz="4000" b="0" i="0" u="none" strike="noStrike" cap="none" spc="0" normalizeH="0" baseline="0" dirty="0" smtClean="0">
                    <a:ln>
                      <a:noFill/>
                    </a:ln>
                    <a:solidFill>
                      <a:srgbClr val="625B48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Didot"/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40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625B48"/>
                            </a:solidFill>
                            <a:effectLst/>
                            <a:uFillTx/>
                            <a:latin typeface="Cambria Math" charset="0"/>
                            <a:ea typeface="+mn-ea"/>
                            <a:cs typeface="+mn-cs"/>
                            <a:sym typeface="Didot"/>
                          </a:rPr>
                        </m:ctrlPr>
                      </m:sSubPr>
                      <m:e>
                        <m:r>
                          <a:rPr kumimoji="0" lang="en-GB" sz="40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625B48"/>
                            </a:solidFill>
                            <a:effectLst/>
                            <a:uFillTx/>
                            <a:latin typeface="Cambria Math" charset="0"/>
                            <a:ea typeface="+mn-ea"/>
                            <a:cs typeface="+mn-cs"/>
                            <a:sym typeface="Didot"/>
                          </a:rPr>
                          <m:t>𝑥</m:t>
                        </m:r>
                      </m:e>
                      <m:sub>
                        <m:r>
                          <a:rPr kumimoji="0" lang="en-GB" sz="40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625B48"/>
                            </a:solidFill>
                            <a:effectLst/>
                            <a:uFillTx/>
                            <a:latin typeface="Cambria Math" charset="0"/>
                            <a:ea typeface="+mn-ea"/>
                            <a:cs typeface="+mn-cs"/>
                            <a:sym typeface="Didot"/>
                          </a:rPr>
                          <m:t>2</m:t>
                        </m:r>
                      </m:sub>
                    </m:sSub>
                    <m:r>
                      <a:rPr kumimoji="0" lang="en-GB" sz="40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625B48"/>
                        </a:solidFill>
                        <a:effectLst/>
                        <a:uFillTx/>
                        <a:latin typeface="Cambria Math" charset="0"/>
                        <a:ea typeface="+mn-ea"/>
                        <a:cs typeface="+mn-cs"/>
                        <a:sym typeface="Didot"/>
                      </a:rPr>
                      <m:t>=1 </m:t>
                    </m:r>
                    <m:r>
                      <a:rPr kumimoji="0" lang="en-GB" sz="40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625B48"/>
                        </a:solidFill>
                        <a:effectLst/>
                        <a:uFillTx/>
                        <a:latin typeface="Cambria Math" charset="0"/>
                        <a:ea typeface="+mn-ea"/>
                        <a:cs typeface="+mn-cs"/>
                        <a:sym typeface="Didot"/>
                      </a:rPr>
                      <m:t>𝑣𝑒</m:t>
                    </m:r>
                    <m:r>
                      <a:rPr kumimoji="0" lang="en-GB" sz="40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625B48"/>
                        </a:solidFill>
                        <a:effectLst/>
                        <a:uFillTx/>
                        <a:latin typeface="Cambria Math" charset="0"/>
                        <a:ea typeface="+mn-ea"/>
                        <a:cs typeface="+mn-cs"/>
                        <a:sym typeface="Didot"/>
                      </a:rPr>
                      <m:t> </m:t>
                    </m:r>
                    <m:sSub>
                      <m:sSubPr>
                        <m:ctrlPr>
                          <a:rPr kumimoji="0" lang="en-US" sz="40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625B48"/>
                            </a:solidFill>
                            <a:effectLst/>
                            <a:uFillTx/>
                            <a:latin typeface="Cambria Math" charset="0"/>
                            <a:ea typeface="+mn-ea"/>
                            <a:cs typeface="+mn-cs"/>
                            <a:sym typeface="Didot"/>
                          </a:rPr>
                        </m:ctrlPr>
                      </m:sSubPr>
                      <m:e>
                        <m:r>
                          <a:rPr kumimoji="0" lang="en-GB" sz="40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625B48"/>
                            </a:solidFill>
                            <a:effectLst/>
                            <a:uFillTx/>
                            <a:latin typeface="Cambria Math" charset="0"/>
                            <a:ea typeface="+mn-ea"/>
                            <a:cs typeface="+mn-cs"/>
                            <a:sym typeface="Didot"/>
                          </a:rPr>
                          <m:t>𝑥</m:t>
                        </m:r>
                      </m:e>
                      <m:sub>
                        <m:r>
                          <a:rPr kumimoji="0" lang="en-GB" sz="40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625B48"/>
                            </a:solidFill>
                            <a:effectLst/>
                            <a:uFillTx/>
                            <a:latin typeface="Cambria Math" charset="0"/>
                            <a:ea typeface="+mn-ea"/>
                            <a:cs typeface="+mn-cs"/>
                            <a:sym typeface="Didot"/>
                          </a:rPr>
                          <m:t>1</m:t>
                        </m:r>
                      </m:sub>
                    </m:sSub>
                    <m:r>
                      <a:rPr kumimoji="0" lang="en-GB" sz="40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625B48"/>
                        </a:solidFill>
                        <a:effectLst/>
                        <a:uFillTx/>
                        <a:latin typeface="Cambria Math" charset="0"/>
                        <a:ea typeface="+mn-ea"/>
                        <a:cs typeface="+mn-cs"/>
                        <a:sym typeface="Didot"/>
                      </a:rPr>
                      <m:t>∗</m:t>
                    </m:r>
                    <m:sSub>
                      <m:sSubPr>
                        <m:ctrlPr>
                          <a:rPr kumimoji="0" lang="en-US" sz="40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625B48"/>
                            </a:solidFill>
                            <a:effectLst/>
                            <a:uFillTx/>
                            <a:latin typeface="Cambria Math" charset="0"/>
                            <a:ea typeface="+mn-ea"/>
                            <a:cs typeface="+mn-cs"/>
                            <a:sym typeface="Didot"/>
                          </a:rPr>
                        </m:ctrlPr>
                      </m:sSubPr>
                      <m:e>
                        <m:r>
                          <a:rPr kumimoji="0" lang="en-GB" sz="40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625B48"/>
                            </a:solidFill>
                            <a:effectLst/>
                            <a:uFillTx/>
                            <a:latin typeface="Cambria Math" charset="0"/>
                            <a:ea typeface="+mn-ea"/>
                            <a:cs typeface="+mn-cs"/>
                            <a:sym typeface="Didot"/>
                          </a:rPr>
                          <m:t>𝑥</m:t>
                        </m:r>
                      </m:e>
                      <m:sub>
                        <m:r>
                          <a:rPr kumimoji="0" lang="en-GB" sz="40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625B48"/>
                            </a:solidFill>
                            <a:effectLst/>
                            <a:uFillTx/>
                            <a:latin typeface="Cambria Math" charset="0"/>
                            <a:ea typeface="+mn-ea"/>
                            <a:cs typeface="+mn-cs"/>
                            <a:sym typeface="Didot"/>
                          </a:rPr>
                          <m:t>2</m:t>
                        </m:r>
                      </m:sub>
                    </m:sSub>
                    <m:r>
                      <a:rPr kumimoji="0" lang="en-US" sz="40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625B48"/>
                        </a:solidFill>
                        <a:effectLst/>
                        <a:uFillTx/>
                        <a:latin typeface="Cambria Math" charset="0"/>
                        <a:ea typeface="Cambria Math" charset="0"/>
                        <a:cs typeface="Cambria Math" charset="0"/>
                        <a:sym typeface="Didot"/>
                      </a:rPr>
                      <m:t>≥</m:t>
                    </m:r>
                  </m:oMath>
                </a14:m>
                <a:r>
                  <a:rPr kumimoji="0" lang="en-US" sz="4000" b="0" i="0" u="none" strike="noStrike" cap="none" spc="0" normalizeH="0" baseline="0" dirty="0" smtClean="0">
                    <a:ln>
                      <a:noFill/>
                    </a:ln>
                    <a:solidFill>
                      <a:srgbClr val="625B48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Didot"/>
                  </a:rPr>
                  <a:t>-</a:t>
                </a:r>
                <a:r>
                  <a:rPr kumimoji="0" lang="en-US" sz="4000" b="0" i="0" u="none" strike="noStrike" cap="none" spc="0" normalizeH="0" baseline="0" dirty="0" smtClean="0">
                    <a:ln>
                      <a:noFill/>
                    </a:ln>
                    <a:solidFill>
                      <a:srgbClr val="625B48"/>
                    </a:solidFill>
                    <a:effectLst/>
                    <a:uFillTx/>
                    <a:latin typeface="Arial" charset="0"/>
                    <a:ea typeface="Arial" charset="0"/>
                    <a:cs typeface="Arial" charset="0"/>
                    <a:sym typeface="Didot"/>
                  </a:rPr>
                  <a:t>1</a:t>
                </a:r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0</a:t>
                </a:r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625B48"/>
                  </a:solidFill>
                  <a:effectLst/>
                  <a:uFillTx/>
                  <a:latin typeface="+mn-lt"/>
                  <a:ea typeface="+mn-ea"/>
                  <a:cs typeface="+mn-cs"/>
                  <a:sym typeface="Didot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416" y="7684318"/>
                <a:ext cx="9240928" cy="725391"/>
              </a:xfrm>
              <a:prstGeom prst="rect">
                <a:avLst/>
              </a:prstGeom>
              <a:blipFill rotWithShape="0">
                <a:blip r:embed="rId3"/>
                <a:stretch>
                  <a:fillRect t="-15966" b="-3361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1530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154" y="2156117"/>
            <a:ext cx="6756400" cy="7666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1045" y="1272291"/>
            <a:ext cx="698428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Once </a:t>
            </a:r>
            <a:r>
              <a:rPr kumimoji="0" lang="en-US" sz="4000" b="0" i="0" u="none" strike="noStrike" cap="none" spc="0" normalizeH="0" baseline="0" dirty="0" err="1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fonksiyonu</a:t>
            </a: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 </a:t>
            </a:r>
            <a:r>
              <a:rPr kumimoji="0" lang="en-US" sz="4000" b="0" i="0" u="none" strike="noStrike" cap="none" spc="0" normalizeH="0" baseline="0" dirty="0" err="1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olusturalim</a:t>
            </a: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: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625B48"/>
              </a:solidFill>
              <a:effectLst/>
              <a:uFillTx/>
              <a:latin typeface="+mn-lt"/>
              <a:ea typeface="+mn-ea"/>
              <a:cs typeface="+mn-cs"/>
              <a:sym typeface="Dido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845" y="3088417"/>
            <a:ext cx="12275796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err="1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Simdi</a:t>
            </a: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 </a:t>
            </a:r>
            <a:r>
              <a:rPr kumimoji="0" lang="en-US" sz="4000" b="0" i="0" u="none" strike="noStrike" cap="none" spc="0" normalizeH="0" baseline="0" dirty="0" err="1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kisitlayicilara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bakalim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.</a:t>
            </a: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 </a:t>
            </a:r>
            <a:r>
              <a:rPr lang="en-US" dirty="0" err="1"/>
              <a:t>B</a:t>
            </a:r>
            <a:r>
              <a:rPr kumimoji="0" lang="en-US" sz="4000" b="0" i="0" u="none" strike="noStrike" cap="none" spc="0" normalizeH="0" baseline="0" dirty="0" err="1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urada</a:t>
            </a: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 c </a:t>
            </a:r>
            <a:r>
              <a:rPr kumimoji="0" lang="en-US" sz="4000" b="0" i="0" u="none" strike="noStrike" cap="none" spc="0" normalizeH="0" baseline="0" dirty="0" err="1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esit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olmayan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Kisitlamalari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ceq</a:t>
            </a:r>
            <a:r>
              <a:rPr lang="en-US" dirty="0" smtClean="0"/>
              <a:t> </a:t>
            </a:r>
            <a:r>
              <a:rPr lang="en-US" dirty="0" err="1" smtClean="0"/>
              <a:t>ise</a:t>
            </a:r>
            <a:r>
              <a:rPr lang="en-US" dirty="0" smtClean="0"/>
              <a:t> </a:t>
            </a:r>
            <a:r>
              <a:rPr lang="en-US" dirty="0" err="1" smtClean="0"/>
              <a:t>esit</a:t>
            </a:r>
            <a:r>
              <a:rPr lang="en-US" dirty="0" smtClean="0"/>
              <a:t> </a:t>
            </a:r>
            <a:r>
              <a:rPr lang="en-US" dirty="0" err="1" smtClean="0"/>
              <a:t>olan</a:t>
            </a:r>
            <a:r>
              <a:rPr lang="en-US" dirty="0" smtClean="0"/>
              <a:t> </a:t>
            </a:r>
            <a:r>
              <a:rPr lang="en-US" dirty="0" err="1" smtClean="0"/>
              <a:t>kisitlamalari</a:t>
            </a:r>
            <a:r>
              <a:rPr lang="en-US" dirty="0" smtClean="0"/>
              <a:t> </a:t>
            </a:r>
            <a:r>
              <a:rPr lang="en-US" dirty="0" err="1" smtClean="0"/>
              <a:t>ifade</a:t>
            </a:r>
            <a:r>
              <a:rPr lang="en-US" dirty="0" smtClean="0"/>
              <a:t> </a:t>
            </a:r>
            <a:r>
              <a:rPr lang="en-US" dirty="0" err="1" smtClean="0"/>
              <a:t>eder</a:t>
            </a:r>
            <a:r>
              <a:rPr lang="en-US" dirty="0" smtClean="0"/>
              <a:t>.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625B48"/>
              </a:solidFill>
              <a:effectLst/>
              <a:uFillTx/>
              <a:latin typeface="+mn-lt"/>
              <a:ea typeface="+mn-ea"/>
              <a:cs typeface="+mn-cs"/>
              <a:sym typeface="Dido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329" y="4827946"/>
            <a:ext cx="4191000" cy="1384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704" y="7458373"/>
            <a:ext cx="7607300" cy="1384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32474" y="6069868"/>
                <a:ext cx="2076979" cy="11250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t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625B48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Didot"/>
                            </a:rPr>
                          </m:ctrlPr>
                        </m:sSubPr>
                        <m:e>
                          <m:r>
                            <a:rPr kumimoji="0" lang="en-GB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625B48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Didot"/>
                            </a:rPr>
                            <m:t>𝑥</m:t>
                          </m:r>
                        </m:e>
                        <m:sub>
                          <m:r>
                            <a:rPr kumimoji="0" lang="en-GB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625B48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Didot"/>
                            </a:rPr>
                            <m:t>0</m:t>
                          </m:r>
                        </m:sub>
                      </m:sSub>
                      <m:r>
                        <a:rPr kumimoji="0" lang="en-GB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625B48"/>
                          </a:solidFill>
                          <a:effectLst/>
                          <a:uFillTx/>
                          <a:latin typeface="Cambria Math" charset="0"/>
                          <a:ea typeface="+mn-ea"/>
                          <a:cs typeface="+mn-cs"/>
                          <a:sym typeface="Didot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mr-IN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625B48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Dido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GB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625B48"/>
                                  </a:solidFill>
                                  <a:effectLst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  <a:sym typeface="Didot"/>
                                </a:rPr>
                              </m:ctrlPr>
                            </m:eqArrPr>
                            <m:e>
                              <m:r>
                                <a:rPr kumimoji="0" lang="en-GB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625B48"/>
                                  </a:solidFill>
                                  <a:effectLst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  <a:sym typeface="Didot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GB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625B48"/>
                                  </a:solidFill>
                                  <a:effectLst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  <a:sym typeface="Didot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625B48"/>
                  </a:solidFill>
                  <a:effectLst/>
                  <a:uFillTx/>
                  <a:latin typeface="+mn-lt"/>
                  <a:ea typeface="+mn-ea"/>
                  <a:cs typeface="+mn-cs"/>
                  <a:sym typeface="Didot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74" y="6069868"/>
                <a:ext cx="2076979" cy="11250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1841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Buradan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4876800"/>
            <a:ext cx="2654300" cy="2057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18656" y="7480102"/>
            <a:ext cx="10757753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err="1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Elde</a:t>
            </a: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 </a:t>
            </a:r>
            <a:r>
              <a:rPr kumimoji="0" lang="en-US" sz="4000" b="0" i="0" u="none" strike="noStrike" cap="none" spc="0" normalizeH="0" baseline="0" dirty="0" err="1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edilir</a:t>
            </a: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. </a:t>
            </a:r>
            <a:r>
              <a:rPr kumimoji="0" lang="en-US" sz="4000" b="0" i="0" u="none" strike="noStrike" cap="none" spc="0" normalizeH="0" baseline="0" dirty="0" err="1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Bunlari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sizde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matlab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 da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uygulayip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sonuclari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karsilastiriniz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.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625B48"/>
              </a:solidFill>
              <a:effectLst/>
              <a:uFillTx/>
              <a:latin typeface="+mn-lt"/>
              <a:ea typeface="+mn-ea"/>
              <a:cs typeface="+mn-cs"/>
              <a:sym typeface="Didot"/>
            </a:endParaRPr>
          </a:p>
        </p:txBody>
      </p:sp>
    </p:spTree>
    <p:extLst>
      <p:ext uri="{BB962C8B-B14F-4D97-AF65-F5344CB8AC3E}">
        <p14:creationId xmlns:p14="http://schemas.microsoft.com/office/powerpoint/2010/main" val="52878604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434" y="1746914"/>
            <a:ext cx="10563367" cy="71787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83297" y="846161"/>
            <a:ext cx="467596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smtClean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Conjugate Gradient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625B48"/>
              </a:solidFill>
              <a:effectLst/>
              <a:uFillTx/>
              <a:latin typeface="+mn-lt"/>
              <a:ea typeface="+mn-ea"/>
              <a:cs typeface="+mn-cs"/>
              <a:sym typeface="Didot"/>
            </a:endParaRPr>
          </a:p>
        </p:txBody>
      </p:sp>
    </p:spTree>
    <p:extLst>
      <p:ext uri="{BB962C8B-B14F-4D97-AF65-F5344CB8AC3E}">
        <p14:creationId xmlns:p14="http://schemas.microsoft.com/office/powerpoint/2010/main" val="16463285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58" y="1226971"/>
            <a:ext cx="9249012" cy="15025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84219" y="2840593"/>
                <a:ext cx="11899451" cy="23561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r>
                  <a:rPr kumimoji="0" lang="en-US" sz="4000" b="0" i="0" u="none" strike="noStrike" cap="none" spc="0" normalizeH="0" baseline="0" dirty="0" smtClean="0">
                    <a:ln>
                      <a:noFill/>
                    </a:ln>
                    <a:solidFill>
                      <a:srgbClr val="625B48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Didot"/>
                  </a:rPr>
                  <a:t>Fonksiyonunu</a:t>
                </a:r>
                <a:r>
                  <a:rPr kumimoji="0" lang="en-US" sz="4000" b="0" i="0" u="none" strike="noStrike" cap="none" spc="0" normalizeH="0" dirty="0" smtClean="0">
                    <a:ln>
                      <a:noFill/>
                    </a:ln>
                    <a:solidFill>
                      <a:srgbClr val="625B48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Didot"/>
                  </a:rPr>
                  <a:t> x</a:t>
                </a:r>
                <a:r>
                  <a:rPr kumimoji="0" lang="en-US" sz="4000" b="0" i="0" u="none" strike="noStrike" cap="none" spc="0" normalizeH="0" baseline="-25000" dirty="0" smtClean="0">
                    <a:ln>
                      <a:noFill/>
                    </a:ln>
                    <a:solidFill>
                      <a:srgbClr val="625B48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Didot"/>
                  </a:rPr>
                  <a:t>0</a:t>
                </a:r>
                <a:r>
                  <a:rPr kumimoji="0" lang="en-US" sz="4000" b="0" i="0" u="none" strike="noStrike" cap="none" spc="0" normalizeH="0" dirty="0" smtClean="0">
                    <a:ln>
                      <a:noFill/>
                    </a:ln>
                    <a:solidFill>
                      <a:srgbClr val="625B48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Didot"/>
                  </a:rPr>
                  <a:t>=(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mr-IN" sz="40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625B48"/>
                            </a:solidFill>
                            <a:effectLst/>
                            <a:uFillTx/>
                            <a:latin typeface="Cambria Math" charset="0"/>
                            <a:ea typeface="+mn-ea"/>
                            <a:cs typeface="+mn-cs"/>
                            <a:sym typeface="Didot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GB" sz="4000" b="0" i="1" u="none" strike="noStrike" cap="none" spc="0" normalizeH="0" smtClean="0">
                                <a:ln>
                                  <a:noFill/>
                                </a:ln>
                                <a:solidFill>
                                  <a:srgbClr val="625B48"/>
                                </a:solidFill>
                                <a:effectLst/>
                                <a:uFillTx/>
                                <a:latin typeface="Cambria Math" charset="0"/>
                                <a:ea typeface="+mn-ea"/>
                                <a:cs typeface="+mn-cs"/>
                                <a:sym typeface="Didot"/>
                              </a:rPr>
                            </m:ctrlPr>
                          </m:eqArrPr>
                          <m:e>
                            <m:r>
                              <a:rPr kumimoji="0" lang="en-GB" sz="4000" b="0" i="1" u="none" strike="noStrike" cap="none" spc="0" normalizeH="0" smtClean="0">
                                <a:ln>
                                  <a:noFill/>
                                </a:ln>
                                <a:solidFill>
                                  <a:srgbClr val="625B48"/>
                                </a:solidFill>
                                <a:effectLst/>
                                <a:uFillTx/>
                                <a:latin typeface="Cambria Math" charset="0"/>
                                <a:ea typeface="+mn-ea"/>
                                <a:cs typeface="+mn-cs"/>
                                <a:sym typeface="Didot"/>
                              </a:rPr>
                              <m:t>1</m:t>
                            </m:r>
                          </m:e>
                          <m:e>
                            <m:r>
                              <a:rPr kumimoji="0" lang="en-GB" sz="4000" b="0" i="1" u="none" strike="noStrike" cap="none" spc="0" normalizeH="0" smtClean="0">
                                <a:ln>
                                  <a:noFill/>
                                </a:ln>
                                <a:solidFill>
                                  <a:srgbClr val="625B48"/>
                                </a:solidFill>
                                <a:effectLst/>
                                <a:uFillTx/>
                                <a:latin typeface="Cambria Math" charset="0"/>
                                <a:ea typeface="+mn-ea"/>
                                <a:cs typeface="+mn-cs"/>
                                <a:sym typeface="Didot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kumimoji="0" lang="en-US" sz="4000" b="0" i="0" u="none" strike="noStrike" cap="none" spc="0" normalizeH="0" baseline="0" dirty="0" smtClean="0">
                    <a:ln>
                      <a:noFill/>
                    </a:ln>
                    <a:solidFill>
                      <a:srgbClr val="625B48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Didot"/>
                  </a:rPr>
                  <a:t> </a:t>
                </a:r>
                <a:r>
                  <a:rPr kumimoji="0" lang="en-US" sz="4000" b="0" i="0" u="none" strike="noStrike" cap="none" spc="0" normalizeH="0" baseline="0" dirty="0" err="1" smtClean="0">
                    <a:ln>
                      <a:noFill/>
                    </a:ln>
                    <a:solidFill>
                      <a:srgbClr val="625B48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Didot"/>
                  </a:rPr>
                  <a:t>baslangic</a:t>
                </a:r>
                <a:r>
                  <a:rPr kumimoji="0" lang="en-US" sz="4000" b="0" i="0" u="none" strike="noStrike" cap="none" spc="0" normalizeH="0" baseline="0" dirty="0" smtClean="0">
                    <a:ln>
                      <a:noFill/>
                    </a:ln>
                    <a:solidFill>
                      <a:srgbClr val="625B48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Didot"/>
                  </a:rPr>
                  <a:t> </a:t>
                </a:r>
                <a:r>
                  <a:rPr kumimoji="0" lang="en-US" sz="4000" b="0" i="0" u="none" strike="noStrike" cap="none" spc="0" normalizeH="0" baseline="0" dirty="0" err="1" smtClean="0">
                    <a:ln>
                      <a:noFill/>
                    </a:ln>
                    <a:solidFill>
                      <a:srgbClr val="625B48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Didot"/>
                  </a:rPr>
                  <a:t>noktasi</a:t>
                </a:r>
                <a:r>
                  <a:rPr kumimoji="0" lang="en-US" sz="4000" b="0" i="0" u="none" strike="noStrike" cap="none" spc="0" normalizeH="0" baseline="0" dirty="0" smtClean="0">
                    <a:ln>
                      <a:noFill/>
                    </a:ln>
                    <a:solidFill>
                      <a:srgbClr val="625B48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Didot"/>
                  </a:rPr>
                  <a:t> </a:t>
                </a:r>
                <a:r>
                  <a:rPr kumimoji="0" lang="en-US" sz="4000" b="0" i="0" u="none" strike="noStrike" cap="none" spc="0" normalizeH="0" baseline="0" dirty="0" err="1" smtClean="0">
                    <a:ln>
                      <a:noFill/>
                    </a:ln>
                    <a:solidFill>
                      <a:srgbClr val="625B48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Didot"/>
                  </a:rPr>
                  <a:t>ile</a:t>
                </a:r>
                <a:r>
                  <a:rPr kumimoji="0" lang="en-US" sz="4000" b="0" i="0" u="none" strike="noStrike" cap="none" spc="0" normalizeH="0" baseline="0" dirty="0" smtClean="0">
                    <a:ln>
                      <a:noFill/>
                    </a:ln>
                    <a:solidFill>
                      <a:srgbClr val="625B48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Didot"/>
                  </a:rPr>
                  <a:t> </a:t>
                </a:r>
                <a:r>
                  <a:rPr kumimoji="0" lang="en-US" sz="4000" b="0" i="0" u="none" strike="noStrike" cap="none" spc="0" normalizeH="0" baseline="0" dirty="0" smtClean="0">
                    <a:ln>
                      <a:noFill/>
                    </a:ln>
                    <a:solidFill>
                      <a:srgbClr val="625B48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Didot"/>
                  </a:rPr>
                  <a:t>Conjugate</a:t>
                </a:r>
                <a:r>
                  <a:rPr kumimoji="0" lang="en-US" sz="4000" b="0" i="0" u="none" strike="noStrike" cap="none" spc="0" normalizeH="0" dirty="0" smtClean="0">
                    <a:ln>
                      <a:noFill/>
                    </a:ln>
                    <a:solidFill>
                      <a:srgbClr val="625B48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Didot"/>
                  </a:rPr>
                  <a:t> </a:t>
                </a:r>
                <a:r>
                  <a:rPr lang="en-US" dirty="0" smtClean="0"/>
                  <a:t>Gradient </a:t>
                </a:r>
                <a:r>
                  <a:rPr lang="en-US" dirty="0" err="1" smtClean="0"/>
                  <a:t>methodu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cozunuz</a:t>
                </a:r>
                <a:r>
                  <a:rPr lang="en-US" dirty="0" smtClean="0"/>
                  <a:t>. </a:t>
                </a:r>
                <a:endParaRPr lang="en-US" dirty="0" smtClean="0"/>
              </a:p>
              <a:p>
                <a:r>
                  <a:rPr lang="en-US" dirty="0" smtClean="0"/>
                  <a:t>(</a:t>
                </a:r>
                <a:r>
                  <a:rPr lang="en-US" dirty="0" smtClean="0"/>
                  <a:t>2 </a:t>
                </a:r>
                <a:r>
                  <a:rPr lang="en-US" dirty="0" err="1" smtClean="0"/>
                  <a:t>iterasyon</a:t>
                </a:r>
                <a:r>
                  <a:rPr lang="en-US" dirty="0" smtClean="0"/>
                  <a:t>)</a:t>
                </a:r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625B48"/>
                  </a:solidFill>
                  <a:effectLst/>
                  <a:uFillTx/>
                  <a:latin typeface="+mn-lt"/>
                  <a:ea typeface="+mn-ea"/>
                  <a:cs typeface="+mn-cs"/>
                  <a:sym typeface="Didot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19" y="2840593"/>
                <a:ext cx="11899451" cy="2356158"/>
              </a:xfrm>
              <a:prstGeom prst="rect">
                <a:avLst/>
              </a:prstGeom>
              <a:blipFill rotWithShape="0">
                <a:blip r:embed="rId3"/>
                <a:stretch>
                  <a:fillRect b="-1010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5074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 </a:t>
            </a:r>
            <a:r>
              <a:rPr lang="en-US" dirty="0" err="1" smtClean="0"/>
              <a:t>metodu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sz="2560" i="1">
                        <a:latin typeface="Cambria Math" charset="0"/>
                      </a:rPr>
                      <m:t>𝐹</m:t>
                    </m:r>
                    <m:d>
                      <m:dPr>
                        <m:ctrlPr>
                          <a:rPr lang="en-GB" sz="256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sz="2560" i="1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GB" sz="256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GB" sz="256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sz="256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GB" sz="2560" i="1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GB" sz="2560" i="1">
                        <a:latin typeface="Cambria Math" charset="0"/>
                      </a:rPr>
                      <m:t>−3</m:t>
                    </m:r>
                    <m:sSup>
                      <m:sSupPr>
                        <m:ctrlPr>
                          <a:rPr lang="en-GB" sz="256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sz="256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GB" sz="2560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fonksiyonunu</a:t>
                </a:r>
                <a:r>
                  <a:rPr lang="en-US" dirty="0" smtClean="0"/>
                  <a:t> Newton </a:t>
                </a:r>
                <a:r>
                  <a:rPr lang="en-US" dirty="0" err="1" smtClean="0"/>
                  <a:t>methodu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ile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2133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GB" sz="2133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133" dirty="0"/>
                  <a:t>=</a:t>
                </a:r>
                <a:r>
                  <a:rPr lang="en-US" sz="2133" dirty="0"/>
                  <a:t>0.9 </a:t>
                </a:r>
                <a:r>
                  <a:rPr lang="en-US" sz="2133" dirty="0" err="1"/>
                  <a:t>ve</a:t>
                </a:r>
                <a:r>
                  <a:rPr lang="en-US" sz="256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6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256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GB" sz="2560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560" dirty="0"/>
                  <a:t>=1.1 </a:t>
                </a:r>
                <a:r>
                  <a:rPr lang="en-US" sz="2560" dirty="0" err="1"/>
                  <a:t>icin</a:t>
                </a:r>
                <a:r>
                  <a:rPr lang="en-US" sz="2560" dirty="0"/>
                  <a:t> </a:t>
                </a:r>
                <a:r>
                  <a:rPr lang="en-US" sz="2560" dirty="0" err="1"/>
                  <a:t>ayri</a:t>
                </a:r>
                <a:r>
                  <a:rPr lang="en-US" sz="2560" dirty="0"/>
                  <a:t> </a:t>
                </a:r>
                <a:r>
                  <a:rPr lang="en-US" sz="2560" dirty="0" err="1"/>
                  <a:t>ayri</a:t>
                </a:r>
                <a:r>
                  <a:rPr lang="en-US" sz="2560" dirty="0"/>
                  <a:t> </a:t>
                </a:r>
                <a:r>
                  <a:rPr lang="en-US" sz="2560" dirty="0" err="1"/>
                  <a:t>cozup</a:t>
                </a:r>
                <a:r>
                  <a:rPr lang="en-US" sz="2560" dirty="0"/>
                  <a:t> </a:t>
                </a:r>
                <a:r>
                  <a:rPr lang="en-US" sz="2560" dirty="0" err="1"/>
                  <a:t>neticeleri</a:t>
                </a:r>
                <a:r>
                  <a:rPr lang="en-US" sz="2560" dirty="0"/>
                  <a:t> </a:t>
                </a:r>
                <a:r>
                  <a:rPr lang="en-US" sz="2560" dirty="0" err="1"/>
                  <a:t>karsilastiriniz</a:t>
                </a:r>
                <a:r>
                  <a:rPr lang="en-US" sz="2560" dirty="0"/>
                  <a:t>.</a:t>
                </a:r>
              </a:p>
              <a:p>
                <a:endParaRPr lang="en-US" sz="2560" dirty="0"/>
              </a:p>
              <a:p>
                <a:endParaRPr lang="en-US" sz="2560" dirty="0"/>
              </a:p>
              <a:p>
                <a:r>
                  <a:rPr lang="en-US" sz="2560" dirty="0" err="1"/>
                  <a:t>Sonuclar</a:t>
                </a:r>
                <a:r>
                  <a:rPr lang="en-US" sz="2560" dirty="0"/>
                  <a:t> </a:t>
                </a:r>
                <a:r>
                  <a:rPr lang="en-US" sz="2560" dirty="0" err="1"/>
                  <a:t>birbirine</a:t>
                </a:r>
                <a:r>
                  <a:rPr lang="en-US" sz="2560" dirty="0"/>
                  <a:t> </a:t>
                </a:r>
                <a:r>
                  <a:rPr lang="en-US" sz="2560" dirty="0" err="1"/>
                  <a:t>yakinsiyor</a:t>
                </a:r>
                <a:r>
                  <a:rPr lang="en-US" sz="2560" dirty="0"/>
                  <a:t> mu?</a:t>
                </a:r>
              </a:p>
              <a:p>
                <a:endParaRPr lang="en-US" sz="2560" dirty="0"/>
              </a:p>
              <a:p>
                <a:r>
                  <a:rPr lang="en-US" sz="2560" dirty="0" err="1"/>
                  <a:t>Hangi</a:t>
                </a:r>
                <a:r>
                  <a:rPr lang="en-US" sz="2560" dirty="0"/>
                  <a:t> </a:t>
                </a:r>
                <a:r>
                  <a:rPr lang="en-US" sz="2560" dirty="0" err="1"/>
                  <a:t>kosullar</a:t>
                </a:r>
                <a:r>
                  <a:rPr lang="en-US" sz="2560" dirty="0"/>
                  <a:t> </a:t>
                </a:r>
                <a:r>
                  <a:rPr lang="en-US" sz="2560" dirty="0" err="1"/>
                  <a:t>altinda</a:t>
                </a:r>
                <a:r>
                  <a:rPr lang="en-US" sz="2560" dirty="0"/>
                  <a:t> Newton </a:t>
                </a:r>
                <a:r>
                  <a:rPr lang="en-US" sz="2560" dirty="0" err="1"/>
                  <a:t>Metodu</a:t>
                </a:r>
                <a:r>
                  <a:rPr lang="en-US" sz="2560" dirty="0"/>
                  <a:t> </a:t>
                </a:r>
                <a:r>
                  <a:rPr lang="en-US" sz="2560" dirty="0" err="1"/>
                  <a:t>cozum</a:t>
                </a:r>
                <a:r>
                  <a:rPr lang="en-US" sz="2560" dirty="0"/>
                  <a:t> </a:t>
                </a:r>
                <a:r>
                  <a:rPr lang="en-US" sz="2560" dirty="0" err="1"/>
                  <a:t>olarak</a:t>
                </a:r>
                <a:r>
                  <a:rPr lang="en-US" sz="2560" dirty="0"/>
                  <a:t> </a:t>
                </a:r>
                <a:r>
                  <a:rPr lang="en-US" sz="2560" dirty="0" err="1"/>
                  <a:t>uygun</a:t>
                </a:r>
                <a:r>
                  <a:rPr lang="en-US" sz="2560" dirty="0"/>
                  <a:t> </a:t>
                </a:r>
                <a:r>
                  <a:rPr lang="en-US" sz="2560" dirty="0" err="1"/>
                  <a:t>degildir</a:t>
                </a:r>
                <a:r>
                  <a:rPr lang="en-US" sz="2560" dirty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89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0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KORUMALI NEWTON METODU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039" y="3367088"/>
            <a:ext cx="7578721" cy="4868862"/>
          </a:xfrm>
        </p:spPr>
      </p:pic>
    </p:spTree>
    <p:extLst>
      <p:ext uri="{BB962C8B-B14F-4D97-AF65-F5344CB8AC3E}">
        <p14:creationId xmlns:p14="http://schemas.microsoft.com/office/powerpoint/2010/main" val="47998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KORUMALI NEWTON METODU </a:t>
            </a:r>
            <a:r>
              <a:rPr lang="en-US" sz="4000" dirty="0" err="1" smtClean="0"/>
              <a:t>ornek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104900" y="2933700"/>
                <a:ext cx="10795000" cy="58801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sz="2133" i="1">
                        <a:latin typeface="Cambria Math" charset="0"/>
                      </a:rPr>
                      <m:t>𝐹</m:t>
                    </m:r>
                    <m:d>
                      <m:dPr>
                        <m:ctrlPr>
                          <a:rPr lang="en-GB" sz="2133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sz="2133" i="1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GB" sz="2133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GB" sz="2133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sz="2133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GB" sz="2133" i="1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GB" sz="2133" i="1">
                        <a:latin typeface="Cambria Math" charset="0"/>
                      </a:rPr>
                      <m:t>−3</m:t>
                    </m:r>
                    <m:sSup>
                      <m:sSupPr>
                        <m:ctrlPr>
                          <a:rPr lang="en-GB" sz="2133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sz="2133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GB" sz="2133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sz="2800" dirty="0" smtClean="0"/>
                  <a:t>fonksiyonunu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2133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GB" sz="2133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133" dirty="0"/>
                  <a:t>=</a:t>
                </a:r>
                <a:r>
                  <a:rPr lang="en-US" sz="2133" dirty="0"/>
                  <a:t>1.1 </a:t>
                </a:r>
                <a:r>
                  <a:rPr lang="en-US" sz="2133" dirty="0" err="1"/>
                  <a:t>baslangic</a:t>
                </a:r>
                <a:r>
                  <a:rPr lang="en-US" sz="2133" dirty="0"/>
                  <a:t> </a:t>
                </a:r>
                <a:r>
                  <a:rPr lang="en-US" sz="2133" dirty="0" err="1"/>
                  <a:t>noktasini</a:t>
                </a:r>
                <a:r>
                  <a:rPr lang="en-US" sz="2133" dirty="0"/>
                  <a:t> </a:t>
                </a:r>
                <a:r>
                  <a:rPr lang="en-US" sz="2133" dirty="0" err="1"/>
                  <a:t>ele</a:t>
                </a:r>
                <a:r>
                  <a:rPr lang="en-US" sz="2133" dirty="0"/>
                  <a:t> </a:t>
                </a:r>
                <a:r>
                  <a:rPr lang="en-US" sz="2133" dirty="0" err="1"/>
                  <a:t>alarak</a:t>
                </a:r>
                <a:r>
                  <a:rPr lang="en-US" sz="2133" dirty="0"/>
                  <a:t> [1,4] </a:t>
                </a:r>
                <a:r>
                  <a:rPr lang="en-US" sz="2133" dirty="0" err="1"/>
                  <a:t>araliginda</a:t>
                </a:r>
                <a:r>
                  <a:rPr lang="en-US" sz="2133" dirty="0"/>
                  <a:t> </a:t>
                </a:r>
                <a:r>
                  <a:rPr lang="en-US" sz="2133" dirty="0" err="1"/>
                  <a:t>korumali</a:t>
                </a:r>
                <a:r>
                  <a:rPr lang="en-US" sz="2133" dirty="0"/>
                  <a:t> newton </a:t>
                </a:r>
                <a:r>
                  <a:rPr lang="en-US" sz="2133" dirty="0" err="1"/>
                  <a:t>yontemi</a:t>
                </a:r>
                <a:r>
                  <a:rPr lang="en-US" sz="2133" dirty="0"/>
                  <a:t> </a:t>
                </a:r>
                <a:r>
                  <a:rPr lang="en-US" sz="2133" dirty="0" err="1"/>
                  <a:t>ile</a:t>
                </a:r>
                <a:r>
                  <a:rPr lang="en-US" sz="2133" dirty="0"/>
                  <a:t> </a:t>
                </a:r>
                <a:r>
                  <a:rPr lang="en-US" sz="2133" dirty="0" err="1"/>
                  <a:t>cozelim</a:t>
                </a:r>
                <a:r>
                  <a:rPr lang="en-US" sz="2133" dirty="0"/>
                  <a:t>.</a:t>
                </a:r>
              </a:p>
              <a:p>
                <a:endParaRPr lang="en-US" sz="2133" dirty="0"/>
              </a:p>
              <a:p>
                <a:pPr lvl="1"/>
                <a:r>
                  <a:rPr lang="en-US" dirty="0" smtClean="0"/>
                  <a:t>F(1.1)=-2.299, F`(1.1=-2.97 , F``(1.1)=0.6 </a:t>
                </a:r>
                <a:r>
                  <a:rPr lang="en-US" dirty="0" err="1" smtClean="0"/>
                  <a:t>olarak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bulunur</a:t>
                </a:r>
                <a:r>
                  <a:rPr lang="en-US" dirty="0" smtClean="0"/>
                  <a:t>.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err="1" smtClean="0"/>
                  <a:t>Birinci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iterasyon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sonucunda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=4.95 </a:t>
                </a:r>
                <a:r>
                  <a:rPr lang="en-US" dirty="0" err="1" smtClean="0"/>
                  <a:t>olarak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bulunur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104900" y="2933700"/>
                <a:ext cx="10795000" cy="5880100"/>
              </a:xfrm>
              <a:blipFill rotWithShape="0">
                <a:blip r:embed="rId2"/>
                <a:stretch>
                  <a:fillRect l="-1016" t="-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94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04900" y="571500"/>
            <a:ext cx="10795000" cy="1610591"/>
          </a:xfrm>
        </p:spPr>
        <p:txBody>
          <a:bodyPr>
            <a:normAutofit/>
          </a:bodyPr>
          <a:lstStyle/>
          <a:p>
            <a:r>
              <a:rPr lang="en-US" dirty="0" smtClean="0"/>
              <a:t>KORUMALI NEWTON METODU </a:t>
            </a:r>
            <a:r>
              <a:rPr lang="en-US" dirty="0" err="1" smtClean="0"/>
              <a:t>ornek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endParaRPr lang="en-US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 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𝑖𝑐𝑖𝑛</m:t>
                    </m:r>
                  </m:oMath>
                </a14:m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𝛼𝛿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=6.05 </a:t>
                </a:r>
                <a:r>
                  <a:rPr lang="en-US" dirty="0" err="1" smtClean="0"/>
                  <a:t>olarak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bulunur</a:t>
                </a:r>
                <a:r>
                  <a:rPr lang="en-US" dirty="0" smtClean="0"/>
                  <a:t>. </a:t>
                </a:r>
              </a:p>
              <a:p>
                <a:endParaRPr lang="en-US" dirty="0"/>
              </a:p>
              <a:p>
                <a:r>
                  <a:rPr lang="en-US" dirty="0" smtClean="0"/>
                  <a:t>Bu </a:t>
                </a:r>
                <a:r>
                  <a:rPr lang="en-US" dirty="0" err="1" smtClean="0"/>
                  <a:t>sonuc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ise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bizim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araligimizin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disindadir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err="1" smtClean="0"/>
                  <a:t>Dolayisiyla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yeniden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hesaplanir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1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30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KORUMALI NEWTON METODU </a:t>
            </a:r>
            <a:r>
              <a:rPr lang="en-US" dirty="0" err="1" smtClean="0"/>
              <a:t>ornek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&gt;0 </a:t>
                </a:r>
                <a:r>
                  <a:rPr lang="en-US" dirty="0" err="1" smtClean="0"/>
                  <a:t>oldugundan</a:t>
                </a:r>
                <a:r>
                  <a:rPr lang="en-US" dirty="0" smtClean="0"/>
                  <a:t>;</a:t>
                </a:r>
              </a:p>
              <a:p>
                <a:endParaRPr lang="en-US" dirty="0"/>
              </a:p>
              <a:p>
                <a:pPr lvl="6"/>
                <a14:m>
                  <m:oMath xmlns:m="http://schemas.openxmlformats.org/officeDocument/2006/math">
                    <m:r>
                      <a:rPr lang="en-US" sz="256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sz="2560" dirty="0"/>
                  <a:t>=min(1, (b-</a:t>
                </a:r>
                <a:r>
                  <a:rPr lang="en-US" sz="256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6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256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GB" sz="2560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560" dirty="0"/>
                  <a:t>)/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6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56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</m:e>
                      <m:sub>
                        <m:r>
                          <a:rPr lang="en-GB" sz="2560" i="1"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560" dirty="0"/>
                  <a:t>)</a:t>
                </a:r>
              </a:p>
              <a:p>
                <a:pPr lvl="6"/>
                <a14:m>
                  <m:oMath xmlns:m="http://schemas.openxmlformats.org/officeDocument/2006/math">
                    <m:r>
                      <a:rPr lang="en-US" sz="256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sz="2560" dirty="0"/>
                  <a:t>=0.5859</a:t>
                </a:r>
              </a:p>
              <a:p>
                <a:pPr lvl="6"/>
                <a:endParaRPr lang="en-US" sz="2560" dirty="0"/>
              </a:p>
              <a:p>
                <a:r>
                  <a:rPr lang="en-US" sz="3200" dirty="0" err="1"/>
                  <a:t>Fakat</a:t>
                </a:r>
                <a:r>
                  <a:rPr lang="en-US" sz="3200" dirty="0"/>
                  <a:t>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13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3413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GB" sz="3413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GB" sz="3413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3413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413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𝛼𝛿</m:t>
                        </m:r>
                      </m:e>
                      <m:sub>
                        <m:r>
                          <a:rPr lang="en-GB" sz="3413" i="1"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3200" dirty="0"/>
                  <a:t>)&gt;f(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13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3413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GB" sz="3413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) </a:t>
                </a:r>
                <a:r>
                  <a:rPr lang="en-US" sz="3200" dirty="0" err="1"/>
                  <a:t>oldugundan</a:t>
                </a:r>
                <a:r>
                  <a:rPr lang="en-US" sz="32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413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err="1"/>
                  <a:t>yeniden</a:t>
                </a:r>
                <a:r>
                  <a:rPr lang="en-US" sz="3200" dirty="0"/>
                  <a:t> </a:t>
                </a:r>
                <a:r>
                  <a:rPr lang="en-US" sz="3200" dirty="0" err="1"/>
                  <a:t>indirgenir</a:t>
                </a:r>
                <a:r>
                  <a:rPr lang="en-US" sz="3200" dirty="0"/>
                  <a:t>.</a:t>
                </a:r>
              </a:p>
              <a:p>
                <a:endParaRPr lang="en-US" dirty="0"/>
              </a:p>
              <a:p>
                <a:pPr lvl="5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3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59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KORUMALI NEWTON METODU </a:t>
            </a:r>
            <a:r>
              <a:rPr lang="en-US" dirty="0" err="1" smtClean="0"/>
              <a:t>ornek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2133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charset="0"/>
                          </a:rPr>
                          <m:t>0.5</m:t>
                        </m:r>
                      </m:e>
                      <m:sup>
                        <m:r>
                          <a:rPr lang="en-GB" b="0" i="1" dirty="0" smtClean="0">
                            <a:latin typeface="Cambria Math" charset="0"/>
                          </a:rPr>
                          <m:t>𝑗</m:t>
                        </m:r>
                      </m:sup>
                    </m:sSup>
                    <m:r>
                      <a:rPr lang="en-US" sz="2133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endParaRPr lang="en-GB" sz="2133" dirty="0">
                  <a:ea typeface="Cambria Math" charset="0"/>
                  <a:cs typeface="Cambria Math" charset="0"/>
                </a:endParaRPr>
              </a:p>
              <a:p>
                <a:r>
                  <a:rPr lang="en-US" dirty="0" err="1"/>
                  <a:t>v</a:t>
                </a:r>
                <a:r>
                  <a:rPr lang="en-US" dirty="0" err="1" smtClean="0"/>
                  <a:t>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sz="2133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dirty="0" smtClean="0"/>
                  <a:t>=0.293 </a:t>
                </a:r>
                <a:r>
                  <a:rPr lang="en-US" dirty="0" err="1" smtClean="0"/>
                  <a:t>olarak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bulunur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56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256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GB" sz="2560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GB" sz="256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56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56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𝛼𝛿</m:t>
                        </m:r>
                      </m:e>
                      <m:sub>
                        <m:r>
                          <a:rPr lang="en-GB" sz="2560" i="1"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=1.1+0.293*4.95 </a:t>
                </a:r>
                <a:r>
                  <a:rPr lang="en-US" dirty="0" err="1" smtClean="0"/>
                  <a:t>bu</a:t>
                </a:r>
                <a:r>
                  <a:rPr lang="en-US" dirty="0" smtClean="0"/>
                  <a:t> da </a:t>
                </a:r>
                <a:r>
                  <a:rPr lang="en-US" dirty="0" err="1" smtClean="0"/>
                  <a:t>yaklasik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olarak</a:t>
                </a:r>
                <a:r>
                  <a:rPr lang="en-US" dirty="0" smtClean="0"/>
                  <a:t> 2.55 </a:t>
                </a:r>
                <a:r>
                  <a:rPr lang="en-US" dirty="0" err="1" smtClean="0"/>
                  <a:t>bulunur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F(2.55)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≅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−2.93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ve</a:t>
                </a:r>
                <a:r>
                  <a:rPr lang="en-US" dirty="0" smtClean="0"/>
                  <a:t> F(2.55)</a:t>
                </a:r>
                <a14:m>
                  <m:oMath xmlns:m="http://schemas.openxmlformats.org/officeDocument/2006/math">
                    <m:r>
                      <a:rPr lang="mr-I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𝐹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(1.1)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r>
                  <a:rPr lang="en-US" dirty="0" err="1" smtClean="0"/>
                  <a:t>bu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durumda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programda</a:t>
                </a:r>
                <a:r>
                  <a:rPr lang="en-US" dirty="0" smtClean="0"/>
                  <a:t> for loop </a:t>
                </a:r>
                <a:r>
                  <a:rPr lang="en-US" dirty="0" err="1" smtClean="0"/>
                  <a:t>tamamlanir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sonraki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adima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gecilir</a:t>
                </a:r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772" t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6921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Renaissance">
  <a:themeElements>
    <a:clrScheme name="Renaissance">
      <a:dk1>
        <a:srgbClr val="000000"/>
      </a:dk1>
      <a:lt1>
        <a:srgbClr val="FFFFFF"/>
      </a:lt1>
      <a:dk2>
        <a:srgbClr val="75716F"/>
      </a:dk2>
      <a:lt2>
        <a:srgbClr val="CDCDCD"/>
      </a:lt2>
      <a:accent1>
        <a:srgbClr val="9EA3A1"/>
      </a:accent1>
      <a:accent2>
        <a:srgbClr val="ACAD6A"/>
      </a:accent2>
      <a:accent3>
        <a:srgbClr val="E2BF60"/>
      </a:accent3>
      <a:accent4>
        <a:srgbClr val="DF995B"/>
      </a:accent4>
      <a:accent5>
        <a:srgbClr val="D27263"/>
      </a:accent5>
      <a:accent6>
        <a:srgbClr val="B59871"/>
      </a:accent6>
      <a:hlink>
        <a:srgbClr val="0000FF"/>
      </a:hlink>
      <a:folHlink>
        <a:srgbClr val="FF00FF"/>
      </a:folHlink>
    </a:clrScheme>
    <a:fontScheme name="Renaissance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Renaissan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chemeClr val="accent2">
              <a:hueOff val="177409"/>
              <a:satOff val="5215"/>
              <a:lumOff val="-959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1115</TotalTime>
  <Words>513</Words>
  <Application>Microsoft Macintosh PowerPoint</Application>
  <PresentationFormat>Custom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Cambria Math</vt:lpstr>
      <vt:lpstr>Didot</vt:lpstr>
      <vt:lpstr>Helvetica Neue</vt:lpstr>
      <vt:lpstr>Mangal</vt:lpstr>
      <vt:lpstr>Tw Cen MT</vt:lpstr>
      <vt:lpstr>Arial</vt:lpstr>
      <vt:lpstr>Droplet</vt:lpstr>
      <vt:lpstr>OPTIMIZASYON ALGORITMALARI</vt:lpstr>
      <vt:lpstr>PowerPoint Presentation</vt:lpstr>
      <vt:lpstr>PowerPoint Presentation</vt:lpstr>
      <vt:lpstr>Newton metodu</vt:lpstr>
      <vt:lpstr>KORUMALI NEWTON METODU</vt:lpstr>
      <vt:lpstr>KORUMALI NEWTON METODU ornek</vt:lpstr>
      <vt:lpstr>KORUMALI NEWTON METODU ornek</vt:lpstr>
      <vt:lpstr>KORUMALI NEWTON METODU ornek</vt:lpstr>
      <vt:lpstr>KORUMALI NEWTON METODU ornek</vt:lpstr>
      <vt:lpstr>odevler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ULUSLARARASI POLİTİKADA AKTÖR SORUNU</dc:title>
  <cp:lastModifiedBy>Microsoft Office User</cp:lastModifiedBy>
  <cp:revision>22</cp:revision>
  <dcterms:modified xsi:type="dcterms:W3CDTF">2019-05-08T06:54:49Z</dcterms:modified>
</cp:coreProperties>
</file>