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4386" autoAdjust="0"/>
  </p:normalViewPr>
  <p:slideViewPr>
    <p:cSldViewPr snapToGrid="0">
      <p:cViewPr varScale="1">
        <p:scale>
          <a:sx n="54" d="100"/>
          <a:sy n="54"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03D98-C92B-4682-9D8E-8DBF583227B7}"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011CF-BAF0-4C3C-946B-8711EBAE5D85}" type="slidenum">
              <a:rPr lang="en-US" smtClean="0"/>
              <a:t>‹#›</a:t>
            </a:fld>
            <a:endParaRPr lang="en-US"/>
          </a:p>
        </p:txBody>
      </p:sp>
    </p:spTree>
    <p:extLst>
      <p:ext uri="{BB962C8B-B14F-4D97-AF65-F5344CB8AC3E}">
        <p14:creationId xmlns:p14="http://schemas.microsoft.com/office/powerpoint/2010/main" val="19142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Paralel</a:t>
            </a:r>
            <a:r>
              <a:rPr lang="en-US" dirty="0"/>
              <a:t> </a:t>
            </a:r>
            <a:r>
              <a:rPr lang="en-US" dirty="0" err="1"/>
              <a:t>mimarileri</a:t>
            </a:r>
            <a:r>
              <a:rPr lang="en-US" dirty="0"/>
              <a:t> </a:t>
            </a:r>
            <a:r>
              <a:rPr lang="en-US" dirty="0" err="1"/>
              <a:t>değerlendirmek</a:t>
            </a:r>
            <a:r>
              <a:rPr lang="en-US" dirty="0"/>
              <a:t> </a:t>
            </a:r>
            <a:r>
              <a:rPr lang="en-US" dirty="0" err="1"/>
              <a:t>için</a:t>
            </a:r>
            <a:r>
              <a:rPr lang="en-US" dirty="0"/>
              <a:t> </a:t>
            </a:r>
            <a:r>
              <a:rPr lang="en-US" dirty="0" err="1"/>
              <a:t>göz</a:t>
            </a:r>
            <a:r>
              <a:rPr lang="en-US" dirty="0"/>
              <a:t> </a:t>
            </a:r>
            <a:r>
              <a:rPr lang="en-US" dirty="0" err="1"/>
              <a:t>önünde</a:t>
            </a:r>
            <a:r>
              <a:rPr lang="en-US" dirty="0"/>
              <a:t> </a:t>
            </a:r>
            <a:r>
              <a:rPr lang="en-US" dirty="0" err="1"/>
              <a:t>bulundurmamız</a:t>
            </a:r>
            <a:r>
              <a:rPr lang="en-US" dirty="0"/>
              <a:t> </a:t>
            </a:r>
            <a:r>
              <a:rPr lang="en-US" dirty="0" err="1"/>
              <a:t>gereken</a:t>
            </a:r>
            <a:r>
              <a:rPr lang="en-US" dirty="0"/>
              <a:t> </a:t>
            </a:r>
            <a:r>
              <a:rPr lang="en-US" dirty="0" err="1"/>
              <a:t>bir</a:t>
            </a:r>
            <a:r>
              <a:rPr lang="en-US" dirty="0"/>
              <a:t> </a:t>
            </a:r>
            <a:r>
              <a:rPr lang="en-US" dirty="0" err="1"/>
              <a:t>diğer</a:t>
            </a:r>
            <a:r>
              <a:rPr lang="en-US" dirty="0"/>
              <a:t> </a:t>
            </a:r>
            <a:r>
              <a:rPr lang="en-US" dirty="0" err="1"/>
              <a:t>husus</a:t>
            </a:r>
            <a:r>
              <a:rPr lang="en-US" dirty="0"/>
              <a:t> da </a:t>
            </a:r>
            <a:r>
              <a:rPr lang="en-US" dirty="0" err="1"/>
              <a:t>bellek</a:t>
            </a:r>
            <a:r>
              <a:rPr lang="en-US" dirty="0"/>
              <a:t> </a:t>
            </a:r>
            <a:r>
              <a:rPr lang="en-US" dirty="0" err="1"/>
              <a:t>organizasyonu</a:t>
            </a:r>
            <a:r>
              <a:rPr lang="en-US" dirty="0"/>
              <a:t> </a:t>
            </a:r>
            <a:r>
              <a:rPr lang="en-US" dirty="0" err="1"/>
              <a:t>veya</a:t>
            </a:r>
            <a:r>
              <a:rPr lang="en-US" dirty="0"/>
              <a:t> </a:t>
            </a:r>
            <a:r>
              <a:rPr lang="en-US" dirty="0" err="1"/>
              <a:t>verilere</a:t>
            </a:r>
            <a:r>
              <a:rPr lang="en-US" dirty="0"/>
              <a:t> </a:t>
            </a:r>
            <a:r>
              <a:rPr lang="en-US" dirty="0" err="1"/>
              <a:t>erişilme</a:t>
            </a:r>
            <a:r>
              <a:rPr lang="en-US" dirty="0"/>
              <a:t> </a:t>
            </a:r>
            <a:r>
              <a:rPr lang="en-US" dirty="0" err="1"/>
              <a:t>şeklidir</a:t>
            </a:r>
            <a:r>
              <a:rPr lang="en-US" dirty="0"/>
              <a:t>. </a:t>
            </a:r>
          </a:p>
          <a:p>
            <a:r>
              <a:rPr lang="en-US" dirty="0" err="1"/>
              <a:t>İşlem</a:t>
            </a:r>
            <a:r>
              <a:rPr lang="en-US" dirty="0"/>
              <a:t> </a:t>
            </a:r>
            <a:r>
              <a:rPr lang="en-US" dirty="0" err="1"/>
              <a:t>birimi</a:t>
            </a:r>
            <a:r>
              <a:rPr lang="en-US" dirty="0"/>
              <a:t> ne </a:t>
            </a:r>
            <a:r>
              <a:rPr lang="en-US" dirty="0" err="1"/>
              <a:t>kadar</a:t>
            </a:r>
            <a:r>
              <a:rPr lang="en-US" dirty="0"/>
              <a:t> </a:t>
            </a:r>
            <a:r>
              <a:rPr lang="en-US" dirty="0" err="1"/>
              <a:t>hızlı</a:t>
            </a:r>
            <a:r>
              <a:rPr lang="en-US" dirty="0"/>
              <a:t> </a:t>
            </a:r>
            <a:r>
              <a:rPr lang="en-US" dirty="0" err="1"/>
              <a:t>olursa</a:t>
            </a:r>
            <a:r>
              <a:rPr lang="en-US" dirty="0"/>
              <a:t> </a:t>
            </a:r>
            <a:r>
              <a:rPr lang="en-US" dirty="0" err="1"/>
              <a:t>olsun</a:t>
            </a:r>
            <a:r>
              <a:rPr lang="en-US" dirty="0"/>
              <a:t>, </a:t>
            </a:r>
            <a:r>
              <a:rPr lang="en-US" dirty="0" err="1"/>
              <a:t>eğer</a:t>
            </a:r>
            <a:r>
              <a:rPr lang="en-US" dirty="0"/>
              <a:t> </a:t>
            </a:r>
            <a:r>
              <a:rPr lang="en-US" dirty="0" err="1"/>
              <a:t>hafıza</a:t>
            </a:r>
            <a:r>
              <a:rPr lang="en-US" dirty="0"/>
              <a:t> </a:t>
            </a:r>
            <a:r>
              <a:rPr lang="en-US" dirty="0" err="1"/>
              <a:t>yeterli</a:t>
            </a:r>
            <a:r>
              <a:rPr lang="en-US" dirty="0"/>
              <a:t> </a:t>
            </a:r>
            <a:r>
              <a:rPr lang="en-US" dirty="0" err="1"/>
              <a:t>hızda</a:t>
            </a:r>
            <a:r>
              <a:rPr lang="en-US" dirty="0"/>
              <a:t> </a:t>
            </a:r>
            <a:r>
              <a:rPr lang="en-US" dirty="0" err="1"/>
              <a:t>instraction</a:t>
            </a:r>
            <a:r>
              <a:rPr lang="en-US" dirty="0"/>
              <a:t> </a:t>
            </a:r>
            <a:r>
              <a:rPr lang="en-US" dirty="0" err="1"/>
              <a:t>ve</a:t>
            </a:r>
            <a:r>
              <a:rPr lang="en-US" dirty="0"/>
              <a:t> </a:t>
            </a:r>
            <a:r>
              <a:rPr lang="en-US" dirty="0" err="1"/>
              <a:t>veri</a:t>
            </a:r>
            <a:r>
              <a:rPr lang="en-US" dirty="0"/>
              <a:t> </a:t>
            </a:r>
            <a:r>
              <a:rPr lang="en-US" dirty="0" err="1"/>
              <a:t>sağlayamaz</a:t>
            </a:r>
            <a:r>
              <a:rPr lang="en-US" dirty="0"/>
              <a:t> </a:t>
            </a:r>
            <a:r>
              <a:rPr lang="en-US" dirty="0" err="1"/>
              <a:t>ve</a:t>
            </a:r>
            <a:r>
              <a:rPr lang="en-US" dirty="0"/>
              <a:t> </a:t>
            </a:r>
            <a:r>
              <a:rPr lang="en-US" dirty="0" err="1"/>
              <a:t>sağlayamazsa</a:t>
            </a:r>
            <a:r>
              <a:rPr lang="en-US" dirty="0"/>
              <a:t>, </a:t>
            </a:r>
            <a:r>
              <a:rPr lang="en-US" dirty="0" err="1"/>
              <a:t>performansta</a:t>
            </a:r>
            <a:r>
              <a:rPr lang="en-US" dirty="0"/>
              <a:t> </a:t>
            </a:r>
            <a:r>
              <a:rPr lang="en-US" dirty="0" err="1"/>
              <a:t>bir</a:t>
            </a:r>
            <a:r>
              <a:rPr lang="en-US" dirty="0"/>
              <a:t> </a:t>
            </a:r>
            <a:r>
              <a:rPr lang="en-US" dirty="0" err="1"/>
              <a:t>gelişme</a:t>
            </a:r>
            <a:r>
              <a:rPr lang="en-US" dirty="0"/>
              <a:t> </a:t>
            </a:r>
            <a:r>
              <a:rPr lang="en-US" dirty="0" err="1"/>
              <a:t>olmaz</a:t>
            </a:r>
            <a:r>
              <a:rPr lang="en-US" dirty="0"/>
              <a:t>.</a:t>
            </a:r>
          </a:p>
          <a:p>
            <a:endParaRPr lang="en-US" dirty="0"/>
          </a:p>
          <a:p>
            <a:r>
              <a:rPr lang="en-US" dirty="0"/>
              <a:t>The cycle time of the processor is typically much shorter than the cycle time of memory.</a:t>
            </a:r>
          </a:p>
          <a:p>
            <a:endParaRPr lang="en-US" dirty="0"/>
          </a:p>
          <a:p>
            <a:r>
              <a:rPr lang="en-US" dirty="0"/>
              <a:t>When a processor initiates a transfer to or from memory, the processor's resources will remain occupied for the entire duration of the memory cycle; furthermore, during this period, no other device (for example, I/O controller, processor, or even the processor that made the request) will be able to use the memory due to the transfer in progress:</a:t>
            </a:r>
          </a:p>
          <a:p>
            <a:endParaRPr lang="en-US" dirty="0"/>
          </a:p>
          <a:p>
            <a:r>
              <a:rPr lang="en-US" dirty="0" err="1"/>
              <a:t>Hafızaya</a:t>
            </a:r>
            <a:r>
              <a:rPr lang="en-US" dirty="0"/>
              <a:t> </a:t>
            </a:r>
            <a:r>
              <a:rPr lang="en-US" dirty="0" err="1"/>
              <a:t>erişim</a:t>
            </a:r>
            <a:r>
              <a:rPr lang="en-US" dirty="0"/>
              <a:t> </a:t>
            </a:r>
            <a:r>
              <a:rPr lang="en-US" dirty="0" err="1"/>
              <a:t>problemine</a:t>
            </a:r>
            <a:r>
              <a:rPr lang="en-US" dirty="0"/>
              <a:t> </a:t>
            </a:r>
            <a:r>
              <a:rPr lang="en-US" dirty="0" err="1"/>
              <a:t>yönelik</a:t>
            </a:r>
            <a:r>
              <a:rPr lang="en-US" dirty="0"/>
              <a:t> </a:t>
            </a:r>
            <a:r>
              <a:rPr lang="en-US" dirty="0" err="1"/>
              <a:t>çözümler</a:t>
            </a:r>
            <a:r>
              <a:rPr lang="en-US" dirty="0"/>
              <a:t>, MIMD </a:t>
            </a:r>
            <a:r>
              <a:rPr lang="en-US" dirty="0" err="1"/>
              <a:t>mimarisinin</a:t>
            </a:r>
            <a:r>
              <a:rPr lang="en-US" dirty="0"/>
              <a:t> </a:t>
            </a:r>
            <a:r>
              <a:rPr lang="en-US" dirty="0" err="1"/>
              <a:t>bir</a:t>
            </a:r>
            <a:r>
              <a:rPr lang="en-US" dirty="0"/>
              <a:t> </a:t>
            </a:r>
            <a:r>
              <a:rPr lang="en-US" dirty="0" err="1"/>
              <a:t>ikilemi</a:t>
            </a:r>
            <a:r>
              <a:rPr lang="en-US" dirty="0"/>
              <a:t> </a:t>
            </a:r>
            <a:r>
              <a:rPr lang="en-US" dirty="0" err="1"/>
              <a:t>ile</a:t>
            </a:r>
            <a:r>
              <a:rPr lang="en-US" dirty="0"/>
              <a:t> </a:t>
            </a:r>
            <a:r>
              <a:rPr lang="en-US" dirty="0" err="1"/>
              <a:t>sonuçlandı</a:t>
            </a:r>
            <a:r>
              <a:rPr lang="en-US" dirty="0"/>
              <a:t>. </a:t>
            </a:r>
            <a:r>
              <a:rPr lang="en-US" dirty="0" err="1"/>
              <a:t>Paylaşılan</a:t>
            </a:r>
            <a:r>
              <a:rPr lang="en-US" dirty="0"/>
              <a:t> </a:t>
            </a:r>
            <a:r>
              <a:rPr lang="en-US" dirty="0" err="1"/>
              <a:t>bellek</a:t>
            </a:r>
            <a:r>
              <a:rPr lang="en-US" dirty="0"/>
              <a:t> </a:t>
            </a:r>
            <a:r>
              <a:rPr lang="en-US" dirty="0" err="1"/>
              <a:t>sistemi</a:t>
            </a:r>
            <a:r>
              <a:rPr lang="en-US" dirty="0"/>
              <a:t> </a:t>
            </a:r>
            <a:r>
              <a:rPr lang="en-US" dirty="0" err="1"/>
              <a:t>olarak</a:t>
            </a:r>
            <a:r>
              <a:rPr lang="en-US" dirty="0"/>
              <a:t> </a:t>
            </a:r>
            <a:r>
              <a:rPr lang="en-US" dirty="0" err="1"/>
              <a:t>bilinen</a:t>
            </a:r>
            <a:r>
              <a:rPr lang="en-US" dirty="0"/>
              <a:t> ilk </a:t>
            </a:r>
            <a:r>
              <a:rPr lang="en-US" dirty="0" err="1"/>
              <a:t>sistem</a:t>
            </a:r>
            <a:r>
              <a:rPr lang="en-US" dirty="0"/>
              <a:t> </a:t>
            </a:r>
            <a:r>
              <a:rPr lang="en-US" dirty="0" err="1"/>
              <a:t>türü</a:t>
            </a:r>
            <a:r>
              <a:rPr lang="en-US" dirty="0"/>
              <a:t> </a:t>
            </a:r>
            <a:r>
              <a:rPr lang="en-US" dirty="0" err="1"/>
              <a:t>yüksek</a:t>
            </a:r>
            <a:r>
              <a:rPr lang="en-US" dirty="0"/>
              <a:t> </a:t>
            </a:r>
            <a:r>
              <a:rPr lang="en-US" dirty="0" err="1"/>
              <a:t>sanal</a:t>
            </a:r>
            <a:r>
              <a:rPr lang="en-US" dirty="0"/>
              <a:t> </a:t>
            </a:r>
            <a:r>
              <a:rPr lang="en-US" dirty="0" err="1"/>
              <a:t>belleğe</a:t>
            </a:r>
            <a:r>
              <a:rPr lang="en-US" dirty="0"/>
              <a:t> </a:t>
            </a:r>
            <a:r>
              <a:rPr lang="en-US" dirty="0" err="1"/>
              <a:t>sahiptir</a:t>
            </a:r>
            <a:r>
              <a:rPr lang="en-US" dirty="0"/>
              <a:t> </a:t>
            </a:r>
            <a:r>
              <a:rPr lang="en-US" dirty="0" err="1"/>
              <a:t>ve</a:t>
            </a:r>
            <a:r>
              <a:rPr lang="en-US" dirty="0"/>
              <a:t> </a:t>
            </a:r>
            <a:r>
              <a:rPr lang="en-US" dirty="0" err="1"/>
              <a:t>tüm</a:t>
            </a:r>
            <a:r>
              <a:rPr lang="en-US" dirty="0"/>
              <a:t> </a:t>
            </a:r>
            <a:r>
              <a:rPr lang="en-US" dirty="0" err="1"/>
              <a:t>işlemciler</a:t>
            </a:r>
            <a:r>
              <a:rPr lang="en-US" dirty="0"/>
              <a:t> </a:t>
            </a:r>
            <a:r>
              <a:rPr lang="en-US" dirty="0" err="1"/>
              <a:t>bu</a:t>
            </a:r>
            <a:r>
              <a:rPr lang="en-US" dirty="0"/>
              <a:t> </a:t>
            </a:r>
            <a:r>
              <a:rPr lang="en-US" dirty="0" err="1"/>
              <a:t>bellekteki</a:t>
            </a:r>
            <a:r>
              <a:rPr lang="en-US" dirty="0"/>
              <a:t> </a:t>
            </a:r>
            <a:r>
              <a:rPr lang="en-US" dirty="0" err="1"/>
              <a:t>verilere</a:t>
            </a:r>
            <a:r>
              <a:rPr lang="en-US" dirty="0"/>
              <a:t> </a:t>
            </a:r>
            <a:r>
              <a:rPr lang="en-US" dirty="0" err="1"/>
              <a:t>ve</a:t>
            </a:r>
            <a:r>
              <a:rPr lang="en-US" dirty="0"/>
              <a:t> </a:t>
            </a:r>
            <a:r>
              <a:rPr lang="en-US" dirty="0" err="1"/>
              <a:t>talimatlara</a:t>
            </a:r>
            <a:r>
              <a:rPr lang="en-US" dirty="0"/>
              <a:t> </a:t>
            </a:r>
            <a:r>
              <a:rPr lang="en-US" dirty="0" err="1"/>
              <a:t>eşit</a:t>
            </a:r>
            <a:r>
              <a:rPr lang="en-US" dirty="0"/>
              <a:t> </a:t>
            </a:r>
            <a:r>
              <a:rPr lang="en-US" dirty="0" err="1"/>
              <a:t>erişime</a:t>
            </a:r>
            <a:r>
              <a:rPr lang="en-US" dirty="0"/>
              <a:t> </a:t>
            </a:r>
            <a:r>
              <a:rPr lang="en-US" dirty="0" err="1"/>
              <a:t>sahiptir</a:t>
            </a:r>
            <a:r>
              <a:rPr lang="en-US" dirty="0"/>
              <a:t>. </a:t>
            </a:r>
            <a:r>
              <a:rPr lang="en-US" dirty="0" err="1"/>
              <a:t>Diğer</a:t>
            </a:r>
            <a:r>
              <a:rPr lang="en-US" dirty="0"/>
              <a:t> </a:t>
            </a:r>
            <a:r>
              <a:rPr lang="en-US" dirty="0" err="1"/>
              <a:t>sistem</a:t>
            </a:r>
            <a:r>
              <a:rPr lang="en-US" dirty="0"/>
              <a:t> tipi, her </a:t>
            </a:r>
            <a:r>
              <a:rPr lang="en-US" dirty="0" err="1"/>
              <a:t>işlemcinin</a:t>
            </a:r>
            <a:r>
              <a:rPr lang="en-US" dirty="0"/>
              <a:t> </a:t>
            </a:r>
            <a:r>
              <a:rPr lang="en-US" dirty="0" err="1"/>
              <a:t>diğer</a:t>
            </a:r>
            <a:r>
              <a:rPr lang="en-US" dirty="0"/>
              <a:t> </a:t>
            </a:r>
            <a:r>
              <a:rPr lang="en-US" dirty="0" err="1"/>
              <a:t>işlemciler</a:t>
            </a:r>
            <a:r>
              <a:rPr lang="en-US" dirty="0"/>
              <a:t> </a:t>
            </a:r>
            <a:r>
              <a:rPr lang="en-US" dirty="0" err="1"/>
              <a:t>tarafından</a:t>
            </a:r>
            <a:r>
              <a:rPr lang="en-US" dirty="0"/>
              <a:t> </a:t>
            </a:r>
            <a:r>
              <a:rPr lang="en-US" dirty="0" err="1"/>
              <a:t>erişilemeyen</a:t>
            </a:r>
            <a:r>
              <a:rPr lang="en-US" dirty="0"/>
              <a:t> </a:t>
            </a:r>
            <a:r>
              <a:rPr lang="en-US" dirty="0" err="1"/>
              <a:t>yerel</a:t>
            </a:r>
            <a:r>
              <a:rPr lang="en-US" dirty="0"/>
              <a:t> </a:t>
            </a:r>
            <a:r>
              <a:rPr lang="en-US" dirty="0" err="1"/>
              <a:t>belleğe</a:t>
            </a:r>
            <a:r>
              <a:rPr lang="en-US" dirty="0"/>
              <a:t> </a:t>
            </a:r>
            <a:r>
              <a:rPr lang="en-US" dirty="0" err="1"/>
              <a:t>sahip</a:t>
            </a:r>
            <a:r>
              <a:rPr lang="en-US" dirty="0"/>
              <a:t> </a:t>
            </a:r>
            <a:r>
              <a:rPr lang="en-US" dirty="0" err="1"/>
              <a:t>olduğu</a:t>
            </a:r>
            <a:r>
              <a:rPr lang="en-US" dirty="0"/>
              <a:t> </a:t>
            </a:r>
            <a:r>
              <a:rPr lang="en-US" dirty="0" err="1"/>
              <a:t>dağıtılmış</a:t>
            </a:r>
            <a:r>
              <a:rPr lang="en-US" dirty="0"/>
              <a:t> </a:t>
            </a:r>
            <a:r>
              <a:rPr lang="en-US" dirty="0" err="1"/>
              <a:t>bellek</a:t>
            </a:r>
            <a:r>
              <a:rPr lang="en-US" dirty="0"/>
              <a:t> </a:t>
            </a:r>
            <a:r>
              <a:rPr lang="en-US" dirty="0" err="1"/>
              <a:t>modelidir</a:t>
            </a:r>
            <a:r>
              <a:rPr lang="en-US" dirty="0"/>
              <a:t>.</a:t>
            </a:r>
          </a:p>
          <a:p>
            <a:endParaRPr lang="en-US" dirty="0"/>
          </a:p>
          <a:p>
            <a:r>
              <a:rPr lang="en-US" dirty="0" err="1"/>
              <a:t>Dağıtılmış</a:t>
            </a:r>
            <a:r>
              <a:rPr lang="en-US" dirty="0"/>
              <a:t> </a:t>
            </a:r>
            <a:r>
              <a:rPr lang="en-US" dirty="0" err="1"/>
              <a:t>hafıza</a:t>
            </a:r>
            <a:r>
              <a:rPr lang="en-US" dirty="0"/>
              <a:t> </a:t>
            </a:r>
            <a:r>
              <a:rPr lang="en-US" dirty="0" err="1"/>
              <a:t>ile</a:t>
            </a:r>
            <a:r>
              <a:rPr lang="en-US" dirty="0"/>
              <a:t> </a:t>
            </a:r>
            <a:r>
              <a:rPr lang="en-US" dirty="0" err="1"/>
              <a:t>paylaşılan</a:t>
            </a:r>
            <a:r>
              <a:rPr lang="en-US" dirty="0"/>
              <a:t> </a:t>
            </a:r>
            <a:r>
              <a:rPr lang="en-US" dirty="0" err="1"/>
              <a:t>hafızayı</a:t>
            </a:r>
            <a:r>
              <a:rPr lang="en-US" dirty="0"/>
              <a:t> </a:t>
            </a:r>
            <a:r>
              <a:rPr lang="en-US" dirty="0" err="1"/>
              <a:t>ayırt</a:t>
            </a:r>
            <a:r>
              <a:rPr lang="en-US" dirty="0"/>
              <a:t> </a:t>
            </a:r>
            <a:r>
              <a:rPr lang="en-US" dirty="0" err="1"/>
              <a:t>eden</a:t>
            </a:r>
            <a:r>
              <a:rPr lang="en-US" dirty="0"/>
              <a:t> </a:t>
            </a:r>
            <a:r>
              <a:rPr lang="en-US" dirty="0" err="1"/>
              <a:t>şey</a:t>
            </a:r>
            <a:r>
              <a:rPr lang="en-US" dirty="0"/>
              <a:t>, </a:t>
            </a:r>
            <a:r>
              <a:rPr lang="en-US" dirty="0" err="1"/>
              <a:t>işlem</a:t>
            </a:r>
            <a:r>
              <a:rPr lang="en-US" dirty="0"/>
              <a:t> </a:t>
            </a:r>
            <a:r>
              <a:rPr lang="en-US" dirty="0" err="1"/>
              <a:t>birimi</a:t>
            </a:r>
            <a:r>
              <a:rPr lang="en-US" dirty="0"/>
              <a:t> </a:t>
            </a:r>
            <a:r>
              <a:rPr lang="en-US" dirty="0" err="1"/>
              <a:t>tarafından</a:t>
            </a:r>
            <a:r>
              <a:rPr lang="en-US" dirty="0"/>
              <a:t> </a:t>
            </a:r>
            <a:r>
              <a:rPr lang="en-US" dirty="0" err="1"/>
              <a:t>gerçekleştirilen</a:t>
            </a:r>
            <a:r>
              <a:rPr lang="en-US" dirty="0"/>
              <a:t> </a:t>
            </a:r>
            <a:r>
              <a:rPr lang="en-US" dirty="0" err="1"/>
              <a:t>hafıza</a:t>
            </a:r>
            <a:r>
              <a:rPr lang="en-US" dirty="0"/>
              <a:t> </a:t>
            </a:r>
            <a:r>
              <a:rPr lang="en-US" dirty="0" err="1"/>
              <a:t>erişiminin</a:t>
            </a:r>
            <a:r>
              <a:rPr lang="en-US" dirty="0"/>
              <a:t> </a:t>
            </a:r>
            <a:r>
              <a:rPr lang="en-US" dirty="0" err="1"/>
              <a:t>yönetimidir</a:t>
            </a:r>
            <a:r>
              <a:rPr lang="en-US" dirty="0"/>
              <a:t>; Bu </a:t>
            </a:r>
            <a:r>
              <a:rPr lang="en-US" dirty="0" err="1"/>
              <a:t>ayrım</a:t>
            </a:r>
            <a:r>
              <a:rPr lang="en-US" dirty="0"/>
              <a:t> </a:t>
            </a:r>
            <a:r>
              <a:rPr lang="en-US" dirty="0" err="1"/>
              <a:t>programcılar</a:t>
            </a:r>
            <a:r>
              <a:rPr lang="en-US" dirty="0"/>
              <a:t> </a:t>
            </a:r>
            <a:r>
              <a:rPr lang="en-US" dirty="0" err="1"/>
              <a:t>için</a:t>
            </a:r>
            <a:r>
              <a:rPr lang="en-US" dirty="0"/>
              <a:t> </a:t>
            </a:r>
            <a:r>
              <a:rPr lang="en-US" dirty="0" err="1"/>
              <a:t>çok</a:t>
            </a:r>
            <a:r>
              <a:rPr lang="en-US" dirty="0"/>
              <a:t> </a:t>
            </a:r>
            <a:r>
              <a:rPr lang="en-US" dirty="0" err="1"/>
              <a:t>önemlidir</a:t>
            </a:r>
            <a:r>
              <a:rPr lang="en-US" dirty="0"/>
              <a:t>, </a:t>
            </a:r>
            <a:r>
              <a:rPr lang="en-US" dirty="0" err="1"/>
              <a:t>çünkü</a:t>
            </a:r>
            <a:r>
              <a:rPr lang="en-US" dirty="0"/>
              <a:t> </a:t>
            </a:r>
            <a:r>
              <a:rPr lang="en-US" dirty="0" err="1"/>
              <a:t>paralel</a:t>
            </a:r>
            <a:r>
              <a:rPr lang="en-US" dirty="0"/>
              <a:t> </a:t>
            </a:r>
            <a:r>
              <a:rPr lang="en-US" dirty="0" err="1"/>
              <a:t>bir</a:t>
            </a:r>
            <a:r>
              <a:rPr lang="en-US" dirty="0"/>
              <a:t> </a:t>
            </a:r>
            <a:r>
              <a:rPr lang="en-US" dirty="0" err="1"/>
              <a:t>programın</a:t>
            </a:r>
            <a:r>
              <a:rPr lang="en-US" dirty="0"/>
              <a:t> </a:t>
            </a:r>
            <a:r>
              <a:rPr lang="en-US" dirty="0" err="1"/>
              <a:t>farklı</a:t>
            </a:r>
            <a:r>
              <a:rPr lang="en-US" dirty="0"/>
              <a:t> </a:t>
            </a:r>
            <a:r>
              <a:rPr lang="en-US" dirty="0" err="1"/>
              <a:t>bölümlerinin</a:t>
            </a:r>
            <a:r>
              <a:rPr lang="en-US" dirty="0"/>
              <a:t> </a:t>
            </a:r>
            <a:r>
              <a:rPr lang="en-US" dirty="0" err="1"/>
              <a:t>nasıl</a:t>
            </a:r>
            <a:r>
              <a:rPr lang="en-US" dirty="0"/>
              <a:t> </a:t>
            </a:r>
            <a:r>
              <a:rPr lang="en-US" dirty="0" err="1"/>
              <a:t>iletişim</a:t>
            </a:r>
            <a:r>
              <a:rPr lang="en-US" dirty="0"/>
              <a:t> </a:t>
            </a:r>
            <a:r>
              <a:rPr lang="en-US" dirty="0" err="1"/>
              <a:t>kurması</a:t>
            </a:r>
            <a:r>
              <a:rPr lang="en-US" dirty="0"/>
              <a:t> </a:t>
            </a:r>
            <a:r>
              <a:rPr lang="en-US" dirty="0" err="1"/>
              <a:t>gerektiğini</a:t>
            </a:r>
            <a:r>
              <a:rPr lang="en-US" dirty="0"/>
              <a:t> </a:t>
            </a:r>
            <a:r>
              <a:rPr lang="en-US" dirty="0" err="1"/>
              <a:t>belirler</a:t>
            </a:r>
            <a:r>
              <a:rPr lang="en-US" dirty="0"/>
              <a:t>.</a:t>
            </a:r>
          </a:p>
          <a:p>
            <a:endParaRPr lang="en-US" dirty="0"/>
          </a:p>
          <a:p>
            <a:r>
              <a:rPr lang="en-US" dirty="0" err="1"/>
              <a:t>Özellikle</a:t>
            </a:r>
            <a:r>
              <a:rPr lang="en-US" dirty="0"/>
              <a:t>, </a:t>
            </a:r>
            <a:r>
              <a:rPr lang="en-US" dirty="0" err="1"/>
              <a:t>dağıtılmış</a:t>
            </a:r>
            <a:r>
              <a:rPr lang="en-US" dirty="0"/>
              <a:t> </a:t>
            </a:r>
            <a:r>
              <a:rPr lang="en-US" dirty="0" err="1"/>
              <a:t>bir</a:t>
            </a:r>
            <a:r>
              <a:rPr lang="en-US" dirty="0"/>
              <a:t> </a:t>
            </a:r>
            <a:r>
              <a:rPr lang="en-US" dirty="0" err="1"/>
              <a:t>bellek</a:t>
            </a:r>
            <a:r>
              <a:rPr lang="en-US" dirty="0"/>
              <a:t> </a:t>
            </a:r>
            <a:r>
              <a:rPr lang="en-US" dirty="0" err="1"/>
              <a:t>makinesi</a:t>
            </a:r>
            <a:r>
              <a:rPr lang="en-US" dirty="0"/>
              <a:t> her </a:t>
            </a:r>
            <a:r>
              <a:rPr lang="en-US" dirty="0" err="1"/>
              <a:t>yerel</a:t>
            </a:r>
            <a:r>
              <a:rPr lang="en-US" dirty="0"/>
              <a:t> </a:t>
            </a:r>
            <a:r>
              <a:rPr lang="en-US" dirty="0" err="1"/>
              <a:t>bellekte</a:t>
            </a:r>
            <a:r>
              <a:rPr lang="en-US" dirty="0"/>
              <a:t> </a:t>
            </a:r>
            <a:r>
              <a:rPr lang="en-US" dirty="0" err="1"/>
              <a:t>paylaşılan</a:t>
            </a:r>
            <a:r>
              <a:rPr lang="en-US" dirty="0"/>
              <a:t> </a:t>
            </a:r>
            <a:r>
              <a:rPr lang="en-US" dirty="0" err="1"/>
              <a:t>verilerin</a:t>
            </a:r>
            <a:r>
              <a:rPr lang="en-US" dirty="0"/>
              <a:t> </a:t>
            </a:r>
            <a:r>
              <a:rPr lang="en-US" dirty="0" err="1"/>
              <a:t>kopyalarını</a:t>
            </a:r>
            <a:r>
              <a:rPr lang="en-US" dirty="0"/>
              <a:t> </a:t>
            </a:r>
            <a:r>
              <a:rPr lang="en-US" dirty="0" err="1"/>
              <a:t>almalıdır</a:t>
            </a:r>
            <a:r>
              <a:rPr lang="en-US" dirty="0"/>
              <a:t>. Bu </a:t>
            </a:r>
            <a:r>
              <a:rPr lang="en-US" dirty="0" err="1"/>
              <a:t>kopyalar</a:t>
            </a:r>
            <a:r>
              <a:rPr lang="en-US" dirty="0"/>
              <a:t>, </a:t>
            </a:r>
            <a:r>
              <a:rPr lang="en-US" dirty="0" err="1"/>
              <a:t>bir</a:t>
            </a:r>
            <a:r>
              <a:rPr lang="en-US" dirty="0"/>
              <a:t> </a:t>
            </a:r>
            <a:r>
              <a:rPr lang="en-US" dirty="0" err="1"/>
              <a:t>işlemciden</a:t>
            </a:r>
            <a:r>
              <a:rPr lang="en-US" dirty="0"/>
              <a:t> </a:t>
            </a:r>
            <a:r>
              <a:rPr lang="en-US" dirty="0" err="1"/>
              <a:t>diğerine</a:t>
            </a:r>
            <a:r>
              <a:rPr lang="en-US" dirty="0"/>
              <a:t> </a:t>
            </a:r>
            <a:r>
              <a:rPr lang="en-US" dirty="0" err="1"/>
              <a:t>paylaşılacak</a:t>
            </a:r>
            <a:r>
              <a:rPr lang="en-US" dirty="0"/>
              <a:t> </a:t>
            </a:r>
            <a:r>
              <a:rPr lang="en-US" dirty="0" err="1"/>
              <a:t>verileri</a:t>
            </a:r>
            <a:r>
              <a:rPr lang="en-US" dirty="0"/>
              <a:t> </a:t>
            </a:r>
            <a:r>
              <a:rPr lang="en-US" dirty="0" err="1"/>
              <a:t>içeren</a:t>
            </a:r>
            <a:r>
              <a:rPr lang="en-US" dirty="0"/>
              <a:t> </a:t>
            </a:r>
            <a:r>
              <a:rPr lang="en-US" dirty="0" err="1"/>
              <a:t>bir</a:t>
            </a:r>
            <a:r>
              <a:rPr lang="en-US" dirty="0"/>
              <a:t> </a:t>
            </a:r>
            <a:r>
              <a:rPr lang="en-US" dirty="0" err="1"/>
              <a:t>mesaj</a:t>
            </a:r>
            <a:r>
              <a:rPr lang="en-US" dirty="0"/>
              <a:t> </a:t>
            </a:r>
            <a:r>
              <a:rPr lang="en-US" dirty="0" err="1"/>
              <a:t>gönderilerek</a:t>
            </a:r>
            <a:r>
              <a:rPr lang="en-US" dirty="0"/>
              <a:t> </a:t>
            </a:r>
            <a:r>
              <a:rPr lang="en-US" dirty="0" err="1"/>
              <a:t>oluşturulur</a:t>
            </a:r>
            <a:r>
              <a:rPr lang="en-US" dirty="0"/>
              <a:t>. Bu </a:t>
            </a:r>
            <a:r>
              <a:rPr lang="en-US" dirty="0" err="1"/>
              <a:t>bellek</a:t>
            </a:r>
            <a:r>
              <a:rPr lang="en-US" dirty="0"/>
              <a:t> </a:t>
            </a:r>
            <a:r>
              <a:rPr lang="en-US" dirty="0" err="1"/>
              <a:t>organizasyonunun</a:t>
            </a:r>
            <a:r>
              <a:rPr lang="en-US" dirty="0"/>
              <a:t> </a:t>
            </a:r>
            <a:r>
              <a:rPr lang="en-US" dirty="0" err="1"/>
              <a:t>bir</a:t>
            </a:r>
            <a:r>
              <a:rPr lang="en-US" dirty="0"/>
              <a:t> </a:t>
            </a:r>
            <a:r>
              <a:rPr lang="en-US" dirty="0" err="1"/>
              <a:t>dezavantajı</a:t>
            </a:r>
            <a:r>
              <a:rPr lang="en-US" dirty="0"/>
              <a:t>, </a:t>
            </a:r>
            <a:r>
              <a:rPr lang="en-US" dirty="0" err="1"/>
              <a:t>bazen</a:t>
            </a:r>
            <a:r>
              <a:rPr lang="en-US" dirty="0"/>
              <a:t>, </a:t>
            </a:r>
            <a:r>
              <a:rPr lang="en-US" dirty="0" err="1"/>
              <a:t>bu</a:t>
            </a:r>
            <a:r>
              <a:rPr lang="en-US" dirty="0"/>
              <a:t> </a:t>
            </a:r>
            <a:r>
              <a:rPr lang="en-US" dirty="0" err="1"/>
              <a:t>mesajların</a:t>
            </a:r>
            <a:r>
              <a:rPr lang="en-US" dirty="0"/>
              <a:t> </a:t>
            </a:r>
            <a:r>
              <a:rPr lang="en-US" dirty="0" err="1"/>
              <a:t>çok</a:t>
            </a:r>
            <a:r>
              <a:rPr lang="en-US" dirty="0"/>
              <a:t> </a:t>
            </a:r>
            <a:r>
              <a:rPr lang="en-US" dirty="0" err="1"/>
              <a:t>büyük</a:t>
            </a:r>
            <a:r>
              <a:rPr lang="en-US" dirty="0"/>
              <a:t> </a:t>
            </a:r>
            <a:r>
              <a:rPr lang="en-US" dirty="0" err="1"/>
              <a:t>olabileceği</a:t>
            </a:r>
            <a:r>
              <a:rPr lang="en-US" dirty="0"/>
              <a:t> </a:t>
            </a:r>
            <a:r>
              <a:rPr lang="en-US" dirty="0" err="1"/>
              <a:t>ve</a:t>
            </a:r>
            <a:r>
              <a:rPr lang="en-US" dirty="0"/>
              <a:t> </a:t>
            </a:r>
            <a:r>
              <a:rPr lang="en-US" dirty="0" err="1"/>
              <a:t>aktarılması</a:t>
            </a:r>
            <a:r>
              <a:rPr lang="en-US" dirty="0"/>
              <a:t> </a:t>
            </a:r>
            <a:r>
              <a:rPr lang="en-US" dirty="0" err="1"/>
              <a:t>nispeten</a:t>
            </a:r>
            <a:r>
              <a:rPr lang="en-US" dirty="0"/>
              <a:t> </a:t>
            </a:r>
            <a:r>
              <a:rPr lang="en-US" dirty="0" err="1"/>
              <a:t>uzun</a:t>
            </a:r>
            <a:r>
              <a:rPr lang="en-US" dirty="0"/>
              <a:t> zaman </a:t>
            </a:r>
            <a:r>
              <a:rPr lang="en-US" dirty="0" err="1"/>
              <a:t>alacağı</a:t>
            </a:r>
            <a:r>
              <a:rPr lang="en-US" dirty="0"/>
              <a:t>, </a:t>
            </a:r>
            <a:r>
              <a:rPr lang="en-US" dirty="0" err="1"/>
              <a:t>paylaşılan</a:t>
            </a:r>
            <a:r>
              <a:rPr lang="en-US" dirty="0"/>
              <a:t> </a:t>
            </a:r>
            <a:r>
              <a:rPr lang="en-US" dirty="0" err="1"/>
              <a:t>bir</a:t>
            </a:r>
            <a:r>
              <a:rPr lang="en-US" dirty="0"/>
              <a:t> </a:t>
            </a:r>
            <a:r>
              <a:rPr lang="en-US" dirty="0" err="1"/>
              <a:t>hafıza</a:t>
            </a:r>
            <a:r>
              <a:rPr lang="en-US" dirty="0"/>
              <a:t> </a:t>
            </a:r>
            <a:r>
              <a:rPr lang="en-US" dirty="0" err="1"/>
              <a:t>sisteminde</a:t>
            </a:r>
            <a:r>
              <a:rPr lang="en-US" dirty="0"/>
              <a:t> </a:t>
            </a:r>
            <a:r>
              <a:rPr lang="en-US" dirty="0" err="1"/>
              <a:t>mesaj</a:t>
            </a:r>
            <a:r>
              <a:rPr lang="en-US" dirty="0"/>
              <a:t> </a:t>
            </a:r>
            <a:r>
              <a:rPr lang="en-US" dirty="0" err="1"/>
              <a:t>alışverişi</a:t>
            </a:r>
            <a:r>
              <a:rPr lang="en-US" dirty="0"/>
              <a:t> </a:t>
            </a:r>
            <a:r>
              <a:rPr lang="en-US" dirty="0" err="1"/>
              <a:t>olmadığı</a:t>
            </a:r>
            <a:r>
              <a:rPr lang="en-US" dirty="0"/>
              <a:t> </a:t>
            </a:r>
            <a:r>
              <a:rPr lang="en-US" dirty="0" err="1"/>
              <a:t>ve</a:t>
            </a:r>
            <a:r>
              <a:rPr lang="en-US" dirty="0"/>
              <a:t> </a:t>
            </a:r>
            <a:r>
              <a:rPr lang="en-US" dirty="0" err="1"/>
              <a:t>asıl</a:t>
            </a:r>
            <a:r>
              <a:rPr lang="en-US" dirty="0"/>
              <a:t> </a:t>
            </a:r>
            <a:r>
              <a:rPr lang="en-US" dirty="0" err="1"/>
              <a:t>sorunun</a:t>
            </a:r>
            <a:r>
              <a:rPr lang="en-US" dirty="0"/>
              <a:t> </a:t>
            </a:r>
            <a:r>
              <a:rPr lang="en-US" dirty="0" err="1"/>
              <a:t>paylaşılan</a:t>
            </a:r>
            <a:r>
              <a:rPr lang="en-US" dirty="0"/>
              <a:t> </a:t>
            </a:r>
            <a:r>
              <a:rPr lang="en-US" dirty="0" err="1"/>
              <a:t>erişimi</a:t>
            </a:r>
            <a:r>
              <a:rPr lang="en-US" dirty="0"/>
              <a:t> </a:t>
            </a:r>
            <a:r>
              <a:rPr lang="en-US" dirty="0" err="1"/>
              <a:t>senkronize</a:t>
            </a:r>
            <a:r>
              <a:rPr lang="en-US" dirty="0"/>
              <a:t> </a:t>
            </a:r>
            <a:r>
              <a:rPr lang="en-US" dirty="0" err="1"/>
              <a:t>etmede</a:t>
            </a:r>
            <a:r>
              <a:rPr lang="en-US" dirty="0"/>
              <a:t> </a:t>
            </a:r>
            <a:r>
              <a:rPr lang="en-US" dirty="0" err="1"/>
              <a:t>yatması</a:t>
            </a:r>
            <a:r>
              <a:rPr lang="en-US" dirty="0"/>
              <a:t> </a:t>
            </a:r>
            <a:r>
              <a:rPr lang="en-US" dirty="0" err="1"/>
              <a:t>gerektiğidir</a:t>
            </a:r>
            <a:r>
              <a:rPr lang="en-US" dirty="0"/>
              <a:t>. </a:t>
            </a:r>
            <a:r>
              <a:rPr lang="en-US" dirty="0" err="1"/>
              <a:t>kaynaklar</a:t>
            </a:r>
            <a:r>
              <a:rPr lang="en-US" dirty="0"/>
              <a:t>.</a:t>
            </a:r>
          </a:p>
        </p:txBody>
      </p:sp>
      <p:sp>
        <p:nvSpPr>
          <p:cNvPr id="4" name="Slide Number Placeholder 3"/>
          <p:cNvSpPr>
            <a:spLocks noGrp="1"/>
          </p:cNvSpPr>
          <p:nvPr>
            <p:ph type="sldNum" sz="quarter" idx="5"/>
          </p:nvPr>
        </p:nvSpPr>
        <p:spPr/>
        <p:txBody>
          <a:bodyPr/>
          <a:lstStyle/>
          <a:p>
            <a:fld id="{A95011CF-BAF0-4C3C-946B-8711EBAE5D85}" type="slidenum">
              <a:rPr lang="en-US" smtClean="0"/>
              <a:t>4</a:t>
            </a:fld>
            <a:endParaRPr lang="en-US"/>
          </a:p>
        </p:txBody>
      </p:sp>
    </p:spTree>
    <p:extLst>
      <p:ext uri="{BB962C8B-B14F-4D97-AF65-F5344CB8AC3E}">
        <p14:creationId xmlns:p14="http://schemas.microsoft.com/office/powerpoint/2010/main" val="38128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Parallel programming models exist as an abstraction of hardware and memory architectures. In fact, these models are not specific and do not refer to any particular types of machines or memory architectures. They can be implemented (at least theoretically) on any kind of machines. Compared to the previous subdivisions, these programming models are made at a higher level and represent the way in which the software must be implemented to perform parallel computation. Each model has its own way of sharing information with other processors in order to access memory and divide the work.</a:t>
            </a:r>
          </a:p>
          <a:p>
            <a:r>
              <a:rPr lang="en-US" sz="1200" b="0" i="0" kern="1200" dirty="0">
                <a:solidFill>
                  <a:schemeClr val="tx1"/>
                </a:solidFill>
                <a:effectLst/>
                <a:latin typeface="+mn-lt"/>
                <a:ea typeface="+mn-ea"/>
                <a:cs typeface="+mn-cs"/>
              </a:rPr>
              <a:t>In absolute terms, no one model is better than the other. Therefore, the best solution to be applied will depend very much on the problem that a programmer should address and resolve. </a:t>
            </a:r>
          </a:p>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13</a:t>
            </a:fld>
            <a:endParaRPr lang="en-US"/>
          </a:p>
        </p:txBody>
      </p:sp>
    </p:spTree>
    <p:extLst>
      <p:ext uri="{BB962C8B-B14F-4D97-AF65-F5344CB8AC3E}">
        <p14:creationId xmlns:p14="http://schemas.microsoft.com/office/powerpoint/2010/main" val="218561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14</a:t>
            </a:fld>
            <a:endParaRPr lang="en-US"/>
          </a:p>
        </p:txBody>
      </p:sp>
    </p:spTree>
    <p:extLst>
      <p:ext uri="{BB962C8B-B14F-4D97-AF65-F5344CB8AC3E}">
        <p14:creationId xmlns:p14="http://schemas.microsoft.com/office/powerpoint/2010/main" val="72027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15</a:t>
            </a:fld>
            <a:endParaRPr lang="en-US"/>
          </a:p>
        </p:txBody>
      </p:sp>
    </p:spTree>
    <p:extLst>
      <p:ext uri="{BB962C8B-B14F-4D97-AF65-F5344CB8AC3E}">
        <p14:creationId xmlns:p14="http://schemas.microsoft.com/office/powerpoint/2010/main" val="3530413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MPI model is clearly designed with distributed memory, but being models of parallel programming, a multiplatform model can also be used with a shared memory machine:</a:t>
            </a:r>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16</a:t>
            </a:fld>
            <a:endParaRPr lang="en-US"/>
          </a:p>
        </p:txBody>
      </p:sp>
    </p:spTree>
    <p:extLst>
      <p:ext uri="{BB962C8B-B14F-4D97-AF65-F5344CB8AC3E}">
        <p14:creationId xmlns:p14="http://schemas.microsoft.com/office/powerpoint/2010/main" val="25848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17</a:t>
            </a:fld>
            <a:endParaRPr lang="en-US"/>
          </a:p>
        </p:txBody>
      </p:sp>
    </p:spTree>
    <p:extLst>
      <p:ext uri="{BB962C8B-B14F-4D97-AF65-F5344CB8AC3E}">
        <p14:creationId xmlns:p14="http://schemas.microsoft.com/office/powerpoint/2010/main" val="226287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18</a:t>
            </a:fld>
            <a:endParaRPr lang="en-US"/>
          </a:p>
        </p:txBody>
      </p:sp>
    </p:spTree>
    <p:extLst>
      <p:ext uri="{BB962C8B-B14F-4D97-AF65-F5344CB8AC3E}">
        <p14:creationId xmlns:p14="http://schemas.microsoft.com/office/powerpoint/2010/main" val="2918620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a linear speedup, where if </a:t>
            </a:r>
            <a:r>
              <a:rPr lang="en-US" sz="1200" b="1" i="0" kern="1200" dirty="0">
                <a:solidFill>
                  <a:schemeClr val="tx1"/>
                </a:solidFill>
                <a:effectLst/>
                <a:latin typeface="+mn-lt"/>
                <a:ea typeface="+mn-ea"/>
                <a:cs typeface="+mn-cs"/>
              </a:rPr>
              <a:t>S=p</a:t>
            </a:r>
            <a:r>
              <a:rPr lang="en-US" sz="1200" b="0" i="0" kern="1200" dirty="0">
                <a:solidFill>
                  <a:schemeClr val="tx1"/>
                </a:solidFill>
                <a:effectLst/>
                <a:latin typeface="+mn-lt"/>
                <a:ea typeface="+mn-ea"/>
                <a:cs typeface="+mn-cs"/>
              </a:rPr>
              <a:t>, then it means that the speed of execution increases with the number of processors. Of course, this is an ideal case. While the speedup is absolute when </a:t>
            </a:r>
            <a:r>
              <a:rPr lang="en-US" sz="1200" b="1" i="0" kern="1200" dirty="0">
                <a:solidFill>
                  <a:schemeClr val="tx1"/>
                </a:solidFill>
                <a:effectLst/>
                <a:latin typeface="+mn-lt"/>
                <a:ea typeface="+mn-ea"/>
                <a:cs typeface="+mn-cs"/>
              </a:rPr>
              <a:t>Ts</a:t>
            </a:r>
            <a:r>
              <a:rPr lang="en-US" sz="1200" b="0" i="0" kern="1200" dirty="0">
                <a:solidFill>
                  <a:schemeClr val="tx1"/>
                </a:solidFill>
                <a:effectLst/>
                <a:latin typeface="+mn-lt"/>
                <a:ea typeface="+mn-ea"/>
                <a:cs typeface="+mn-cs"/>
              </a:rPr>
              <a:t> is the execution time of the best sequential algorithm, the speedup is relative when </a:t>
            </a:r>
            <a:r>
              <a:rPr lang="en-US" sz="1200" b="1" i="0" kern="1200" dirty="0">
                <a:solidFill>
                  <a:schemeClr val="tx1"/>
                </a:solidFill>
                <a:effectLst/>
                <a:latin typeface="+mn-lt"/>
                <a:ea typeface="+mn-ea"/>
                <a:cs typeface="+mn-cs"/>
              </a:rPr>
              <a:t>Ts</a:t>
            </a:r>
            <a:r>
              <a:rPr lang="en-US" sz="1200" b="0" i="0" kern="1200" dirty="0">
                <a:solidFill>
                  <a:schemeClr val="tx1"/>
                </a:solidFill>
                <a:effectLst/>
                <a:latin typeface="+mn-lt"/>
                <a:ea typeface="+mn-ea"/>
                <a:cs typeface="+mn-cs"/>
              </a:rPr>
              <a:t> is the execution time of the parallel algorithm for a single processor.</a:t>
            </a:r>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19</a:t>
            </a:fld>
            <a:endParaRPr lang="en-US"/>
          </a:p>
        </p:txBody>
      </p:sp>
    </p:spTree>
    <p:extLst>
      <p:ext uri="{BB962C8B-B14F-4D97-AF65-F5344CB8AC3E}">
        <p14:creationId xmlns:p14="http://schemas.microsoft.com/office/powerpoint/2010/main" val="3946049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20</a:t>
            </a:fld>
            <a:endParaRPr lang="en-US"/>
          </a:p>
        </p:txBody>
      </p:sp>
    </p:spTree>
    <p:extLst>
      <p:ext uri="{BB962C8B-B14F-4D97-AF65-F5344CB8AC3E}">
        <p14:creationId xmlns:p14="http://schemas.microsoft.com/office/powerpoint/2010/main" val="3461205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means that, for example, if a program in which 90% of the code can be made parallel, but 10% must remain serial, then the maximum achievable speedup is 9, even for an infinite number of processors.</a:t>
            </a:r>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21</a:t>
            </a:fld>
            <a:endParaRPr lang="en-US"/>
          </a:p>
        </p:txBody>
      </p:sp>
    </p:spTree>
    <p:extLst>
      <p:ext uri="{BB962C8B-B14F-4D97-AF65-F5344CB8AC3E}">
        <p14:creationId xmlns:p14="http://schemas.microsoft.com/office/powerpoint/2010/main" val="2067407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Gustafson's law is in cont</a:t>
            </a:r>
            <a:r>
              <a:rPr lang="en-US" sz="1200" b="1" i="0" kern="1200" dirty="0">
                <a:solidFill>
                  <a:schemeClr val="tx1"/>
                </a:solidFill>
                <a:effectLst/>
                <a:latin typeface="+mn-lt"/>
                <a:ea typeface="+mn-ea"/>
                <a:cs typeface="+mn-cs"/>
              </a:rPr>
              <a:t>rast</a:t>
            </a:r>
            <a:r>
              <a:rPr lang="en-US" sz="1200" b="0" i="0" kern="1200" dirty="0">
                <a:solidFill>
                  <a:schemeClr val="tx1"/>
                </a:solidFill>
                <a:effectLst/>
                <a:latin typeface="+mn-lt"/>
                <a:ea typeface="+mn-ea"/>
                <a:cs typeface="+mn-cs"/>
              </a:rPr>
              <a:t> to Amdahl's law, which, as we described, assumes that the overall workload of a program does not change with respect to the number of processors.</a:t>
            </a:r>
          </a:p>
          <a:p>
            <a:r>
              <a:rPr lang="en-US" sz="1200" b="0" i="0" kern="1200" dirty="0">
                <a:solidFill>
                  <a:schemeClr val="tx1"/>
                </a:solidFill>
                <a:effectLst/>
                <a:latin typeface="+mn-lt"/>
                <a:ea typeface="+mn-ea"/>
                <a:cs typeface="+mn-cs"/>
              </a:rPr>
              <a:t>In fact, Gustafson's law suggests that programmers first set the </a:t>
            </a:r>
            <a:r>
              <a:rPr lang="en-US" sz="1200" b="1" i="0"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allowed for solving a problem in parallel and then based on that (that is time) </a:t>
            </a:r>
            <a:r>
              <a:rPr lang="en-US" sz="1200" b="1" i="0" kern="1200" dirty="0">
                <a:solidFill>
                  <a:schemeClr val="tx1"/>
                </a:solidFill>
                <a:effectLst/>
                <a:latin typeface="+mn-lt"/>
                <a:ea typeface="+mn-ea"/>
                <a:cs typeface="+mn-cs"/>
              </a:rPr>
              <a:t>to size</a:t>
            </a:r>
            <a:r>
              <a:rPr lang="en-US" sz="1200" b="0" i="0" kern="1200" dirty="0">
                <a:solidFill>
                  <a:schemeClr val="tx1"/>
                </a:solidFill>
                <a:effectLst/>
                <a:latin typeface="+mn-lt"/>
                <a:ea typeface="+mn-ea"/>
                <a:cs typeface="+mn-cs"/>
              </a:rPr>
              <a:t> the problem. Therefore, the </a:t>
            </a:r>
            <a:r>
              <a:rPr lang="en-US" sz="1200" b="1" i="0" kern="1200" dirty="0">
                <a:solidFill>
                  <a:schemeClr val="tx1"/>
                </a:solidFill>
                <a:effectLst/>
                <a:latin typeface="+mn-lt"/>
                <a:ea typeface="+mn-ea"/>
                <a:cs typeface="+mn-cs"/>
              </a:rPr>
              <a:t>faster</a:t>
            </a:r>
            <a:r>
              <a:rPr lang="en-US" sz="1200" b="0" i="0" kern="1200" dirty="0">
                <a:solidFill>
                  <a:schemeClr val="tx1"/>
                </a:solidFill>
                <a:effectLst/>
                <a:latin typeface="+mn-lt"/>
                <a:ea typeface="+mn-ea"/>
                <a:cs typeface="+mn-cs"/>
              </a:rPr>
              <a:t> the parallel system is, the </a:t>
            </a:r>
            <a:r>
              <a:rPr lang="en-US" sz="1200" b="1" i="0" kern="1200" dirty="0">
                <a:solidFill>
                  <a:schemeClr val="tx1"/>
                </a:solidFill>
                <a:effectLst/>
                <a:latin typeface="+mn-lt"/>
                <a:ea typeface="+mn-ea"/>
                <a:cs typeface="+mn-cs"/>
              </a:rPr>
              <a:t>greater</a:t>
            </a:r>
            <a:r>
              <a:rPr lang="en-US" sz="1200" b="0" i="0" kern="1200" dirty="0">
                <a:solidFill>
                  <a:schemeClr val="tx1"/>
                </a:solidFill>
                <a:effectLst/>
                <a:latin typeface="+mn-lt"/>
                <a:ea typeface="+mn-ea"/>
                <a:cs typeface="+mn-cs"/>
              </a:rPr>
              <a:t> the problems that can be solved over the same period of time. </a:t>
            </a:r>
          </a:p>
          <a:p>
            <a:r>
              <a:rPr lang="en-US" sz="1200" b="0" i="0" kern="1200" dirty="0">
                <a:solidFill>
                  <a:schemeClr val="tx1"/>
                </a:solidFill>
                <a:effectLst/>
                <a:latin typeface="+mn-lt"/>
                <a:ea typeface="+mn-ea"/>
                <a:cs typeface="+mn-cs"/>
              </a:rPr>
              <a:t>The effect of Gustafson's law was to direct the objectives of computer research towards the selection or reformulation of problems in such a way that the solution of a larger problem would still be possible in the same amount of time. Furthermore, this law redefines the concept of </a:t>
            </a:r>
            <a:r>
              <a:rPr lang="en-US" sz="1200" b="1" i="0" kern="1200" dirty="0">
                <a:solidFill>
                  <a:schemeClr val="tx1"/>
                </a:solidFill>
                <a:effectLst/>
                <a:latin typeface="+mn-lt"/>
                <a:ea typeface="+mn-ea"/>
                <a:cs typeface="+mn-cs"/>
              </a:rPr>
              <a:t>efficiency</a:t>
            </a:r>
            <a:r>
              <a:rPr lang="en-US" sz="1200" b="0" i="0" kern="1200" dirty="0">
                <a:solidFill>
                  <a:schemeClr val="tx1"/>
                </a:solidFill>
                <a:effectLst/>
                <a:latin typeface="+mn-lt"/>
                <a:ea typeface="+mn-ea"/>
                <a:cs typeface="+mn-cs"/>
              </a:rPr>
              <a:t> as a need </a:t>
            </a:r>
            <a:r>
              <a:rPr lang="en-US" sz="1200" b="1" i="0" kern="1200" dirty="0">
                <a:solidFill>
                  <a:schemeClr val="tx1"/>
                </a:solidFill>
                <a:effectLst/>
                <a:latin typeface="+mn-lt"/>
                <a:ea typeface="+mn-ea"/>
                <a:cs typeface="+mn-cs"/>
              </a:rPr>
              <a:t>to reduce at least the sequential part</a:t>
            </a:r>
            <a:r>
              <a:rPr lang="en-US" sz="1200" b="0" i="0" kern="1200" dirty="0">
                <a:solidFill>
                  <a:schemeClr val="tx1"/>
                </a:solidFill>
                <a:effectLst/>
                <a:latin typeface="+mn-lt"/>
                <a:ea typeface="+mn-ea"/>
                <a:cs typeface="+mn-cs"/>
              </a:rPr>
              <a:t> of a program, despite the </a:t>
            </a:r>
            <a:r>
              <a:rPr lang="en-US" sz="1200" b="1" i="0" kern="1200" dirty="0">
                <a:solidFill>
                  <a:schemeClr val="tx1"/>
                </a:solidFill>
                <a:effectLst/>
                <a:latin typeface="+mn-lt"/>
                <a:ea typeface="+mn-ea"/>
                <a:cs typeface="+mn-cs"/>
              </a:rPr>
              <a:t>increase in workload</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22</a:t>
            </a:fld>
            <a:endParaRPr lang="en-US"/>
          </a:p>
        </p:txBody>
      </p:sp>
    </p:spTree>
    <p:extLst>
      <p:ext uri="{BB962C8B-B14F-4D97-AF65-F5344CB8AC3E}">
        <p14:creationId xmlns:p14="http://schemas.microsoft.com/office/powerpoint/2010/main" val="58266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Burada</a:t>
            </a:r>
            <a:r>
              <a:rPr lang="en-US" dirty="0"/>
              <a:t> </a:t>
            </a:r>
            <a:r>
              <a:rPr lang="en-US" dirty="0" err="1"/>
              <a:t>veri</a:t>
            </a:r>
            <a:r>
              <a:rPr lang="en-US" dirty="0"/>
              <a:t> </a:t>
            </a:r>
            <a:r>
              <a:rPr lang="en-US" dirty="0" err="1"/>
              <a:t>yolu</a:t>
            </a:r>
            <a:r>
              <a:rPr lang="en-US" dirty="0"/>
              <a:t> </a:t>
            </a:r>
            <a:r>
              <a:rPr lang="en-US" dirty="0" err="1"/>
              <a:t>yapısı</a:t>
            </a:r>
            <a:r>
              <a:rPr lang="en-US" dirty="0"/>
              <a:t>, </a:t>
            </a:r>
            <a:r>
              <a:rPr lang="en-US" dirty="0" err="1"/>
              <a:t>aynı</a:t>
            </a:r>
            <a:r>
              <a:rPr lang="en-US" dirty="0"/>
              <a:t> </a:t>
            </a:r>
            <a:r>
              <a:rPr lang="en-US" dirty="0" err="1"/>
              <a:t>kanalı</a:t>
            </a:r>
            <a:r>
              <a:rPr lang="en-US" dirty="0"/>
              <a:t> </a:t>
            </a:r>
            <a:r>
              <a:rPr lang="en-US" dirty="0" err="1"/>
              <a:t>paylaşan</a:t>
            </a:r>
            <a:r>
              <a:rPr lang="en-US" dirty="0"/>
              <a:t> (</a:t>
            </a:r>
            <a:r>
              <a:rPr lang="en-US" dirty="0" err="1"/>
              <a:t>önceki</a:t>
            </a:r>
            <a:r>
              <a:rPr lang="en-US" dirty="0"/>
              <a:t> </a:t>
            </a:r>
            <a:r>
              <a:rPr lang="en-US" dirty="0" err="1"/>
              <a:t>diyagramda</a:t>
            </a:r>
            <a:r>
              <a:rPr lang="en-US" dirty="0"/>
              <a:t> </a:t>
            </a:r>
            <a:r>
              <a:rPr lang="en-US" dirty="0" err="1"/>
              <a:t>gösterildiği</a:t>
            </a:r>
            <a:r>
              <a:rPr lang="en-US" dirty="0"/>
              <a:t> </a:t>
            </a:r>
            <a:r>
              <a:rPr lang="en-US" dirty="0" err="1"/>
              <a:t>gibi</a:t>
            </a:r>
            <a:r>
              <a:rPr lang="en-US" dirty="0"/>
              <a:t> Ana </a:t>
            </a:r>
            <a:r>
              <a:rPr lang="en-US" dirty="0" err="1"/>
              <a:t>Bellek</a:t>
            </a:r>
            <a:r>
              <a:rPr lang="en-US" dirty="0"/>
              <a:t>) </a:t>
            </a:r>
            <a:r>
              <a:rPr lang="en-US" dirty="0" err="1"/>
              <a:t>rastgele</a:t>
            </a:r>
            <a:r>
              <a:rPr lang="en-US" dirty="0"/>
              <a:t> </a:t>
            </a:r>
            <a:r>
              <a:rPr lang="en-US" dirty="0" err="1"/>
              <a:t>sayıda</a:t>
            </a:r>
            <a:r>
              <a:rPr lang="en-US" dirty="0"/>
              <a:t> </a:t>
            </a:r>
            <a:r>
              <a:rPr lang="en-US" dirty="0" err="1"/>
              <a:t>cihaza</a:t>
            </a:r>
            <a:r>
              <a:rPr lang="en-US" dirty="0"/>
              <a:t> (</a:t>
            </a:r>
            <a:r>
              <a:rPr lang="en-US" dirty="0" err="1"/>
              <a:t>önceki</a:t>
            </a:r>
            <a:r>
              <a:rPr lang="en-US" dirty="0"/>
              <a:t> </a:t>
            </a:r>
            <a:r>
              <a:rPr lang="en-US" dirty="0" err="1"/>
              <a:t>diyagramda</a:t>
            </a:r>
            <a:r>
              <a:rPr lang="en-US" dirty="0"/>
              <a:t> CPU + </a:t>
            </a:r>
            <a:r>
              <a:rPr lang="en-US" dirty="0" err="1"/>
              <a:t>Önbellek</a:t>
            </a:r>
            <a:r>
              <a:rPr lang="en-US" dirty="0"/>
              <a:t>) </a:t>
            </a:r>
            <a:r>
              <a:rPr lang="en-US" dirty="0" err="1"/>
              <a:t>izin</a:t>
            </a:r>
            <a:r>
              <a:rPr lang="en-US" dirty="0"/>
              <a:t> </a:t>
            </a:r>
            <a:r>
              <a:rPr lang="en-US" dirty="0" err="1"/>
              <a:t>verir</a:t>
            </a:r>
            <a:r>
              <a:rPr lang="en-US" dirty="0"/>
              <a:t>. </a:t>
            </a:r>
            <a:r>
              <a:rPr lang="en-US" dirty="0" err="1"/>
              <a:t>Veri</a:t>
            </a:r>
            <a:r>
              <a:rPr lang="en-US" dirty="0"/>
              <a:t> </a:t>
            </a:r>
            <a:r>
              <a:rPr lang="en-US" dirty="0" err="1"/>
              <a:t>yolu</a:t>
            </a:r>
            <a:r>
              <a:rPr lang="en-US" dirty="0"/>
              <a:t> </a:t>
            </a:r>
            <a:r>
              <a:rPr lang="en-US" dirty="0" err="1"/>
              <a:t>protokolleri</a:t>
            </a:r>
            <a:r>
              <a:rPr lang="en-US" dirty="0"/>
              <a:t> </a:t>
            </a:r>
            <a:r>
              <a:rPr lang="en-US" dirty="0" err="1"/>
              <a:t>başlangıçta</a:t>
            </a:r>
            <a:r>
              <a:rPr lang="en-US" dirty="0"/>
              <a:t> </a:t>
            </a:r>
            <a:r>
              <a:rPr lang="en-US" dirty="0" err="1"/>
              <a:t>tek</a:t>
            </a:r>
            <a:r>
              <a:rPr lang="en-US" dirty="0"/>
              <a:t> </a:t>
            </a:r>
            <a:r>
              <a:rPr lang="en-US" dirty="0" err="1"/>
              <a:t>bir</a:t>
            </a:r>
            <a:r>
              <a:rPr lang="en-US" dirty="0"/>
              <a:t> </a:t>
            </a:r>
            <a:r>
              <a:rPr lang="en-US" dirty="0" err="1"/>
              <a:t>işlemcinin</a:t>
            </a:r>
            <a:r>
              <a:rPr lang="en-US" dirty="0"/>
              <a:t> </a:t>
            </a:r>
            <a:r>
              <a:rPr lang="en-US" dirty="0" err="1"/>
              <a:t>ve</a:t>
            </a:r>
            <a:r>
              <a:rPr lang="en-US" dirty="0"/>
              <a:t> </a:t>
            </a:r>
            <a:r>
              <a:rPr lang="en-US" dirty="0" err="1"/>
              <a:t>bir</a:t>
            </a:r>
            <a:r>
              <a:rPr lang="en-US" dirty="0"/>
              <a:t> </a:t>
            </a:r>
            <a:r>
              <a:rPr lang="en-US" dirty="0" err="1"/>
              <a:t>ya</a:t>
            </a:r>
            <a:r>
              <a:rPr lang="en-US" dirty="0"/>
              <a:t> da </a:t>
            </a:r>
            <a:r>
              <a:rPr lang="en-US" dirty="0" err="1"/>
              <a:t>daha</a:t>
            </a:r>
            <a:r>
              <a:rPr lang="en-US" dirty="0"/>
              <a:t> </a:t>
            </a:r>
            <a:r>
              <a:rPr lang="en-US" dirty="0" err="1"/>
              <a:t>fazla</a:t>
            </a:r>
            <a:r>
              <a:rPr lang="en-US" dirty="0"/>
              <a:t> disk </a:t>
            </a:r>
            <a:r>
              <a:rPr lang="en-US" dirty="0" err="1"/>
              <a:t>ya</a:t>
            </a:r>
            <a:r>
              <a:rPr lang="en-US" dirty="0"/>
              <a:t> da </a:t>
            </a:r>
            <a:r>
              <a:rPr lang="en-US" dirty="0" err="1"/>
              <a:t>teyp</a:t>
            </a:r>
            <a:r>
              <a:rPr lang="en-US" dirty="0"/>
              <a:t> </a:t>
            </a:r>
            <a:r>
              <a:rPr lang="en-US" dirty="0" err="1"/>
              <a:t>denetleyicisinin</a:t>
            </a:r>
            <a:r>
              <a:rPr lang="en-US" dirty="0"/>
              <a:t> </a:t>
            </a:r>
            <a:r>
              <a:rPr lang="en-US" dirty="0" err="1"/>
              <a:t>burada</a:t>
            </a:r>
            <a:r>
              <a:rPr lang="en-US" dirty="0"/>
              <a:t> </a:t>
            </a:r>
            <a:r>
              <a:rPr lang="en-US" dirty="0" err="1"/>
              <a:t>paylaşılan</a:t>
            </a:r>
            <a:r>
              <a:rPr lang="en-US" dirty="0"/>
              <a:t> </a:t>
            </a:r>
            <a:r>
              <a:rPr lang="en-US" dirty="0" err="1"/>
              <a:t>bellek</a:t>
            </a:r>
            <a:r>
              <a:rPr lang="en-US" dirty="0"/>
              <a:t> </a:t>
            </a:r>
            <a:r>
              <a:rPr lang="en-US" dirty="0" err="1"/>
              <a:t>yoluyla</a:t>
            </a:r>
            <a:r>
              <a:rPr lang="en-US" dirty="0"/>
              <a:t> </a:t>
            </a:r>
            <a:r>
              <a:rPr lang="en-US" dirty="0" err="1"/>
              <a:t>iletişim</a:t>
            </a:r>
            <a:r>
              <a:rPr lang="en-US" dirty="0"/>
              <a:t> </a:t>
            </a:r>
            <a:r>
              <a:rPr lang="en-US" dirty="0" err="1"/>
              <a:t>kurmasına</a:t>
            </a:r>
            <a:r>
              <a:rPr lang="en-US" dirty="0"/>
              <a:t> </a:t>
            </a:r>
            <a:r>
              <a:rPr lang="en-US" dirty="0" err="1"/>
              <a:t>izin</a:t>
            </a:r>
            <a:r>
              <a:rPr lang="en-US" dirty="0"/>
              <a:t> </a:t>
            </a:r>
            <a:r>
              <a:rPr lang="en-US" dirty="0" err="1"/>
              <a:t>verecek</a:t>
            </a:r>
            <a:r>
              <a:rPr lang="en-US" dirty="0"/>
              <a:t> </a:t>
            </a:r>
            <a:r>
              <a:rPr lang="en-US" dirty="0" err="1"/>
              <a:t>şekilde</a:t>
            </a:r>
            <a:r>
              <a:rPr lang="en-US" dirty="0"/>
              <a:t> </a:t>
            </a:r>
            <a:r>
              <a:rPr lang="en-US" dirty="0" err="1"/>
              <a:t>tasarlanmıştı</a:t>
            </a:r>
            <a:r>
              <a:rPr lang="en-US" dirty="0"/>
              <a:t>.</a:t>
            </a:r>
          </a:p>
          <a:p>
            <a:endParaRPr lang="en-US" dirty="0"/>
          </a:p>
          <a:p>
            <a:r>
              <a:rPr lang="en-US" sz="1200" b="0" i="0" kern="1200" dirty="0">
                <a:solidFill>
                  <a:schemeClr val="tx1"/>
                </a:solidFill>
                <a:effectLst/>
                <a:latin typeface="+mn-lt"/>
                <a:ea typeface="+mn-ea"/>
                <a:cs typeface="+mn-cs"/>
              </a:rPr>
              <a:t>The problem occurs when a processor modifies data stored in the memory system that is simultaneously used by other processors. The new value will pass from the processor cache that has been changed to the shared memory. Later, however, it must also be passed to all the other processors, so that they do not work with the obsolete value. This problem is known as the problem of </a:t>
            </a:r>
            <a:r>
              <a:rPr lang="en-US" sz="1200" b="1" i="0" kern="1200" dirty="0">
                <a:solidFill>
                  <a:schemeClr val="tx1"/>
                </a:solidFill>
                <a:effectLst/>
                <a:latin typeface="+mn-lt"/>
                <a:ea typeface="+mn-ea"/>
                <a:cs typeface="+mn-cs"/>
              </a:rPr>
              <a:t>cache coherency</a:t>
            </a:r>
            <a:r>
              <a:rPr lang="en-US" sz="1200" b="0" i="0" kern="1200" dirty="0">
                <a:solidFill>
                  <a:schemeClr val="tx1"/>
                </a:solidFill>
                <a:effectLst/>
                <a:latin typeface="+mn-lt"/>
                <a:ea typeface="+mn-ea"/>
                <a:cs typeface="+mn-cs"/>
              </a:rPr>
              <a:t>—a special case of the problem of memory consistency, which requires hardware implementations that can handle concurrency issues and synchronization, similar to that of thread programming.</a:t>
            </a:r>
          </a:p>
          <a:p>
            <a:endParaRPr lang="en-US" sz="1200" b="0" i="0" kern="1200" dirty="0">
              <a:solidFill>
                <a:schemeClr val="tx1"/>
              </a:solidFill>
              <a:effectLst/>
              <a:latin typeface="+mn-lt"/>
              <a:ea typeface="+mn-ea"/>
              <a:cs typeface="+mn-cs"/>
            </a:endParaRPr>
          </a:p>
          <a:p>
            <a:r>
              <a:rPr lang="en-US" dirty="0" err="1"/>
              <a:t>Sorun</a:t>
            </a:r>
            <a:r>
              <a:rPr lang="en-US" dirty="0"/>
              <a:t>, </a:t>
            </a:r>
            <a:r>
              <a:rPr lang="en-US" dirty="0" err="1"/>
              <a:t>bir</a:t>
            </a:r>
            <a:r>
              <a:rPr lang="en-US" dirty="0"/>
              <a:t> </a:t>
            </a:r>
            <a:r>
              <a:rPr lang="en-US" dirty="0" err="1"/>
              <a:t>işlemci</a:t>
            </a:r>
            <a:r>
              <a:rPr lang="en-US" dirty="0"/>
              <a:t> </a:t>
            </a:r>
            <a:r>
              <a:rPr lang="en-US" dirty="0" err="1"/>
              <a:t>aynı</a:t>
            </a:r>
            <a:r>
              <a:rPr lang="en-US" dirty="0"/>
              <a:t> </a:t>
            </a:r>
            <a:r>
              <a:rPr lang="en-US" dirty="0" err="1"/>
              <a:t>anda</a:t>
            </a:r>
            <a:r>
              <a:rPr lang="en-US" dirty="0"/>
              <a:t> </a:t>
            </a:r>
            <a:r>
              <a:rPr lang="en-US" dirty="0" err="1"/>
              <a:t>diğer</a:t>
            </a:r>
            <a:r>
              <a:rPr lang="en-US" dirty="0"/>
              <a:t> </a:t>
            </a:r>
            <a:r>
              <a:rPr lang="en-US" dirty="0" err="1"/>
              <a:t>işlemciler</a:t>
            </a:r>
            <a:r>
              <a:rPr lang="en-US" dirty="0"/>
              <a:t> </a:t>
            </a:r>
            <a:r>
              <a:rPr lang="en-US" dirty="0" err="1"/>
              <a:t>tarafından</a:t>
            </a:r>
            <a:r>
              <a:rPr lang="en-US" dirty="0"/>
              <a:t> </a:t>
            </a:r>
            <a:r>
              <a:rPr lang="en-US" dirty="0" err="1"/>
              <a:t>kullanılan</a:t>
            </a:r>
            <a:r>
              <a:rPr lang="en-US" dirty="0"/>
              <a:t> </a:t>
            </a:r>
            <a:r>
              <a:rPr lang="en-US" dirty="0" err="1"/>
              <a:t>bellek</a:t>
            </a:r>
            <a:r>
              <a:rPr lang="en-US" dirty="0"/>
              <a:t> </a:t>
            </a:r>
            <a:r>
              <a:rPr lang="en-US" dirty="0" err="1"/>
              <a:t>sisteminde</a:t>
            </a:r>
            <a:r>
              <a:rPr lang="en-US" dirty="0"/>
              <a:t> </a:t>
            </a:r>
            <a:r>
              <a:rPr lang="en-US" dirty="0" err="1"/>
              <a:t>depolanan</a:t>
            </a:r>
            <a:r>
              <a:rPr lang="en-US" dirty="0"/>
              <a:t> </a:t>
            </a:r>
            <a:r>
              <a:rPr lang="en-US" dirty="0" err="1"/>
              <a:t>verileri</a:t>
            </a:r>
            <a:r>
              <a:rPr lang="en-US" dirty="0"/>
              <a:t> </a:t>
            </a:r>
            <a:r>
              <a:rPr lang="en-US" dirty="0" err="1"/>
              <a:t>değiştirdiğinde</a:t>
            </a:r>
            <a:r>
              <a:rPr lang="en-US" dirty="0"/>
              <a:t> </a:t>
            </a:r>
            <a:r>
              <a:rPr lang="en-US" dirty="0" err="1"/>
              <a:t>ortaya</a:t>
            </a:r>
            <a:r>
              <a:rPr lang="en-US" dirty="0"/>
              <a:t> </a:t>
            </a:r>
            <a:r>
              <a:rPr lang="en-US" dirty="0" err="1"/>
              <a:t>çıkar</a:t>
            </a:r>
            <a:r>
              <a:rPr lang="en-US" dirty="0"/>
              <a:t>. </a:t>
            </a:r>
            <a:r>
              <a:rPr lang="en-US" dirty="0" err="1"/>
              <a:t>Yeni</a:t>
            </a:r>
            <a:r>
              <a:rPr lang="en-US" dirty="0"/>
              <a:t> </a:t>
            </a:r>
            <a:r>
              <a:rPr lang="en-US" dirty="0" err="1"/>
              <a:t>değer</a:t>
            </a:r>
            <a:r>
              <a:rPr lang="en-US" dirty="0"/>
              <a:t>, </a:t>
            </a:r>
            <a:r>
              <a:rPr lang="en-US" dirty="0" err="1"/>
              <a:t>paylaşılan</a:t>
            </a:r>
            <a:r>
              <a:rPr lang="en-US" dirty="0"/>
              <a:t> </a:t>
            </a:r>
            <a:r>
              <a:rPr lang="en-US" dirty="0" err="1"/>
              <a:t>belleğe</a:t>
            </a:r>
            <a:r>
              <a:rPr lang="en-US" dirty="0"/>
              <a:t> </a:t>
            </a:r>
            <a:r>
              <a:rPr lang="en-US" dirty="0" err="1"/>
              <a:t>değiştirilmiş</a:t>
            </a:r>
            <a:r>
              <a:rPr lang="en-US" dirty="0"/>
              <a:t> </a:t>
            </a:r>
            <a:r>
              <a:rPr lang="en-US" dirty="0" err="1"/>
              <a:t>olan</a:t>
            </a:r>
            <a:r>
              <a:rPr lang="en-US" dirty="0"/>
              <a:t> </a:t>
            </a:r>
            <a:r>
              <a:rPr lang="en-US" dirty="0" err="1"/>
              <a:t>işlemci</a:t>
            </a:r>
            <a:r>
              <a:rPr lang="en-US" dirty="0"/>
              <a:t> </a:t>
            </a:r>
            <a:r>
              <a:rPr lang="en-US" dirty="0" err="1"/>
              <a:t>önbelleğinden</a:t>
            </a:r>
            <a:r>
              <a:rPr lang="en-US" dirty="0"/>
              <a:t> </a:t>
            </a:r>
            <a:r>
              <a:rPr lang="en-US" dirty="0" err="1"/>
              <a:t>geçecektir</a:t>
            </a:r>
            <a:r>
              <a:rPr lang="en-US" dirty="0"/>
              <a:t>. </a:t>
            </a:r>
            <a:r>
              <a:rPr lang="en-US" dirty="0" err="1"/>
              <a:t>Ancak</a:t>
            </a:r>
            <a:r>
              <a:rPr lang="en-US" dirty="0"/>
              <a:t> </a:t>
            </a:r>
            <a:r>
              <a:rPr lang="en-US" dirty="0" err="1"/>
              <a:t>daha</a:t>
            </a:r>
            <a:r>
              <a:rPr lang="en-US" dirty="0"/>
              <a:t> </a:t>
            </a:r>
            <a:r>
              <a:rPr lang="en-US" dirty="0" err="1"/>
              <a:t>sonra</a:t>
            </a:r>
            <a:r>
              <a:rPr lang="en-US" dirty="0"/>
              <a:t>, </a:t>
            </a:r>
            <a:r>
              <a:rPr lang="en-US" dirty="0" err="1"/>
              <a:t>eski</a:t>
            </a:r>
            <a:r>
              <a:rPr lang="en-US" dirty="0"/>
              <a:t> </a:t>
            </a:r>
            <a:r>
              <a:rPr lang="en-US" dirty="0" err="1"/>
              <a:t>tüm</a:t>
            </a:r>
            <a:r>
              <a:rPr lang="en-US" dirty="0"/>
              <a:t> </a:t>
            </a:r>
            <a:r>
              <a:rPr lang="en-US" dirty="0" err="1"/>
              <a:t>değerlerle</a:t>
            </a:r>
            <a:r>
              <a:rPr lang="en-US" dirty="0"/>
              <a:t> </a:t>
            </a:r>
            <a:r>
              <a:rPr lang="en-US" dirty="0" err="1"/>
              <a:t>çalışmamaları</a:t>
            </a:r>
            <a:r>
              <a:rPr lang="en-US" dirty="0"/>
              <a:t> </a:t>
            </a:r>
            <a:r>
              <a:rPr lang="en-US" dirty="0" err="1"/>
              <a:t>için</a:t>
            </a:r>
            <a:r>
              <a:rPr lang="en-US" dirty="0"/>
              <a:t> </a:t>
            </a:r>
            <a:r>
              <a:rPr lang="en-US" dirty="0" err="1"/>
              <a:t>diğer</a:t>
            </a:r>
            <a:r>
              <a:rPr lang="en-US" dirty="0"/>
              <a:t> </a:t>
            </a:r>
            <a:r>
              <a:rPr lang="en-US" dirty="0" err="1"/>
              <a:t>tüm</a:t>
            </a:r>
            <a:r>
              <a:rPr lang="en-US" dirty="0"/>
              <a:t> </a:t>
            </a:r>
            <a:r>
              <a:rPr lang="en-US" dirty="0" err="1"/>
              <a:t>işlemcilere</a:t>
            </a:r>
            <a:r>
              <a:rPr lang="en-US" dirty="0"/>
              <a:t> de </a:t>
            </a:r>
            <a:r>
              <a:rPr lang="en-US" dirty="0" err="1"/>
              <a:t>geçirilmesi</a:t>
            </a:r>
            <a:r>
              <a:rPr lang="en-US" dirty="0"/>
              <a:t> </a:t>
            </a:r>
            <a:r>
              <a:rPr lang="en-US" dirty="0" err="1"/>
              <a:t>gerekir</a:t>
            </a:r>
            <a:r>
              <a:rPr lang="en-US" dirty="0"/>
              <a:t>. Bu </a:t>
            </a:r>
            <a:r>
              <a:rPr lang="en-US" dirty="0" err="1"/>
              <a:t>sorun</a:t>
            </a:r>
            <a:r>
              <a:rPr lang="en-US" dirty="0"/>
              <a:t>, </a:t>
            </a:r>
            <a:r>
              <a:rPr lang="en-US" dirty="0" err="1"/>
              <a:t>önbellek</a:t>
            </a:r>
            <a:r>
              <a:rPr lang="en-US" dirty="0"/>
              <a:t> </a:t>
            </a:r>
            <a:r>
              <a:rPr lang="en-US" dirty="0" err="1"/>
              <a:t>tutarlılığı</a:t>
            </a:r>
            <a:r>
              <a:rPr lang="en-US" dirty="0"/>
              <a:t> </a:t>
            </a:r>
            <a:r>
              <a:rPr lang="en-US" dirty="0" err="1"/>
              <a:t>sorunu</a:t>
            </a:r>
            <a:r>
              <a:rPr lang="en-US" dirty="0"/>
              <a:t> </a:t>
            </a:r>
            <a:r>
              <a:rPr lang="en-US" dirty="0" err="1"/>
              <a:t>olarak</a:t>
            </a:r>
            <a:r>
              <a:rPr lang="en-US" dirty="0"/>
              <a:t> </a:t>
            </a:r>
            <a:r>
              <a:rPr lang="en-US" dirty="0" err="1"/>
              <a:t>bilinir</a:t>
            </a:r>
            <a:r>
              <a:rPr lang="en-US" dirty="0"/>
              <a:t> - </a:t>
            </a:r>
            <a:r>
              <a:rPr lang="en-US" dirty="0" err="1"/>
              <a:t>eşzamanlılık</a:t>
            </a:r>
            <a:r>
              <a:rPr lang="en-US" dirty="0"/>
              <a:t> </a:t>
            </a:r>
            <a:r>
              <a:rPr lang="en-US" dirty="0" err="1"/>
              <a:t>sorunlarını</a:t>
            </a:r>
            <a:r>
              <a:rPr lang="en-US" dirty="0"/>
              <a:t> </a:t>
            </a:r>
            <a:r>
              <a:rPr lang="en-US" dirty="0" err="1"/>
              <a:t>ve</a:t>
            </a:r>
            <a:r>
              <a:rPr lang="en-US" dirty="0"/>
              <a:t> </a:t>
            </a:r>
            <a:r>
              <a:rPr lang="en-US" dirty="0" err="1"/>
              <a:t>iş</a:t>
            </a:r>
            <a:r>
              <a:rPr lang="en-US" dirty="0"/>
              <a:t> </a:t>
            </a:r>
            <a:r>
              <a:rPr lang="en-US" dirty="0" err="1"/>
              <a:t>parçacığı</a:t>
            </a:r>
            <a:r>
              <a:rPr lang="en-US" dirty="0"/>
              <a:t> </a:t>
            </a:r>
            <a:r>
              <a:rPr lang="en-US" dirty="0" err="1"/>
              <a:t>programlamada</a:t>
            </a:r>
            <a:r>
              <a:rPr lang="en-US" dirty="0"/>
              <a:t> </a:t>
            </a:r>
            <a:r>
              <a:rPr lang="en-US" dirty="0" err="1"/>
              <a:t>olduğu</a:t>
            </a:r>
            <a:r>
              <a:rPr lang="en-US" dirty="0"/>
              <a:t> </a:t>
            </a:r>
            <a:r>
              <a:rPr lang="en-US" dirty="0" err="1"/>
              <a:t>gibi</a:t>
            </a:r>
            <a:r>
              <a:rPr lang="en-US" dirty="0"/>
              <a:t> </a:t>
            </a:r>
            <a:r>
              <a:rPr lang="en-US" dirty="0" err="1"/>
              <a:t>eşitlemeyi</a:t>
            </a:r>
            <a:r>
              <a:rPr lang="en-US" dirty="0"/>
              <a:t> </a:t>
            </a:r>
            <a:r>
              <a:rPr lang="en-US" dirty="0" err="1"/>
              <a:t>kaldırabilen</a:t>
            </a:r>
            <a:r>
              <a:rPr lang="en-US" dirty="0"/>
              <a:t> </a:t>
            </a:r>
            <a:r>
              <a:rPr lang="en-US" dirty="0" err="1"/>
              <a:t>donanım</a:t>
            </a:r>
            <a:r>
              <a:rPr lang="en-US" dirty="0"/>
              <a:t> </a:t>
            </a:r>
            <a:r>
              <a:rPr lang="en-US" dirty="0" err="1"/>
              <a:t>uygulamaları</a:t>
            </a:r>
            <a:r>
              <a:rPr lang="en-US" dirty="0"/>
              <a:t> </a:t>
            </a:r>
            <a:r>
              <a:rPr lang="en-US" dirty="0" err="1"/>
              <a:t>gerektiren</a:t>
            </a:r>
            <a:r>
              <a:rPr lang="en-US" dirty="0"/>
              <a:t> </a:t>
            </a:r>
            <a:r>
              <a:rPr lang="en-US" dirty="0" err="1"/>
              <a:t>bellek</a:t>
            </a:r>
            <a:r>
              <a:rPr lang="en-US" dirty="0"/>
              <a:t> </a:t>
            </a:r>
            <a:r>
              <a:rPr lang="en-US" dirty="0" err="1"/>
              <a:t>tutarlılığı</a:t>
            </a:r>
            <a:r>
              <a:rPr lang="en-US" dirty="0"/>
              <a:t> </a:t>
            </a:r>
            <a:r>
              <a:rPr lang="en-US" dirty="0" err="1"/>
              <a:t>sorununa</a:t>
            </a:r>
            <a:r>
              <a:rPr lang="en-US" dirty="0"/>
              <a:t> </a:t>
            </a:r>
            <a:r>
              <a:rPr lang="en-US" dirty="0" err="1"/>
              <a:t>ilişkin</a:t>
            </a:r>
            <a:r>
              <a:rPr lang="en-US" dirty="0"/>
              <a:t> </a:t>
            </a:r>
            <a:r>
              <a:rPr lang="en-US" dirty="0" err="1"/>
              <a:t>özel</a:t>
            </a:r>
            <a:r>
              <a:rPr lang="en-US" dirty="0"/>
              <a:t> </a:t>
            </a:r>
            <a:r>
              <a:rPr lang="en-US" dirty="0" err="1"/>
              <a:t>bir</a:t>
            </a:r>
            <a:r>
              <a:rPr lang="en-US" dirty="0"/>
              <a:t> durum.</a:t>
            </a:r>
          </a:p>
        </p:txBody>
      </p:sp>
      <p:sp>
        <p:nvSpPr>
          <p:cNvPr id="4" name="Slide Number Placeholder 3"/>
          <p:cNvSpPr>
            <a:spLocks noGrp="1"/>
          </p:cNvSpPr>
          <p:nvPr>
            <p:ph type="sldNum" sz="quarter" idx="5"/>
          </p:nvPr>
        </p:nvSpPr>
        <p:spPr/>
        <p:txBody>
          <a:bodyPr/>
          <a:lstStyle/>
          <a:p>
            <a:fld id="{A95011CF-BAF0-4C3C-946B-8711EBAE5D85}" type="slidenum">
              <a:rPr lang="en-US" smtClean="0"/>
              <a:t>5</a:t>
            </a:fld>
            <a:endParaRPr lang="en-US"/>
          </a:p>
        </p:txBody>
      </p:sp>
    </p:spTree>
    <p:extLst>
      <p:ext uri="{BB962C8B-B14F-4D97-AF65-F5344CB8AC3E}">
        <p14:creationId xmlns:p14="http://schemas.microsoft.com/office/powerpoint/2010/main" val="2910025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23</a:t>
            </a:fld>
            <a:endParaRPr lang="en-US"/>
          </a:p>
        </p:txBody>
      </p:sp>
    </p:spTree>
    <p:extLst>
      <p:ext uri="{BB962C8B-B14F-4D97-AF65-F5344CB8AC3E}">
        <p14:creationId xmlns:p14="http://schemas.microsoft.com/office/powerpoint/2010/main" val="21312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6</a:t>
            </a:fld>
            <a:endParaRPr lang="en-US"/>
          </a:p>
        </p:txBody>
      </p:sp>
    </p:spTree>
    <p:extLst>
      <p:ext uri="{BB962C8B-B14F-4D97-AF65-F5344CB8AC3E}">
        <p14:creationId xmlns:p14="http://schemas.microsoft.com/office/powerpoint/2010/main" val="93550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7</a:t>
            </a:fld>
            <a:endParaRPr lang="en-US"/>
          </a:p>
        </p:txBody>
      </p:sp>
    </p:spTree>
    <p:extLst>
      <p:ext uri="{BB962C8B-B14F-4D97-AF65-F5344CB8AC3E}">
        <p14:creationId xmlns:p14="http://schemas.microsoft.com/office/powerpoint/2010/main" val="321694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disadvantage is that communication between processors is more difficult to implement. If a processor requires data in the memory of another processor, then the two processors should not necessarily exchange messages via the message-passing protocol. This introduces two sources of slowdown: to build and send a message from one processor to another takes time, and also, any processor should be stopped in order to manage the messages received from other processors. A program designed to work on a distributed memory machine must be organized as a set of independent tasks that communicate via messages:</a:t>
            </a:r>
          </a:p>
          <a:p>
            <a:endParaRPr lang="en-US" sz="1200" b="0" i="0" kern="1200" dirty="0">
              <a:solidFill>
                <a:schemeClr val="tx1"/>
              </a:solidFill>
              <a:effectLst/>
              <a:latin typeface="+mn-lt"/>
              <a:ea typeface="+mn-ea"/>
              <a:cs typeface="+mn-cs"/>
            </a:endParaRPr>
          </a:p>
          <a:p>
            <a:r>
              <a:rPr lang="en-US" dirty="0" err="1"/>
              <a:t>En</a:t>
            </a:r>
            <a:r>
              <a:rPr lang="en-US" dirty="0"/>
              <a:t> </a:t>
            </a:r>
            <a:r>
              <a:rPr lang="en-US" dirty="0" err="1"/>
              <a:t>büyük</a:t>
            </a:r>
            <a:r>
              <a:rPr lang="en-US" dirty="0"/>
              <a:t> </a:t>
            </a:r>
            <a:r>
              <a:rPr lang="en-US" dirty="0" err="1"/>
              <a:t>dezavantajı</a:t>
            </a:r>
            <a:r>
              <a:rPr lang="en-US" dirty="0"/>
              <a:t>, </a:t>
            </a:r>
            <a:r>
              <a:rPr lang="en-US" dirty="0" err="1"/>
              <a:t>işlemciler</a:t>
            </a:r>
            <a:r>
              <a:rPr lang="en-US" dirty="0"/>
              <a:t> </a:t>
            </a:r>
            <a:r>
              <a:rPr lang="en-US" dirty="0" err="1"/>
              <a:t>arasındaki</a:t>
            </a:r>
            <a:r>
              <a:rPr lang="en-US" dirty="0"/>
              <a:t> </a:t>
            </a:r>
            <a:r>
              <a:rPr lang="en-US" dirty="0" err="1"/>
              <a:t>iletişimin</a:t>
            </a:r>
            <a:r>
              <a:rPr lang="en-US" dirty="0"/>
              <a:t> </a:t>
            </a:r>
            <a:r>
              <a:rPr lang="en-US" dirty="0" err="1"/>
              <a:t>uygulanması</a:t>
            </a:r>
            <a:r>
              <a:rPr lang="en-US" dirty="0"/>
              <a:t> </a:t>
            </a:r>
            <a:r>
              <a:rPr lang="en-US" dirty="0" err="1"/>
              <a:t>daha</a:t>
            </a:r>
            <a:r>
              <a:rPr lang="en-US" dirty="0"/>
              <a:t> </a:t>
            </a:r>
            <a:r>
              <a:rPr lang="en-US" dirty="0" err="1"/>
              <a:t>zor</a:t>
            </a:r>
            <a:r>
              <a:rPr lang="en-US" dirty="0"/>
              <a:t> </a:t>
            </a:r>
            <a:r>
              <a:rPr lang="en-US" dirty="0" err="1"/>
              <a:t>olmasıdır</a:t>
            </a:r>
            <a:r>
              <a:rPr lang="en-US" dirty="0"/>
              <a:t>. Bir </a:t>
            </a:r>
            <a:r>
              <a:rPr lang="en-US" dirty="0" err="1"/>
              <a:t>işlemci</a:t>
            </a:r>
            <a:r>
              <a:rPr lang="en-US" dirty="0"/>
              <a:t> </a:t>
            </a:r>
            <a:r>
              <a:rPr lang="en-US" dirty="0" err="1"/>
              <a:t>başka</a:t>
            </a:r>
            <a:r>
              <a:rPr lang="en-US" dirty="0"/>
              <a:t> </a:t>
            </a:r>
            <a:r>
              <a:rPr lang="en-US" dirty="0" err="1"/>
              <a:t>bir</a:t>
            </a:r>
            <a:r>
              <a:rPr lang="en-US" dirty="0"/>
              <a:t> </a:t>
            </a:r>
            <a:r>
              <a:rPr lang="en-US" dirty="0" err="1"/>
              <a:t>işlemcinin</a:t>
            </a:r>
            <a:r>
              <a:rPr lang="en-US" dirty="0"/>
              <a:t> </a:t>
            </a:r>
            <a:r>
              <a:rPr lang="en-US" dirty="0" err="1"/>
              <a:t>hafızasında</a:t>
            </a:r>
            <a:r>
              <a:rPr lang="en-US" dirty="0"/>
              <a:t> </a:t>
            </a:r>
            <a:r>
              <a:rPr lang="en-US" dirty="0" err="1"/>
              <a:t>veri</a:t>
            </a:r>
            <a:r>
              <a:rPr lang="en-US" dirty="0"/>
              <a:t> </a:t>
            </a:r>
            <a:r>
              <a:rPr lang="en-US" dirty="0" err="1"/>
              <a:t>gerektiriyorsa</a:t>
            </a:r>
            <a:r>
              <a:rPr lang="en-US" dirty="0"/>
              <a:t>, </a:t>
            </a:r>
            <a:r>
              <a:rPr lang="en-US" dirty="0" err="1"/>
              <a:t>iki</a:t>
            </a:r>
            <a:r>
              <a:rPr lang="en-US" dirty="0"/>
              <a:t> </a:t>
            </a:r>
            <a:r>
              <a:rPr lang="en-US" dirty="0" err="1"/>
              <a:t>işlemcinin</a:t>
            </a:r>
            <a:r>
              <a:rPr lang="en-US" dirty="0"/>
              <a:t> </a:t>
            </a:r>
            <a:r>
              <a:rPr lang="en-US" dirty="0" err="1"/>
              <a:t>mutlaka</a:t>
            </a:r>
            <a:r>
              <a:rPr lang="en-US" dirty="0"/>
              <a:t> </a:t>
            </a:r>
            <a:r>
              <a:rPr lang="en-US" dirty="0" err="1"/>
              <a:t>ileti</a:t>
            </a:r>
            <a:r>
              <a:rPr lang="en-US" dirty="0"/>
              <a:t> </a:t>
            </a:r>
            <a:r>
              <a:rPr lang="en-US" dirty="0" err="1"/>
              <a:t>iletme</a:t>
            </a:r>
            <a:r>
              <a:rPr lang="en-US" dirty="0"/>
              <a:t> </a:t>
            </a:r>
            <a:r>
              <a:rPr lang="en-US" dirty="0" err="1"/>
              <a:t>protokolü</a:t>
            </a:r>
            <a:r>
              <a:rPr lang="en-US" dirty="0"/>
              <a:t> </a:t>
            </a:r>
            <a:r>
              <a:rPr lang="en-US" dirty="0" err="1"/>
              <a:t>yoluyla</a:t>
            </a:r>
            <a:r>
              <a:rPr lang="en-US" dirty="0"/>
              <a:t> </a:t>
            </a:r>
            <a:r>
              <a:rPr lang="en-US" dirty="0" err="1"/>
              <a:t>ileti</a:t>
            </a:r>
            <a:r>
              <a:rPr lang="en-US" dirty="0"/>
              <a:t> </a:t>
            </a:r>
            <a:r>
              <a:rPr lang="en-US" dirty="0" err="1"/>
              <a:t>alışverişinde</a:t>
            </a:r>
            <a:r>
              <a:rPr lang="en-US" dirty="0"/>
              <a:t> </a:t>
            </a:r>
            <a:r>
              <a:rPr lang="en-US" dirty="0" err="1"/>
              <a:t>bulunmaması</a:t>
            </a:r>
            <a:r>
              <a:rPr lang="en-US" dirty="0"/>
              <a:t> </a:t>
            </a:r>
            <a:r>
              <a:rPr lang="en-US" dirty="0" err="1"/>
              <a:t>gerekir</a:t>
            </a:r>
            <a:r>
              <a:rPr lang="en-US" dirty="0"/>
              <a:t>. Bu, </a:t>
            </a:r>
            <a:r>
              <a:rPr lang="en-US" dirty="0" err="1"/>
              <a:t>iki</a:t>
            </a:r>
            <a:r>
              <a:rPr lang="en-US" dirty="0"/>
              <a:t> </a:t>
            </a:r>
            <a:r>
              <a:rPr lang="en-US" dirty="0" err="1"/>
              <a:t>yavaşlama</a:t>
            </a:r>
            <a:r>
              <a:rPr lang="en-US" dirty="0"/>
              <a:t> </a:t>
            </a:r>
            <a:r>
              <a:rPr lang="en-US" dirty="0" err="1"/>
              <a:t>kaynağı</a:t>
            </a:r>
            <a:r>
              <a:rPr lang="en-US" dirty="0"/>
              <a:t> </a:t>
            </a:r>
            <a:r>
              <a:rPr lang="en-US" dirty="0" err="1"/>
              <a:t>sunar</a:t>
            </a:r>
            <a:r>
              <a:rPr lang="en-US" dirty="0"/>
              <a:t>: </a:t>
            </a:r>
            <a:r>
              <a:rPr lang="en-US" dirty="0" err="1"/>
              <a:t>bir</a:t>
            </a:r>
            <a:r>
              <a:rPr lang="en-US" dirty="0"/>
              <a:t> </a:t>
            </a:r>
            <a:r>
              <a:rPr lang="en-US" dirty="0" err="1"/>
              <a:t>işlemciden</a:t>
            </a:r>
            <a:r>
              <a:rPr lang="en-US" dirty="0"/>
              <a:t> </a:t>
            </a:r>
            <a:r>
              <a:rPr lang="en-US" dirty="0" err="1"/>
              <a:t>bir</a:t>
            </a:r>
            <a:r>
              <a:rPr lang="en-US" dirty="0"/>
              <a:t> </a:t>
            </a:r>
            <a:r>
              <a:rPr lang="en-US" dirty="0" err="1"/>
              <a:t>işlemciden</a:t>
            </a:r>
            <a:r>
              <a:rPr lang="en-US" dirty="0"/>
              <a:t> </a:t>
            </a:r>
            <a:r>
              <a:rPr lang="en-US" dirty="0" err="1"/>
              <a:t>diğerine</a:t>
            </a:r>
            <a:r>
              <a:rPr lang="en-US" dirty="0"/>
              <a:t> </a:t>
            </a:r>
            <a:r>
              <a:rPr lang="en-US" dirty="0" err="1"/>
              <a:t>bir</a:t>
            </a:r>
            <a:r>
              <a:rPr lang="en-US" dirty="0"/>
              <a:t> </a:t>
            </a:r>
            <a:r>
              <a:rPr lang="en-US" dirty="0" err="1"/>
              <a:t>mesaj</a:t>
            </a:r>
            <a:r>
              <a:rPr lang="en-US" dirty="0"/>
              <a:t> </a:t>
            </a:r>
            <a:r>
              <a:rPr lang="en-US" dirty="0" err="1"/>
              <a:t>oluşturmak</a:t>
            </a:r>
            <a:r>
              <a:rPr lang="en-US" dirty="0"/>
              <a:t> </a:t>
            </a:r>
            <a:r>
              <a:rPr lang="en-US" dirty="0" err="1"/>
              <a:t>ve</a:t>
            </a:r>
            <a:r>
              <a:rPr lang="en-US" dirty="0"/>
              <a:t> </a:t>
            </a:r>
            <a:r>
              <a:rPr lang="en-US" dirty="0" err="1"/>
              <a:t>göndermek</a:t>
            </a:r>
            <a:r>
              <a:rPr lang="en-US" dirty="0"/>
              <a:t> zaman </a:t>
            </a:r>
            <a:r>
              <a:rPr lang="en-US" dirty="0" err="1"/>
              <a:t>alır</a:t>
            </a:r>
            <a:r>
              <a:rPr lang="en-US" dirty="0"/>
              <a:t> </a:t>
            </a:r>
            <a:r>
              <a:rPr lang="en-US" dirty="0" err="1"/>
              <a:t>ve</a:t>
            </a:r>
            <a:r>
              <a:rPr lang="en-US" dirty="0"/>
              <a:t> </a:t>
            </a:r>
            <a:r>
              <a:rPr lang="en-US" dirty="0" err="1"/>
              <a:t>ayrıca</a:t>
            </a:r>
            <a:r>
              <a:rPr lang="en-US" dirty="0"/>
              <a:t> </a:t>
            </a:r>
            <a:r>
              <a:rPr lang="en-US" dirty="0" err="1"/>
              <a:t>diğer</a:t>
            </a:r>
            <a:r>
              <a:rPr lang="en-US" dirty="0"/>
              <a:t> </a:t>
            </a:r>
            <a:r>
              <a:rPr lang="en-US" dirty="0" err="1"/>
              <a:t>işlemcilerden</a:t>
            </a:r>
            <a:r>
              <a:rPr lang="en-US" dirty="0"/>
              <a:t> </a:t>
            </a:r>
            <a:r>
              <a:rPr lang="en-US" dirty="0" err="1"/>
              <a:t>gelen</a:t>
            </a:r>
            <a:r>
              <a:rPr lang="en-US" dirty="0"/>
              <a:t> </a:t>
            </a:r>
            <a:r>
              <a:rPr lang="en-US" dirty="0" err="1"/>
              <a:t>mesajları</a:t>
            </a:r>
            <a:r>
              <a:rPr lang="en-US" dirty="0"/>
              <a:t> </a:t>
            </a:r>
            <a:r>
              <a:rPr lang="en-US" dirty="0" err="1"/>
              <a:t>yönetmek</a:t>
            </a:r>
            <a:r>
              <a:rPr lang="en-US" dirty="0"/>
              <a:t> </a:t>
            </a:r>
            <a:r>
              <a:rPr lang="en-US" dirty="0" err="1"/>
              <a:t>için</a:t>
            </a:r>
            <a:r>
              <a:rPr lang="en-US" dirty="0"/>
              <a:t> </a:t>
            </a:r>
            <a:r>
              <a:rPr lang="en-US" dirty="0" err="1"/>
              <a:t>herhangi</a:t>
            </a:r>
            <a:r>
              <a:rPr lang="en-US" dirty="0"/>
              <a:t> </a:t>
            </a:r>
            <a:r>
              <a:rPr lang="en-US" dirty="0" err="1"/>
              <a:t>bir</a:t>
            </a:r>
            <a:r>
              <a:rPr lang="en-US" dirty="0"/>
              <a:t> </a:t>
            </a:r>
            <a:r>
              <a:rPr lang="en-US" dirty="0" err="1"/>
              <a:t>işlemcinin</a:t>
            </a:r>
            <a:r>
              <a:rPr lang="en-US" dirty="0"/>
              <a:t> </a:t>
            </a:r>
            <a:r>
              <a:rPr lang="en-US" dirty="0" err="1"/>
              <a:t>durdurulması</a:t>
            </a:r>
            <a:r>
              <a:rPr lang="en-US" dirty="0"/>
              <a:t> </a:t>
            </a:r>
            <a:r>
              <a:rPr lang="en-US" dirty="0" err="1"/>
              <a:t>gerekir</a:t>
            </a:r>
            <a:r>
              <a:rPr lang="en-US" dirty="0"/>
              <a:t>. </a:t>
            </a:r>
            <a:r>
              <a:rPr lang="en-US" dirty="0" err="1"/>
              <a:t>Dağıtılmış</a:t>
            </a:r>
            <a:r>
              <a:rPr lang="en-US" dirty="0"/>
              <a:t> </a:t>
            </a:r>
            <a:r>
              <a:rPr lang="en-US" dirty="0" err="1"/>
              <a:t>bir</a:t>
            </a:r>
            <a:r>
              <a:rPr lang="en-US" dirty="0"/>
              <a:t> </a:t>
            </a:r>
            <a:r>
              <a:rPr lang="en-US" dirty="0" err="1"/>
              <a:t>bellek</a:t>
            </a:r>
            <a:r>
              <a:rPr lang="en-US" dirty="0"/>
              <a:t> </a:t>
            </a:r>
            <a:r>
              <a:rPr lang="en-US" dirty="0" err="1"/>
              <a:t>makinesinde</a:t>
            </a:r>
            <a:r>
              <a:rPr lang="en-US" dirty="0"/>
              <a:t> </a:t>
            </a:r>
            <a:r>
              <a:rPr lang="en-US" dirty="0" err="1"/>
              <a:t>çalışmak</a:t>
            </a:r>
            <a:r>
              <a:rPr lang="en-US" dirty="0"/>
              <a:t> </a:t>
            </a:r>
            <a:r>
              <a:rPr lang="en-US" dirty="0" err="1"/>
              <a:t>üzere</a:t>
            </a:r>
            <a:r>
              <a:rPr lang="en-US" dirty="0"/>
              <a:t> </a:t>
            </a:r>
            <a:r>
              <a:rPr lang="en-US" dirty="0" err="1"/>
              <a:t>tasarlanan</a:t>
            </a:r>
            <a:r>
              <a:rPr lang="en-US" dirty="0"/>
              <a:t> </a:t>
            </a:r>
            <a:r>
              <a:rPr lang="en-US" dirty="0" err="1"/>
              <a:t>bir</a:t>
            </a:r>
            <a:r>
              <a:rPr lang="en-US" dirty="0"/>
              <a:t> program, </a:t>
            </a:r>
            <a:r>
              <a:rPr lang="en-US" dirty="0" err="1"/>
              <a:t>iletilerle</a:t>
            </a:r>
            <a:r>
              <a:rPr lang="en-US" dirty="0"/>
              <a:t> </a:t>
            </a:r>
            <a:r>
              <a:rPr lang="en-US" dirty="0" err="1"/>
              <a:t>iletişim</a:t>
            </a:r>
            <a:r>
              <a:rPr lang="en-US" dirty="0"/>
              <a:t> </a:t>
            </a:r>
            <a:r>
              <a:rPr lang="en-US" dirty="0" err="1"/>
              <a:t>kuran</a:t>
            </a:r>
            <a:r>
              <a:rPr lang="en-US" dirty="0"/>
              <a:t> </a:t>
            </a:r>
            <a:r>
              <a:rPr lang="en-US" dirty="0" err="1"/>
              <a:t>bir</a:t>
            </a:r>
            <a:r>
              <a:rPr lang="en-US" dirty="0"/>
              <a:t> dizi </a:t>
            </a:r>
            <a:r>
              <a:rPr lang="en-US" dirty="0" err="1"/>
              <a:t>bağımsız</a:t>
            </a:r>
            <a:r>
              <a:rPr lang="en-US" dirty="0"/>
              <a:t> </a:t>
            </a:r>
            <a:r>
              <a:rPr lang="en-US" dirty="0" err="1"/>
              <a:t>görev</a:t>
            </a:r>
            <a:r>
              <a:rPr lang="en-US" dirty="0"/>
              <a:t> </a:t>
            </a:r>
            <a:r>
              <a:rPr lang="en-US" dirty="0" err="1"/>
              <a:t>olarak</a:t>
            </a:r>
            <a:r>
              <a:rPr lang="en-US" dirty="0"/>
              <a:t> </a:t>
            </a:r>
            <a:r>
              <a:rPr lang="en-US" dirty="0" err="1"/>
              <a:t>düzenlenmelidir</a:t>
            </a:r>
            <a:r>
              <a:rPr lang="en-US"/>
              <a:t>:</a:t>
            </a:r>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8</a:t>
            </a:fld>
            <a:endParaRPr lang="en-US"/>
          </a:p>
        </p:txBody>
      </p:sp>
    </p:spTree>
    <p:extLst>
      <p:ext uri="{BB962C8B-B14F-4D97-AF65-F5344CB8AC3E}">
        <p14:creationId xmlns:p14="http://schemas.microsoft.com/office/powerpoint/2010/main" val="77180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9</a:t>
            </a:fld>
            <a:endParaRPr lang="en-US"/>
          </a:p>
        </p:txBody>
      </p:sp>
    </p:spTree>
    <p:extLst>
      <p:ext uri="{BB962C8B-B14F-4D97-AF65-F5344CB8AC3E}">
        <p14:creationId xmlns:p14="http://schemas.microsoft.com/office/powerpoint/2010/main" val="147037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10</a:t>
            </a:fld>
            <a:endParaRPr lang="en-US"/>
          </a:p>
        </p:txBody>
      </p:sp>
    </p:spTree>
    <p:extLst>
      <p:ext uri="{BB962C8B-B14F-4D97-AF65-F5344CB8AC3E}">
        <p14:creationId xmlns:p14="http://schemas.microsoft.com/office/powerpoint/2010/main" val="191506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11</a:t>
            </a:fld>
            <a:endParaRPr lang="en-US"/>
          </a:p>
        </p:txBody>
      </p:sp>
    </p:spTree>
    <p:extLst>
      <p:ext uri="{BB962C8B-B14F-4D97-AF65-F5344CB8AC3E}">
        <p14:creationId xmlns:p14="http://schemas.microsoft.com/office/powerpoint/2010/main" val="1263448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introduction of GPU accelerators in the homogeneous world of supercomputing has changed the nature of how supercomputers are both used and programmed now. Despite the high performance offered by GPUs, they cannot be considered as an autonomous processing unit as they should always be accompanied by a combination of CPUs. The programming paradigm, therefore, is very simple: the CPU takes control and computes in a serial manner, assigning tasks to the graphics accelerator that are, computationally, very expensive and have a high degree of parallelism.</a:t>
            </a:r>
          </a:p>
          <a:p>
            <a:r>
              <a:rPr lang="en-US" sz="1200" b="0" i="0" kern="1200" dirty="0">
                <a:solidFill>
                  <a:schemeClr val="tx1"/>
                </a:solidFill>
                <a:effectLst/>
                <a:latin typeface="+mn-lt"/>
                <a:ea typeface="+mn-ea"/>
                <a:cs typeface="+mn-cs"/>
              </a:rPr>
              <a:t>The communication between a CPU and a GPU can take place, not only through the use of a high-speed bus but also through the sharing of a single area of memory for both physical or virtual memory. In fact, in the case where both the devices are not equipped with their own memory areas, it is possible to refer to a common memory area using the software libraries provided by the various programming models, such as </a:t>
            </a:r>
            <a:r>
              <a:rPr lang="en-US" sz="1200" b="1" i="0" kern="1200" dirty="0">
                <a:solidFill>
                  <a:schemeClr val="tx1"/>
                </a:solidFill>
                <a:effectLst/>
                <a:latin typeface="+mn-lt"/>
                <a:ea typeface="+mn-ea"/>
                <a:cs typeface="+mn-cs"/>
              </a:rPr>
              <a:t>CUDA</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OpenCL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These architectures are called </a:t>
            </a:r>
            <a:r>
              <a:rPr lang="en-US" sz="1200" b="1" i="0" kern="1200" dirty="0">
                <a:solidFill>
                  <a:schemeClr val="tx1"/>
                </a:solidFill>
                <a:effectLst/>
                <a:latin typeface="+mn-lt"/>
                <a:ea typeface="+mn-ea"/>
                <a:cs typeface="+mn-cs"/>
              </a:rPr>
              <a:t>heterogeneous architectures</a:t>
            </a:r>
            <a:r>
              <a:rPr lang="en-US" sz="1200" b="0" i="0" kern="1200" dirty="0">
                <a:solidFill>
                  <a:schemeClr val="tx1"/>
                </a:solidFill>
                <a:effectLst/>
                <a:latin typeface="+mn-lt"/>
                <a:ea typeface="+mn-ea"/>
                <a:cs typeface="+mn-cs"/>
              </a:rPr>
              <a:t>, wherein applications can create data structures in a single address space and send a job to the device hardware, which is appropriate for the resolution of the task. Several processing tasks can operate safely in the same regions to avoid data consistency problems, thanks to the atomic operations.</a:t>
            </a:r>
          </a:p>
          <a:p>
            <a:r>
              <a:rPr lang="en-US" sz="1200" b="0" i="0" kern="1200" dirty="0">
                <a:solidFill>
                  <a:schemeClr val="tx1"/>
                </a:solidFill>
                <a:effectLst/>
                <a:latin typeface="+mn-lt"/>
                <a:ea typeface="+mn-ea"/>
                <a:cs typeface="+mn-cs"/>
              </a:rPr>
              <a:t>So, despite the fact that the CPU and GPU do not seem to work efficiently together, with the use of this new architecture, we can optimize their interaction with, and the performance of, parallel applications:</a:t>
            </a:r>
          </a:p>
          <a:p>
            <a:endParaRPr lang="en-US" dirty="0"/>
          </a:p>
        </p:txBody>
      </p:sp>
      <p:sp>
        <p:nvSpPr>
          <p:cNvPr id="4" name="Slide Number Placeholder 3"/>
          <p:cNvSpPr>
            <a:spLocks noGrp="1"/>
          </p:cNvSpPr>
          <p:nvPr>
            <p:ph type="sldNum" sz="quarter" idx="5"/>
          </p:nvPr>
        </p:nvSpPr>
        <p:spPr/>
        <p:txBody>
          <a:bodyPr/>
          <a:lstStyle/>
          <a:p>
            <a:fld id="{A95011CF-BAF0-4C3C-946B-8711EBAE5D85}" type="slidenum">
              <a:rPr lang="en-US" smtClean="0"/>
              <a:t>12</a:t>
            </a:fld>
            <a:endParaRPr lang="en-US"/>
          </a:p>
        </p:txBody>
      </p:sp>
    </p:spTree>
    <p:extLst>
      <p:ext uri="{BB962C8B-B14F-4D97-AF65-F5344CB8AC3E}">
        <p14:creationId xmlns:p14="http://schemas.microsoft.com/office/powerpoint/2010/main" val="59833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11/14/2019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530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586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11/14/2019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145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11/14/2019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927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11/14/2019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870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701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328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116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700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11/14/2019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006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995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11/14/2019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57639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D060F0F-55C7-4542-A996-6577F8B5D7F7}"/>
              </a:ext>
            </a:extLst>
          </p:cNvPr>
          <p:cNvPicPr>
            <a:picLocks noChangeAspect="1"/>
          </p:cNvPicPr>
          <p:nvPr/>
        </p:nvPicPr>
        <p:blipFill rotWithShape="1">
          <a:blip r:embed="rId2"/>
          <a:srcRect t="182" b="1554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BBB284-D283-4AA6-AAC0-46B5B6958BE6}"/>
              </a:ext>
            </a:extLst>
          </p:cNvPr>
          <p:cNvSpPr>
            <a:spLocks noGrp="1"/>
          </p:cNvSpPr>
          <p:nvPr>
            <p:ph type="ctrTitle"/>
          </p:nvPr>
        </p:nvSpPr>
        <p:spPr>
          <a:xfrm>
            <a:off x="7889065" y="2324906"/>
            <a:ext cx="3403426" cy="1588698"/>
          </a:xfrm>
        </p:spPr>
        <p:txBody>
          <a:bodyPr>
            <a:normAutofit/>
          </a:bodyPr>
          <a:lstStyle/>
          <a:p>
            <a:r>
              <a:rPr lang="en-US" dirty="0">
                <a:solidFill>
                  <a:schemeClr val="tx1"/>
                </a:solidFill>
              </a:rPr>
              <a:t>Parallel </a:t>
            </a:r>
            <a:r>
              <a:rPr lang="en-US" dirty="0" err="1">
                <a:solidFill>
                  <a:schemeClr val="tx1"/>
                </a:solidFill>
              </a:rPr>
              <a:t>computıng</a:t>
            </a:r>
            <a:endParaRPr lang="en-US" dirty="0">
              <a:solidFill>
                <a:schemeClr val="tx1"/>
              </a:solidFill>
            </a:endParaRPr>
          </a:p>
        </p:txBody>
      </p:sp>
      <p:sp>
        <p:nvSpPr>
          <p:cNvPr id="3" name="Subtitle 2">
            <a:extLst>
              <a:ext uri="{FF2B5EF4-FFF2-40B4-BE49-F238E27FC236}">
                <a16:creationId xmlns:a16="http://schemas.microsoft.com/office/drawing/2014/main" id="{2D246618-777E-4C9F-B90B-C096F2BB23E0}"/>
              </a:ext>
            </a:extLst>
          </p:cNvPr>
          <p:cNvSpPr>
            <a:spLocks noGrp="1"/>
          </p:cNvSpPr>
          <p:nvPr>
            <p:ph type="subTitle" idx="1"/>
          </p:nvPr>
        </p:nvSpPr>
        <p:spPr>
          <a:xfrm>
            <a:off x="7889065" y="3945249"/>
            <a:ext cx="3403426" cy="738820"/>
          </a:xfrm>
        </p:spPr>
        <p:txBody>
          <a:bodyPr>
            <a:normAutofit/>
          </a:bodyPr>
          <a:lstStyle/>
          <a:p>
            <a:r>
              <a:rPr lang="en-US" dirty="0" err="1"/>
              <a:t>Dr.öğr.üyesi</a:t>
            </a:r>
            <a:r>
              <a:rPr lang="en-US" dirty="0"/>
              <a:t> </a:t>
            </a:r>
            <a:r>
              <a:rPr lang="en-US" dirty="0" err="1"/>
              <a:t>betül</a:t>
            </a:r>
            <a:r>
              <a:rPr lang="en-US" dirty="0"/>
              <a:t> ay</a:t>
            </a:r>
          </a:p>
        </p:txBody>
      </p:sp>
    </p:spTree>
    <p:extLst>
      <p:ext uri="{BB962C8B-B14F-4D97-AF65-F5344CB8AC3E}">
        <p14:creationId xmlns:p14="http://schemas.microsoft.com/office/powerpoint/2010/main" val="151313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Clusters of workstations</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2" y="1890876"/>
            <a:ext cx="10786719" cy="2387613"/>
          </a:xfrm>
        </p:spPr>
        <p:txBody>
          <a:bodyPr>
            <a:normAutofit/>
          </a:bodyPr>
          <a:lstStyle/>
          <a:p>
            <a:r>
              <a:rPr lang="en-US" dirty="0"/>
              <a:t>These processing systems are based on classical computers that are connected by communication networks. Computational clusters fall into this classification.</a:t>
            </a:r>
          </a:p>
          <a:p>
            <a:r>
              <a:rPr lang="en-US" dirty="0"/>
              <a:t>In a cluster architecture, we define a node as a single computing unit that takes part in the cluster.</a:t>
            </a:r>
          </a:p>
          <a:p>
            <a:r>
              <a:rPr lang="en-US" dirty="0"/>
              <a:t>For the user, the cluster is fully transparent—all the hardware and software complexity is masked and data and applications are made accessible as if they were all from a single node.</a:t>
            </a:r>
          </a:p>
          <a:p>
            <a:endParaRPr lang="en-US" dirty="0"/>
          </a:p>
        </p:txBody>
      </p:sp>
    </p:spTree>
    <p:extLst>
      <p:ext uri="{BB962C8B-B14F-4D97-AF65-F5344CB8AC3E}">
        <p14:creationId xmlns:p14="http://schemas.microsoft.com/office/powerpoint/2010/main" val="349447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Clusters of workstations</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2" y="1890876"/>
            <a:ext cx="11181830" cy="4092235"/>
          </a:xfrm>
        </p:spPr>
        <p:txBody>
          <a:bodyPr>
            <a:normAutofit/>
          </a:bodyPr>
          <a:lstStyle/>
          <a:p>
            <a:pPr marL="0" indent="0">
              <a:buNone/>
            </a:pPr>
            <a:r>
              <a:rPr lang="en-US" dirty="0"/>
              <a:t>Three types of clusters:</a:t>
            </a:r>
          </a:p>
          <a:p>
            <a:r>
              <a:rPr lang="en-US" b="1" dirty="0"/>
              <a:t>Fail-over cluster</a:t>
            </a:r>
            <a:r>
              <a:rPr lang="en-US" dirty="0"/>
              <a:t>: In this, the node's activity is continuously monitored, and when one stops working, another machine takes over the charge of those activities. The aim is to ensure a continuous service due to the redundancy of the architecture.</a:t>
            </a:r>
          </a:p>
          <a:p>
            <a:r>
              <a:rPr lang="en-US" b="1" dirty="0"/>
              <a:t>Load balancing cluster</a:t>
            </a:r>
            <a:r>
              <a:rPr lang="en-US" dirty="0"/>
              <a:t>: In this system, a job request is sent to the node that has less activity. This ensures that less time is taken to process the job.</a:t>
            </a:r>
          </a:p>
          <a:p>
            <a:r>
              <a:rPr lang="en-US" b="1" dirty="0"/>
              <a:t>High-performance computing cluster</a:t>
            </a:r>
            <a:r>
              <a:rPr lang="en-US" dirty="0"/>
              <a:t>: In this, each node is configured to provide extremely high performance. The process is also divided into multiple jobs on multiple nodes. The jobs are parallelized and will be distributed to different machines.</a:t>
            </a:r>
          </a:p>
          <a:p>
            <a:endParaRPr lang="en-US" dirty="0"/>
          </a:p>
        </p:txBody>
      </p:sp>
    </p:spTree>
    <p:extLst>
      <p:ext uri="{BB962C8B-B14F-4D97-AF65-F5344CB8AC3E}">
        <p14:creationId xmlns:p14="http://schemas.microsoft.com/office/powerpoint/2010/main" val="209042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Heterogeneous architectures</a:t>
            </a:r>
          </a:p>
        </p:txBody>
      </p:sp>
      <p:pic>
        <p:nvPicPr>
          <p:cNvPr id="4" name="Content Placeholder 3">
            <a:extLst>
              <a:ext uri="{FF2B5EF4-FFF2-40B4-BE49-F238E27FC236}">
                <a16:creationId xmlns:a16="http://schemas.microsoft.com/office/drawing/2014/main" id="{0C8A14A8-42EF-4D52-8362-0EBE9CE2523D}"/>
              </a:ext>
            </a:extLst>
          </p:cNvPr>
          <p:cNvPicPr>
            <a:picLocks noGrp="1" noChangeAspect="1"/>
          </p:cNvPicPr>
          <p:nvPr>
            <p:ph idx="1"/>
          </p:nvPr>
        </p:nvPicPr>
        <p:blipFill>
          <a:blip r:embed="rId3"/>
          <a:stretch>
            <a:fillRect/>
          </a:stretch>
        </p:blipFill>
        <p:spPr>
          <a:xfrm>
            <a:off x="2586967" y="2172935"/>
            <a:ext cx="7018065" cy="4092575"/>
          </a:xfrm>
          <a:prstGeom prst="rect">
            <a:avLst/>
          </a:prstGeom>
        </p:spPr>
      </p:pic>
    </p:spTree>
    <p:extLst>
      <p:ext uri="{BB962C8B-B14F-4D97-AF65-F5344CB8AC3E}">
        <p14:creationId xmlns:p14="http://schemas.microsoft.com/office/powerpoint/2010/main" val="332338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Parallel programming models</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2" y="1890876"/>
            <a:ext cx="10538364" cy="2365035"/>
          </a:xfrm>
        </p:spPr>
        <p:txBody>
          <a:bodyPr>
            <a:normAutofit/>
          </a:bodyPr>
          <a:lstStyle/>
          <a:p>
            <a:pPr marL="0" indent="0">
              <a:buNone/>
            </a:pPr>
            <a:r>
              <a:rPr lang="en-US" dirty="0"/>
              <a:t>The most widely used models for parallel programming are as follows:</a:t>
            </a:r>
          </a:p>
          <a:p>
            <a:r>
              <a:rPr lang="en-US" dirty="0"/>
              <a:t>Shared memory model</a:t>
            </a:r>
          </a:p>
          <a:p>
            <a:r>
              <a:rPr lang="en-US" dirty="0"/>
              <a:t>Multithread model</a:t>
            </a:r>
          </a:p>
          <a:p>
            <a:r>
              <a:rPr lang="en-US" dirty="0"/>
              <a:t>Distributed memory/message passing model</a:t>
            </a:r>
          </a:p>
          <a:p>
            <a:r>
              <a:rPr lang="en-US" dirty="0"/>
              <a:t>Data-parallel model</a:t>
            </a:r>
          </a:p>
        </p:txBody>
      </p:sp>
    </p:spTree>
    <p:extLst>
      <p:ext uri="{BB962C8B-B14F-4D97-AF65-F5344CB8AC3E}">
        <p14:creationId xmlns:p14="http://schemas.microsoft.com/office/powerpoint/2010/main" val="420514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Shared memory model</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7"/>
            <a:ext cx="10391609" cy="2827880"/>
          </a:xfrm>
        </p:spPr>
        <p:txBody>
          <a:bodyPr>
            <a:normAutofit/>
          </a:bodyPr>
          <a:lstStyle/>
          <a:p>
            <a:r>
              <a:rPr lang="en-US" dirty="0"/>
              <a:t>In this model, tasks share a single memory area in which we can read and write asynchronously. </a:t>
            </a:r>
          </a:p>
          <a:p>
            <a:r>
              <a:rPr lang="en-US" dirty="0"/>
              <a:t>There are mechanisms that allow the coder to control the access to the shared memory; for example, locks or semaphores. </a:t>
            </a:r>
          </a:p>
          <a:p>
            <a:r>
              <a:rPr lang="en-US" dirty="0"/>
              <a:t>This model offers the advantage that the coder does not have to clarify the communication between tasks. </a:t>
            </a:r>
          </a:p>
          <a:p>
            <a:r>
              <a:rPr lang="en-US" dirty="0"/>
              <a:t>An important disadvantage, in terms of performance, is that it becomes more difficult to understand and manage data locality. This refers to keeping data local to the processor that works on conserving memory access, cache refreshes, and bus traffic that occurs when multiple processors use the same data.</a:t>
            </a:r>
          </a:p>
        </p:txBody>
      </p:sp>
    </p:spTree>
    <p:extLst>
      <p:ext uri="{BB962C8B-B14F-4D97-AF65-F5344CB8AC3E}">
        <p14:creationId xmlns:p14="http://schemas.microsoft.com/office/powerpoint/2010/main" val="143942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Multithread model</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6"/>
            <a:ext cx="11193119" cy="4679257"/>
          </a:xfrm>
        </p:spPr>
        <p:txBody>
          <a:bodyPr>
            <a:normAutofit/>
          </a:bodyPr>
          <a:lstStyle/>
          <a:p>
            <a:r>
              <a:rPr lang="en-US" dirty="0"/>
              <a:t>In this model, a process can have multiple flows of execution. </a:t>
            </a:r>
          </a:p>
          <a:p>
            <a:r>
              <a:rPr lang="en-US" dirty="0"/>
              <a:t>For example, a sequential part is created and, subsequently, a series of tasks are created that can be executed in parallel. </a:t>
            </a:r>
          </a:p>
          <a:p>
            <a:r>
              <a:rPr lang="en-US" dirty="0"/>
              <a:t>Usually, this type of model is used on shared memory architectures. </a:t>
            </a:r>
          </a:p>
          <a:p>
            <a:r>
              <a:rPr lang="en-US" dirty="0"/>
              <a:t>So, it will be very important for us to manage the synchronization between threads, as they operate on shared memory, and the programmer must prevent multiple threads from updating the same locations at the same time.</a:t>
            </a:r>
          </a:p>
          <a:p>
            <a:r>
              <a:rPr lang="en-US" dirty="0"/>
              <a:t>The current-generation CPUs are multithreaded in software and hardware. </a:t>
            </a:r>
          </a:p>
          <a:p>
            <a:r>
              <a:rPr lang="en-US" b="1" dirty="0"/>
              <a:t>POSIX</a:t>
            </a:r>
            <a:r>
              <a:rPr lang="en-US" dirty="0"/>
              <a:t> (short for </a:t>
            </a:r>
            <a:r>
              <a:rPr lang="en-US" b="1" dirty="0"/>
              <a:t>Portable Operating System Interface</a:t>
            </a:r>
            <a:r>
              <a:rPr lang="en-US" dirty="0"/>
              <a:t>) threads are classic examples of the implementation of multithreading on software. </a:t>
            </a:r>
          </a:p>
          <a:p>
            <a:r>
              <a:rPr lang="en-US" dirty="0"/>
              <a:t>Intel's Hyper-Threading technology implements multithreading on hardware by switching between two threads when one is stalled or waiting on I/O. Parallelism can be achieved from this model, even if the data alignment is nonlinear.</a:t>
            </a:r>
          </a:p>
          <a:p>
            <a:pPr marL="0" indent="0">
              <a:buNone/>
            </a:pPr>
            <a:endParaRPr lang="en-US" dirty="0"/>
          </a:p>
        </p:txBody>
      </p:sp>
    </p:spTree>
    <p:extLst>
      <p:ext uri="{BB962C8B-B14F-4D97-AF65-F5344CB8AC3E}">
        <p14:creationId xmlns:p14="http://schemas.microsoft.com/office/powerpoint/2010/main" val="146974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Message passing model</a:t>
            </a:r>
          </a:p>
        </p:txBody>
      </p:sp>
      <p:sp>
        <p:nvSpPr>
          <p:cNvPr id="4" name="Content Placeholder 3">
            <a:extLst>
              <a:ext uri="{FF2B5EF4-FFF2-40B4-BE49-F238E27FC236}">
                <a16:creationId xmlns:a16="http://schemas.microsoft.com/office/drawing/2014/main" id="{04DF2EB9-2829-4F30-B925-D75C1A5FC8AD}"/>
              </a:ext>
            </a:extLst>
          </p:cNvPr>
          <p:cNvSpPr>
            <a:spLocks noGrp="1"/>
          </p:cNvSpPr>
          <p:nvPr>
            <p:ph sz="half" idx="1"/>
          </p:nvPr>
        </p:nvSpPr>
        <p:spPr>
          <a:xfrm>
            <a:off x="581193" y="2228003"/>
            <a:ext cx="5593829" cy="4500175"/>
          </a:xfrm>
        </p:spPr>
        <p:txBody>
          <a:bodyPr>
            <a:normAutofit/>
          </a:bodyPr>
          <a:lstStyle/>
          <a:p>
            <a:pPr algn="just"/>
            <a:r>
              <a:rPr lang="en-US" dirty="0"/>
              <a:t>The message passing model is usually applied in cases where each processor has its own memory (distributed memory system). More tasks can reside on the same physical machine or on an arbitrary number of machines. </a:t>
            </a:r>
          </a:p>
          <a:p>
            <a:pPr algn="just"/>
            <a:r>
              <a:rPr lang="en-US" dirty="0"/>
              <a:t>The coder is responsible for determining the parallelism and data exchange that occurs through the messages, and it is necessary to request and call a library of functions within the code.</a:t>
            </a:r>
          </a:p>
          <a:p>
            <a:pPr algn="just"/>
            <a:r>
              <a:rPr lang="en-US" dirty="0"/>
              <a:t>Some of the examples have been around since the 1980s, but only in the mid-1990s was a standardized model created, leading to a de facto standard called a </a:t>
            </a:r>
            <a:r>
              <a:rPr lang="en-US" b="1" dirty="0"/>
              <a:t>Message Passing Interface </a:t>
            </a:r>
            <a:r>
              <a:rPr lang="en-US" dirty="0"/>
              <a:t>(</a:t>
            </a:r>
            <a:r>
              <a:rPr lang="en-US" b="1" dirty="0"/>
              <a:t>MPI</a:t>
            </a:r>
            <a:r>
              <a:rPr lang="en-US" dirty="0"/>
              <a:t>).</a:t>
            </a:r>
          </a:p>
          <a:p>
            <a:endParaRPr lang="en-US" dirty="0"/>
          </a:p>
        </p:txBody>
      </p:sp>
      <p:pic>
        <p:nvPicPr>
          <p:cNvPr id="6" name="Content Placeholder 5">
            <a:extLst>
              <a:ext uri="{FF2B5EF4-FFF2-40B4-BE49-F238E27FC236}">
                <a16:creationId xmlns:a16="http://schemas.microsoft.com/office/drawing/2014/main" id="{8631F0A6-82D8-4F89-8354-726F5C946708}"/>
              </a:ext>
            </a:extLst>
          </p:cNvPr>
          <p:cNvPicPr>
            <a:picLocks noGrp="1" noChangeAspect="1"/>
          </p:cNvPicPr>
          <p:nvPr>
            <p:ph sz="half" idx="2"/>
          </p:nvPr>
        </p:nvPicPr>
        <p:blipFill>
          <a:blip r:embed="rId3"/>
          <a:stretch>
            <a:fillRect/>
          </a:stretch>
        </p:blipFill>
        <p:spPr>
          <a:xfrm>
            <a:off x="6416675" y="2304670"/>
            <a:ext cx="5194300" cy="3478973"/>
          </a:xfrm>
          <a:prstGeom prst="rect">
            <a:avLst/>
          </a:prstGeom>
        </p:spPr>
      </p:pic>
    </p:spTree>
    <p:extLst>
      <p:ext uri="{BB962C8B-B14F-4D97-AF65-F5344CB8AC3E}">
        <p14:creationId xmlns:p14="http://schemas.microsoft.com/office/powerpoint/2010/main" val="103730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Data-parallel model</a:t>
            </a:r>
          </a:p>
        </p:txBody>
      </p:sp>
      <p:sp>
        <p:nvSpPr>
          <p:cNvPr id="4" name="Content Placeholder 3">
            <a:extLst>
              <a:ext uri="{FF2B5EF4-FFF2-40B4-BE49-F238E27FC236}">
                <a16:creationId xmlns:a16="http://schemas.microsoft.com/office/drawing/2014/main" id="{04DF2EB9-2829-4F30-B925-D75C1A5FC8AD}"/>
              </a:ext>
            </a:extLst>
          </p:cNvPr>
          <p:cNvSpPr>
            <a:spLocks noGrp="1"/>
          </p:cNvSpPr>
          <p:nvPr>
            <p:ph sz="half" idx="1"/>
          </p:nvPr>
        </p:nvSpPr>
        <p:spPr>
          <a:xfrm>
            <a:off x="581193" y="2228003"/>
            <a:ext cx="5593829" cy="4500175"/>
          </a:xfrm>
        </p:spPr>
        <p:txBody>
          <a:bodyPr>
            <a:normAutofit/>
          </a:bodyPr>
          <a:lstStyle/>
          <a:p>
            <a:r>
              <a:rPr lang="en-US" dirty="0"/>
              <a:t>In this model, we have more tasks that operate on the same data structure, but each task operates on a different portion of data. </a:t>
            </a:r>
          </a:p>
          <a:p>
            <a:r>
              <a:rPr lang="en-US" dirty="0"/>
              <a:t>In the shared memory architecture, all tasks have access to data through shared memory and distributed memory architectures, where the data structure is divided and resides in the local memory of each task.</a:t>
            </a:r>
          </a:p>
          <a:p>
            <a:r>
              <a:rPr lang="en-US" dirty="0"/>
              <a:t>To implement this model, a coder must develop a program that specifies the distribution and alignment of data; for example, the current-generation GPUs are highly operational only if data (</a:t>
            </a:r>
            <a:r>
              <a:rPr lang="en-US" b="1" dirty="0"/>
              <a:t>Task</a:t>
            </a:r>
            <a:r>
              <a:rPr lang="en-US" dirty="0"/>
              <a:t> </a:t>
            </a:r>
            <a:r>
              <a:rPr lang="en-US" b="1" dirty="0"/>
              <a:t>1</a:t>
            </a:r>
            <a:r>
              <a:rPr lang="en-US" dirty="0"/>
              <a:t>, </a:t>
            </a:r>
            <a:r>
              <a:rPr lang="en-US" b="1" dirty="0"/>
              <a:t>Task</a:t>
            </a:r>
            <a:r>
              <a:rPr lang="en-US" dirty="0"/>
              <a:t> </a:t>
            </a:r>
            <a:r>
              <a:rPr lang="en-US" b="1" dirty="0"/>
              <a:t>2</a:t>
            </a:r>
            <a:r>
              <a:rPr lang="en-US" dirty="0"/>
              <a:t>, </a:t>
            </a:r>
            <a:r>
              <a:rPr lang="en-US" b="1" dirty="0"/>
              <a:t>Task</a:t>
            </a:r>
            <a:r>
              <a:rPr lang="en-US" dirty="0"/>
              <a:t> </a:t>
            </a:r>
            <a:r>
              <a:rPr lang="en-US" b="1" dirty="0"/>
              <a:t>3</a:t>
            </a:r>
            <a:r>
              <a:rPr lang="en-US" dirty="0"/>
              <a:t>) is aligned, as shown in the following diagram:</a:t>
            </a:r>
          </a:p>
          <a:p>
            <a:endParaRPr lang="en-US" dirty="0"/>
          </a:p>
        </p:txBody>
      </p:sp>
      <p:pic>
        <p:nvPicPr>
          <p:cNvPr id="5" name="Picture 4">
            <a:extLst>
              <a:ext uri="{FF2B5EF4-FFF2-40B4-BE49-F238E27FC236}">
                <a16:creationId xmlns:a16="http://schemas.microsoft.com/office/drawing/2014/main" id="{54E174F8-159F-4E0E-9D85-8235328BB8D5}"/>
              </a:ext>
            </a:extLst>
          </p:cNvPr>
          <p:cNvPicPr>
            <a:picLocks noChangeAspect="1"/>
          </p:cNvPicPr>
          <p:nvPr/>
        </p:nvPicPr>
        <p:blipFill>
          <a:blip r:embed="rId3"/>
          <a:stretch>
            <a:fillRect/>
          </a:stretch>
        </p:blipFill>
        <p:spPr>
          <a:xfrm>
            <a:off x="6524977" y="2789844"/>
            <a:ext cx="5194770" cy="3006076"/>
          </a:xfrm>
          <a:prstGeom prst="rect">
            <a:avLst/>
          </a:prstGeom>
        </p:spPr>
      </p:pic>
    </p:spTree>
    <p:extLst>
      <p:ext uri="{BB962C8B-B14F-4D97-AF65-F5344CB8AC3E}">
        <p14:creationId xmlns:p14="http://schemas.microsoft.com/office/powerpoint/2010/main" val="70789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Evaluating the performance of a parallel program</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6"/>
            <a:ext cx="11193119" cy="4679257"/>
          </a:xfrm>
        </p:spPr>
        <p:txBody>
          <a:bodyPr>
            <a:normAutofit/>
          </a:bodyPr>
          <a:lstStyle/>
          <a:p>
            <a:pPr algn="just"/>
            <a:r>
              <a:rPr lang="en-US" dirty="0"/>
              <a:t>The development of parallel programming created the need for performance metrics in order to decide whether its use is convenient or not. Indeed, the focus of parallel computing is to solve large problems in a relatively short period of time. </a:t>
            </a:r>
          </a:p>
          <a:p>
            <a:pPr algn="just"/>
            <a:r>
              <a:rPr lang="en-US" dirty="0"/>
              <a:t>The factors contributing to this objective are, for example, the type of hardware used, the degree of parallelism of the problem, and the parallel programming model adopted. To facilitate this, the analysis of basic concepts was introduced, which compares the parallel algorithm obtained from the original sequence.</a:t>
            </a:r>
          </a:p>
          <a:p>
            <a:pPr algn="just"/>
            <a:r>
              <a:rPr lang="en-US" dirty="0"/>
              <a:t>The performance is achieved by analyzing and quantifying the number of threads and/or the number of processes used. To analyze this, let's introduce a few performance indexes:</a:t>
            </a:r>
          </a:p>
          <a:p>
            <a:pPr lvl="1"/>
            <a:r>
              <a:rPr lang="en-US" sz="1800" b="1" dirty="0"/>
              <a:t>Speedup</a:t>
            </a:r>
            <a:endParaRPr lang="en-US" sz="1800" dirty="0"/>
          </a:p>
          <a:p>
            <a:pPr lvl="1"/>
            <a:r>
              <a:rPr lang="en-US" sz="1800" b="1" dirty="0"/>
              <a:t>Efficiency</a:t>
            </a:r>
            <a:endParaRPr lang="en-US" sz="1800" dirty="0"/>
          </a:p>
          <a:p>
            <a:pPr lvl="1"/>
            <a:r>
              <a:rPr lang="en-US" sz="1800" b="1" dirty="0"/>
              <a:t>Scaling</a:t>
            </a:r>
            <a:endParaRPr lang="en-US" sz="1800" dirty="0"/>
          </a:p>
          <a:p>
            <a:pPr marL="0" indent="0">
              <a:buNone/>
            </a:pPr>
            <a:endParaRPr lang="en-US" dirty="0"/>
          </a:p>
        </p:txBody>
      </p:sp>
    </p:spTree>
    <p:extLst>
      <p:ext uri="{BB962C8B-B14F-4D97-AF65-F5344CB8AC3E}">
        <p14:creationId xmlns:p14="http://schemas.microsoft.com/office/powerpoint/2010/main" val="3402635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Speedup</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6"/>
            <a:ext cx="9702987" cy="2410191"/>
          </a:xfrm>
        </p:spPr>
        <p:txBody>
          <a:bodyPr>
            <a:normAutofit/>
          </a:bodyPr>
          <a:lstStyle/>
          <a:p>
            <a:r>
              <a:rPr lang="en-US" dirty="0"/>
              <a:t>The </a:t>
            </a:r>
            <a:r>
              <a:rPr lang="en-US" b="1" dirty="0"/>
              <a:t>speedup</a:t>
            </a:r>
            <a:r>
              <a:rPr lang="en-US" dirty="0"/>
              <a:t> is the measure that displays the benefit of solving a problem in parallel. It is defined as the ratio of the time taken to solve a problem on a single processing element (</a:t>
            </a:r>
            <a:r>
              <a:rPr lang="en-US" b="1" dirty="0"/>
              <a:t>Ts</a:t>
            </a:r>
            <a:r>
              <a:rPr lang="en-US" dirty="0"/>
              <a:t>) to the time required to solve the same problem on </a:t>
            </a:r>
            <a:r>
              <a:rPr lang="en-US" b="1" dirty="0"/>
              <a:t>p</a:t>
            </a:r>
            <a:r>
              <a:rPr lang="en-US" dirty="0"/>
              <a:t> identical processing elements (</a:t>
            </a:r>
            <a:r>
              <a:rPr lang="en-US" b="1" dirty="0" err="1"/>
              <a:t>Tp</a:t>
            </a:r>
            <a:r>
              <a:rPr lang="en-US" dirty="0"/>
              <a:t>).</a:t>
            </a:r>
          </a:p>
          <a:p>
            <a:r>
              <a:rPr lang="en-US" dirty="0"/>
              <a:t>We denote speedup as follows:</a:t>
            </a:r>
          </a:p>
          <a:p>
            <a:pPr marL="0" indent="0">
              <a:buNone/>
            </a:pPr>
            <a:endParaRPr lang="en-US" dirty="0"/>
          </a:p>
        </p:txBody>
      </p:sp>
      <p:pic>
        <p:nvPicPr>
          <p:cNvPr id="4" name="Picture 3">
            <a:extLst>
              <a:ext uri="{FF2B5EF4-FFF2-40B4-BE49-F238E27FC236}">
                <a16:creationId xmlns:a16="http://schemas.microsoft.com/office/drawing/2014/main" id="{D00B59C0-B219-4CB0-91DD-815467C86C21}"/>
              </a:ext>
            </a:extLst>
          </p:cNvPr>
          <p:cNvPicPr>
            <a:picLocks noChangeAspect="1"/>
          </p:cNvPicPr>
          <p:nvPr/>
        </p:nvPicPr>
        <p:blipFill>
          <a:blip r:embed="rId3"/>
          <a:stretch>
            <a:fillRect/>
          </a:stretch>
        </p:blipFill>
        <p:spPr>
          <a:xfrm>
            <a:off x="1382888" y="3702756"/>
            <a:ext cx="1435946" cy="1196622"/>
          </a:xfrm>
          <a:prstGeom prst="rect">
            <a:avLst/>
          </a:prstGeom>
        </p:spPr>
      </p:pic>
      <p:sp>
        <p:nvSpPr>
          <p:cNvPr id="5" name="Rectangle 4">
            <a:extLst>
              <a:ext uri="{FF2B5EF4-FFF2-40B4-BE49-F238E27FC236}">
                <a16:creationId xmlns:a16="http://schemas.microsoft.com/office/drawing/2014/main" id="{FA8AE0CC-7FBF-4F36-8A9D-7A8B8665507C}"/>
              </a:ext>
            </a:extLst>
          </p:cNvPr>
          <p:cNvSpPr/>
          <p:nvPr/>
        </p:nvSpPr>
        <p:spPr>
          <a:xfrm>
            <a:off x="801511" y="4889622"/>
            <a:ext cx="6096000" cy="1200329"/>
          </a:xfrm>
          <a:prstGeom prst="rect">
            <a:avLst/>
          </a:prstGeom>
        </p:spPr>
        <p:txBody>
          <a:bodyPr>
            <a:spAutoFit/>
          </a:bodyPr>
          <a:lstStyle/>
          <a:p>
            <a:r>
              <a:rPr lang="en-US" b="0" i="0" dirty="0">
                <a:solidFill>
                  <a:srgbClr val="3C3C3B"/>
                </a:solidFill>
                <a:effectLst/>
                <a:latin typeface="Lato"/>
              </a:rPr>
              <a:t>Let's recap these conditions:</a:t>
            </a:r>
          </a:p>
          <a:p>
            <a:pPr marL="285750" indent="-285750">
              <a:buFont typeface="Arial" panose="020B0604020202020204" pitchFamily="34" charset="0"/>
              <a:buChar char="•"/>
            </a:pPr>
            <a:r>
              <a:rPr lang="en-US" b="1" i="0" dirty="0">
                <a:solidFill>
                  <a:srgbClr val="3C3C3B"/>
                </a:solidFill>
                <a:effectLst/>
                <a:latin typeface="Lato"/>
              </a:rPr>
              <a:t>S = p</a:t>
            </a:r>
            <a:r>
              <a:rPr lang="en-US" b="0" i="0" dirty="0">
                <a:solidFill>
                  <a:srgbClr val="3C3C3B"/>
                </a:solidFill>
                <a:effectLst/>
                <a:latin typeface="Lato"/>
              </a:rPr>
              <a:t> is a linear or ideal speedup.</a:t>
            </a:r>
          </a:p>
          <a:p>
            <a:pPr marL="285750" indent="-285750">
              <a:buFont typeface="Arial" panose="020B0604020202020204" pitchFamily="34" charset="0"/>
              <a:buChar char="•"/>
            </a:pPr>
            <a:r>
              <a:rPr lang="en-US" b="1" i="0" dirty="0">
                <a:solidFill>
                  <a:srgbClr val="3C3C3B"/>
                </a:solidFill>
                <a:effectLst/>
                <a:latin typeface="Lato"/>
              </a:rPr>
              <a:t>S &lt; p</a:t>
            </a:r>
            <a:r>
              <a:rPr lang="en-US" b="0" i="0" dirty="0">
                <a:solidFill>
                  <a:srgbClr val="3C3C3B"/>
                </a:solidFill>
                <a:effectLst/>
                <a:latin typeface="Lato"/>
              </a:rPr>
              <a:t> is a real speedup.</a:t>
            </a:r>
          </a:p>
          <a:p>
            <a:pPr marL="285750" indent="-285750">
              <a:buFont typeface="Arial" panose="020B0604020202020204" pitchFamily="34" charset="0"/>
              <a:buChar char="•"/>
            </a:pPr>
            <a:r>
              <a:rPr lang="en-US" b="1" i="0" dirty="0">
                <a:solidFill>
                  <a:srgbClr val="3C3C3B"/>
                </a:solidFill>
                <a:effectLst/>
                <a:latin typeface="Lato"/>
              </a:rPr>
              <a:t>S &gt; p</a:t>
            </a:r>
            <a:r>
              <a:rPr lang="en-US" b="0" i="0" dirty="0">
                <a:solidFill>
                  <a:srgbClr val="3C3C3B"/>
                </a:solidFill>
                <a:effectLst/>
                <a:latin typeface="Lato"/>
              </a:rPr>
              <a:t> is a </a:t>
            </a:r>
            <a:r>
              <a:rPr lang="en-US" b="0" i="0" dirty="0" err="1">
                <a:solidFill>
                  <a:srgbClr val="3C3C3B"/>
                </a:solidFill>
                <a:effectLst/>
                <a:latin typeface="Lato"/>
              </a:rPr>
              <a:t>superlinear</a:t>
            </a:r>
            <a:r>
              <a:rPr lang="en-US" b="0" i="0" dirty="0">
                <a:solidFill>
                  <a:srgbClr val="3C3C3B"/>
                </a:solidFill>
                <a:effectLst/>
                <a:latin typeface="Lato"/>
              </a:rPr>
              <a:t> speedup.</a:t>
            </a:r>
          </a:p>
        </p:txBody>
      </p:sp>
    </p:spTree>
    <p:extLst>
      <p:ext uri="{BB962C8B-B14F-4D97-AF65-F5344CB8AC3E}">
        <p14:creationId xmlns:p14="http://schemas.microsoft.com/office/powerpoint/2010/main" val="282917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a:xfrm>
            <a:off x="581192" y="702156"/>
            <a:ext cx="11029616" cy="690416"/>
          </a:xfrm>
        </p:spPr>
        <p:txBody>
          <a:bodyPr/>
          <a:lstStyle/>
          <a:p>
            <a:r>
              <a:rPr lang="en-US" dirty="0"/>
              <a:t>FLYNN’S TAXONOMY</a:t>
            </a:r>
          </a:p>
        </p:txBody>
      </p:sp>
      <p:sp>
        <p:nvSpPr>
          <p:cNvPr id="3" name="Content Placeholder 2">
            <a:extLst>
              <a:ext uri="{FF2B5EF4-FFF2-40B4-BE49-F238E27FC236}">
                <a16:creationId xmlns:a16="http://schemas.microsoft.com/office/drawing/2014/main" id="{282455E2-349B-4920-A838-E97763900C7A}"/>
              </a:ext>
            </a:extLst>
          </p:cNvPr>
          <p:cNvSpPr>
            <a:spLocks noGrp="1"/>
          </p:cNvSpPr>
          <p:nvPr>
            <p:ph idx="1"/>
          </p:nvPr>
        </p:nvSpPr>
        <p:spPr>
          <a:xfrm>
            <a:off x="581192" y="1585519"/>
            <a:ext cx="11029615" cy="4389831"/>
          </a:xfrm>
        </p:spPr>
        <p:txBody>
          <a:bodyPr/>
          <a:lstStyle/>
          <a:p>
            <a:pPr marL="0" indent="0">
              <a:buNone/>
            </a:pPr>
            <a:r>
              <a:rPr lang="en-US" dirty="0"/>
              <a:t>Flynn's taxonomy is a system for classifying computer architectures. It is based on two main concepts:</a:t>
            </a:r>
          </a:p>
          <a:p>
            <a:pPr marL="0" indent="0">
              <a:buNone/>
            </a:pPr>
            <a:endParaRPr lang="en-US" dirty="0"/>
          </a:p>
          <a:p>
            <a:pPr marL="0" indent="0">
              <a:buNone/>
            </a:pPr>
            <a:r>
              <a:rPr lang="en-US" dirty="0"/>
              <a:t>Instruction flow: A system with n CPU has n program counters and, therefore, n instructions flows. This corresponds to a program counter.</a:t>
            </a:r>
          </a:p>
          <a:p>
            <a:pPr marL="0" indent="0">
              <a:buNone/>
            </a:pPr>
            <a:r>
              <a:rPr lang="en-US" dirty="0"/>
              <a:t>Data flow: A program that calculates a function on a list of data has a data flow. The program that calculates the same function on several different lists of data has more data flows. This is made up of a set of operands.</a:t>
            </a:r>
          </a:p>
        </p:txBody>
      </p:sp>
    </p:spTree>
    <p:extLst>
      <p:ext uri="{BB962C8B-B14F-4D97-AF65-F5344CB8AC3E}">
        <p14:creationId xmlns:p14="http://schemas.microsoft.com/office/powerpoint/2010/main" val="400435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6"/>
            <a:ext cx="9702987" cy="2410191"/>
          </a:xfrm>
        </p:spPr>
        <p:txBody>
          <a:bodyPr>
            <a:normAutofit/>
          </a:bodyPr>
          <a:lstStyle/>
          <a:p>
            <a:pPr algn="just"/>
            <a:r>
              <a:rPr lang="en-US" dirty="0"/>
              <a:t>Scaling is defined as the ability to be efficient on a parallel machine. It identifies the computing power (speed of execution) in proportion to the number of processors. </a:t>
            </a:r>
          </a:p>
          <a:p>
            <a:pPr algn="just"/>
            <a:r>
              <a:rPr lang="en-US" dirty="0"/>
              <a:t>By increasing the size of the problem and, at the same time, the number of processors, there will be no loss in terms of performance.</a:t>
            </a:r>
          </a:p>
          <a:p>
            <a:pPr algn="just"/>
            <a:r>
              <a:rPr lang="en-US" dirty="0"/>
              <a:t>The scalable system, depending on the increments of the different factors, may maintain the same efficiency or improve it.</a:t>
            </a:r>
          </a:p>
        </p:txBody>
      </p:sp>
    </p:spTree>
    <p:extLst>
      <p:ext uri="{BB962C8B-B14F-4D97-AF65-F5344CB8AC3E}">
        <p14:creationId xmlns:p14="http://schemas.microsoft.com/office/powerpoint/2010/main" val="406716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Evaluating the performance of a parallel program</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1" y="1890877"/>
            <a:ext cx="11294720" cy="1188720"/>
          </a:xfrm>
        </p:spPr>
        <p:txBody>
          <a:bodyPr>
            <a:normAutofit/>
          </a:bodyPr>
          <a:lstStyle/>
          <a:p>
            <a:r>
              <a:rPr lang="en-US" dirty="0"/>
              <a:t>The limitations of parallel computation are introduced by </a:t>
            </a:r>
            <a:r>
              <a:rPr lang="en-US" b="1" dirty="0"/>
              <a:t>Amdahl</a:t>
            </a:r>
            <a:r>
              <a:rPr lang="en-US" dirty="0"/>
              <a:t>'s law. </a:t>
            </a:r>
          </a:p>
          <a:p>
            <a:r>
              <a:rPr lang="en-US" dirty="0"/>
              <a:t>To evaluate the </a:t>
            </a:r>
            <a:r>
              <a:rPr lang="en-US" b="1" dirty="0"/>
              <a:t>degree of efficiency</a:t>
            </a:r>
            <a:r>
              <a:rPr lang="en-US" dirty="0"/>
              <a:t> of the parallelization of a sequential algorithm, we have </a:t>
            </a:r>
            <a:r>
              <a:rPr lang="en-US" b="1" dirty="0"/>
              <a:t>Gustafson</a:t>
            </a:r>
            <a:r>
              <a:rPr lang="en-US" dirty="0"/>
              <a:t>'s law.</a:t>
            </a:r>
          </a:p>
        </p:txBody>
      </p:sp>
      <p:sp>
        <p:nvSpPr>
          <p:cNvPr id="4" name="Rectangle 3">
            <a:extLst>
              <a:ext uri="{FF2B5EF4-FFF2-40B4-BE49-F238E27FC236}">
                <a16:creationId xmlns:a16="http://schemas.microsoft.com/office/drawing/2014/main" id="{F7D8531D-04B9-4C41-83A5-02F0FE6716E1}"/>
              </a:ext>
            </a:extLst>
          </p:cNvPr>
          <p:cNvSpPr/>
          <p:nvPr/>
        </p:nvSpPr>
        <p:spPr>
          <a:xfrm>
            <a:off x="581191" y="3244334"/>
            <a:ext cx="10628675" cy="2954655"/>
          </a:xfrm>
          <a:prstGeom prst="rect">
            <a:avLst/>
          </a:prstGeom>
        </p:spPr>
        <p:txBody>
          <a:bodyPr wrap="square">
            <a:spAutoFit/>
          </a:bodyPr>
          <a:lstStyle/>
          <a:p>
            <a:r>
              <a:rPr lang="en-US" sz="2400" b="1" i="0" dirty="0">
                <a:solidFill>
                  <a:srgbClr val="3C3C3B"/>
                </a:solidFill>
                <a:effectLst/>
                <a:latin typeface="Montserrat-subs"/>
              </a:rPr>
              <a:t>Amdahl's law</a:t>
            </a:r>
          </a:p>
          <a:p>
            <a:r>
              <a:rPr lang="en-US" dirty="0"/>
              <a:t>Amdahl's law is a widely used law that is used to design processors and parallel algorithms. It states that the maximum speedup that can be achieved is limited by the serial component of the program:</a:t>
            </a: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p:txBody>
      </p:sp>
      <p:pic>
        <p:nvPicPr>
          <p:cNvPr id="5" name="Picture 4">
            <a:extLst>
              <a:ext uri="{FF2B5EF4-FFF2-40B4-BE49-F238E27FC236}">
                <a16:creationId xmlns:a16="http://schemas.microsoft.com/office/drawing/2014/main" id="{902E1870-416B-4DFE-B1AB-A6D20EEF2012}"/>
              </a:ext>
            </a:extLst>
          </p:cNvPr>
          <p:cNvPicPr>
            <a:picLocks noChangeAspect="1"/>
          </p:cNvPicPr>
          <p:nvPr/>
        </p:nvPicPr>
        <p:blipFill>
          <a:blip r:embed="rId3"/>
          <a:stretch>
            <a:fillRect/>
          </a:stretch>
        </p:blipFill>
        <p:spPr>
          <a:xfrm>
            <a:off x="737658" y="4329548"/>
            <a:ext cx="1208623" cy="784319"/>
          </a:xfrm>
          <a:prstGeom prst="rect">
            <a:avLst/>
          </a:prstGeom>
        </p:spPr>
      </p:pic>
      <p:pic>
        <p:nvPicPr>
          <p:cNvPr id="6" name="Picture 5">
            <a:extLst>
              <a:ext uri="{FF2B5EF4-FFF2-40B4-BE49-F238E27FC236}">
                <a16:creationId xmlns:a16="http://schemas.microsoft.com/office/drawing/2014/main" id="{C06F71FD-B1BC-43EF-9371-DEB92D4BC8CD}"/>
              </a:ext>
            </a:extLst>
          </p:cNvPr>
          <p:cNvPicPr>
            <a:picLocks noChangeAspect="1"/>
          </p:cNvPicPr>
          <p:nvPr/>
        </p:nvPicPr>
        <p:blipFill>
          <a:blip r:embed="rId4"/>
          <a:stretch>
            <a:fillRect/>
          </a:stretch>
        </p:blipFill>
        <p:spPr>
          <a:xfrm>
            <a:off x="737658" y="5370314"/>
            <a:ext cx="4333875" cy="828675"/>
          </a:xfrm>
          <a:prstGeom prst="rect">
            <a:avLst/>
          </a:prstGeom>
        </p:spPr>
      </p:pic>
    </p:spTree>
    <p:extLst>
      <p:ext uri="{BB962C8B-B14F-4D97-AF65-F5344CB8AC3E}">
        <p14:creationId xmlns:p14="http://schemas.microsoft.com/office/powerpoint/2010/main" val="1561513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Evaluating the performance of a parallel program</a:t>
            </a:r>
          </a:p>
        </p:txBody>
      </p:sp>
      <p:sp>
        <p:nvSpPr>
          <p:cNvPr id="4" name="Rectangle 3">
            <a:extLst>
              <a:ext uri="{FF2B5EF4-FFF2-40B4-BE49-F238E27FC236}">
                <a16:creationId xmlns:a16="http://schemas.microsoft.com/office/drawing/2014/main" id="{F7D8531D-04B9-4C41-83A5-02F0FE6716E1}"/>
              </a:ext>
            </a:extLst>
          </p:cNvPr>
          <p:cNvSpPr/>
          <p:nvPr/>
        </p:nvSpPr>
        <p:spPr>
          <a:xfrm>
            <a:off x="581192" y="2159212"/>
            <a:ext cx="10628675" cy="4339650"/>
          </a:xfrm>
          <a:prstGeom prst="rect">
            <a:avLst/>
          </a:prstGeom>
        </p:spPr>
        <p:txBody>
          <a:bodyPr wrap="square">
            <a:spAutoFit/>
          </a:bodyPr>
          <a:lstStyle/>
          <a:p>
            <a:r>
              <a:rPr lang="en-US" sz="2400" b="1" dirty="0">
                <a:solidFill>
                  <a:srgbClr val="3C3C3B"/>
                </a:solidFill>
                <a:latin typeface="Montserrat-subs"/>
              </a:rPr>
              <a:t>Gustafson's law</a:t>
            </a:r>
          </a:p>
          <a:p>
            <a:r>
              <a:rPr lang="en-US" dirty="0"/>
              <a:t>Gustafson's law states the following:</a:t>
            </a: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dirty="0"/>
          </a:p>
          <a:p>
            <a:endParaRPr lang="en-US" dirty="0"/>
          </a:p>
          <a:p>
            <a:r>
              <a:rPr lang="en-US" dirty="0"/>
              <a:t>we indicated in the equation the following applies:</a:t>
            </a:r>
          </a:p>
          <a:p>
            <a:pPr marL="285750" indent="-285750">
              <a:buFont typeface="Arial" panose="020B0604020202020204" pitchFamily="34" charset="0"/>
              <a:buChar char="•"/>
            </a:pPr>
            <a:r>
              <a:rPr lang="en-US" b="1" dirty="0"/>
              <a:t>P</a:t>
            </a:r>
            <a:r>
              <a:rPr lang="en-US" dirty="0"/>
              <a:t> is the </a:t>
            </a:r>
            <a:r>
              <a:rPr lang="en-US" b="1" dirty="0"/>
              <a:t>number of processors.</a:t>
            </a:r>
            <a:endParaRPr lang="en-US" dirty="0"/>
          </a:p>
          <a:p>
            <a:pPr marL="285750" indent="-285750">
              <a:buFont typeface="Arial" panose="020B0604020202020204" pitchFamily="34" charset="0"/>
              <a:buChar char="•"/>
            </a:pPr>
            <a:r>
              <a:rPr lang="en-US" b="1" dirty="0"/>
              <a:t>S</a:t>
            </a:r>
            <a:r>
              <a:rPr lang="en-US" dirty="0"/>
              <a:t> is the </a:t>
            </a:r>
            <a:r>
              <a:rPr lang="en-US" b="1" dirty="0"/>
              <a:t>speedup</a:t>
            </a:r>
            <a:r>
              <a:rPr lang="en-US" dirty="0"/>
              <a:t> factor.</a:t>
            </a:r>
          </a:p>
          <a:p>
            <a:pPr marL="285750" indent="-285750">
              <a:buFont typeface="Arial" panose="020B0604020202020204" pitchFamily="34" charset="0"/>
              <a:buChar char="•"/>
            </a:pPr>
            <a:r>
              <a:rPr lang="en-US" b="1" dirty="0"/>
              <a:t>α</a:t>
            </a:r>
            <a:r>
              <a:rPr lang="en-US" dirty="0"/>
              <a:t> is the </a:t>
            </a:r>
            <a:r>
              <a:rPr lang="en-US" b="1" dirty="0"/>
              <a:t>non-parallelizable fraction</a:t>
            </a:r>
            <a:r>
              <a:rPr lang="en-US" dirty="0"/>
              <a:t> of any parallel process.</a:t>
            </a: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p:txBody>
      </p:sp>
      <p:pic>
        <p:nvPicPr>
          <p:cNvPr id="8" name="Picture 7">
            <a:extLst>
              <a:ext uri="{FF2B5EF4-FFF2-40B4-BE49-F238E27FC236}">
                <a16:creationId xmlns:a16="http://schemas.microsoft.com/office/drawing/2014/main" id="{992EC6E0-3653-4C2F-BABB-E50AECE99500}"/>
              </a:ext>
            </a:extLst>
          </p:cNvPr>
          <p:cNvPicPr>
            <a:picLocks noChangeAspect="1"/>
          </p:cNvPicPr>
          <p:nvPr/>
        </p:nvPicPr>
        <p:blipFill>
          <a:blip r:embed="rId3"/>
          <a:stretch>
            <a:fillRect/>
          </a:stretch>
        </p:blipFill>
        <p:spPr>
          <a:xfrm>
            <a:off x="982133" y="2974871"/>
            <a:ext cx="2449034" cy="806907"/>
          </a:xfrm>
          <a:prstGeom prst="rect">
            <a:avLst/>
          </a:prstGeom>
        </p:spPr>
      </p:pic>
    </p:spTree>
    <p:extLst>
      <p:ext uri="{BB962C8B-B14F-4D97-AF65-F5344CB8AC3E}">
        <p14:creationId xmlns:p14="http://schemas.microsoft.com/office/powerpoint/2010/main" val="9352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Process </a:t>
            </a:r>
            <a:r>
              <a:rPr lang="en-US"/>
              <a:t>and thread</a:t>
            </a:r>
            <a:endParaRPr lang="en-US" dirty="0"/>
          </a:p>
        </p:txBody>
      </p:sp>
      <p:sp>
        <p:nvSpPr>
          <p:cNvPr id="4" name="Rectangle 3">
            <a:extLst>
              <a:ext uri="{FF2B5EF4-FFF2-40B4-BE49-F238E27FC236}">
                <a16:creationId xmlns:a16="http://schemas.microsoft.com/office/drawing/2014/main" id="{F7D8531D-04B9-4C41-83A5-02F0FE6716E1}"/>
              </a:ext>
            </a:extLst>
          </p:cNvPr>
          <p:cNvSpPr/>
          <p:nvPr/>
        </p:nvSpPr>
        <p:spPr>
          <a:xfrm>
            <a:off x="581192" y="2159212"/>
            <a:ext cx="10628675" cy="4339650"/>
          </a:xfrm>
          <a:prstGeom prst="rect">
            <a:avLst/>
          </a:prstGeom>
        </p:spPr>
        <p:txBody>
          <a:bodyPr wrap="square">
            <a:spAutoFit/>
          </a:bodyPr>
          <a:lstStyle/>
          <a:p>
            <a:r>
              <a:rPr lang="en-US" sz="2400" b="1" dirty="0">
                <a:solidFill>
                  <a:srgbClr val="3C3C3B"/>
                </a:solidFill>
                <a:latin typeface="Montserrat-subs"/>
              </a:rPr>
              <a:t>Gustafson's law</a:t>
            </a:r>
          </a:p>
          <a:p>
            <a:r>
              <a:rPr lang="en-US" dirty="0"/>
              <a:t>Gustafson's law states the following:</a:t>
            </a: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dirty="0"/>
          </a:p>
          <a:p>
            <a:endParaRPr lang="en-US" dirty="0"/>
          </a:p>
          <a:p>
            <a:r>
              <a:rPr lang="en-US" dirty="0"/>
              <a:t>we indicated in the equation the following applies:</a:t>
            </a:r>
          </a:p>
          <a:p>
            <a:pPr marL="285750" indent="-285750">
              <a:buFont typeface="Arial" panose="020B0604020202020204" pitchFamily="34" charset="0"/>
              <a:buChar char="•"/>
            </a:pPr>
            <a:r>
              <a:rPr lang="en-US" b="1" dirty="0"/>
              <a:t>P</a:t>
            </a:r>
            <a:r>
              <a:rPr lang="en-US" dirty="0"/>
              <a:t> is the </a:t>
            </a:r>
            <a:r>
              <a:rPr lang="en-US" b="1" dirty="0"/>
              <a:t>number of processors.</a:t>
            </a:r>
            <a:endParaRPr lang="en-US" dirty="0"/>
          </a:p>
          <a:p>
            <a:pPr marL="285750" indent="-285750">
              <a:buFont typeface="Arial" panose="020B0604020202020204" pitchFamily="34" charset="0"/>
              <a:buChar char="•"/>
            </a:pPr>
            <a:r>
              <a:rPr lang="en-US" b="1" dirty="0"/>
              <a:t>S</a:t>
            </a:r>
            <a:r>
              <a:rPr lang="en-US" dirty="0"/>
              <a:t> is the </a:t>
            </a:r>
            <a:r>
              <a:rPr lang="en-US" b="1" dirty="0"/>
              <a:t>speedup</a:t>
            </a:r>
            <a:r>
              <a:rPr lang="en-US" dirty="0"/>
              <a:t> factor.</a:t>
            </a:r>
          </a:p>
          <a:p>
            <a:pPr marL="285750" indent="-285750">
              <a:buFont typeface="Arial" panose="020B0604020202020204" pitchFamily="34" charset="0"/>
              <a:buChar char="•"/>
            </a:pPr>
            <a:r>
              <a:rPr lang="en-US" b="1" dirty="0"/>
              <a:t>α</a:t>
            </a:r>
            <a:r>
              <a:rPr lang="en-US" dirty="0"/>
              <a:t> is the </a:t>
            </a:r>
            <a:r>
              <a:rPr lang="en-US" b="1" dirty="0"/>
              <a:t>non-parallelizable fraction</a:t>
            </a:r>
            <a:r>
              <a:rPr lang="en-US" dirty="0"/>
              <a:t> of any parallel process.</a:t>
            </a: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a:p>
            <a:endParaRPr lang="en-US" dirty="0">
              <a:solidFill>
                <a:srgbClr val="3C3C3B"/>
              </a:solidFill>
              <a:latin typeface="Montserrat-subs"/>
            </a:endParaRPr>
          </a:p>
          <a:p>
            <a:endParaRPr lang="en-US" b="0" i="0" dirty="0">
              <a:solidFill>
                <a:srgbClr val="3C3C3B"/>
              </a:solidFill>
              <a:effectLst/>
              <a:latin typeface="Montserrat-subs"/>
            </a:endParaRPr>
          </a:p>
        </p:txBody>
      </p:sp>
      <p:pic>
        <p:nvPicPr>
          <p:cNvPr id="8" name="Picture 7">
            <a:extLst>
              <a:ext uri="{FF2B5EF4-FFF2-40B4-BE49-F238E27FC236}">
                <a16:creationId xmlns:a16="http://schemas.microsoft.com/office/drawing/2014/main" id="{992EC6E0-3653-4C2F-BABB-E50AECE99500}"/>
              </a:ext>
            </a:extLst>
          </p:cNvPr>
          <p:cNvPicPr>
            <a:picLocks noChangeAspect="1"/>
          </p:cNvPicPr>
          <p:nvPr/>
        </p:nvPicPr>
        <p:blipFill>
          <a:blip r:embed="rId3"/>
          <a:stretch>
            <a:fillRect/>
          </a:stretch>
        </p:blipFill>
        <p:spPr>
          <a:xfrm>
            <a:off x="982133" y="2974871"/>
            <a:ext cx="2449034" cy="806907"/>
          </a:xfrm>
          <a:prstGeom prst="rect">
            <a:avLst/>
          </a:prstGeom>
        </p:spPr>
      </p:pic>
    </p:spTree>
    <p:extLst>
      <p:ext uri="{BB962C8B-B14F-4D97-AF65-F5344CB8AC3E}">
        <p14:creationId xmlns:p14="http://schemas.microsoft.com/office/powerpoint/2010/main" val="3690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a:xfrm>
            <a:off x="581192" y="702156"/>
            <a:ext cx="11029616" cy="690416"/>
          </a:xfrm>
        </p:spPr>
        <p:txBody>
          <a:bodyPr/>
          <a:lstStyle/>
          <a:p>
            <a:r>
              <a:rPr lang="en-US" dirty="0"/>
              <a:t>FLYNN’S TAXONOMY</a:t>
            </a:r>
          </a:p>
        </p:txBody>
      </p:sp>
      <p:pic>
        <p:nvPicPr>
          <p:cNvPr id="4" name="Content Placeholder 3">
            <a:extLst>
              <a:ext uri="{FF2B5EF4-FFF2-40B4-BE49-F238E27FC236}">
                <a16:creationId xmlns:a16="http://schemas.microsoft.com/office/drawing/2014/main" id="{473C8AFE-2200-4D24-B8C4-4D9D83E5AF89}"/>
              </a:ext>
            </a:extLst>
          </p:cNvPr>
          <p:cNvPicPr>
            <a:picLocks noGrp="1" noChangeAspect="1"/>
          </p:cNvPicPr>
          <p:nvPr>
            <p:ph idx="1"/>
          </p:nvPr>
        </p:nvPicPr>
        <p:blipFill>
          <a:blip r:embed="rId2"/>
          <a:stretch>
            <a:fillRect/>
          </a:stretch>
        </p:blipFill>
        <p:spPr>
          <a:xfrm>
            <a:off x="2456794" y="2026021"/>
            <a:ext cx="7077075" cy="3257550"/>
          </a:xfrm>
          <a:prstGeom prst="rect">
            <a:avLst/>
          </a:prstGeom>
        </p:spPr>
      </p:pic>
    </p:spTree>
    <p:extLst>
      <p:ext uri="{BB962C8B-B14F-4D97-AF65-F5344CB8AC3E}">
        <p14:creationId xmlns:p14="http://schemas.microsoft.com/office/powerpoint/2010/main" val="287096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a:xfrm>
            <a:off x="581192" y="702156"/>
            <a:ext cx="11029616" cy="690416"/>
          </a:xfrm>
        </p:spPr>
        <p:txBody>
          <a:bodyPr/>
          <a:lstStyle/>
          <a:p>
            <a:r>
              <a:rPr lang="en-US" dirty="0"/>
              <a:t>Memory organization</a:t>
            </a:r>
          </a:p>
        </p:txBody>
      </p:sp>
      <p:pic>
        <p:nvPicPr>
          <p:cNvPr id="4" name="Content Placeholder 3">
            <a:extLst>
              <a:ext uri="{FF2B5EF4-FFF2-40B4-BE49-F238E27FC236}">
                <a16:creationId xmlns:a16="http://schemas.microsoft.com/office/drawing/2014/main" id="{C18D2C74-1617-443E-9B82-1FABEA0E7D6B}"/>
              </a:ext>
            </a:extLst>
          </p:cNvPr>
          <p:cNvPicPr>
            <a:picLocks noGrp="1" noChangeAspect="1"/>
          </p:cNvPicPr>
          <p:nvPr>
            <p:ph idx="1"/>
          </p:nvPr>
        </p:nvPicPr>
        <p:blipFill>
          <a:blip r:embed="rId3"/>
          <a:stretch>
            <a:fillRect/>
          </a:stretch>
        </p:blipFill>
        <p:spPr>
          <a:xfrm>
            <a:off x="2452687" y="2318544"/>
            <a:ext cx="7286625" cy="2924175"/>
          </a:xfrm>
          <a:prstGeom prst="rect">
            <a:avLst/>
          </a:prstGeom>
        </p:spPr>
      </p:pic>
    </p:spTree>
    <p:extLst>
      <p:ext uri="{BB962C8B-B14F-4D97-AF65-F5344CB8AC3E}">
        <p14:creationId xmlns:p14="http://schemas.microsoft.com/office/powerpoint/2010/main" val="268855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Shared memory</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sz="half" idx="1"/>
          </p:nvPr>
        </p:nvSpPr>
        <p:spPr>
          <a:xfrm>
            <a:off x="581193" y="2228003"/>
            <a:ext cx="5774451" cy="4217953"/>
          </a:xfrm>
        </p:spPr>
        <p:txBody>
          <a:bodyPr>
            <a:normAutofit fontScale="92500"/>
          </a:bodyPr>
          <a:lstStyle/>
          <a:p>
            <a:pPr marL="0" indent="0" algn="just">
              <a:buNone/>
            </a:pPr>
            <a:r>
              <a:rPr lang="en-US" dirty="0"/>
              <a:t>Main Features:</a:t>
            </a:r>
          </a:p>
          <a:p>
            <a:pPr algn="just"/>
            <a:r>
              <a:rPr lang="en-US" dirty="0"/>
              <a:t>The memory is the same for all processors. For example, all the processors associated with the same data structure will work with the same logical memory addresses, thus accessing the same memory locations.</a:t>
            </a:r>
          </a:p>
          <a:p>
            <a:pPr algn="just"/>
            <a:r>
              <a:rPr lang="en-US" dirty="0"/>
              <a:t>The synchronization is obtained by reading the tasks of various processors and allowing the shared memory. In fact, the processors can only access one memory at a time.</a:t>
            </a:r>
          </a:p>
          <a:p>
            <a:pPr algn="just"/>
            <a:r>
              <a:rPr lang="en-US" dirty="0"/>
              <a:t>A shared memory location must not be changed from a task while another task accesses it.</a:t>
            </a:r>
          </a:p>
          <a:p>
            <a:pPr algn="just"/>
            <a:r>
              <a:rPr lang="en-US" dirty="0"/>
              <a:t>Sharing data between tasks is fast. The time required to communicate is the time that one of them takes to read a single location (depending on the speed of memory access).</a:t>
            </a:r>
          </a:p>
          <a:p>
            <a:endParaRPr lang="en-US" dirty="0"/>
          </a:p>
        </p:txBody>
      </p:sp>
      <p:pic>
        <p:nvPicPr>
          <p:cNvPr id="5" name="Picture 4">
            <a:extLst>
              <a:ext uri="{FF2B5EF4-FFF2-40B4-BE49-F238E27FC236}">
                <a16:creationId xmlns:a16="http://schemas.microsoft.com/office/drawing/2014/main" id="{40D9327A-EC24-4FD9-BF2F-38E2AB3B6C0D}"/>
              </a:ext>
            </a:extLst>
          </p:cNvPr>
          <p:cNvPicPr>
            <a:picLocks noChangeAspect="1"/>
          </p:cNvPicPr>
          <p:nvPr/>
        </p:nvPicPr>
        <p:blipFill>
          <a:blip r:embed="rId3"/>
          <a:stretch>
            <a:fillRect/>
          </a:stretch>
        </p:blipFill>
        <p:spPr>
          <a:xfrm>
            <a:off x="6565498" y="2678464"/>
            <a:ext cx="4895850" cy="2562225"/>
          </a:xfrm>
          <a:prstGeom prst="rect">
            <a:avLst/>
          </a:prstGeom>
        </p:spPr>
      </p:pic>
    </p:spTree>
    <p:extLst>
      <p:ext uri="{BB962C8B-B14F-4D97-AF65-F5344CB8AC3E}">
        <p14:creationId xmlns:p14="http://schemas.microsoft.com/office/powerpoint/2010/main" val="25900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Shared memory</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2" y="2427111"/>
            <a:ext cx="10786719" cy="4188178"/>
          </a:xfrm>
        </p:spPr>
        <p:txBody>
          <a:bodyPr>
            <a:normAutofit fontScale="85000" lnSpcReduction="10000"/>
          </a:bodyPr>
          <a:lstStyle/>
          <a:p>
            <a:pPr algn="just"/>
            <a:r>
              <a:rPr lang="en-US" b="1" dirty="0"/>
              <a:t>Uniform Memory Access</a:t>
            </a:r>
            <a:r>
              <a:rPr lang="en-US" dirty="0"/>
              <a:t> (</a:t>
            </a:r>
            <a:r>
              <a:rPr lang="en-US" b="1" dirty="0"/>
              <a:t>UMA</a:t>
            </a:r>
            <a:r>
              <a:rPr lang="en-US" dirty="0"/>
              <a:t>): The fundamental characteristic of this system is the access time to the memory that is constant for each processor and for any area of memory. For this reason, these systems are also called </a:t>
            </a:r>
            <a:r>
              <a:rPr lang="en-US" b="1" dirty="0"/>
              <a:t>Symmetric Multiprocessors</a:t>
            </a:r>
            <a:r>
              <a:rPr lang="en-US" dirty="0"/>
              <a:t> (</a:t>
            </a:r>
            <a:r>
              <a:rPr lang="en-US" b="1" dirty="0"/>
              <a:t>SMPs</a:t>
            </a:r>
            <a:r>
              <a:rPr lang="en-US" dirty="0"/>
              <a:t>). They are relatively simple to implement, but not very scalable. The coder is responsible for the management of the synchronization by inserting appropriate controls, semaphores, locks, and more in the program that manages resources.</a:t>
            </a:r>
          </a:p>
          <a:p>
            <a:pPr algn="just"/>
            <a:r>
              <a:rPr lang="en-US" b="1" dirty="0"/>
              <a:t>Non-Uniform Memory Access</a:t>
            </a:r>
            <a:r>
              <a:rPr lang="en-US" dirty="0"/>
              <a:t> (</a:t>
            </a:r>
            <a:r>
              <a:rPr lang="en-US" b="1" dirty="0"/>
              <a:t>NUMA</a:t>
            </a:r>
            <a:r>
              <a:rPr lang="en-US" dirty="0"/>
              <a:t>): These architectures divide the memory into high-speed access area that is assigned to each processor, and also, a common area for the data exchange, with slower access. These systems are also called </a:t>
            </a:r>
            <a:r>
              <a:rPr lang="en-US" b="1" dirty="0"/>
              <a:t>Distributed Shared Memory</a:t>
            </a:r>
            <a:r>
              <a:rPr lang="en-US" dirty="0"/>
              <a:t> (</a:t>
            </a:r>
            <a:r>
              <a:rPr lang="en-US" b="1" dirty="0"/>
              <a:t>DSM</a:t>
            </a:r>
            <a:r>
              <a:rPr lang="en-US" dirty="0"/>
              <a:t>) systems. They are very scalable, but complex to develop.</a:t>
            </a:r>
          </a:p>
          <a:p>
            <a:pPr algn="just"/>
            <a:r>
              <a:rPr lang="en-US" b="1" dirty="0"/>
              <a:t>No Remote Memory Access</a:t>
            </a:r>
            <a:r>
              <a:rPr lang="en-US" dirty="0"/>
              <a:t> (</a:t>
            </a:r>
            <a:r>
              <a:rPr lang="en-US" b="1" dirty="0" err="1"/>
              <a:t>NoRMA</a:t>
            </a:r>
            <a:r>
              <a:rPr lang="en-US" dirty="0"/>
              <a:t>): The memory is physically distributed among the processors (local memory). All local memories are private and can only access the local processor. The communication between the processors is through a communication protocol used for exchanging messages, which is known as the </a:t>
            </a:r>
            <a:r>
              <a:rPr lang="en-US" b="1" dirty="0"/>
              <a:t>message-passing protocol</a:t>
            </a:r>
            <a:r>
              <a:rPr lang="en-US" dirty="0"/>
              <a:t>.</a:t>
            </a:r>
          </a:p>
          <a:p>
            <a:pPr algn="just"/>
            <a:r>
              <a:rPr lang="en-US" b="1" dirty="0"/>
              <a:t>Cache-Only Memory Architecture</a:t>
            </a:r>
            <a:r>
              <a:rPr lang="en-US" dirty="0"/>
              <a:t> (</a:t>
            </a:r>
            <a:r>
              <a:rPr lang="en-US" b="1" dirty="0"/>
              <a:t>COMA</a:t>
            </a:r>
            <a:r>
              <a:rPr lang="en-US" dirty="0"/>
              <a:t>): These systems are equipped with only cached memories. While analyzing NUMA architectures, it was noticed that this architecture kept the local copies of the data in the cache and that this data was stored as duplicates in the main memory. This architecture removes duplicates and keeps only the cached memories; the memory is physically distributed among the processors (local memory). All local memories are private and can only access the local processor. The communication between the processors is also through the message-passing protocol.</a:t>
            </a:r>
          </a:p>
          <a:p>
            <a:endParaRPr lang="en-US" dirty="0"/>
          </a:p>
        </p:txBody>
      </p:sp>
    </p:spTree>
    <p:extLst>
      <p:ext uri="{BB962C8B-B14F-4D97-AF65-F5344CB8AC3E}">
        <p14:creationId xmlns:p14="http://schemas.microsoft.com/office/powerpoint/2010/main" val="321296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distributed memory</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sz="half" idx="1"/>
          </p:nvPr>
        </p:nvSpPr>
        <p:spPr>
          <a:xfrm>
            <a:off x="581193" y="2228003"/>
            <a:ext cx="5864762" cy="4409864"/>
          </a:xfrm>
        </p:spPr>
        <p:txBody>
          <a:bodyPr>
            <a:normAutofit fontScale="85000" lnSpcReduction="10000"/>
          </a:bodyPr>
          <a:lstStyle/>
          <a:p>
            <a:pPr marL="0" indent="0" algn="just">
              <a:buNone/>
            </a:pPr>
            <a:r>
              <a:rPr lang="en-US" dirty="0"/>
              <a:t>Main Features:</a:t>
            </a:r>
          </a:p>
          <a:p>
            <a:pPr algn="just"/>
            <a:r>
              <a:rPr lang="en-US" dirty="0"/>
              <a:t>Memory is physically distributed between processors; each local memory is directly accessible only by its processor.</a:t>
            </a:r>
          </a:p>
          <a:p>
            <a:pPr algn="just"/>
            <a:r>
              <a:rPr lang="en-US" dirty="0"/>
              <a:t>Synchronization is achieved by moving data (even if it's just the message itself) between processors (communication).</a:t>
            </a:r>
          </a:p>
          <a:p>
            <a:pPr algn="just"/>
            <a:r>
              <a:rPr lang="en-US" dirty="0"/>
              <a:t>The subdivision of data in the local memories affects the performance of the machine—it is essential to make subdivisions accurate, so as to minimize the communication between the CPUs. In addition to this, the processor that coordinates these operations of decomposition and composition must effectively communicate with the processors that operate on the individual parts of data structures.</a:t>
            </a:r>
          </a:p>
          <a:p>
            <a:pPr algn="just"/>
            <a:r>
              <a:rPr lang="en-US" dirty="0"/>
              <a:t>The message-passing protocol is used so that the CPUs can communicate with each other through the exchange of data packets. The messages are discrete units of information, in the sense that they have a well-defined identity, so it is always possible to distinguish them from each other.</a:t>
            </a:r>
          </a:p>
          <a:p>
            <a:endParaRPr lang="en-US" dirty="0"/>
          </a:p>
        </p:txBody>
      </p:sp>
      <p:pic>
        <p:nvPicPr>
          <p:cNvPr id="4" name="Picture 3">
            <a:extLst>
              <a:ext uri="{FF2B5EF4-FFF2-40B4-BE49-F238E27FC236}">
                <a16:creationId xmlns:a16="http://schemas.microsoft.com/office/drawing/2014/main" id="{587DCEF1-BA0B-4F5F-9524-F125BFB81628}"/>
              </a:ext>
            </a:extLst>
          </p:cNvPr>
          <p:cNvPicPr>
            <a:picLocks noChangeAspect="1"/>
          </p:cNvPicPr>
          <p:nvPr/>
        </p:nvPicPr>
        <p:blipFill>
          <a:blip r:embed="rId3"/>
          <a:stretch>
            <a:fillRect/>
          </a:stretch>
        </p:blipFill>
        <p:spPr>
          <a:xfrm>
            <a:off x="6445955" y="2640719"/>
            <a:ext cx="5384800" cy="2124472"/>
          </a:xfrm>
          <a:prstGeom prst="rect">
            <a:avLst/>
          </a:prstGeom>
        </p:spPr>
      </p:pic>
    </p:spTree>
    <p:extLst>
      <p:ext uri="{BB962C8B-B14F-4D97-AF65-F5344CB8AC3E}">
        <p14:creationId xmlns:p14="http://schemas.microsoft.com/office/powerpoint/2010/main" val="338901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distributed memory</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sz="half" idx="1"/>
          </p:nvPr>
        </p:nvSpPr>
        <p:spPr>
          <a:xfrm>
            <a:off x="581193" y="2228003"/>
            <a:ext cx="5774451" cy="4217953"/>
          </a:xfrm>
        </p:spPr>
        <p:txBody>
          <a:bodyPr>
            <a:normAutofit/>
          </a:bodyPr>
          <a:lstStyle/>
          <a:p>
            <a:pPr marL="0" indent="0" algn="just">
              <a:buNone/>
            </a:pPr>
            <a:r>
              <a:rPr lang="en-US" dirty="0"/>
              <a:t>Advantages:</a:t>
            </a:r>
          </a:p>
          <a:p>
            <a:pPr algn="just"/>
            <a:r>
              <a:rPr lang="en-US" dirty="0"/>
              <a:t>There are no conflicts at the level of the communication bus or switch. Each processor can use the full bandwidth of their own local memory without any interference from other processors.</a:t>
            </a:r>
          </a:p>
          <a:p>
            <a:pPr algn="just"/>
            <a:r>
              <a:rPr lang="en-US" dirty="0"/>
              <a:t>The lack of a common bus means that there is no intrinsic limit to the number of processors. The size of the system is only limited by the network used to connect the processors.</a:t>
            </a:r>
          </a:p>
          <a:p>
            <a:pPr algn="just"/>
            <a:r>
              <a:rPr lang="en-US" dirty="0"/>
              <a:t>There are no problems with cache coherency. Each processor is responsible for its own data and does not have to worry about upgrading any copies.</a:t>
            </a:r>
          </a:p>
          <a:p>
            <a:endParaRPr lang="en-US" dirty="0"/>
          </a:p>
        </p:txBody>
      </p:sp>
      <p:pic>
        <p:nvPicPr>
          <p:cNvPr id="6" name="Picture 5">
            <a:extLst>
              <a:ext uri="{FF2B5EF4-FFF2-40B4-BE49-F238E27FC236}">
                <a16:creationId xmlns:a16="http://schemas.microsoft.com/office/drawing/2014/main" id="{CB060C81-E86E-47DF-9BD4-5798443E0D8B}"/>
              </a:ext>
            </a:extLst>
          </p:cNvPr>
          <p:cNvPicPr>
            <a:picLocks noChangeAspect="1"/>
          </p:cNvPicPr>
          <p:nvPr/>
        </p:nvPicPr>
        <p:blipFill>
          <a:blip r:embed="rId3"/>
          <a:stretch>
            <a:fillRect/>
          </a:stretch>
        </p:blipFill>
        <p:spPr>
          <a:xfrm>
            <a:off x="6734007" y="3658873"/>
            <a:ext cx="4876800" cy="2962275"/>
          </a:xfrm>
          <a:prstGeom prst="rect">
            <a:avLst/>
          </a:prstGeom>
        </p:spPr>
      </p:pic>
      <p:pic>
        <p:nvPicPr>
          <p:cNvPr id="7" name="Picture 6">
            <a:extLst>
              <a:ext uri="{FF2B5EF4-FFF2-40B4-BE49-F238E27FC236}">
                <a16:creationId xmlns:a16="http://schemas.microsoft.com/office/drawing/2014/main" id="{A9F4FFFE-8B96-4C74-B261-90CB3CF3F078}"/>
              </a:ext>
            </a:extLst>
          </p:cNvPr>
          <p:cNvPicPr>
            <a:picLocks noChangeAspect="1"/>
          </p:cNvPicPr>
          <p:nvPr/>
        </p:nvPicPr>
        <p:blipFill>
          <a:blip r:embed="rId4"/>
          <a:stretch>
            <a:fillRect/>
          </a:stretch>
        </p:blipFill>
        <p:spPr>
          <a:xfrm>
            <a:off x="6480007" y="1266157"/>
            <a:ext cx="5384800" cy="2124472"/>
          </a:xfrm>
          <a:prstGeom prst="rect">
            <a:avLst/>
          </a:prstGeom>
        </p:spPr>
      </p:pic>
    </p:spTree>
    <p:extLst>
      <p:ext uri="{BB962C8B-B14F-4D97-AF65-F5344CB8AC3E}">
        <p14:creationId xmlns:p14="http://schemas.microsoft.com/office/powerpoint/2010/main" val="371739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C4A7-03A3-40C5-8C60-FF845C04F4C6}"/>
              </a:ext>
            </a:extLst>
          </p:cNvPr>
          <p:cNvSpPr>
            <a:spLocks noGrp="1"/>
          </p:cNvSpPr>
          <p:nvPr>
            <p:ph type="title"/>
          </p:nvPr>
        </p:nvSpPr>
        <p:spPr/>
        <p:txBody>
          <a:bodyPr/>
          <a:lstStyle/>
          <a:p>
            <a:r>
              <a:rPr lang="en-US" dirty="0"/>
              <a:t>Massively Parallel Processing (MPP)</a:t>
            </a:r>
          </a:p>
        </p:txBody>
      </p:sp>
      <p:sp>
        <p:nvSpPr>
          <p:cNvPr id="3" name="Content Placeholder 2">
            <a:extLst>
              <a:ext uri="{FF2B5EF4-FFF2-40B4-BE49-F238E27FC236}">
                <a16:creationId xmlns:a16="http://schemas.microsoft.com/office/drawing/2014/main" id="{5CA59F29-896B-461F-BA12-2462B6310037}"/>
              </a:ext>
            </a:extLst>
          </p:cNvPr>
          <p:cNvSpPr>
            <a:spLocks noGrp="1"/>
          </p:cNvSpPr>
          <p:nvPr>
            <p:ph idx="1"/>
          </p:nvPr>
        </p:nvSpPr>
        <p:spPr>
          <a:xfrm>
            <a:off x="581192" y="1890876"/>
            <a:ext cx="10786719" cy="2387613"/>
          </a:xfrm>
        </p:spPr>
        <p:txBody>
          <a:bodyPr>
            <a:normAutofit/>
          </a:bodyPr>
          <a:lstStyle/>
          <a:p>
            <a:r>
              <a:rPr lang="en-US" dirty="0"/>
              <a:t>MPP machines are composed of hundreds of processors (which can be as large as hundreds of thousands of processors in some machines) that are connected by a communication network. </a:t>
            </a:r>
          </a:p>
          <a:p>
            <a:r>
              <a:rPr lang="en-US" dirty="0"/>
              <a:t>The fastest computers in the world are based on these architectures; some examples of these architecture systems are Earth Simulator, Blue Gene, ASCI White, ASCI Red, and ASCI Purple and Red Storm.</a:t>
            </a:r>
          </a:p>
        </p:txBody>
      </p:sp>
    </p:spTree>
    <p:extLst>
      <p:ext uri="{BB962C8B-B14F-4D97-AF65-F5344CB8AC3E}">
        <p14:creationId xmlns:p14="http://schemas.microsoft.com/office/powerpoint/2010/main" val="3728338302"/>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43B"/>
      </a:dk2>
      <a:lt2>
        <a:srgbClr val="E2E8E8"/>
      </a:lt2>
      <a:accent1>
        <a:srgbClr val="C34F4D"/>
      </a:accent1>
      <a:accent2>
        <a:srgbClr val="B13B6A"/>
      </a:accent2>
      <a:accent3>
        <a:srgbClr val="C34DAD"/>
      </a:accent3>
      <a:accent4>
        <a:srgbClr val="963BB1"/>
      </a:accent4>
      <a:accent5>
        <a:srgbClr val="774DC3"/>
      </a:accent5>
      <a:accent6>
        <a:srgbClr val="4950B7"/>
      </a:accent6>
      <a:hlink>
        <a:srgbClr val="965FC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3558</Words>
  <Application>Microsoft Office PowerPoint</Application>
  <PresentationFormat>Widescreen</PresentationFormat>
  <Paragraphs>179</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Gill Sans MT</vt:lpstr>
      <vt:lpstr>Lato</vt:lpstr>
      <vt:lpstr>Montserrat-subs</vt:lpstr>
      <vt:lpstr>Wingdings 2</vt:lpstr>
      <vt:lpstr>DividendVTI</vt:lpstr>
      <vt:lpstr>Parallel computıng</vt:lpstr>
      <vt:lpstr>FLYNN’S TAXONOMY</vt:lpstr>
      <vt:lpstr>FLYNN’S TAXONOMY</vt:lpstr>
      <vt:lpstr>Memory organization</vt:lpstr>
      <vt:lpstr>Shared memory</vt:lpstr>
      <vt:lpstr>Shared memory</vt:lpstr>
      <vt:lpstr>distributed memory</vt:lpstr>
      <vt:lpstr>distributed memory</vt:lpstr>
      <vt:lpstr>Massively Parallel Processing (MPP)</vt:lpstr>
      <vt:lpstr>Clusters of workstations</vt:lpstr>
      <vt:lpstr>Clusters of workstations</vt:lpstr>
      <vt:lpstr>Heterogeneous architectures</vt:lpstr>
      <vt:lpstr>Parallel programming models</vt:lpstr>
      <vt:lpstr>Shared memory model</vt:lpstr>
      <vt:lpstr>Multithread model</vt:lpstr>
      <vt:lpstr>Message passing model</vt:lpstr>
      <vt:lpstr>Data-parallel model</vt:lpstr>
      <vt:lpstr>Evaluating the performance of a parallel program</vt:lpstr>
      <vt:lpstr>Speedup</vt:lpstr>
      <vt:lpstr>Scaling</vt:lpstr>
      <vt:lpstr>Evaluating the performance of a parallel program</vt:lpstr>
      <vt:lpstr>Evaluating the performance of a parallel program</vt:lpstr>
      <vt:lpstr>Process and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computıng</dc:title>
  <dc:creator>Betül Ay</dc:creator>
  <cp:lastModifiedBy>Betül Ay</cp:lastModifiedBy>
  <cp:revision>11</cp:revision>
  <dcterms:created xsi:type="dcterms:W3CDTF">2019-10-23T15:07:00Z</dcterms:created>
  <dcterms:modified xsi:type="dcterms:W3CDTF">2019-11-14T08:19:56Z</dcterms:modified>
</cp:coreProperties>
</file>