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0F4534-786A-4BC8-BAD1-9E230081A404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rand_Challen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ssgrid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op500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arallel_comp/" TargetMode="External"/><Relationship Id="rId2" Type="http://schemas.openxmlformats.org/officeDocument/2006/relationships/hyperlink" Target="http://www.mhpcc.edu/training/workshop/parallel_intro/MA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Parallel Computing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6400" dirty="0">
                <a:solidFill>
                  <a:schemeClr val="tx1"/>
                </a:solidFill>
              </a:rPr>
              <a:t>Adapted from https://computing.llnl.gov/tutorials/parallel_comp/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Universe is Parallel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Parallel computing is an evolution of serial computing that attempts to emulate what has always been the state of affairs in the natural world: many complex, interrelated events happening at the same time, yet within a sequence. For example:</a:t>
            </a:r>
          </a:p>
          <a:p>
            <a:pPr lvl="1"/>
            <a:r>
              <a:rPr lang="en-US" dirty="0"/>
              <a:t>Galaxy formation</a:t>
            </a:r>
          </a:p>
          <a:p>
            <a:pPr lvl="1"/>
            <a:r>
              <a:rPr lang="en-US" dirty="0"/>
              <a:t>Planetary movement</a:t>
            </a:r>
          </a:p>
          <a:p>
            <a:pPr lvl="1"/>
            <a:r>
              <a:rPr lang="en-US" dirty="0"/>
              <a:t>Weather and ocean patterns</a:t>
            </a:r>
          </a:p>
          <a:p>
            <a:pPr lvl="1"/>
            <a:r>
              <a:rPr lang="en-US" dirty="0"/>
              <a:t>Tectonic plate drift</a:t>
            </a:r>
          </a:p>
          <a:p>
            <a:pPr lvl="1"/>
            <a:r>
              <a:rPr lang="en-US" dirty="0"/>
              <a:t>Rush hour traffic</a:t>
            </a:r>
          </a:p>
          <a:p>
            <a:pPr lvl="1"/>
            <a:r>
              <a:rPr lang="en-US" dirty="0"/>
              <a:t>Automobile assembly line</a:t>
            </a:r>
          </a:p>
          <a:p>
            <a:pPr lvl="1"/>
            <a:r>
              <a:rPr lang="en-US" dirty="0"/>
              <a:t>Building a space shuttle</a:t>
            </a:r>
          </a:p>
          <a:p>
            <a:pPr lvl="1"/>
            <a:r>
              <a:rPr lang="en-US" dirty="0"/>
              <a:t>Ordering a hamburger at the drive through.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wnloads\paralel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105"/>
            <a:ext cx="9144000" cy="6894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for Parallel Computing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Historically, parallel computing has been considered to be "the high end of computing", and has been used to model difficult scientific and engineering problems found in the real world. Some examples:</a:t>
            </a:r>
          </a:p>
          <a:p>
            <a:pPr lvl="1"/>
            <a:r>
              <a:rPr lang="en-US" dirty="0"/>
              <a:t>Atmosphere, Earth, Environment</a:t>
            </a:r>
          </a:p>
          <a:p>
            <a:pPr lvl="1"/>
            <a:r>
              <a:rPr lang="en-US" dirty="0"/>
              <a:t>Physics - applied, nuclear, particle, condensed matter, high pressure, fusion, photonics</a:t>
            </a:r>
          </a:p>
          <a:p>
            <a:pPr lvl="1"/>
            <a:r>
              <a:rPr lang="en-US" dirty="0"/>
              <a:t>Bioscience, Biotechnology, Genetics</a:t>
            </a:r>
          </a:p>
          <a:p>
            <a:pPr lvl="1"/>
            <a:r>
              <a:rPr lang="en-US" dirty="0"/>
              <a:t>Chemistry, Molecular Sciences</a:t>
            </a:r>
          </a:p>
          <a:p>
            <a:pPr lvl="1"/>
            <a:r>
              <a:rPr lang="en-US" dirty="0"/>
              <a:t>Geology, Seismology</a:t>
            </a:r>
          </a:p>
          <a:p>
            <a:pPr lvl="1"/>
            <a:r>
              <a:rPr lang="en-US" dirty="0"/>
              <a:t>Mechanical Engineering - from prosthetics to spacecraft</a:t>
            </a:r>
          </a:p>
          <a:p>
            <a:pPr lvl="1"/>
            <a:r>
              <a:rPr lang="en-US" dirty="0"/>
              <a:t>Electrical Engineering, Circuit Design, Microelectronics</a:t>
            </a:r>
          </a:p>
          <a:p>
            <a:pPr lvl="1"/>
            <a:r>
              <a:rPr lang="en-US" dirty="0"/>
              <a:t>Computer Science, Mathematics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Galip\Downloads\paralel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68546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for Parallel Computing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Today, commercial applications provide an equal or greater driving force in the development of faster computers. These applications require the processing of large amounts of data in sophisticated ways. For example:</a:t>
            </a:r>
          </a:p>
          <a:p>
            <a:pPr lvl="1"/>
            <a:r>
              <a:rPr lang="en-US" dirty="0"/>
              <a:t>Databases, data mining</a:t>
            </a:r>
          </a:p>
          <a:p>
            <a:pPr lvl="1"/>
            <a:r>
              <a:rPr lang="en-US" dirty="0"/>
              <a:t>Oil exploration</a:t>
            </a:r>
          </a:p>
          <a:p>
            <a:pPr lvl="1"/>
            <a:r>
              <a:rPr lang="en-US" dirty="0"/>
              <a:t>Web search engines, web based business services</a:t>
            </a:r>
          </a:p>
          <a:p>
            <a:pPr lvl="1"/>
            <a:r>
              <a:rPr lang="en-US" dirty="0"/>
              <a:t>Medical imaging and diagnosis</a:t>
            </a:r>
          </a:p>
          <a:p>
            <a:pPr lvl="1"/>
            <a:r>
              <a:rPr lang="en-US" dirty="0"/>
              <a:t>Pharmaceutical design</a:t>
            </a:r>
          </a:p>
          <a:p>
            <a:pPr lvl="1"/>
            <a:r>
              <a:rPr lang="en-US" dirty="0"/>
              <a:t>Management of national and multi-national corporations</a:t>
            </a:r>
          </a:p>
          <a:p>
            <a:pPr lvl="1"/>
            <a:r>
              <a:rPr lang="en-US" dirty="0"/>
              <a:t>Financial and economic modeling</a:t>
            </a:r>
          </a:p>
          <a:p>
            <a:pPr lvl="1"/>
            <a:r>
              <a:rPr lang="en-US" dirty="0"/>
              <a:t>Advanced graphics and virtual reality, particularly in the entertainment industry</a:t>
            </a:r>
          </a:p>
          <a:p>
            <a:pPr lvl="1"/>
            <a:r>
              <a:rPr lang="en-US" dirty="0"/>
              <a:t>Networked video and multi-media technologies</a:t>
            </a:r>
          </a:p>
          <a:p>
            <a:pPr lvl="1"/>
            <a:r>
              <a:rPr lang="en-US" dirty="0"/>
              <a:t>Collaborative work environments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Galip\Downloads\paralel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4214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Main Reasons:</a:t>
            </a:r>
            <a:endParaRPr lang="en-US" dirty="0"/>
          </a:p>
          <a:p>
            <a:r>
              <a:rPr lang="en-US" b="1" dirty="0"/>
              <a:t>Save time and/or money:</a:t>
            </a:r>
            <a:r>
              <a:rPr lang="en-US" dirty="0"/>
              <a:t> In theory, throwing more resources at a task will shorten its time to completion, with potential cost savings. Parallel clusters can be built from cheap, commodity components.</a:t>
            </a:r>
          </a:p>
          <a:p>
            <a:r>
              <a:rPr lang="en-US" b="1" dirty="0"/>
              <a:t>Solve larger problems:</a:t>
            </a:r>
            <a:r>
              <a:rPr lang="en-US" dirty="0"/>
              <a:t> Many problems are so large and/or complex that it is impractical or impossible to solve them on a single computer, especially given limited computer memory. For example:</a:t>
            </a:r>
          </a:p>
          <a:p>
            <a:pPr lvl="1"/>
            <a:r>
              <a:rPr lang="en-US" dirty="0"/>
              <a:t>"Grand Challenge" (</a:t>
            </a:r>
            <a:r>
              <a:rPr lang="en-US" u="sng" dirty="0">
                <a:hlinkClick r:id="rId2"/>
              </a:rPr>
              <a:t>en.wikipedia.org/wiki/</a:t>
            </a:r>
            <a:r>
              <a:rPr lang="en-US" u="sng" dirty="0" err="1">
                <a:hlinkClick r:id="rId2"/>
              </a:rPr>
              <a:t>Grand_Challenge</a:t>
            </a:r>
            <a:r>
              <a:rPr lang="en-US" dirty="0"/>
              <a:t>) problems requiring </a:t>
            </a:r>
            <a:r>
              <a:rPr lang="en-US" dirty="0" err="1"/>
              <a:t>PetaFLOPS</a:t>
            </a:r>
            <a:r>
              <a:rPr lang="en-US" dirty="0"/>
              <a:t> and </a:t>
            </a:r>
            <a:r>
              <a:rPr lang="en-US" dirty="0" err="1"/>
              <a:t>PetaBytes</a:t>
            </a:r>
            <a:r>
              <a:rPr lang="en-US" dirty="0"/>
              <a:t> of computing resources.</a:t>
            </a:r>
          </a:p>
          <a:p>
            <a:pPr lvl="1"/>
            <a:r>
              <a:rPr lang="en-US" dirty="0"/>
              <a:t>Web search engines/databases processing millions of transactions per second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Provide concurrency:</a:t>
            </a:r>
            <a:r>
              <a:rPr lang="en-US" dirty="0"/>
              <a:t> A single compute resource can only do one thing at a time. Multiple computing resources can be doing many things simultaneously. For example, the Access Grid (</a:t>
            </a:r>
            <a:r>
              <a:rPr lang="en-US" u="sng" dirty="0">
                <a:hlinkClick r:id="rId2"/>
              </a:rPr>
              <a:t>www.accessgrid.org</a:t>
            </a:r>
            <a:r>
              <a:rPr lang="en-US" dirty="0"/>
              <a:t>) provides a global collaboration network where people from around the world can meet and conduct work "virtually".</a:t>
            </a:r>
          </a:p>
          <a:p>
            <a:r>
              <a:rPr lang="en-US" b="1" dirty="0"/>
              <a:t>Use of non-local resources:</a:t>
            </a:r>
            <a:r>
              <a:rPr lang="en-US" dirty="0"/>
              <a:t> Using compute resources on a wide area network, or even the Internet when local compute resources are scarce.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Limits to serial computing:</a:t>
            </a:r>
            <a:r>
              <a:rPr lang="en-US" sz="2000" dirty="0"/>
              <a:t> Both physical and practical reasons pose significant constraints to simply building ever faster serial computers:</a:t>
            </a:r>
          </a:p>
          <a:p>
            <a:pPr lvl="1"/>
            <a:r>
              <a:rPr lang="en-US" sz="1800" dirty="0"/>
              <a:t>Transmission speeds - the speed of a serial computer is directly dependent upon how fast data can move through hardware. Absolute limits are the speed of light (30 cm/nanosecond) and the transmission limit of copper wire (9 cm/nanosecond). Increasing speeds necessitate increasing proximity of processing elements.</a:t>
            </a:r>
          </a:p>
          <a:p>
            <a:pPr lvl="1"/>
            <a:r>
              <a:rPr lang="en-US" sz="1800" dirty="0"/>
              <a:t>Limits to miniaturization - processor technology is allowing an increasing number of transistors to be placed on a chip. However, even with molecular or atomic-level components, a limit will be reached on how small components can be.</a:t>
            </a:r>
          </a:p>
          <a:p>
            <a:pPr lvl="1"/>
            <a:r>
              <a:rPr lang="en-US" sz="1800" dirty="0"/>
              <a:t>Economic limitations - it is increasingly expensive to make a single processor faster. Using a larger number of moderately fast commodity processors to achieve the same (or better) performance is less expensive.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Who and What?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Top500.org</a:t>
            </a:r>
            <a:r>
              <a:rPr lang="en-US" dirty="0"/>
              <a:t> provides statistics on parallel computing users - the charts below are just a sample. Some things to note:</a:t>
            </a:r>
          </a:p>
          <a:p>
            <a:r>
              <a:rPr lang="en-US" dirty="0"/>
              <a:t>Sectors may overlap - for example, research may be classified research. Respondents have to choose between the two.</a:t>
            </a:r>
          </a:p>
          <a:p>
            <a:r>
              <a:rPr lang="en-US" dirty="0"/>
              <a:t>"Not Specified" is by far the largest application - probably means multiple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İnternet !</a:t>
            </a:r>
          </a:p>
          <a:p>
            <a:r>
              <a:rPr lang="tr-TR" dirty="0"/>
              <a:t>An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br>
              <a:rPr lang="tr-TR" dirty="0"/>
            </a:br>
            <a:r>
              <a:rPr lang="tr-TR" dirty="0"/>
              <a:t>Peter </a:t>
            </a:r>
            <a:r>
              <a:rPr lang="tr-TR" dirty="0" err="1"/>
              <a:t>Pacheco</a:t>
            </a:r>
            <a:r>
              <a:rPr lang="tr-TR" dirty="0"/>
              <a:t>, Morgan </a:t>
            </a:r>
            <a:r>
              <a:rPr lang="tr-TR" dirty="0" err="1"/>
              <a:t>Kauffman</a:t>
            </a:r>
            <a:br>
              <a:rPr lang="tr-TR" dirty="0"/>
            </a:br>
            <a:r>
              <a:rPr lang="tr-TR" dirty="0" err="1"/>
              <a:t>Chapter</a:t>
            </a:r>
            <a:r>
              <a:rPr lang="tr-TR" dirty="0"/>
              <a:t> 1-2</a:t>
            </a:r>
          </a:p>
          <a:p>
            <a:r>
              <a:rPr lang="tr-TR" dirty="0"/>
              <a:t>An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br>
              <a:rPr lang="tr-TR" dirty="0"/>
            </a:br>
            <a:r>
              <a:rPr lang="tr-TR" dirty="0" err="1"/>
              <a:t>Tobias</a:t>
            </a:r>
            <a:r>
              <a:rPr lang="tr-TR" dirty="0"/>
              <a:t> </a:t>
            </a:r>
            <a:r>
              <a:rPr lang="tr-TR" dirty="0" err="1"/>
              <a:t>Wittwer</a:t>
            </a:r>
            <a:br>
              <a:rPr lang="tr-TR" dirty="0"/>
            </a:br>
            <a:r>
              <a:rPr lang="tr-TR" dirty="0" err="1"/>
              <a:t>Chapter</a:t>
            </a:r>
            <a:r>
              <a:rPr lang="tr-TR" dirty="0"/>
              <a:t> 2</a:t>
            </a:r>
          </a:p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Computing</a:t>
            </a:r>
            <a:br>
              <a:rPr lang="tr-TR" dirty="0"/>
            </a:br>
            <a:r>
              <a:rPr lang="tr-TR" dirty="0"/>
              <a:t>Victor </a:t>
            </a:r>
            <a:r>
              <a:rPr lang="tr-TR" dirty="0" err="1"/>
              <a:t>Eijkhout</a:t>
            </a:r>
            <a:br>
              <a:rPr lang="tr-TR" dirty="0"/>
            </a:br>
            <a:r>
              <a:rPr lang="tr-TR" dirty="0"/>
              <a:t> </a:t>
            </a:r>
            <a:r>
              <a:rPr lang="tr-TR" dirty="0" err="1"/>
              <a:t>Chapter</a:t>
            </a:r>
            <a:r>
              <a:rPr lang="tr-TR" dirty="0"/>
              <a:t> 1-2</a:t>
            </a:r>
          </a:p>
          <a:p>
            <a:r>
              <a:rPr lang="tr-TR" dirty="0"/>
              <a:t>Başvuru kaynağı</a:t>
            </a:r>
            <a:br>
              <a:rPr lang="tr-TR" dirty="0"/>
            </a:b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Sourcebook</a:t>
            </a:r>
            <a:r>
              <a:rPr lang="tr-TR" dirty="0"/>
              <a:t> of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Computing</a:t>
            </a:r>
            <a:br>
              <a:rPr lang="tr-TR" dirty="0"/>
            </a:br>
            <a:r>
              <a:rPr lang="tr-TR" dirty="0" err="1"/>
              <a:t>Dongarra</a:t>
            </a:r>
            <a:r>
              <a:rPr lang="tr-TR" dirty="0"/>
              <a:t>, </a:t>
            </a:r>
            <a:r>
              <a:rPr lang="tr-TR" dirty="0" err="1"/>
              <a:t>Foster</a:t>
            </a:r>
            <a:r>
              <a:rPr lang="tr-TR" dirty="0"/>
              <a:t>, </a:t>
            </a:r>
            <a:r>
              <a:rPr lang="tr-TR" dirty="0" err="1"/>
              <a:t>Fox</a:t>
            </a:r>
            <a:endParaRPr lang="tr-TR" dirty="0"/>
          </a:p>
          <a:p>
            <a:pPr>
              <a:buNone/>
            </a:pPr>
            <a:br>
              <a:rPr lang="tr-TR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alip\Downloads\paralel\whoWhatCha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0"/>
            <a:ext cx="6400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Future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the past 20 years, the trends indicated by ever faster networks, distributed systems, and multi-processor computer architectures (even at the desktop level) clearly show that </a:t>
            </a:r>
            <a:r>
              <a:rPr lang="en-US" b="1" i="1" dirty="0"/>
              <a:t>parallelism is the future of computing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 Parallel Programming Workshop</a:t>
            </a:r>
            <a:br>
              <a:rPr lang="tr-TR" dirty="0">
                <a:hlinkClick r:id="rId2"/>
              </a:rPr>
            </a:br>
            <a:r>
              <a:rPr lang="en-US" dirty="0">
                <a:hlinkClick r:id="rId2"/>
              </a:rPr>
              <a:t>http://www.mhpcc.edu/training/workshop/parallel_intro/MAIN.html</a:t>
            </a:r>
            <a:endParaRPr lang="tr-TR" dirty="0"/>
          </a:p>
          <a:p>
            <a:r>
              <a:rPr lang="en-US" b="1" dirty="0"/>
              <a:t>Introduction to Parallel Computing</a:t>
            </a:r>
            <a:br>
              <a:rPr lang="tr-TR" dirty="0">
                <a:hlinkClick r:id="rId3"/>
              </a:rPr>
            </a:br>
            <a:r>
              <a:rPr lang="en-US" dirty="0">
                <a:hlinkClick r:id="rId3"/>
              </a:rPr>
              <a:t>https://computing.llnl.gov/tutorials/parallel_comp/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1-Overview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Traditionally, software has been written for </a:t>
            </a:r>
            <a:r>
              <a:rPr lang="en-US" b="1" i="1" dirty="0"/>
              <a:t>serial</a:t>
            </a:r>
            <a:r>
              <a:rPr lang="en-US" dirty="0"/>
              <a:t> </a:t>
            </a:r>
            <a:r>
              <a:rPr lang="en-US" dirty="0" err="1"/>
              <a:t>computation:To</a:t>
            </a:r>
            <a:r>
              <a:rPr lang="en-US" dirty="0"/>
              <a:t> be run on a single computer having a single Central Processing Unit (CPU);</a:t>
            </a:r>
          </a:p>
          <a:p>
            <a:pPr lvl="1"/>
            <a:r>
              <a:rPr lang="en-US" dirty="0"/>
              <a:t>A problem is broken into a discrete series of instructions.</a:t>
            </a:r>
          </a:p>
          <a:p>
            <a:pPr lvl="1"/>
            <a:r>
              <a:rPr lang="en-US" dirty="0"/>
              <a:t>Instructions are executed one after another.</a:t>
            </a:r>
          </a:p>
          <a:p>
            <a:pPr lvl="1"/>
            <a:r>
              <a:rPr lang="en-US" dirty="0"/>
              <a:t>Only one instruction may execute at any moment in time.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Serial Computation</a:t>
            </a:r>
          </a:p>
        </p:txBody>
      </p:sp>
      <p:pic>
        <p:nvPicPr>
          <p:cNvPr id="4" name="Picture 2" descr="C:\Users\Galip\Downloads\paralel\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20861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Parallel Computing?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simplest sense, </a:t>
            </a:r>
            <a:r>
              <a:rPr lang="en-US" b="1" i="1" dirty="0"/>
              <a:t>parallel computing</a:t>
            </a:r>
            <a:r>
              <a:rPr lang="en-US" dirty="0"/>
              <a:t> is the simultaneous use of multiple compute resources to solve a computational problem:</a:t>
            </a:r>
          </a:p>
          <a:p>
            <a:pPr lvl="1"/>
            <a:r>
              <a:rPr lang="en-US" dirty="0"/>
              <a:t>To be run using multiple CPUs</a:t>
            </a:r>
          </a:p>
          <a:p>
            <a:pPr lvl="1"/>
            <a:r>
              <a:rPr lang="en-US" dirty="0"/>
              <a:t>A problem is broken into discrete parts that can be solved concurrently</a:t>
            </a:r>
          </a:p>
          <a:p>
            <a:pPr lvl="1"/>
            <a:r>
              <a:rPr lang="en-US" dirty="0"/>
              <a:t>Each part is further broken down to a series of instructions</a:t>
            </a:r>
          </a:p>
          <a:p>
            <a:pPr lvl="1"/>
            <a:r>
              <a:rPr lang="en-US" dirty="0"/>
              <a:t>Instructions from each part execute simultaneously on different CPUs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Computation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wnloads\paralel\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980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Resource/Problem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compute resources can include:</a:t>
            </a:r>
          </a:p>
          <a:p>
            <a:pPr lvl="1"/>
            <a:r>
              <a:rPr lang="en-US" dirty="0"/>
              <a:t>A single computer with multiple processors;</a:t>
            </a:r>
          </a:p>
          <a:p>
            <a:pPr lvl="1"/>
            <a:r>
              <a:rPr lang="en-US" dirty="0"/>
              <a:t>An arbitrary number of computers connected by a network;</a:t>
            </a:r>
          </a:p>
          <a:p>
            <a:pPr lvl="1"/>
            <a:r>
              <a:rPr lang="en-US" dirty="0"/>
              <a:t>A combination of both.</a:t>
            </a:r>
          </a:p>
          <a:p>
            <a:r>
              <a:rPr lang="en-US" dirty="0"/>
              <a:t>The computational problem usually demonstrates characteristics such as the ability to be:</a:t>
            </a:r>
          </a:p>
          <a:p>
            <a:pPr lvl="1"/>
            <a:r>
              <a:rPr lang="en-US" dirty="0"/>
              <a:t>Broken apart into discrete pieces of work that can be solved simultaneously;</a:t>
            </a:r>
          </a:p>
          <a:p>
            <a:pPr lvl="1"/>
            <a:r>
              <a:rPr lang="en-US" dirty="0"/>
              <a:t>Execute multiple program instructions at any moment in time;</a:t>
            </a:r>
          </a:p>
          <a:p>
            <a:pPr lvl="1"/>
            <a:r>
              <a:rPr lang="en-US" dirty="0"/>
              <a:t>Solved in less time with multiple compute resources than with a single compute resource.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</TotalTime>
  <Words>458</Words>
  <Application>Microsoft Office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Gill Sans MT</vt:lpstr>
      <vt:lpstr>Wingdings</vt:lpstr>
      <vt:lpstr>Wingdings 3</vt:lpstr>
      <vt:lpstr>Kaynak</vt:lpstr>
      <vt:lpstr>Introduction to Parallel Computing</vt:lpstr>
      <vt:lpstr>Kaynaklar</vt:lpstr>
      <vt:lpstr>Kaynaklar</vt:lpstr>
      <vt:lpstr>1-Overview</vt:lpstr>
      <vt:lpstr>What is Parallel Computing?</vt:lpstr>
      <vt:lpstr>Serial Computation</vt:lpstr>
      <vt:lpstr>What is Parallel Computing?</vt:lpstr>
      <vt:lpstr>Parallel Computation</vt:lpstr>
      <vt:lpstr>Resource/Problem</vt:lpstr>
      <vt:lpstr>The Universe is Parallel</vt:lpstr>
      <vt:lpstr>PowerPoint Presentation</vt:lpstr>
      <vt:lpstr>Uses for Parallel Computing</vt:lpstr>
      <vt:lpstr>PowerPoint Presentation</vt:lpstr>
      <vt:lpstr>Uses for Parallel Computing</vt:lpstr>
      <vt:lpstr>PowerPoint Presentation</vt:lpstr>
      <vt:lpstr>Why Use Parallel Computing?</vt:lpstr>
      <vt:lpstr>Why Use Parallel Computing?</vt:lpstr>
      <vt:lpstr>Why Use Parallel Computing?</vt:lpstr>
      <vt:lpstr> Who and What?</vt:lpstr>
      <vt:lpstr>PowerPoint Presentation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</dc:title>
  <dc:creator>Galip</dc:creator>
  <cp:lastModifiedBy>Betül Ay</cp:lastModifiedBy>
  <cp:revision>5</cp:revision>
  <dcterms:created xsi:type="dcterms:W3CDTF">2011-03-01T21:08:03Z</dcterms:created>
  <dcterms:modified xsi:type="dcterms:W3CDTF">2019-10-10T06:49:45Z</dcterms:modified>
</cp:coreProperties>
</file>