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74" r:id="rId5"/>
    <p:sldId id="271" r:id="rId6"/>
    <p:sldId id="302" r:id="rId7"/>
    <p:sldId id="320" r:id="rId8"/>
    <p:sldId id="321" r:id="rId9"/>
    <p:sldId id="323" r:id="rId10"/>
    <p:sldId id="324" r:id="rId11"/>
    <p:sldId id="325" r:id="rId12"/>
    <p:sldId id="326" r:id="rId13"/>
    <p:sldId id="327" r:id="rId14"/>
    <p:sldId id="328" r:id="rId15"/>
    <p:sldId id="329"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1" autoAdjust="0"/>
    <p:restoredTop sz="94660"/>
  </p:normalViewPr>
  <p:slideViewPr>
    <p:cSldViewPr snapToGrid="0" showGuides="1">
      <p:cViewPr varScale="1">
        <p:scale>
          <a:sx n="73" d="100"/>
          <a:sy n="73" d="100"/>
        </p:scale>
        <p:origin x="462" y="72"/>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143339" y="144391"/>
            <a:ext cx="11905323" cy="5160940"/>
          </a:xfrm>
          <a:prstGeom prst="rect">
            <a:avLst/>
          </a:prstGeom>
          <a:solidFill>
            <a:schemeClr val="bg1">
              <a:lumMod val="95000"/>
            </a:schemeClr>
          </a:solidFill>
        </p:spPr>
        <p:txBody>
          <a:bodyPr anchor="ctr"/>
          <a:lstStyle>
            <a:lvl1pPr marL="0" indent="0" algn="ctr">
              <a:buNone/>
              <a:defRPr sz="18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10" name="제목 1"/>
          <p:cNvSpPr>
            <a:spLocks noGrp="1"/>
          </p:cNvSpPr>
          <p:nvPr>
            <p:ph type="title" hasCustomPrompt="1"/>
          </p:nvPr>
        </p:nvSpPr>
        <p:spPr>
          <a:xfrm>
            <a:off x="0" y="297011"/>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Tree>
    <p:extLst>
      <p:ext uri="{BB962C8B-B14F-4D97-AF65-F5344CB8AC3E}">
        <p14:creationId xmlns:p14="http://schemas.microsoft.com/office/powerpoint/2010/main" val="34523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091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1" r:id="rId15"/>
    <p:sldLayoutId id="2147483680" r:id="rId16"/>
    <p:sldLayoutId id="2147483682" r:id="rId17"/>
    <p:sldLayoutId id="214748368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7AD865-09C0-465C-920B-8B5CBD771BA4}"/>
              </a:ext>
            </a:extLst>
          </p:cNvPr>
          <p:cNvSpPr/>
          <p:nvPr/>
        </p:nvSpPr>
        <p:spPr>
          <a:xfrm>
            <a:off x="759313"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0DCE396B-56CD-45D7-98D7-106617701172}"/>
              </a:ext>
            </a:extLst>
          </p:cNvPr>
          <p:cNvSpPr/>
          <p:nvPr/>
        </p:nvSpPr>
        <p:spPr>
          <a:xfrm rot="2700000">
            <a:off x="8091848" y="3796502"/>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AAAAAD01-9F91-4973-BE0D-123A9592116C}"/>
              </a:ext>
            </a:extLst>
          </p:cNvPr>
          <p:cNvSpPr txBox="1"/>
          <p:nvPr/>
        </p:nvSpPr>
        <p:spPr>
          <a:xfrm>
            <a:off x="1727475" y="3850418"/>
            <a:ext cx="6182647" cy="461665"/>
          </a:xfrm>
          <a:prstGeom prst="rect">
            <a:avLst/>
          </a:prstGeom>
          <a:noFill/>
        </p:spPr>
        <p:txBody>
          <a:bodyPr wrap="square" rtlCol="0" anchor="ctr">
            <a:spAutoFit/>
          </a:bodyPr>
          <a:lstStyle/>
          <a:p>
            <a:pPr algn="ctr"/>
            <a:r>
              <a:rPr lang="tr-TR" altLang="ko-KR" sz="2400" b="1" spc="600" dirty="0" smtClean="0">
                <a:solidFill>
                  <a:schemeClr val="accent1"/>
                </a:solidFill>
                <a:cs typeface="Arial" pitchFamily="34" charset="0"/>
              </a:rPr>
              <a:t>A</a:t>
            </a:r>
            <a:r>
              <a:rPr lang="tr-TR" altLang="ko-KR" sz="2400" spc="600" dirty="0" smtClean="0">
                <a:solidFill>
                  <a:schemeClr val="bg1"/>
                </a:solidFill>
                <a:cs typeface="Arial" pitchFamily="34" charset="0"/>
              </a:rPr>
              <a:t>rama</a:t>
            </a:r>
            <a:r>
              <a:rPr lang="en-US" altLang="ko-KR" sz="2400" spc="600" dirty="0" smtClean="0">
                <a:solidFill>
                  <a:schemeClr val="bg1"/>
                </a:solidFill>
                <a:cs typeface="Arial" pitchFamily="34" charset="0"/>
              </a:rPr>
              <a:t> </a:t>
            </a:r>
            <a:r>
              <a:rPr lang="tr-TR" altLang="ko-KR" sz="2400" b="1" spc="600" dirty="0">
                <a:solidFill>
                  <a:schemeClr val="accent2"/>
                </a:solidFill>
                <a:cs typeface="Arial" pitchFamily="34" charset="0"/>
              </a:rPr>
              <a:t>M</a:t>
            </a:r>
            <a:r>
              <a:rPr lang="tr-TR" altLang="ko-KR" sz="2400" spc="600" dirty="0" smtClean="0">
                <a:solidFill>
                  <a:schemeClr val="bg1"/>
                </a:solidFill>
                <a:cs typeface="Arial" pitchFamily="34" charset="0"/>
              </a:rPr>
              <a:t>otoru</a:t>
            </a:r>
            <a:r>
              <a:rPr lang="en-US" altLang="ko-KR" sz="2400" spc="600" dirty="0" smtClean="0">
                <a:solidFill>
                  <a:schemeClr val="bg1"/>
                </a:solidFill>
                <a:cs typeface="Arial" pitchFamily="34" charset="0"/>
              </a:rPr>
              <a:t> </a:t>
            </a:r>
            <a:r>
              <a:rPr lang="tr-TR" altLang="ko-KR" sz="2400" b="1" spc="600" dirty="0">
                <a:solidFill>
                  <a:schemeClr val="accent3"/>
                </a:solidFill>
                <a:cs typeface="Arial" pitchFamily="34" charset="0"/>
              </a:rPr>
              <a:t>P</a:t>
            </a:r>
            <a:r>
              <a:rPr lang="tr-TR" altLang="ko-KR" sz="2400" spc="600" dirty="0" smtClean="0">
                <a:solidFill>
                  <a:schemeClr val="bg1"/>
                </a:solidFill>
                <a:cs typeface="Arial" pitchFamily="34" charset="0"/>
              </a:rPr>
              <a:t>rojesi</a:t>
            </a:r>
            <a:endParaRPr lang="ko-KR" altLang="en-US" sz="2400" spc="600" dirty="0">
              <a:solidFill>
                <a:schemeClr val="bg1"/>
              </a:solidFill>
              <a:cs typeface="Arial" pitchFamily="34" charset="0"/>
            </a:endParaRPr>
          </a:p>
        </p:txBody>
      </p:sp>
      <p:sp>
        <p:nvSpPr>
          <p:cNvPr id="13" name="TextBox 12">
            <a:extLst>
              <a:ext uri="{FF2B5EF4-FFF2-40B4-BE49-F238E27FC236}">
                <a16:creationId xmlns:a16="http://schemas.microsoft.com/office/drawing/2014/main" id="{A7547E4F-5C76-4D91-B003-02F9BB5160BF}"/>
              </a:ext>
            </a:extLst>
          </p:cNvPr>
          <p:cNvSpPr txBox="1"/>
          <p:nvPr/>
        </p:nvSpPr>
        <p:spPr>
          <a:xfrm>
            <a:off x="589594" y="723682"/>
            <a:ext cx="6842564" cy="923330"/>
          </a:xfrm>
          <a:prstGeom prst="rect">
            <a:avLst/>
          </a:prstGeom>
          <a:noFill/>
        </p:spPr>
        <p:txBody>
          <a:bodyPr wrap="square" rtlCol="0" anchor="ctr">
            <a:spAutoFit/>
          </a:bodyPr>
          <a:lstStyle/>
          <a:p>
            <a:r>
              <a:rPr lang="tr-TR" altLang="ko-KR" sz="5400" b="1" dirty="0" smtClean="0">
                <a:solidFill>
                  <a:schemeClr val="bg1"/>
                </a:solidFill>
                <a:effectLst>
                  <a:outerShdw blurRad="38100" dist="38100" dir="2700000" algn="tl">
                    <a:srgbClr val="000000">
                      <a:alpha val="43137"/>
                    </a:srgbClr>
                  </a:outerShdw>
                </a:effectLst>
                <a:cs typeface="Arial" pitchFamily="34" charset="0"/>
              </a:rPr>
              <a:t>Veri Yapıları</a:t>
            </a:r>
            <a:endParaRPr lang="ko-KR" altLang="en-US" sz="5400" b="1" dirty="0">
              <a:solidFill>
                <a:schemeClr val="bg1"/>
              </a:solidFill>
              <a:effectLst>
                <a:outerShdw blurRad="38100" dist="38100" dir="2700000" algn="tl">
                  <a:srgbClr val="000000">
                    <a:alpha val="43137"/>
                  </a:srgbClr>
                </a:outerShdw>
              </a:effectLst>
              <a:cs typeface="Arial" pitchFamily="34" charset="0"/>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589594" y="4819859"/>
            <a:ext cx="6842481" cy="1754326"/>
          </a:xfrm>
          <a:prstGeom prst="rect">
            <a:avLst/>
          </a:prstGeom>
          <a:noFill/>
        </p:spPr>
        <p:txBody>
          <a:bodyPr wrap="square" rtlCol="0" anchor="ctr">
            <a:spAutoFit/>
          </a:bodyPr>
          <a:lstStyle/>
          <a:p>
            <a:endParaRPr lang="tr-TR" b="1" dirty="0" smtClean="0">
              <a:solidFill>
                <a:schemeClr val="bg1"/>
              </a:solidFill>
            </a:endParaRPr>
          </a:p>
          <a:p>
            <a:r>
              <a:rPr lang="tr-TR" b="1" dirty="0" smtClean="0">
                <a:solidFill>
                  <a:schemeClr val="bg1"/>
                </a:solidFill>
              </a:rPr>
              <a:t>Hazırlayanlar :</a:t>
            </a:r>
          </a:p>
          <a:p>
            <a:endParaRPr lang="tr-TR" b="1" dirty="0" smtClean="0">
              <a:solidFill>
                <a:schemeClr val="bg1"/>
              </a:solidFill>
            </a:endParaRPr>
          </a:p>
          <a:p>
            <a:r>
              <a:rPr lang="tr-TR" b="1" dirty="0" smtClean="0">
                <a:solidFill>
                  <a:schemeClr val="bg1"/>
                </a:solidFill>
              </a:rPr>
              <a:t>172114009 </a:t>
            </a:r>
            <a:r>
              <a:rPr lang="tr-TR" b="1" dirty="0">
                <a:solidFill>
                  <a:schemeClr val="bg1"/>
                </a:solidFill>
              </a:rPr>
              <a:t>Betül Saliha KUZU (vy21</a:t>
            </a:r>
            <a:r>
              <a:rPr lang="tr-TR" b="1" dirty="0" smtClean="0">
                <a:solidFill>
                  <a:schemeClr val="bg1"/>
                </a:solidFill>
              </a:rPr>
              <a:t>)</a:t>
            </a:r>
          </a:p>
          <a:p>
            <a:r>
              <a:rPr lang="tr-TR" b="1" dirty="0">
                <a:solidFill>
                  <a:schemeClr val="bg1"/>
                </a:solidFill>
              </a:rPr>
              <a:t>172114015 Derya USTA (vy21</a:t>
            </a:r>
            <a:r>
              <a:rPr lang="tr-TR" b="1" dirty="0" smtClean="0">
                <a:solidFill>
                  <a:schemeClr val="bg1"/>
                </a:solidFill>
              </a:rPr>
              <a:t>)</a:t>
            </a:r>
          </a:p>
          <a:p>
            <a:r>
              <a:rPr lang="tr-TR" b="1" dirty="0">
                <a:solidFill>
                  <a:schemeClr val="bg1"/>
                </a:solidFill>
              </a:rPr>
              <a:t>172114208 Seda DEMİR (vy21)</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078693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BA71748B-208D-475E-B9D5-C6B759734D7B}"/>
              </a:ext>
            </a:extLst>
          </p:cNvPr>
          <p:cNvSpPr/>
          <p:nvPr/>
        </p:nvSpPr>
        <p:spPr>
          <a:xfrm>
            <a:off x="8766753" y="0"/>
            <a:ext cx="2509834" cy="688903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Dikdörtgen 14"/>
          <p:cNvSpPr/>
          <p:nvPr/>
        </p:nvSpPr>
        <p:spPr>
          <a:xfrm>
            <a:off x="0" y="0"/>
            <a:ext cx="5480338" cy="6858000"/>
          </a:xfrm>
          <a:prstGeom prst="rect">
            <a:avLst/>
          </a:prstGeom>
          <a:solidFill>
            <a:srgbClr val="0A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584178" y="5514974"/>
            <a:ext cx="5511822" cy="83525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Column Infographic</a:t>
            </a:r>
          </a:p>
        </p:txBody>
      </p:sp>
      <p:sp>
        <p:nvSpPr>
          <p:cNvPr id="6" name="TextBox 5">
            <a:extLst>
              <a:ext uri="{FF2B5EF4-FFF2-40B4-BE49-F238E27FC236}">
                <a16:creationId xmlns:a16="http://schemas.microsoft.com/office/drawing/2014/main" id="{EEEEF28A-C8DD-49A4-96EB-505C49F2D741}"/>
              </a:ext>
            </a:extLst>
          </p:cNvPr>
          <p:cNvSpPr txBox="1"/>
          <p:nvPr/>
        </p:nvSpPr>
        <p:spPr>
          <a:xfrm>
            <a:off x="6752523" y="2555734"/>
            <a:ext cx="5186436" cy="800219"/>
          </a:xfrm>
          <a:prstGeom prst="rect">
            <a:avLst/>
          </a:prstGeom>
          <a:noFill/>
        </p:spPr>
        <p:txBody>
          <a:bodyPr wrap="square" rtlCol="0">
            <a:spAutoFit/>
          </a:bodyPr>
          <a:lstStyle/>
          <a:p>
            <a:r>
              <a:rPr lang="tr-TR" altLang="ko-KR" sz="1600" b="1" dirty="0" smtClean="0">
                <a:solidFill>
                  <a:schemeClr val="bg1"/>
                </a:solidFill>
                <a:cs typeface="Arial" pitchFamily="34" charset="0"/>
              </a:rPr>
              <a:t>Ana Menümüzde </a:t>
            </a:r>
            <a:r>
              <a:rPr lang="tr-TR" altLang="ko-KR" sz="1600" b="1" smtClean="0">
                <a:solidFill>
                  <a:schemeClr val="bg1"/>
                </a:solidFill>
                <a:cs typeface="Arial" pitchFamily="34" charset="0"/>
              </a:rPr>
              <a:t>tüm </a:t>
            </a:r>
            <a:r>
              <a:rPr lang="tr-TR" altLang="ko-KR" sz="1600" b="1" smtClean="0">
                <a:solidFill>
                  <a:schemeClr val="bg1"/>
                </a:solidFill>
                <a:cs typeface="Arial" pitchFamily="34" charset="0"/>
              </a:rPr>
              <a:t>dosyalarda ve </a:t>
            </a:r>
            <a:r>
              <a:rPr lang="tr-TR" altLang="ko-KR" sz="1600" b="1" dirty="0" smtClean="0">
                <a:solidFill>
                  <a:schemeClr val="bg1"/>
                </a:solidFill>
                <a:cs typeface="Arial" pitchFamily="34" charset="0"/>
              </a:rPr>
              <a:t>TEXT, Word</a:t>
            </a:r>
            <a:r>
              <a:rPr lang="tr-TR" altLang="ko-KR" sz="1600" b="1" smtClean="0">
                <a:solidFill>
                  <a:schemeClr val="bg1"/>
                </a:solidFill>
                <a:cs typeface="Arial" pitchFamily="34" charset="0"/>
              </a:rPr>
              <a:t>, </a:t>
            </a:r>
            <a:r>
              <a:rPr lang="tr-TR" altLang="ko-KR" sz="1600" b="1" smtClean="0">
                <a:solidFill>
                  <a:schemeClr val="bg1"/>
                </a:solidFill>
                <a:cs typeface="Arial" pitchFamily="34" charset="0"/>
              </a:rPr>
              <a:t>PDF, </a:t>
            </a:r>
            <a:r>
              <a:rPr lang="tr-TR" altLang="ko-KR" sz="1600" b="1" dirty="0">
                <a:solidFill>
                  <a:schemeClr val="bg1"/>
                </a:solidFill>
                <a:cs typeface="Arial" pitchFamily="34" charset="0"/>
              </a:rPr>
              <a:t>HTML belgelerinde arama işlemleri vardır</a:t>
            </a:r>
            <a:r>
              <a:rPr lang="tr-TR" altLang="ko-KR" sz="1600" b="1" dirty="0" smtClean="0">
                <a:solidFill>
                  <a:schemeClr val="bg1"/>
                </a:solidFill>
                <a:cs typeface="Arial" pitchFamily="34" charset="0"/>
              </a:rPr>
              <a:t>.</a:t>
            </a:r>
            <a:endParaRPr lang="en-US" altLang="ko-KR" sz="1600" b="1" dirty="0">
              <a:solidFill>
                <a:schemeClr val="bg1"/>
              </a:solidFill>
              <a:cs typeface="Arial" pitchFamily="34" charset="0"/>
            </a:endParaRPr>
          </a:p>
          <a:p>
            <a:endParaRPr lang="ko-KR" altLang="en-US" sz="1400" b="1" dirty="0">
              <a:solidFill>
                <a:schemeClr val="bg1"/>
              </a:solidFill>
              <a:cs typeface="Arial" pitchFamily="34" charset="0"/>
            </a:endParaRPr>
          </a:p>
        </p:txBody>
      </p:sp>
      <p:sp>
        <p:nvSpPr>
          <p:cNvPr id="13" name="Rectangle 7">
            <a:extLst>
              <a:ext uri="{FF2B5EF4-FFF2-40B4-BE49-F238E27FC236}">
                <a16:creationId xmlns:a16="http://schemas.microsoft.com/office/drawing/2014/main" id="{1AFB5F4A-EA3E-4FFB-8B90-1C7821FF4E77}"/>
              </a:ext>
            </a:extLst>
          </p:cNvPr>
          <p:cNvSpPr/>
          <p:nvPr/>
        </p:nvSpPr>
        <p:spPr>
          <a:xfrm rot="1773228">
            <a:off x="9787996" y="605626"/>
            <a:ext cx="467348" cy="104115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 name="Dikdörtgen 15"/>
          <p:cNvSpPr/>
          <p:nvPr/>
        </p:nvSpPr>
        <p:spPr>
          <a:xfrm>
            <a:off x="6752523" y="588557"/>
            <a:ext cx="5199686" cy="769441"/>
          </a:xfrm>
          <a:prstGeom prst="rect">
            <a:avLst/>
          </a:prstGeom>
        </p:spPr>
        <p:txBody>
          <a:bodyPr wrap="square">
            <a:spAutoFit/>
          </a:bodyPr>
          <a:lstStyle/>
          <a:p>
            <a:r>
              <a:rPr lang="tr-TR" sz="4400" b="1" dirty="0" smtClean="0">
                <a:solidFill>
                  <a:schemeClr val="bg1"/>
                </a:solidFill>
                <a:cs typeface="Arial" pitchFamily="34" charset="0"/>
              </a:rPr>
              <a:t>Ana Menü</a:t>
            </a:r>
            <a:endParaRPr lang="tr-TR" sz="4400" b="1" dirty="0">
              <a:solidFill>
                <a:schemeClr val="bg1"/>
              </a:solidFill>
              <a:cs typeface="Arial" pitchFamily="34" charset="0"/>
            </a:endParaRPr>
          </a:p>
        </p:txBody>
      </p:sp>
      <p:sp>
        <p:nvSpPr>
          <p:cNvPr id="17" name="TextBox 5">
            <a:extLst>
              <a:ext uri="{FF2B5EF4-FFF2-40B4-BE49-F238E27FC236}">
                <a16:creationId xmlns:a16="http://schemas.microsoft.com/office/drawing/2014/main" id="{EEEEF28A-C8DD-49A4-96EB-505C49F2D741}"/>
              </a:ext>
            </a:extLst>
          </p:cNvPr>
          <p:cNvSpPr txBox="1"/>
          <p:nvPr/>
        </p:nvSpPr>
        <p:spPr>
          <a:xfrm>
            <a:off x="6752523" y="3780611"/>
            <a:ext cx="5186436" cy="1000274"/>
          </a:xfrm>
          <a:prstGeom prst="rect">
            <a:avLst/>
          </a:prstGeom>
          <a:noFill/>
        </p:spPr>
        <p:txBody>
          <a:bodyPr wrap="square" rtlCol="0">
            <a:spAutoFit/>
          </a:bodyPr>
          <a:lstStyle/>
          <a:p>
            <a:r>
              <a:rPr lang="tr-TR" altLang="ko-KR" sz="1500" b="1" dirty="0" smtClean="0">
                <a:solidFill>
                  <a:schemeClr val="bg1"/>
                </a:solidFill>
                <a:cs typeface="Arial" pitchFamily="34" charset="0"/>
              </a:rPr>
              <a:t>Ana menüde istediğimiz bir işlem seçimi sonucunda koşula bağlı olarak ilgili olan işlem menüsü karşımıza gelir. </a:t>
            </a:r>
            <a:endParaRPr lang="en-US" altLang="ko-KR" sz="1500" b="1" dirty="0">
              <a:solidFill>
                <a:schemeClr val="bg1"/>
              </a:solidFill>
              <a:cs typeface="Arial" pitchFamily="34" charset="0"/>
            </a:endParaRPr>
          </a:p>
          <a:p>
            <a:endParaRPr lang="ko-KR" altLang="en-US" sz="1400" b="1" dirty="0">
              <a:solidFill>
                <a:schemeClr val="bg1"/>
              </a:solidFill>
              <a:cs typeface="Arial" pitchFamily="34" charset="0"/>
            </a:endParaRPr>
          </a:p>
        </p:txBody>
      </p:sp>
      <p:sp>
        <p:nvSpPr>
          <p:cNvPr id="18" name="TextBox 5">
            <a:extLst>
              <a:ext uri="{FF2B5EF4-FFF2-40B4-BE49-F238E27FC236}">
                <a16:creationId xmlns:a16="http://schemas.microsoft.com/office/drawing/2014/main" id="{EEEEF28A-C8DD-49A4-96EB-505C49F2D741}"/>
              </a:ext>
            </a:extLst>
          </p:cNvPr>
          <p:cNvSpPr txBox="1"/>
          <p:nvPr/>
        </p:nvSpPr>
        <p:spPr>
          <a:xfrm>
            <a:off x="6752523" y="4811342"/>
            <a:ext cx="5186436" cy="1292662"/>
          </a:xfrm>
          <a:prstGeom prst="rect">
            <a:avLst/>
          </a:prstGeom>
          <a:noFill/>
        </p:spPr>
        <p:txBody>
          <a:bodyPr wrap="square" rtlCol="0">
            <a:spAutoFit/>
          </a:bodyPr>
          <a:lstStyle/>
          <a:p>
            <a:r>
              <a:rPr lang="tr-TR" altLang="ko-KR" sz="1600" b="1" dirty="0" smtClean="0">
                <a:solidFill>
                  <a:schemeClr val="bg1"/>
                </a:solidFill>
                <a:cs typeface="Arial" pitchFamily="34" charset="0"/>
              </a:rPr>
              <a:t>Kullanılan çeşitli fonksiyonlar sayesinde kullanıcı seçim işlemi yaptığında diğer menüye aktarımda</a:t>
            </a:r>
          </a:p>
          <a:p>
            <a:r>
              <a:rPr lang="tr-TR" altLang="ko-KR" sz="1600" b="1" dirty="0" smtClean="0">
                <a:solidFill>
                  <a:schemeClr val="bg1"/>
                </a:solidFill>
                <a:cs typeface="Arial" pitchFamily="34" charset="0"/>
              </a:rPr>
              <a:t>bir bekletme süresi ve bir ileti mesajı bulunmaktadır. </a:t>
            </a:r>
          </a:p>
          <a:p>
            <a:r>
              <a:rPr lang="tr-TR" altLang="ko-KR" sz="1600" b="1" dirty="0" smtClean="0">
                <a:solidFill>
                  <a:schemeClr val="bg1"/>
                </a:solidFill>
                <a:cs typeface="Arial" pitchFamily="34" charset="0"/>
              </a:rPr>
              <a:t>Kullanış bakımından  efektif bir </a:t>
            </a:r>
            <a:r>
              <a:rPr lang="tr-TR" altLang="ko-KR" sz="1500" b="1" dirty="0" smtClean="0">
                <a:solidFill>
                  <a:schemeClr val="bg1"/>
                </a:solidFill>
                <a:cs typeface="Arial" pitchFamily="34" charset="0"/>
              </a:rPr>
              <a:t>özellik</a:t>
            </a:r>
            <a:r>
              <a:rPr lang="tr-TR" altLang="ko-KR" sz="1600" b="1" dirty="0" smtClean="0">
                <a:solidFill>
                  <a:schemeClr val="bg1"/>
                </a:solidFill>
                <a:cs typeface="Arial" pitchFamily="34" charset="0"/>
              </a:rPr>
              <a:t> </a:t>
            </a:r>
            <a:r>
              <a:rPr lang="tr-TR" altLang="ko-KR" sz="1500" b="1" dirty="0" smtClean="0">
                <a:solidFill>
                  <a:schemeClr val="bg1"/>
                </a:solidFill>
                <a:cs typeface="Arial" pitchFamily="34" charset="0"/>
              </a:rPr>
              <a:t>sağlamaktadır.</a:t>
            </a:r>
            <a:endParaRPr lang="en-US" altLang="ko-KR" sz="1500" b="1" dirty="0">
              <a:solidFill>
                <a:schemeClr val="bg1"/>
              </a:solidFill>
              <a:cs typeface="Arial" pitchFamily="34" charset="0"/>
            </a:endParaRPr>
          </a:p>
          <a:p>
            <a:endParaRPr lang="ko-KR" altLang="en-US" sz="1400" b="1" dirty="0">
              <a:solidFill>
                <a:schemeClr val="bg1"/>
              </a:solidFill>
              <a:cs typeface="Arial" pitchFamily="34" charset="0"/>
            </a:endParaRPr>
          </a:p>
        </p:txBody>
      </p:sp>
      <p:pic>
        <p:nvPicPr>
          <p:cNvPr id="11" name="Resim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 y="15734"/>
            <a:ext cx="6663600" cy="6842266"/>
          </a:xfrm>
          <a:prstGeom prst="rect">
            <a:avLst/>
          </a:prstGeom>
          <a:ln>
            <a:noFill/>
          </a:ln>
          <a:effectLst>
            <a:softEdge rad="112500"/>
          </a:effectLst>
        </p:spPr>
      </p:pic>
    </p:spTree>
    <p:extLst>
      <p:ext uri="{BB962C8B-B14F-4D97-AF65-F5344CB8AC3E}">
        <p14:creationId xmlns:p14="http://schemas.microsoft.com/office/powerpoint/2010/main" val="3028470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ikdörtgen 14"/>
          <p:cNvSpPr/>
          <p:nvPr/>
        </p:nvSpPr>
        <p:spPr>
          <a:xfrm>
            <a:off x="0" y="0"/>
            <a:ext cx="5480338" cy="6858000"/>
          </a:xfrm>
          <a:prstGeom prst="rect">
            <a:avLst/>
          </a:prstGeom>
          <a:solidFill>
            <a:srgbClr val="0A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a:extLst>
              <a:ext uri="{FF2B5EF4-FFF2-40B4-BE49-F238E27FC236}">
                <a16:creationId xmlns:a16="http://schemas.microsoft.com/office/drawing/2014/main" id="{BA71748B-208D-475E-B9D5-C6B759734D7B}"/>
              </a:ext>
            </a:extLst>
          </p:cNvPr>
          <p:cNvSpPr/>
          <p:nvPr/>
        </p:nvSpPr>
        <p:spPr>
          <a:xfrm>
            <a:off x="8766753" y="0"/>
            <a:ext cx="2509834" cy="688903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584178" y="5514974"/>
            <a:ext cx="5511822" cy="83525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Column Infographic</a:t>
            </a:r>
          </a:p>
        </p:txBody>
      </p:sp>
      <p:sp>
        <p:nvSpPr>
          <p:cNvPr id="6" name="TextBox 5">
            <a:extLst>
              <a:ext uri="{FF2B5EF4-FFF2-40B4-BE49-F238E27FC236}">
                <a16:creationId xmlns:a16="http://schemas.microsoft.com/office/drawing/2014/main" id="{EEEEF28A-C8DD-49A4-96EB-505C49F2D741}"/>
              </a:ext>
            </a:extLst>
          </p:cNvPr>
          <p:cNvSpPr txBox="1"/>
          <p:nvPr/>
        </p:nvSpPr>
        <p:spPr>
          <a:xfrm>
            <a:off x="6752523" y="2789369"/>
            <a:ext cx="5173186" cy="1785104"/>
          </a:xfrm>
          <a:prstGeom prst="rect">
            <a:avLst/>
          </a:prstGeom>
          <a:noFill/>
        </p:spPr>
        <p:txBody>
          <a:bodyPr wrap="square" rtlCol="0">
            <a:spAutoFit/>
          </a:bodyPr>
          <a:lstStyle/>
          <a:p>
            <a:r>
              <a:rPr lang="tr-TR" altLang="ko-KR" sz="1600" b="1" dirty="0" smtClean="0">
                <a:solidFill>
                  <a:schemeClr val="bg1"/>
                </a:solidFill>
                <a:cs typeface="Arial" pitchFamily="34" charset="0"/>
              </a:rPr>
              <a:t>Ana </a:t>
            </a:r>
            <a:r>
              <a:rPr lang="tr-TR" altLang="ko-KR" sz="1600" b="1" dirty="0">
                <a:solidFill>
                  <a:schemeClr val="bg1"/>
                </a:solidFill>
                <a:cs typeface="Arial" pitchFamily="34" charset="0"/>
              </a:rPr>
              <a:t>menüden </a:t>
            </a:r>
            <a:r>
              <a:rPr lang="tr-TR" altLang="ko-KR" sz="1600" b="1" dirty="0" smtClean="0">
                <a:solidFill>
                  <a:schemeClr val="bg1"/>
                </a:solidFill>
                <a:cs typeface="Arial" pitchFamily="34" charset="0"/>
              </a:rPr>
              <a:t>1.menü «Tüm dosyalar içinde arama işlemi» olan seçimi yaptığımız takdirde, gelen menüde kullanıcıdan aranacak kelime istenir ve bu kelime hazırda olan belgelerimizdeki metinler ile karşılaştırma yapılarak ekrana bulunan kelime adeti ve işlem süresi bilgilendirmesi yapılır.</a:t>
            </a:r>
            <a:endParaRPr lang="en-US" altLang="ko-KR" sz="1600" b="1" dirty="0">
              <a:solidFill>
                <a:schemeClr val="bg1"/>
              </a:solidFill>
              <a:cs typeface="Arial" pitchFamily="34" charset="0"/>
            </a:endParaRPr>
          </a:p>
          <a:p>
            <a:endParaRPr lang="ko-KR" altLang="en-US" sz="1400" b="1" dirty="0">
              <a:solidFill>
                <a:schemeClr val="bg1"/>
              </a:solidFill>
              <a:cs typeface="Arial" pitchFamily="34" charset="0"/>
            </a:endParaRPr>
          </a:p>
        </p:txBody>
      </p:sp>
      <p:sp>
        <p:nvSpPr>
          <p:cNvPr id="13" name="Rectangle 7">
            <a:extLst>
              <a:ext uri="{FF2B5EF4-FFF2-40B4-BE49-F238E27FC236}">
                <a16:creationId xmlns:a16="http://schemas.microsoft.com/office/drawing/2014/main" id="{1AFB5F4A-EA3E-4FFB-8B90-1C7821FF4E77}"/>
              </a:ext>
            </a:extLst>
          </p:cNvPr>
          <p:cNvSpPr/>
          <p:nvPr/>
        </p:nvSpPr>
        <p:spPr>
          <a:xfrm rot="1773228">
            <a:off x="9787996" y="605626"/>
            <a:ext cx="467348" cy="104115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 name="Dikdörtgen 15"/>
          <p:cNvSpPr/>
          <p:nvPr/>
        </p:nvSpPr>
        <p:spPr>
          <a:xfrm>
            <a:off x="6752523" y="588557"/>
            <a:ext cx="5199686" cy="769441"/>
          </a:xfrm>
          <a:prstGeom prst="rect">
            <a:avLst/>
          </a:prstGeom>
        </p:spPr>
        <p:txBody>
          <a:bodyPr wrap="square">
            <a:spAutoFit/>
          </a:bodyPr>
          <a:lstStyle/>
          <a:p>
            <a:r>
              <a:rPr lang="tr-TR" sz="4400" b="1" dirty="0" smtClean="0">
                <a:solidFill>
                  <a:schemeClr val="bg1"/>
                </a:solidFill>
                <a:cs typeface="Arial" pitchFamily="34" charset="0"/>
              </a:rPr>
              <a:t>Ana Menü</a:t>
            </a:r>
            <a:endParaRPr lang="tr-TR" sz="4400" b="1" dirty="0">
              <a:solidFill>
                <a:schemeClr val="bg1"/>
              </a:solidFill>
              <a:cs typeface="Arial" pitchFamily="34" charset="0"/>
            </a:endParaRPr>
          </a:p>
        </p:txBody>
      </p:sp>
      <p:sp>
        <p:nvSpPr>
          <p:cNvPr id="17" name="TextBox 5">
            <a:extLst>
              <a:ext uri="{FF2B5EF4-FFF2-40B4-BE49-F238E27FC236}">
                <a16:creationId xmlns:a16="http://schemas.microsoft.com/office/drawing/2014/main" id="{EEEEF28A-C8DD-49A4-96EB-505C49F2D741}"/>
              </a:ext>
            </a:extLst>
          </p:cNvPr>
          <p:cNvSpPr txBox="1"/>
          <p:nvPr/>
        </p:nvSpPr>
        <p:spPr>
          <a:xfrm>
            <a:off x="6765773" y="4682405"/>
            <a:ext cx="5426227" cy="1323439"/>
          </a:xfrm>
          <a:prstGeom prst="rect">
            <a:avLst/>
          </a:prstGeom>
          <a:noFill/>
        </p:spPr>
        <p:txBody>
          <a:bodyPr wrap="square" rtlCol="0">
            <a:spAutoFit/>
          </a:bodyPr>
          <a:lstStyle/>
          <a:p>
            <a:r>
              <a:rPr lang="tr-TR" altLang="ko-KR" sz="1600" b="1" dirty="0" smtClean="0">
                <a:solidFill>
                  <a:schemeClr val="bg1"/>
                </a:solidFill>
                <a:cs typeface="Arial" pitchFamily="34" charset="0"/>
              </a:rPr>
              <a:t>Aynı zamanda her bir belge taraması sonucunda kullanıcıdan aldığımız aranan kelimemizin kaçıncı indislerde  olduğunu veya bulunamadığını belirlemiş olduğumuz *</a:t>
            </a:r>
            <a:r>
              <a:rPr lang="tr-TR" altLang="ko-KR" sz="1600" b="1" dirty="0" err="1" smtClean="0">
                <a:solidFill>
                  <a:schemeClr val="bg1"/>
                </a:solidFill>
                <a:cs typeface="Arial" pitchFamily="34" charset="0"/>
              </a:rPr>
              <a:t>txt</a:t>
            </a:r>
            <a:r>
              <a:rPr lang="tr-TR" altLang="ko-KR" sz="1600" b="1" dirty="0" smtClean="0">
                <a:solidFill>
                  <a:schemeClr val="bg1"/>
                </a:solidFill>
                <a:cs typeface="Arial" pitchFamily="34" charset="0"/>
              </a:rPr>
              <a:t> dosyası olarak karşımıza otomatik olarak açılır ve sonuçlar görüntülenir.</a:t>
            </a:r>
            <a:endParaRPr lang="en-US" altLang="ko-KR" sz="1600" b="1" dirty="0">
              <a:solidFill>
                <a:schemeClr val="bg1"/>
              </a:solidFill>
              <a:cs typeface="Arial" pitchFamily="34" charset="0"/>
            </a:endParaRPr>
          </a:p>
        </p:txBody>
      </p:sp>
      <p:sp>
        <p:nvSpPr>
          <p:cNvPr id="12" name="Dikdörtgen 11"/>
          <p:cNvSpPr/>
          <p:nvPr/>
        </p:nvSpPr>
        <p:spPr>
          <a:xfrm>
            <a:off x="6765773" y="1881428"/>
            <a:ext cx="5199686" cy="461665"/>
          </a:xfrm>
          <a:prstGeom prst="rect">
            <a:avLst/>
          </a:prstGeom>
        </p:spPr>
        <p:txBody>
          <a:bodyPr wrap="square">
            <a:spAutoFit/>
          </a:bodyPr>
          <a:lstStyle/>
          <a:p>
            <a:r>
              <a:rPr lang="tr-TR" sz="2400" b="1" dirty="0" smtClean="0">
                <a:solidFill>
                  <a:schemeClr val="bg1"/>
                </a:solidFill>
                <a:cs typeface="Arial" pitchFamily="34" charset="0"/>
              </a:rPr>
              <a:t>Tüm Dosyalar İçinde Arama İşlemi</a:t>
            </a:r>
            <a:endParaRPr lang="tr-TR" sz="2400" b="1" dirty="0">
              <a:solidFill>
                <a:schemeClr val="bg1"/>
              </a:solidFill>
              <a:cs typeface="Arial" pitchFamily="34" charset="0"/>
            </a:endParaRPr>
          </a:p>
        </p:txBody>
      </p:sp>
      <p:pic>
        <p:nvPicPr>
          <p:cNvPr id="18" name="Resi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65773" cy="6858000"/>
          </a:xfrm>
          <a:prstGeom prst="rect">
            <a:avLst/>
          </a:prstGeom>
          <a:ln>
            <a:noFill/>
          </a:ln>
          <a:effectLst>
            <a:softEdge rad="112500"/>
          </a:effectLst>
        </p:spPr>
      </p:pic>
    </p:spTree>
    <p:extLst>
      <p:ext uri="{BB962C8B-B14F-4D97-AF65-F5344CB8AC3E}">
        <p14:creationId xmlns:p14="http://schemas.microsoft.com/office/powerpoint/2010/main" val="222565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0A825AC-6CDC-4F5A-B949-E3080DE73AE6}"/>
              </a:ext>
            </a:extLst>
          </p:cNvPr>
          <p:cNvSpPr/>
          <p:nvPr/>
        </p:nvSpPr>
        <p:spPr>
          <a:xfrm>
            <a:off x="0" y="2101572"/>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2413175" y="3013501"/>
            <a:ext cx="9338617" cy="830997"/>
          </a:xfrm>
          <a:prstGeom prst="rect">
            <a:avLst/>
          </a:prstGeom>
          <a:noFill/>
        </p:spPr>
        <p:txBody>
          <a:bodyPr wrap="square" rtlCol="0" anchor="ctr">
            <a:spAutoFit/>
          </a:bodyPr>
          <a:lstStyle/>
          <a:p>
            <a:r>
              <a:rPr lang="tr-TR" altLang="ko-KR" sz="4800" b="1" dirty="0">
                <a:solidFill>
                  <a:schemeClr val="bg1"/>
                </a:solidFill>
                <a:cs typeface="Arial" pitchFamily="34" charset="0"/>
              </a:rPr>
              <a:t>Çeşitli Kullanılan Fonksiyonlar</a:t>
            </a:r>
            <a:endParaRPr lang="ko-KR" altLang="en-US" sz="4800" b="1" dirty="0">
              <a:solidFill>
                <a:schemeClr val="bg1"/>
              </a:solidFill>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1269621" y="2906058"/>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756660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1">
            <a:extLst>
              <a:ext uri="{FF2B5EF4-FFF2-40B4-BE49-F238E27FC236}">
                <a16:creationId xmlns:a16="http://schemas.microsoft.com/office/drawing/2014/main" id="{90A825AC-6CDC-4F5A-B949-E3080DE73AE6}"/>
              </a:ext>
            </a:extLst>
          </p:cNvPr>
          <p:cNvSpPr/>
          <p:nvPr/>
        </p:nvSpPr>
        <p:spPr>
          <a:xfrm>
            <a:off x="92272" y="400805"/>
            <a:ext cx="11950701" cy="773737"/>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55841"/>
            <a:ext cx="11573197" cy="724247"/>
          </a:xfrm>
          <a:prstGeom prst="rect">
            <a:avLst/>
          </a:prstGeom>
        </p:spPr>
        <p:txBody>
          <a:bodyPr/>
          <a:lstStyle/>
          <a:p>
            <a:r>
              <a:rPr lang="tr-TR" dirty="0" smtClean="0"/>
              <a:t>Kullanılan Fonksiyonlar</a:t>
            </a:r>
            <a:endParaRPr lang="en-US" dirty="0"/>
          </a:p>
        </p:txBody>
      </p:sp>
      <p:grpSp>
        <p:nvGrpSpPr>
          <p:cNvPr id="65" name="Group 64">
            <a:extLst>
              <a:ext uri="{FF2B5EF4-FFF2-40B4-BE49-F238E27FC236}">
                <a16:creationId xmlns:a16="http://schemas.microsoft.com/office/drawing/2014/main" id="{C4B1C653-5A36-4E77-9ED7-E44AB68645D3}"/>
              </a:ext>
            </a:extLst>
          </p:cNvPr>
          <p:cNvGrpSpPr/>
          <p:nvPr/>
        </p:nvGrpSpPr>
        <p:grpSpPr>
          <a:xfrm>
            <a:off x="4703100" y="2548378"/>
            <a:ext cx="2931576" cy="2442382"/>
            <a:chOff x="3690367" y="1823747"/>
            <a:chExt cx="5020109" cy="4182400"/>
          </a:xfrm>
        </p:grpSpPr>
        <p:sp>
          <p:nvSpPr>
            <p:cNvPr id="15" name="Freeform: Shape 14">
              <a:extLst>
                <a:ext uri="{FF2B5EF4-FFF2-40B4-BE49-F238E27FC236}">
                  <a16:creationId xmlns:a16="http://schemas.microsoft.com/office/drawing/2014/main" id="{5D7BAB1F-9B0A-438A-AAA5-3B3C536A9A12}"/>
                </a:ext>
              </a:extLst>
            </p:cNvPr>
            <p:cNvSpPr/>
            <p:nvPr/>
          </p:nvSpPr>
          <p:spPr>
            <a:xfrm>
              <a:off x="6083223" y="1823747"/>
              <a:ext cx="2627253" cy="4182400"/>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D7E21BD-3492-40D2-B673-580C17B68C73}"/>
                </a:ext>
              </a:extLst>
            </p:cNvPr>
            <p:cNvSpPr/>
            <p:nvPr/>
          </p:nvSpPr>
          <p:spPr>
            <a:xfrm>
              <a:off x="3690367" y="1839454"/>
              <a:ext cx="2336646" cy="4166693"/>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a:p>
          </p:txBody>
        </p:sp>
      </p:grpSp>
      <p:grpSp>
        <p:nvGrpSpPr>
          <p:cNvPr id="63" name="Group 62">
            <a:extLst>
              <a:ext uri="{FF2B5EF4-FFF2-40B4-BE49-F238E27FC236}">
                <a16:creationId xmlns:a16="http://schemas.microsoft.com/office/drawing/2014/main" id="{160E4F19-0B20-472D-986D-BFBD7EAB1171}"/>
              </a:ext>
            </a:extLst>
          </p:cNvPr>
          <p:cNvGrpSpPr/>
          <p:nvPr/>
        </p:nvGrpSpPr>
        <p:grpSpPr>
          <a:xfrm>
            <a:off x="2155365" y="1180088"/>
            <a:ext cx="2734533" cy="4046708"/>
            <a:chOff x="1884453" y="1217912"/>
            <a:chExt cx="2734533" cy="4046708"/>
          </a:xfrm>
        </p:grpSpPr>
        <p:sp>
          <p:nvSpPr>
            <p:cNvPr id="26" name="Oval 25">
              <a:extLst>
                <a:ext uri="{FF2B5EF4-FFF2-40B4-BE49-F238E27FC236}">
                  <a16:creationId xmlns:a16="http://schemas.microsoft.com/office/drawing/2014/main" id="{6CCF7700-7CEF-4125-9B1E-61990A07D387}"/>
                </a:ext>
              </a:extLst>
            </p:cNvPr>
            <p:cNvSpPr/>
            <p:nvPr/>
          </p:nvSpPr>
          <p:spPr>
            <a:xfrm>
              <a:off x="2850849" y="1217912"/>
              <a:ext cx="1768137" cy="14582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TextBox 29">
              <a:extLst>
                <a:ext uri="{FF2B5EF4-FFF2-40B4-BE49-F238E27FC236}">
                  <a16:creationId xmlns:a16="http://schemas.microsoft.com/office/drawing/2014/main" id="{37DBE37D-5D31-41E1-850E-600883B8652B}"/>
                </a:ext>
              </a:extLst>
            </p:cNvPr>
            <p:cNvSpPr txBox="1"/>
            <p:nvPr/>
          </p:nvSpPr>
          <p:spPr>
            <a:xfrm>
              <a:off x="2583085" y="3727110"/>
              <a:ext cx="86409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Option  E</a:t>
              </a:r>
              <a:endParaRPr lang="ko-KR" altLang="en-US" sz="1400" b="1" dirty="0">
                <a:solidFill>
                  <a:schemeClr val="bg1"/>
                </a:solidFill>
                <a:cs typeface="Arial" pitchFamily="34" charset="0"/>
              </a:endParaRPr>
            </a:p>
          </p:txBody>
        </p:sp>
        <p:cxnSp>
          <p:nvCxnSpPr>
            <p:cNvPr id="32" name="Straight Arrow Connector 31">
              <a:extLst>
                <a:ext uri="{FF2B5EF4-FFF2-40B4-BE49-F238E27FC236}">
                  <a16:creationId xmlns:a16="http://schemas.microsoft.com/office/drawing/2014/main" id="{901DED47-1ECE-425E-A984-DD5C70158831}"/>
                </a:ext>
              </a:extLst>
            </p:cNvPr>
            <p:cNvCxnSpPr>
              <a:cxnSpLocks/>
            </p:cNvCxnSpPr>
            <p:nvPr/>
          </p:nvCxnSpPr>
          <p:spPr>
            <a:xfrm flipH="1" flipV="1">
              <a:off x="4135952" y="2675752"/>
              <a:ext cx="405233" cy="648000"/>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EFDB6FA-228A-406D-A1AA-00B8D9B6B168}"/>
                </a:ext>
              </a:extLst>
            </p:cNvPr>
            <p:cNvCxnSpPr/>
            <p:nvPr/>
          </p:nvCxnSpPr>
          <p:spPr>
            <a:xfrm flipH="1">
              <a:off x="3515984" y="3970707"/>
              <a:ext cx="648000" cy="2"/>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34DD6B-5F23-4CC7-9E47-024A4962D246}"/>
                </a:ext>
              </a:extLst>
            </p:cNvPr>
            <p:cNvCxnSpPr>
              <a:cxnSpLocks/>
            </p:cNvCxnSpPr>
            <p:nvPr/>
          </p:nvCxnSpPr>
          <p:spPr>
            <a:xfrm flipH="1">
              <a:off x="4160483" y="4947528"/>
              <a:ext cx="380702" cy="317092"/>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64EDBAA-AF9B-4E43-961A-C364E0736B32}"/>
                </a:ext>
              </a:extLst>
            </p:cNvPr>
            <p:cNvSpPr txBox="1"/>
            <p:nvPr/>
          </p:nvSpPr>
          <p:spPr>
            <a:xfrm>
              <a:off x="1884453" y="1272258"/>
              <a:ext cx="1397264" cy="1200329"/>
            </a:xfrm>
            <a:prstGeom prst="rect">
              <a:avLst/>
            </a:prstGeom>
            <a:noFill/>
          </p:spPr>
          <p:txBody>
            <a:bodyPr wrap="square" rtlCol="0">
              <a:spAutoFit/>
            </a:bodyPr>
            <a:lstStyle/>
            <a:p>
              <a:r>
                <a:rPr lang="tr-TR" dirty="0"/>
                <a:t>Konsol ekranı </a:t>
              </a:r>
              <a:endParaRPr lang="tr-TR" dirty="0" smtClean="0"/>
            </a:p>
            <a:p>
              <a:r>
                <a:rPr lang="tr-TR" dirty="0" smtClean="0"/>
                <a:t>rengini belirler.</a:t>
              </a:r>
              <a:endParaRPr lang="ko-KR" altLang="en-US" sz="1400" dirty="0">
                <a:solidFill>
                  <a:schemeClr val="tx1">
                    <a:lumMod val="75000"/>
                    <a:lumOff val="25000"/>
                  </a:schemeClr>
                </a:solidFill>
                <a:cs typeface="Arial" pitchFamily="34" charset="0"/>
              </a:endParaRPr>
            </a:p>
          </p:txBody>
        </p:sp>
      </p:grpSp>
      <p:grpSp>
        <p:nvGrpSpPr>
          <p:cNvPr id="64" name="Group 63">
            <a:extLst>
              <a:ext uri="{FF2B5EF4-FFF2-40B4-BE49-F238E27FC236}">
                <a16:creationId xmlns:a16="http://schemas.microsoft.com/office/drawing/2014/main" id="{B9366259-0F23-4B10-825D-444C9C7BDE6B}"/>
              </a:ext>
            </a:extLst>
          </p:cNvPr>
          <p:cNvGrpSpPr/>
          <p:nvPr/>
        </p:nvGrpSpPr>
        <p:grpSpPr>
          <a:xfrm>
            <a:off x="7270961" y="2636513"/>
            <a:ext cx="1059904" cy="2574433"/>
            <a:chOff x="6871568" y="2657720"/>
            <a:chExt cx="1059904" cy="2574433"/>
          </a:xfrm>
        </p:grpSpPr>
        <p:cxnSp>
          <p:nvCxnSpPr>
            <p:cNvPr id="50" name="Straight Arrow Connector 49">
              <a:extLst>
                <a:ext uri="{FF2B5EF4-FFF2-40B4-BE49-F238E27FC236}">
                  <a16:creationId xmlns:a16="http://schemas.microsoft.com/office/drawing/2014/main" id="{048BA501-0C4E-4F87-BCB3-F0462B9D5D96}"/>
                </a:ext>
              </a:extLst>
            </p:cNvPr>
            <p:cNvCxnSpPr>
              <a:cxnSpLocks/>
            </p:cNvCxnSpPr>
            <p:nvPr/>
          </p:nvCxnSpPr>
          <p:spPr>
            <a:xfrm flipV="1">
              <a:off x="6918505" y="2657720"/>
              <a:ext cx="338080" cy="648000"/>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20B7FB-3CBD-41E5-B854-FA495457D448}"/>
                </a:ext>
              </a:extLst>
            </p:cNvPr>
            <p:cNvCxnSpPr/>
            <p:nvPr/>
          </p:nvCxnSpPr>
          <p:spPr>
            <a:xfrm>
              <a:off x="7283472" y="3956794"/>
              <a:ext cx="648000" cy="2"/>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D37E19-E43A-48ED-93A4-6CAD7263D6B7}"/>
                </a:ext>
              </a:extLst>
            </p:cNvPr>
            <p:cNvCxnSpPr>
              <a:cxnSpLocks/>
            </p:cNvCxnSpPr>
            <p:nvPr/>
          </p:nvCxnSpPr>
          <p:spPr>
            <a:xfrm>
              <a:off x="6871568" y="5037600"/>
              <a:ext cx="298306" cy="194553"/>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73" name="Oval 72">
            <a:extLst>
              <a:ext uri="{FF2B5EF4-FFF2-40B4-BE49-F238E27FC236}">
                <a16:creationId xmlns:a16="http://schemas.microsoft.com/office/drawing/2014/main" id="{6CCF7700-7CEF-4125-9B1E-61990A07D387}"/>
              </a:ext>
            </a:extLst>
          </p:cNvPr>
          <p:cNvSpPr/>
          <p:nvPr/>
        </p:nvSpPr>
        <p:spPr>
          <a:xfrm>
            <a:off x="1870641" y="3064755"/>
            <a:ext cx="1768137" cy="15491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TextBox 30">
            <a:extLst>
              <a:ext uri="{FF2B5EF4-FFF2-40B4-BE49-F238E27FC236}">
                <a16:creationId xmlns:a16="http://schemas.microsoft.com/office/drawing/2014/main" id="{FBFA138E-6CBE-41BC-9A7F-F983BF67BDC1}"/>
              </a:ext>
            </a:extLst>
          </p:cNvPr>
          <p:cNvSpPr txBox="1"/>
          <p:nvPr/>
        </p:nvSpPr>
        <p:spPr>
          <a:xfrm>
            <a:off x="1930361" y="3608486"/>
            <a:ext cx="1648696" cy="492443"/>
          </a:xfrm>
          <a:prstGeom prst="rect">
            <a:avLst/>
          </a:prstGeom>
          <a:solidFill>
            <a:schemeClr val="bg1"/>
          </a:solidFill>
          <a:effectLst>
            <a:softEdge rad="50800"/>
          </a:effectLst>
        </p:spPr>
        <p:txBody>
          <a:bodyPr wrap="square" rtlCol="0">
            <a:spAutoFit/>
          </a:bodyPr>
          <a:lstStyle/>
          <a:p>
            <a:pPr algn="ctr"/>
            <a:r>
              <a:rPr lang="tr-TR" sz="1300" dirty="0" err="1"/>
              <a:t>setlocale</a:t>
            </a:r>
            <a:r>
              <a:rPr lang="tr-TR" sz="1300" dirty="0" smtClean="0"/>
              <a:t>(</a:t>
            </a:r>
          </a:p>
          <a:p>
            <a:pPr algn="ctr"/>
            <a:r>
              <a:rPr lang="tr-TR" sz="1300" dirty="0" smtClean="0">
                <a:solidFill>
                  <a:srgbClr val="7030A0"/>
                </a:solidFill>
              </a:rPr>
              <a:t>LC_ALL</a:t>
            </a:r>
            <a:r>
              <a:rPr lang="tr-TR" sz="1300" dirty="0"/>
              <a:t>,</a:t>
            </a:r>
            <a:r>
              <a:rPr lang="tr-TR" sz="1300" dirty="0">
                <a:solidFill>
                  <a:srgbClr val="FF0000"/>
                </a:solidFill>
              </a:rPr>
              <a:t> "</a:t>
            </a:r>
            <a:r>
              <a:rPr lang="tr-TR" sz="1300" dirty="0" err="1">
                <a:solidFill>
                  <a:srgbClr val="FF0000"/>
                </a:solidFill>
              </a:rPr>
              <a:t>Turkish</a:t>
            </a:r>
            <a:r>
              <a:rPr lang="tr-TR" sz="1300" dirty="0">
                <a:solidFill>
                  <a:srgbClr val="FF0000"/>
                </a:solidFill>
              </a:rPr>
              <a:t>"</a:t>
            </a:r>
            <a:r>
              <a:rPr lang="tr-TR" sz="1300" dirty="0"/>
              <a:t>);</a:t>
            </a:r>
            <a:endParaRPr lang="ko-KR" altLang="en-US" sz="1300" dirty="0"/>
          </a:p>
        </p:txBody>
      </p:sp>
      <p:sp>
        <p:nvSpPr>
          <p:cNvPr id="75" name="TextBox 36">
            <a:extLst>
              <a:ext uri="{FF2B5EF4-FFF2-40B4-BE49-F238E27FC236}">
                <a16:creationId xmlns:a16="http://schemas.microsoft.com/office/drawing/2014/main" id="{664EDBAA-AF9B-4E43-961A-C364E0736B32}"/>
              </a:ext>
            </a:extLst>
          </p:cNvPr>
          <p:cNvSpPr txBox="1"/>
          <p:nvPr/>
        </p:nvSpPr>
        <p:spPr>
          <a:xfrm>
            <a:off x="441048" y="3350731"/>
            <a:ext cx="1401867" cy="1200329"/>
          </a:xfrm>
          <a:prstGeom prst="rect">
            <a:avLst/>
          </a:prstGeom>
          <a:noFill/>
        </p:spPr>
        <p:txBody>
          <a:bodyPr wrap="square" rtlCol="0">
            <a:spAutoFit/>
          </a:bodyPr>
          <a:lstStyle/>
          <a:p>
            <a:pPr algn="just"/>
            <a:r>
              <a:rPr lang="tr-TR" dirty="0" smtClean="0"/>
              <a:t>Türkçe </a:t>
            </a:r>
            <a:r>
              <a:rPr lang="tr-TR" dirty="0"/>
              <a:t>k</a:t>
            </a:r>
            <a:r>
              <a:rPr lang="tr-TR" dirty="0" smtClean="0"/>
              <a:t>arakter </a:t>
            </a:r>
            <a:r>
              <a:rPr lang="tr-TR" dirty="0"/>
              <a:t>k</a:t>
            </a:r>
            <a:r>
              <a:rPr lang="tr-TR" dirty="0" smtClean="0"/>
              <a:t>ullanmayı sağlar.</a:t>
            </a:r>
            <a:endParaRPr lang="ko-KR" altLang="en-US" sz="1400" dirty="0">
              <a:solidFill>
                <a:schemeClr val="tx1">
                  <a:lumMod val="75000"/>
                  <a:lumOff val="25000"/>
                </a:schemeClr>
              </a:solidFill>
              <a:cs typeface="Arial" pitchFamily="34" charset="0"/>
            </a:endParaRPr>
          </a:p>
        </p:txBody>
      </p:sp>
      <p:sp>
        <p:nvSpPr>
          <p:cNvPr id="76" name="TextBox 30">
            <a:extLst>
              <a:ext uri="{FF2B5EF4-FFF2-40B4-BE49-F238E27FC236}">
                <a16:creationId xmlns:a16="http://schemas.microsoft.com/office/drawing/2014/main" id="{FBFA138E-6CBE-41BC-9A7F-F983BF67BDC1}"/>
              </a:ext>
            </a:extLst>
          </p:cNvPr>
          <p:cNvSpPr txBox="1"/>
          <p:nvPr/>
        </p:nvSpPr>
        <p:spPr>
          <a:xfrm>
            <a:off x="3181481" y="1739704"/>
            <a:ext cx="1648696" cy="292388"/>
          </a:xfrm>
          <a:prstGeom prst="rect">
            <a:avLst/>
          </a:prstGeom>
          <a:solidFill>
            <a:schemeClr val="bg1"/>
          </a:solidFill>
          <a:effectLst>
            <a:softEdge rad="50800"/>
          </a:effectLst>
        </p:spPr>
        <p:txBody>
          <a:bodyPr wrap="square" rtlCol="0">
            <a:spAutoFit/>
          </a:bodyPr>
          <a:lstStyle/>
          <a:p>
            <a:pPr algn="ctr"/>
            <a:r>
              <a:rPr lang="tr-TR" sz="1300" dirty="0"/>
              <a:t>system(</a:t>
            </a:r>
            <a:r>
              <a:rPr lang="tr-TR" sz="1300" dirty="0">
                <a:solidFill>
                  <a:srgbClr val="FF0000"/>
                </a:solidFill>
              </a:rPr>
              <a:t>"</a:t>
            </a:r>
            <a:r>
              <a:rPr lang="tr-TR" sz="1300" dirty="0" err="1">
                <a:solidFill>
                  <a:srgbClr val="FF0000"/>
                </a:solidFill>
              </a:rPr>
              <a:t>color</a:t>
            </a:r>
            <a:r>
              <a:rPr lang="tr-TR" sz="1300" dirty="0">
                <a:solidFill>
                  <a:srgbClr val="FF0000"/>
                </a:solidFill>
              </a:rPr>
              <a:t> </a:t>
            </a:r>
            <a:r>
              <a:rPr lang="tr-TR" sz="1300" dirty="0" smtClean="0">
                <a:solidFill>
                  <a:srgbClr val="FF0000"/>
                </a:solidFill>
              </a:rPr>
              <a:t>5E"</a:t>
            </a:r>
            <a:r>
              <a:rPr lang="tr-TR" sz="1300" dirty="0" smtClean="0"/>
              <a:t>);</a:t>
            </a:r>
            <a:endParaRPr lang="ko-KR" altLang="en-US" sz="1300" dirty="0"/>
          </a:p>
        </p:txBody>
      </p:sp>
      <p:sp>
        <p:nvSpPr>
          <p:cNvPr id="77" name="Oval 76">
            <a:extLst>
              <a:ext uri="{FF2B5EF4-FFF2-40B4-BE49-F238E27FC236}">
                <a16:creationId xmlns:a16="http://schemas.microsoft.com/office/drawing/2014/main" id="{6CCF7700-7CEF-4125-9B1E-61990A07D387}"/>
              </a:ext>
            </a:extLst>
          </p:cNvPr>
          <p:cNvSpPr/>
          <p:nvPr/>
        </p:nvSpPr>
        <p:spPr>
          <a:xfrm>
            <a:off x="2638727" y="4945905"/>
            <a:ext cx="1768137" cy="15491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TextBox 30">
            <a:extLst>
              <a:ext uri="{FF2B5EF4-FFF2-40B4-BE49-F238E27FC236}">
                <a16:creationId xmlns:a16="http://schemas.microsoft.com/office/drawing/2014/main" id="{FBFA138E-6CBE-41BC-9A7F-F983BF67BDC1}"/>
              </a:ext>
            </a:extLst>
          </p:cNvPr>
          <p:cNvSpPr txBox="1"/>
          <p:nvPr/>
        </p:nvSpPr>
        <p:spPr>
          <a:xfrm>
            <a:off x="2672923" y="5566579"/>
            <a:ext cx="1648696" cy="292388"/>
          </a:xfrm>
          <a:prstGeom prst="rect">
            <a:avLst/>
          </a:prstGeom>
          <a:solidFill>
            <a:schemeClr val="bg1"/>
          </a:solidFill>
          <a:effectLst>
            <a:softEdge rad="50800"/>
          </a:effectLst>
        </p:spPr>
        <p:txBody>
          <a:bodyPr wrap="square" rtlCol="0">
            <a:spAutoFit/>
          </a:bodyPr>
          <a:lstStyle/>
          <a:p>
            <a:pPr algn="ctr"/>
            <a:r>
              <a:rPr lang="tr-TR" sz="1300" dirty="0"/>
              <a:t>system(</a:t>
            </a:r>
            <a:r>
              <a:rPr lang="tr-TR" sz="1300" dirty="0">
                <a:solidFill>
                  <a:srgbClr val="FF0000"/>
                </a:solidFill>
              </a:rPr>
              <a:t>"</a:t>
            </a:r>
            <a:r>
              <a:rPr lang="tr-TR" sz="1300" dirty="0" err="1">
                <a:solidFill>
                  <a:srgbClr val="FF0000"/>
                </a:solidFill>
              </a:rPr>
              <a:t>cls</a:t>
            </a:r>
            <a:r>
              <a:rPr lang="tr-TR" sz="1300" dirty="0">
                <a:solidFill>
                  <a:srgbClr val="FF0000"/>
                </a:solidFill>
              </a:rPr>
              <a:t>"</a:t>
            </a:r>
            <a:r>
              <a:rPr lang="tr-TR" sz="1300" dirty="0"/>
              <a:t>);</a:t>
            </a:r>
            <a:endParaRPr lang="ko-KR" altLang="en-US" sz="1300" dirty="0"/>
          </a:p>
        </p:txBody>
      </p:sp>
      <p:sp>
        <p:nvSpPr>
          <p:cNvPr id="79" name="TextBox 36">
            <a:extLst>
              <a:ext uri="{FF2B5EF4-FFF2-40B4-BE49-F238E27FC236}">
                <a16:creationId xmlns:a16="http://schemas.microsoft.com/office/drawing/2014/main" id="{664EDBAA-AF9B-4E43-961A-C364E0736B32}"/>
              </a:ext>
            </a:extLst>
          </p:cNvPr>
          <p:cNvSpPr txBox="1"/>
          <p:nvPr/>
        </p:nvSpPr>
        <p:spPr>
          <a:xfrm>
            <a:off x="1209134" y="5258803"/>
            <a:ext cx="1644863" cy="1200329"/>
          </a:xfrm>
          <a:prstGeom prst="rect">
            <a:avLst/>
          </a:prstGeom>
          <a:noFill/>
        </p:spPr>
        <p:txBody>
          <a:bodyPr wrap="square" rtlCol="0">
            <a:spAutoFit/>
          </a:bodyPr>
          <a:lstStyle/>
          <a:p>
            <a:pPr algn="just"/>
            <a:r>
              <a:rPr lang="tr-TR" dirty="0" smtClean="0"/>
              <a:t>Konsol ekranını temizleme işlemi yapar</a:t>
            </a:r>
            <a:endParaRPr lang="ko-KR" altLang="en-US" sz="1400" dirty="0">
              <a:solidFill>
                <a:schemeClr val="tx1">
                  <a:lumMod val="75000"/>
                  <a:lumOff val="25000"/>
                </a:schemeClr>
              </a:solidFill>
              <a:cs typeface="Arial" pitchFamily="34" charset="0"/>
            </a:endParaRPr>
          </a:p>
        </p:txBody>
      </p:sp>
      <p:sp>
        <p:nvSpPr>
          <p:cNvPr id="81" name="Oval 80">
            <a:extLst>
              <a:ext uri="{FF2B5EF4-FFF2-40B4-BE49-F238E27FC236}">
                <a16:creationId xmlns:a16="http://schemas.microsoft.com/office/drawing/2014/main" id="{6CCF7700-7CEF-4125-9B1E-61990A07D387}"/>
              </a:ext>
            </a:extLst>
          </p:cNvPr>
          <p:cNvSpPr/>
          <p:nvPr/>
        </p:nvSpPr>
        <p:spPr>
          <a:xfrm>
            <a:off x="7569267" y="1226028"/>
            <a:ext cx="1768137" cy="15491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TextBox 30">
            <a:extLst>
              <a:ext uri="{FF2B5EF4-FFF2-40B4-BE49-F238E27FC236}">
                <a16:creationId xmlns:a16="http://schemas.microsoft.com/office/drawing/2014/main" id="{FBFA138E-6CBE-41BC-9A7F-F983BF67BDC1}"/>
              </a:ext>
            </a:extLst>
          </p:cNvPr>
          <p:cNvSpPr txBox="1"/>
          <p:nvPr/>
        </p:nvSpPr>
        <p:spPr>
          <a:xfrm>
            <a:off x="7628987" y="1821969"/>
            <a:ext cx="1648696" cy="292388"/>
          </a:xfrm>
          <a:prstGeom prst="rect">
            <a:avLst/>
          </a:prstGeom>
          <a:solidFill>
            <a:schemeClr val="bg1"/>
          </a:solidFill>
          <a:effectLst>
            <a:softEdge rad="50800"/>
          </a:effectLst>
        </p:spPr>
        <p:txBody>
          <a:bodyPr wrap="square" rtlCol="0">
            <a:spAutoFit/>
          </a:bodyPr>
          <a:lstStyle/>
          <a:p>
            <a:pPr algn="ctr"/>
            <a:r>
              <a:rPr lang="tr-TR" sz="1300" dirty="0" err="1" smtClean="0"/>
              <a:t>Sleep</a:t>
            </a:r>
            <a:r>
              <a:rPr lang="tr-TR" sz="1300" smtClean="0"/>
              <a:t>(</a:t>
            </a:r>
            <a:r>
              <a:rPr lang="tr-TR" sz="1300" smtClean="0">
                <a:solidFill>
                  <a:srgbClr val="FF0000"/>
                </a:solidFill>
              </a:rPr>
              <a:t>1000</a:t>
            </a:r>
            <a:r>
              <a:rPr lang="tr-TR" sz="1300" smtClean="0"/>
              <a:t>);</a:t>
            </a:r>
            <a:endParaRPr lang="ko-KR" altLang="en-US" sz="1300" dirty="0"/>
          </a:p>
        </p:txBody>
      </p:sp>
      <p:sp>
        <p:nvSpPr>
          <p:cNvPr id="83" name="TextBox 36">
            <a:extLst>
              <a:ext uri="{FF2B5EF4-FFF2-40B4-BE49-F238E27FC236}">
                <a16:creationId xmlns:a16="http://schemas.microsoft.com/office/drawing/2014/main" id="{664EDBAA-AF9B-4E43-961A-C364E0736B32}"/>
              </a:ext>
            </a:extLst>
          </p:cNvPr>
          <p:cNvSpPr txBox="1"/>
          <p:nvPr/>
        </p:nvSpPr>
        <p:spPr>
          <a:xfrm>
            <a:off x="9446447" y="1538927"/>
            <a:ext cx="1969376" cy="923330"/>
          </a:xfrm>
          <a:prstGeom prst="rect">
            <a:avLst/>
          </a:prstGeom>
          <a:noFill/>
        </p:spPr>
        <p:txBody>
          <a:bodyPr wrap="square" rtlCol="0">
            <a:spAutoFit/>
          </a:bodyPr>
          <a:lstStyle/>
          <a:p>
            <a:r>
              <a:rPr lang="tr-TR" dirty="0"/>
              <a:t>Programı </a:t>
            </a:r>
            <a:r>
              <a:rPr lang="tr-TR" dirty="0" smtClean="0"/>
              <a:t>belirtilen süre </a:t>
            </a:r>
            <a:r>
              <a:rPr lang="tr-TR" dirty="0"/>
              <a:t>boyunca </a:t>
            </a:r>
            <a:r>
              <a:rPr lang="tr-TR" dirty="0" smtClean="0"/>
              <a:t>bekletir.</a:t>
            </a:r>
            <a:endParaRPr lang="ko-KR" altLang="en-US" sz="1400" dirty="0">
              <a:solidFill>
                <a:schemeClr val="tx1">
                  <a:lumMod val="75000"/>
                  <a:lumOff val="25000"/>
                </a:schemeClr>
              </a:solidFill>
              <a:cs typeface="Arial" pitchFamily="34" charset="0"/>
            </a:endParaRPr>
          </a:p>
        </p:txBody>
      </p:sp>
      <p:sp>
        <p:nvSpPr>
          <p:cNvPr id="84" name="Oval 83">
            <a:extLst>
              <a:ext uri="{FF2B5EF4-FFF2-40B4-BE49-F238E27FC236}">
                <a16:creationId xmlns:a16="http://schemas.microsoft.com/office/drawing/2014/main" id="{6CCF7700-7CEF-4125-9B1E-61990A07D387}"/>
              </a:ext>
            </a:extLst>
          </p:cNvPr>
          <p:cNvSpPr/>
          <p:nvPr/>
        </p:nvSpPr>
        <p:spPr>
          <a:xfrm>
            <a:off x="8562378" y="3189365"/>
            <a:ext cx="1768137" cy="15491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TextBox 30">
            <a:extLst>
              <a:ext uri="{FF2B5EF4-FFF2-40B4-BE49-F238E27FC236}">
                <a16:creationId xmlns:a16="http://schemas.microsoft.com/office/drawing/2014/main" id="{FBFA138E-6CBE-41BC-9A7F-F983BF67BDC1}"/>
              </a:ext>
            </a:extLst>
          </p:cNvPr>
          <p:cNvSpPr txBox="1"/>
          <p:nvPr/>
        </p:nvSpPr>
        <p:spPr>
          <a:xfrm>
            <a:off x="8622098" y="3740656"/>
            <a:ext cx="1648696" cy="369332"/>
          </a:xfrm>
          <a:prstGeom prst="rect">
            <a:avLst/>
          </a:prstGeom>
          <a:solidFill>
            <a:schemeClr val="bg1"/>
          </a:solidFill>
          <a:effectLst>
            <a:softEdge rad="50800"/>
          </a:effectLst>
        </p:spPr>
        <p:txBody>
          <a:bodyPr wrap="square" rtlCol="0">
            <a:spAutoFit/>
          </a:bodyPr>
          <a:lstStyle/>
          <a:p>
            <a:pPr algn="ctr"/>
            <a:r>
              <a:rPr lang="tr-TR" dirty="0" err="1" smtClean="0"/>
              <a:t>exit</a:t>
            </a:r>
            <a:r>
              <a:rPr lang="tr-TR" dirty="0" smtClean="0"/>
              <a:t>(</a:t>
            </a:r>
            <a:r>
              <a:rPr lang="tr-TR" dirty="0">
                <a:solidFill>
                  <a:srgbClr val="FF0000"/>
                </a:solidFill>
              </a:rPr>
              <a:t>1</a:t>
            </a:r>
            <a:r>
              <a:rPr lang="tr-TR" dirty="0" smtClean="0"/>
              <a:t>);</a:t>
            </a:r>
            <a:endParaRPr lang="ko-KR" altLang="en-US" sz="1200" dirty="0"/>
          </a:p>
        </p:txBody>
      </p:sp>
      <p:sp>
        <p:nvSpPr>
          <p:cNvPr id="86" name="TextBox 36">
            <a:extLst>
              <a:ext uri="{FF2B5EF4-FFF2-40B4-BE49-F238E27FC236}">
                <a16:creationId xmlns:a16="http://schemas.microsoft.com/office/drawing/2014/main" id="{664EDBAA-AF9B-4E43-961A-C364E0736B32}"/>
              </a:ext>
            </a:extLst>
          </p:cNvPr>
          <p:cNvSpPr txBox="1"/>
          <p:nvPr/>
        </p:nvSpPr>
        <p:spPr>
          <a:xfrm>
            <a:off x="10555940" y="3502264"/>
            <a:ext cx="1340786" cy="923330"/>
          </a:xfrm>
          <a:prstGeom prst="rect">
            <a:avLst/>
          </a:prstGeom>
          <a:noFill/>
        </p:spPr>
        <p:txBody>
          <a:bodyPr wrap="square" rtlCol="0">
            <a:spAutoFit/>
          </a:bodyPr>
          <a:lstStyle/>
          <a:p>
            <a:r>
              <a:rPr lang="tr-TR" altLang="ko-KR" dirty="0" smtClean="0"/>
              <a:t>Konsol ekranını kapatır.</a:t>
            </a:r>
            <a:endParaRPr lang="ko-KR" altLang="en-US" sz="1400" dirty="0">
              <a:solidFill>
                <a:schemeClr val="tx1">
                  <a:lumMod val="75000"/>
                  <a:lumOff val="25000"/>
                </a:schemeClr>
              </a:solidFill>
              <a:cs typeface="Arial" pitchFamily="34" charset="0"/>
            </a:endParaRPr>
          </a:p>
        </p:txBody>
      </p:sp>
      <p:sp>
        <p:nvSpPr>
          <p:cNvPr id="87" name="Oval 86">
            <a:extLst>
              <a:ext uri="{FF2B5EF4-FFF2-40B4-BE49-F238E27FC236}">
                <a16:creationId xmlns:a16="http://schemas.microsoft.com/office/drawing/2014/main" id="{6CCF7700-7CEF-4125-9B1E-61990A07D387}"/>
              </a:ext>
            </a:extLst>
          </p:cNvPr>
          <p:cNvSpPr/>
          <p:nvPr/>
        </p:nvSpPr>
        <p:spPr>
          <a:xfrm>
            <a:off x="7642418" y="4843749"/>
            <a:ext cx="1957983" cy="16512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TextBox 30">
            <a:extLst>
              <a:ext uri="{FF2B5EF4-FFF2-40B4-BE49-F238E27FC236}">
                <a16:creationId xmlns:a16="http://schemas.microsoft.com/office/drawing/2014/main" id="{FBFA138E-6CBE-41BC-9A7F-F983BF67BDC1}"/>
              </a:ext>
            </a:extLst>
          </p:cNvPr>
          <p:cNvSpPr txBox="1"/>
          <p:nvPr/>
        </p:nvSpPr>
        <p:spPr>
          <a:xfrm>
            <a:off x="7797061" y="5322975"/>
            <a:ext cx="1648696" cy="692497"/>
          </a:xfrm>
          <a:prstGeom prst="rect">
            <a:avLst/>
          </a:prstGeom>
          <a:solidFill>
            <a:schemeClr val="bg1"/>
          </a:solidFill>
          <a:effectLst>
            <a:softEdge rad="50800"/>
          </a:effectLst>
        </p:spPr>
        <p:txBody>
          <a:bodyPr wrap="square" rtlCol="0">
            <a:spAutoFit/>
          </a:bodyPr>
          <a:lstStyle/>
          <a:p>
            <a:pPr algn="ctr"/>
            <a:r>
              <a:rPr lang="tr-TR" sz="1300" dirty="0" err="1">
                <a:solidFill>
                  <a:srgbClr val="7030A0"/>
                </a:solidFill>
              </a:rPr>
              <a:t>SetConsoleTitle</a:t>
            </a:r>
            <a:r>
              <a:rPr lang="tr-TR" sz="1300" dirty="0"/>
              <a:t>(</a:t>
            </a:r>
            <a:r>
              <a:rPr lang="tr-TR" sz="1300" dirty="0">
                <a:solidFill>
                  <a:srgbClr val="7030A0"/>
                </a:solidFill>
              </a:rPr>
              <a:t>TEXT</a:t>
            </a:r>
            <a:r>
              <a:rPr lang="tr-TR" sz="1300" dirty="0"/>
              <a:t>(</a:t>
            </a:r>
            <a:r>
              <a:rPr lang="tr-TR" sz="1300" dirty="0">
                <a:solidFill>
                  <a:srgbClr val="FF0000"/>
                </a:solidFill>
              </a:rPr>
              <a:t>"Arama Motoru"</a:t>
            </a:r>
            <a:r>
              <a:rPr lang="tr-TR" sz="1300" dirty="0"/>
              <a:t>));</a:t>
            </a:r>
            <a:endParaRPr lang="ko-KR" altLang="en-US" sz="1300" dirty="0"/>
          </a:p>
        </p:txBody>
      </p:sp>
      <p:sp>
        <p:nvSpPr>
          <p:cNvPr id="89" name="TextBox 36">
            <a:extLst>
              <a:ext uri="{FF2B5EF4-FFF2-40B4-BE49-F238E27FC236}">
                <a16:creationId xmlns:a16="http://schemas.microsoft.com/office/drawing/2014/main" id="{664EDBAA-AF9B-4E43-961A-C364E0736B32}"/>
              </a:ext>
            </a:extLst>
          </p:cNvPr>
          <p:cNvSpPr txBox="1"/>
          <p:nvPr/>
        </p:nvSpPr>
        <p:spPr>
          <a:xfrm>
            <a:off x="9725760" y="5346225"/>
            <a:ext cx="1090067" cy="923330"/>
          </a:xfrm>
          <a:prstGeom prst="rect">
            <a:avLst/>
          </a:prstGeom>
          <a:noFill/>
        </p:spPr>
        <p:txBody>
          <a:bodyPr wrap="square" rtlCol="0">
            <a:spAutoFit/>
          </a:bodyPr>
          <a:lstStyle/>
          <a:p>
            <a:r>
              <a:rPr lang="tr-TR" dirty="0"/>
              <a:t>Konsol </a:t>
            </a:r>
            <a:r>
              <a:rPr lang="tr-TR" dirty="0" smtClean="0"/>
              <a:t>başlığını</a:t>
            </a:r>
            <a:r>
              <a:rPr lang="tr-TR" sz="1400" dirty="0">
                <a:solidFill>
                  <a:schemeClr val="tx1">
                    <a:lumMod val="75000"/>
                    <a:lumOff val="25000"/>
                  </a:schemeClr>
                </a:solidFill>
                <a:cs typeface="Arial" pitchFamily="34" charset="0"/>
              </a:rPr>
              <a:t> </a:t>
            </a:r>
            <a:r>
              <a:rPr lang="tr-TR" dirty="0"/>
              <a:t>değiştir</a:t>
            </a:r>
          </a:p>
        </p:txBody>
      </p:sp>
    </p:spTree>
    <p:extLst>
      <p:ext uri="{BB962C8B-B14F-4D97-AF65-F5344CB8AC3E}">
        <p14:creationId xmlns:p14="http://schemas.microsoft.com/office/powerpoint/2010/main" val="763677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9A8A43-BC89-43C2-9DC0-778E14A55427}"/>
              </a:ext>
            </a:extLst>
          </p:cNvPr>
          <p:cNvSpPr/>
          <p:nvPr/>
        </p:nvSpPr>
        <p:spPr>
          <a:xfrm>
            <a:off x="14786" y="2178879"/>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1801" y="2329343"/>
            <a:ext cx="11048033" cy="15496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tr-TR" altLang="ko-KR" sz="4400" b="1" dirty="0" smtClean="0">
                <a:solidFill>
                  <a:schemeClr val="bg1"/>
                </a:solidFill>
                <a:cs typeface="Arial" pitchFamily="34" charset="0"/>
              </a:rPr>
              <a:t>Bizi Dinlediğiniz İçin Teşekkür Ederiz.</a:t>
            </a:r>
            <a:endParaRPr lang="en-US" altLang="ko-KR" sz="4400" b="1" dirty="0">
              <a:solidFill>
                <a:schemeClr val="bg1"/>
              </a:solidFill>
              <a:cs typeface="Arial" pitchFamily="34" charset="0"/>
            </a:endParaRPr>
          </a:p>
        </p:txBody>
      </p:sp>
      <p:grpSp>
        <p:nvGrpSpPr>
          <p:cNvPr id="7" name="Group 9">
            <a:extLst>
              <a:ext uri="{FF2B5EF4-FFF2-40B4-BE49-F238E27FC236}">
                <a16:creationId xmlns:a16="http://schemas.microsoft.com/office/drawing/2014/main" id="{520FA3AE-1B39-46DB-BAFE-D2046864A49D}"/>
              </a:ext>
            </a:extLst>
          </p:cNvPr>
          <p:cNvGrpSpPr/>
          <p:nvPr/>
        </p:nvGrpSpPr>
        <p:grpSpPr>
          <a:xfrm>
            <a:off x="5477238" y="162166"/>
            <a:ext cx="881742" cy="137160"/>
            <a:chOff x="5215346" y="150098"/>
            <a:chExt cx="881742" cy="137160"/>
          </a:xfrm>
          <a:solidFill>
            <a:schemeClr val="bg1"/>
          </a:solidFill>
        </p:grpSpPr>
        <p:sp>
          <p:nvSpPr>
            <p:cNvPr id="8"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2" name="Group 9">
            <a:extLst>
              <a:ext uri="{FF2B5EF4-FFF2-40B4-BE49-F238E27FC236}">
                <a16:creationId xmlns:a16="http://schemas.microsoft.com/office/drawing/2014/main" id="{520FA3AE-1B39-46DB-BAFE-D2046864A49D}"/>
              </a:ext>
            </a:extLst>
          </p:cNvPr>
          <p:cNvGrpSpPr/>
          <p:nvPr/>
        </p:nvGrpSpPr>
        <p:grpSpPr>
          <a:xfrm>
            <a:off x="5477238" y="6493186"/>
            <a:ext cx="881742" cy="137160"/>
            <a:chOff x="5215346" y="150098"/>
            <a:chExt cx="881742" cy="137160"/>
          </a:xfrm>
          <a:solidFill>
            <a:schemeClr val="bg1"/>
          </a:solidFill>
        </p:grpSpPr>
        <p:sp>
          <p:nvSpPr>
            <p:cNvPr id="13"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87625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549400" y="19990"/>
            <a:ext cx="4553587"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78414" y="1541526"/>
            <a:ext cx="4808786" cy="461665"/>
          </a:xfrm>
          <a:prstGeom prst="rect">
            <a:avLst/>
          </a:prstGeom>
          <a:noFill/>
        </p:spPr>
        <p:txBody>
          <a:bodyPr wrap="square" rtlCol="0">
            <a:spAutoFit/>
          </a:bodyPr>
          <a:lstStyle/>
          <a:p>
            <a:r>
              <a:rPr lang="tr-TR" altLang="ko-KR" sz="1200" dirty="0" smtClean="0">
                <a:solidFill>
                  <a:schemeClr val="bg1"/>
                </a:solidFill>
                <a:cs typeface="Arial" pitchFamily="34" charset="0"/>
              </a:rPr>
              <a:t>100.000 kelimelik belgelerimizin projemiz ile olan bağlantı, dosyaya yazma, okuma işlemi kısımları.</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7060836" y="993446"/>
            <a:ext cx="4661840" cy="507831"/>
          </a:xfrm>
          <a:prstGeom prst="rect">
            <a:avLst/>
          </a:prstGeom>
          <a:noFill/>
        </p:spPr>
        <p:txBody>
          <a:bodyPr wrap="square" lIns="108000" rIns="108000" rtlCol="0">
            <a:spAutoFit/>
          </a:bodyPr>
          <a:lstStyle/>
          <a:p>
            <a:r>
              <a:rPr lang="tr-TR" altLang="ko-KR" sz="2700" b="1" dirty="0" smtClean="0">
                <a:solidFill>
                  <a:schemeClr val="bg1"/>
                </a:solidFill>
                <a:cs typeface="Arial" pitchFamily="34" charset="0"/>
              </a:rPr>
              <a:t>Proje Dosyalama İşlemleri</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987" y="85860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7060836" y="4147709"/>
            <a:ext cx="4661840" cy="461665"/>
          </a:xfrm>
          <a:prstGeom prst="rect">
            <a:avLst/>
          </a:prstGeom>
          <a:noFill/>
        </p:spPr>
        <p:txBody>
          <a:bodyPr wrap="square" rtlCol="0">
            <a:spAutoFit/>
          </a:bodyPr>
          <a:lstStyle/>
          <a:p>
            <a:r>
              <a:rPr lang="tr-TR" altLang="ko-KR" sz="1200" dirty="0" smtClean="0">
                <a:solidFill>
                  <a:schemeClr val="bg1"/>
                </a:solidFill>
                <a:cs typeface="Arial" pitchFamily="34" charset="0"/>
              </a:rPr>
              <a:t>Tüm belgelerde arama, TEXT belgesinde arama, Word belgesinde arama, PDF ve HTML belgelerinde arama işlemleri vardır.</a:t>
            </a:r>
            <a:endParaRPr lang="en-US" altLang="ko-KR" sz="1200"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7060836" y="3583829"/>
            <a:ext cx="4661840" cy="507831"/>
          </a:xfrm>
          <a:prstGeom prst="rect">
            <a:avLst/>
          </a:prstGeom>
          <a:noFill/>
        </p:spPr>
        <p:txBody>
          <a:bodyPr wrap="square" lIns="108000" rIns="108000" rtlCol="0">
            <a:spAutoFit/>
          </a:bodyPr>
          <a:lstStyle/>
          <a:p>
            <a:r>
              <a:rPr lang="tr-TR" altLang="ko-KR" sz="2700" b="1" dirty="0" smtClean="0">
                <a:solidFill>
                  <a:schemeClr val="bg1"/>
                </a:solidFill>
                <a:cs typeface="Arial" pitchFamily="34" charset="0"/>
              </a:rPr>
              <a:t>Proje Arayüz</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987" y="215379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7151887" y="3114507"/>
            <a:ext cx="4661840" cy="461665"/>
          </a:xfrm>
          <a:prstGeom prst="rect">
            <a:avLst/>
          </a:prstGeom>
          <a:noFill/>
        </p:spPr>
        <p:txBody>
          <a:bodyPr wrap="square" rtlCol="0">
            <a:spAutoFit/>
          </a:bodyPr>
          <a:lstStyle/>
          <a:p>
            <a:r>
              <a:rPr lang="tr-TR" altLang="ko-KR" sz="1200" dirty="0" smtClean="0">
                <a:solidFill>
                  <a:schemeClr val="bg1"/>
                </a:solidFill>
                <a:ea typeface="FZShuTi" pitchFamily="2" charset="-122"/>
                <a:cs typeface="Arial" pitchFamily="34" charset="0"/>
              </a:rPr>
              <a:t>Dosyadan okunan ifadeleri kullanıcıdan girilen aranan kelime ile eşleşme algoritması tanımlanması</a:t>
            </a:r>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7078414" y="2219386"/>
            <a:ext cx="4826364" cy="923330"/>
          </a:xfrm>
          <a:prstGeom prst="rect">
            <a:avLst/>
          </a:prstGeom>
          <a:noFill/>
        </p:spPr>
        <p:txBody>
          <a:bodyPr wrap="square" lIns="108000" rIns="108000" rtlCol="0">
            <a:spAutoFit/>
          </a:bodyPr>
          <a:lstStyle/>
          <a:p>
            <a:r>
              <a:rPr lang="tr-TR" altLang="ko-KR" sz="2700" b="1" dirty="0" smtClean="0">
                <a:solidFill>
                  <a:schemeClr val="bg1"/>
                </a:solidFill>
                <a:cs typeface="Arial" pitchFamily="34" charset="0"/>
              </a:rPr>
              <a:t>Arama İşleminde Kullanılan Algoritma Tanımlaması</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987" y="344899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60836" y="5486773"/>
            <a:ext cx="4661840" cy="461665"/>
          </a:xfrm>
          <a:prstGeom prst="rect">
            <a:avLst/>
          </a:prstGeom>
          <a:noFill/>
        </p:spPr>
        <p:txBody>
          <a:bodyPr wrap="square" rtlCol="0">
            <a:spAutoFit/>
          </a:bodyPr>
          <a:lstStyle/>
          <a:p>
            <a:r>
              <a:rPr lang="tr-TR" altLang="ko-KR" sz="1200" dirty="0" smtClean="0">
                <a:solidFill>
                  <a:schemeClr val="bg1"/>
                </a:solidFill>
                <a:cs typeface="Arial" pitchFamily="34" charset="0"/>
              </a:rPr>
              <a:t>Projemizi İstenen kriterlere göre ve görsellik bakımından iyileştirmek amacıyla kullandığımız fonksiyonların tanıtımı.</a:t>
            </a:r>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7060836" y="4944933"/>
            <a:ext cx="4808786" cy="461665"/>
          </a:xfrm>
          <a:prstGeom prst="rect">
            <a:avLst/>
          </a:prstGeom>
          <a:noFill/>
        </p:spPr>
        <p:txBody>
          <a:bodyPr wrap="square" lIns="108000" rIns="108000" rtlCol="0">
            <a:spAutoFit/>
          </a:bodyPr>
          <a:lstStyle/>
          <a:p>
            <a:r>
              <a:rPr lang="tr-TR" altLang="ko-KR" sz="2400" b="1" dirty="0" smtClean="0">
                <a:solidFill>
                  <a:schemeClr val="bg1"/>
                </a:solidFill>
                <a:cs typeface="Arial" pitchFamily="34" charset="0"/>
              </a:rPr>
              <a:t>Çeşitli Kullanılan Fonksiyonlar</a:t>
            </a:r>
            <a:endParaRPr lang="ko-KR" altLang="en-US" sz="24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987" y="477473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957293" y="785696"/>
            <a:ext cx="3737801" cy="923330"/>
          </a:xfrm>
          <a:prstGeom prst="rect">
            <a:avLst/>
          </a:prstGeom>
          <a:noFill/>
        </p:spPr>
        <p:txBody>
          <a:bodyPr wrap="square" rtlCol="0" anchor="ctr">
            <a:spAutoFit/>
          </a:bodyPr>
          <a:lstStyle/>
          <a:p>
            <a:pPr algn="ctr"/>
            <a:r>
              <a:rPr lang="tr-TR" altLang="ko-KR" sz="5400" b="1" dirty="0" smtClean="0">
                <a:solidFill>
                  <a:schemeClr val="bg1"/>
                </a:solidFill>
                <a:latin typeface="+mj-lt"/>
                <a:cs typeface="Arial" pitchFamily="34" charset="0"/>
              </a:rPr>
              <a:t>İçindekiler</a:t>
            </a:r>
            <a:endParaRPr lang="ko-KR" altLang="en-US" sz="5400" b="1" dirty="0">
              <a:solidFill>
                <a:schemeClr val="bg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2695791" y="2798058"/>
            <a:ext cx="8365384" cy="830997"/>
          </a:xfrm>
          <a:prstGeom prst="rect">
            <a:avLst/>
          </a:prstGeom>
          <a:noFill/>
        </p:spPr>
        <p:txBody>
          <a:bodyPr wrap="square" rtlCol="0" anchor="ctr">
            <a:spAutoFit/>
          </a:bodyPr>
          <a:lstStyle/>
          <a:p>
            <a:r>
              <a:rPr lang="tr-TR" altLang="ko-KR" sz="4800" b="1" dirty="0" smtClean="0">
                <a:solidFill>
                  <a:schemeClr val="bg1"/>
                </a:solidFill>
                <a:latin typeface="+mj-lt"/>
                <a:cs typeface="Arial" pitchFamily="34" charset="0"/>
              </a:rPr>
              <a:t>Proje Dosyalama İşlemleri</a:t>
            </a:r>
            <a:endParaRPr lang="ko-KR" altLang="en-US" sz="4800" b="1" dirty="0">
              <a:solidFill>
                <a:schemeClr val="bg1"/>
              </a:solidFill>
              <a:latin typeface="+mj-lt"/>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1899428" y="2833639"/>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F47FFC-FE6F-4CA3-A5E1-48BCADB624D1}"/>
              </a:ext>
            </a:extLst>
          </p:cNvPr>
          <p:cNvSpPr txBox="1"/>
          <p:nvPr/>
        </p:nvSpPr>
        <p:spPr>
          <a:xfrm>
            <a:off x="7918461" y="1439405"/>
            <a:ext cx="2673906" cy="830997"/>
          </a:xfrm>
          <a:prstGeom prst="rect">
            <a:avLst/>
          </a:prstGeom>
          <a:noFill/>
        </p:spPr>
        <p:txBody>
          <a:bodyPr wrap="square" rtlCol="0" anchor="ctr">
            <a:spAutoFit/>
          </a:bodyPr>
          <a:lstStyle/>
          <a:p>
            <a:r>
              <a:rPr lang="tr-TR" altLang="ko-KR" sz="4800" dirty="0" smtClean="0">
                <a:solidFill>
                  <a:schemeClr val="bg1"/>
                </a:solidFill>
              </a:rPr>
              <a:t>Aşama 1</a:t>
            </a:r>
            <a:endParaRPr lang="ko-KR" altLang="en-US" sz="4800" b="1" spc="3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FF77583F-6F7F-470F-B346-4A27390FC08A}"/>
              </a:ext>
            </a:extLst>
          </p:cNvPr>
          <p:cNvSpPr txBox="1"/>
          <p:nvPr/>
        </p:nvSpPr>
        <p:spPr>
          <a:xfrm>
            <a:off x="7093527" y="2473173"/>
            <a:ext cx="4323774" cy="1569660"/>
          </a:xfrm>
          <a:prstGeom prst="rect">
            <a:avLst/>
          </a:prstGeom>
          <a:noFill/>
        </p:spPr>
        <p:txBody>
          <a:bodyPr wrap="square" rtlCol="0" anchor="ctr">
            <a:spAutoFit/>
          </a:bodyPr>
          <a:lstStyle/>
          <a:p>
            <a:pPr algn="ctr"/>
            <a:r>
              <a:rPr lang="tr-TR" altLang="ko-KR" sz="2400" b="1" dirty="0" smtClean="0">
                <a:solidFill>
                  <a:schemeClr val="bg1"/>
                </a:solidFill>
                <a:cs typeface="Arial" pitchFamily="34" charset="0"/>
              </a:rPr>
              <a:t>Proje dosyamız içine 4 adet 100.000 kelimeden oluşan (*</a:t>
            </a:r>
            <a:r>
              <a:rPr lang="tr-TR" altLang="ko-KR" sz="2400" b="1" dirty="0" err="1" smtClean="0">
                <a:solidFill>
                  <a:schemeClr val="bg1"/>
                </a:solidFill>
                <a:cs typeface="Arial" pitchFamily="34" charset="0"/>
              </a:rPr>
              <a:t>txt</a:t>
            </a:r>
            <a:r>
              <a:rPr lang="tr-TR" altLang="ko-KR" sz="2400" b="1" dirty="0" smtClean="0">
                <a:solidFill>
                  <a:schemeClr val="bg1"/>
                </a:solidFill>
                <a:cs typeface="Arial" pitchFamily="34" charset="0"/>
              </a:rPr>
              <a:t>, *</a:t>
            </a:r>
            <a:r>
              <a:rPr lang="tr-TR" altLang="ko-KR" sz="2400" b="1" dirty="0" err="1" smtClean="0">
                <a:solidFill>
                  <a:schemeClr val="bg1"/>
                </a:solidFill>
                <a:cs typeface="Arial" pitchFamily="34" charset="0"/>
              </a:rPr>
              <a:t>docx</a:t>
            </a:r>
            <a:r>
              <a:rPr lang="tr-TR" altLang="ko-KR" sz="2400" b="1" dirty="0" smtClean="0">
                <a:solidFill>
                  <a:schemeClr val="bg1"/>
                </a:solidFill>
                <a:cs typeface="Arial" pitchFamily="34" charset="0"/>
              </a:rPr>
              <a:t>, *</a:t>
            </a:r>
            <a:r>
              <a:rPr lang="tr-TR" altLang="ko-KR" sz="2400" b="1" dirty="0" err="1" smtClean="0">
                <a:solidFill>
                  <a:schemeClr val="bg1"/>
                </a:solidFill>
                <a:cs typeface="Arial" pitchFamily="34" charset="0"/>
              </a:rPr>
              <a:t>pdf</a:t>
            </a:r>
            <a:r>
              <a:rPr lang="tr-TR" altLang="ko-KR" sz="2400" b="1" dirty="0" smtClean="0">
                <a:solidFill>
                  <a:schemeClr val="bg1"/>
                </a:solidFill>
                <a:cs typeface="Arial" pitchFamily="34" charset="0"/>
              </a:rPr>
              <a:t>, *html) belgelerimizi oluşturduk. </a:t>
            </a:r>
            <a:endParaRPr lang="en-GB" altLang="ko-KR" sz="2400" dirty="0">
              <a:solidFill>
                <a:schemeClr val="bg1"/>
              </a:solidFill>
              <a:cs typeface="Arial" pitchFamily="34" charset="0"/>
            </a:endParaRPr>
          </a:p>
        </p:txBody>
      </p:sp>
      <p:pic>
        <p:nvPicPr>
          <p:cNvPr id="14" name="Resim Yer Tutucusu 1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0686" r="10686"/>
          <a:stretch>
            <a:fillRect/>
          </a:stretch>
        </p:blipFill>
        <p:spPr/>
      </p:pic>
    </p:spTree>
    <p:extLst>
      <p:ext uri="{BB962C8B-B14F-4D97-AF65-F5344CB8AC3E}">
        <p14:creationId xmlns:p14="http://schemas.microsoft.com/office/powerpoint/2010/main" val="693040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9598E7-8A4B-4656-B76C-A85E8A5EA141}"/>
              </a:ext>
            </a:extLst>
          </p:cNvPr>
          <p:cNvSpPr txBox="1"/>
          <p:nvPr/>
        </p:nvSpPr>
        <p:spPr>
          <a:xfrm>
            <a:off x="3299294" y="608408"/>
            <a:ext cx="4029762" cy="830997"/>
          </a:xfrm>
          <a:prstGeom prst="rect">
            <a:avLst/>
          </a:prstGeom>
          <a:noFill/>
        </p:spPr>
        <p:txBody>
          <a:bodyPr wrap="square" rtlCol="0" anchor="ctr">
            <a:spAutoFit/>
          </a:bodyPr>
          <a:lstStyle/>
          <a:p>
            <a:r>
              <a:rPr lang="en-US" altLang="ko-KR" sz="4800" b="1" spc="300" dirty="0">
                <a:solidFill>
                  <a:schemeClr val="bg1"/>
                </a:solidFill>
                <a:latin typeface="+mj-lt"/>
                <a:cs typeface="Arial" pitchFamily="34" charset="0"/>
              </a:rPr>
              <a:t>AWESOME</a:t>
            </a:r>
            <a:endParaRPr lang="ko-KR" altLang="en-US" sz="4800" b="1" spc="300" dirty="0">
              <a:solidFill>
                <a:schemeClr val="bg1"/>
              </a:solidFill>
              <a:latin typeface="+mj-lt"/>
              <a:cs typeface="Arial" pitchFamily="34" charset="0"/>
            </a:endParaRPr>
          </a:p>
        </p:txBody>
      </p:sp>
      <p:sp>
        <p:nvSpPr>
          <p:cNvPr id="8" name="TextBox 7">
            <a:extLst>
              <a:ext uri="{FF2B5EF4-FFF2-40B4-BE49-F238E27FC236}">
                <a16:creationId xmlns:a16="http://schemas.microsoft.com/office/drawing/2014/main" id="{6CF47FFC-FE6F-4CA3-A5E1-48BCADB624D1}"/>
              </a:ext>
            </a:extLst>
          </p:cNvPr>
          <p:cNvSpPr txBox="1"/>
          <p:nvPr/>
        </p:nvSpPr>
        <p:spPr>
          <a:xfrm>
            <a:off x="7918461" y="1439405"/>
            <a:ext cx="2673906" cy="830997"/>
          </a:xfrm>
          <a:prstGeom prst="rect">
            <a:avLst/>
          </a:prstGeom>
          <a:noFill/>
        </p:spPr>
        <p:txBody>
          <a:bodyPr wrap="square" rtlCol="0" anchor="ctr">
            <a:spAutoFit/>
          </a:bodyPr>
          <a:lstStyle/>
          <a:p>
            <a:r>
              <a:rPr lang="tr-TR" altLang="ko-KR" sz="4800" dirty="0" smtClean="0">
                <a:solidFill>
                  <a:schemeClr val="bg1"/>
                </a:solidFill>
              </a:rPr>
              <a:t>Aşama 2</a:t>
            </a:r>
            <a:endParaRPr lang="ko-KR" altLang="en-US" sz="4800" b="1" spc="3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FF77583F-6F7F-470F-B346-4A27390FC08A}"/>
              </a:ext>
            </a:extLst>
          </p:cNvPr>
          <p:cNvSpPr txBox="1"/>
          <p:nvPr/>
        </p:nvSpPr>
        <p:spPr>
          <a:xfrm>
            <a:off x="6820477" y="2644171"/>
            <a:ext cx="4787323" cy="1569660"/>
          </a:xfrm>
          <a:prstGeom prst="rect">
            <a:avLst/>
          </a:prstGeom>
          <a:noFill/>
        </p:spPr>
        <p:txBody>
          <a:bodyPr wrap="square" rtlCol="0" anchor="ctr">
            <a:spAutoFit/>
          </a:bodyPr>
          <a:lstStyle/>
          <a:p>
            <a:pPr algn="ctr"/>
            <a:r>
              <a:rPr lang="tr-TR" altLang="ko-KR" sz="2400" b="1" dirty="0" smtClean="0">
                <a:solidFill>
                  <a:schemeClr val="bg1"/>
                </a:solidFill>
                <a:cs typeface="Arial" pitchFamily="34" charset="0"/>
              </a:rPr>
              <a:t>Oluşturulan bu belgelerden okuma işlemi yapılarak okunan verilerimizi bir değişkende tutma işlemi yapıldı.</a:t>
            </a:r>
            <a:endParaRPr lang="en-GB" altLang="ko-KR" sz="2400" dirty="0">
              <a:solidFill>
                <a:schemeClr val="bg1"/>
              </a:solidFill>
              <a:cs typeface="Arial" pitchFamily="34" charset="0"/>
            </a:endParaRPr>
          </a:p>
        </p:txBody>
      </p:sp>
      <p:pic>
        <p:nvPicPr>
          <p:cNvPr id="19" name="Resim Yer Tutucusu 1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320" b="320"/>
          <a:stretch>
            <a:fillRect/>
          </a:stretch>
        </p:blipFill>
        <p:spPr/>
      </p:pic>
    </p:spTree>
    <p:extLst>
      <p:ext uri="{BB962C8B-B14F-4D97-AF65-F5344CB8AC3E}">
        <p14:creationId xmlns:p14="http://schemas.microsoft.com/office/powerpoint/2010/main" val="2447794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2695791" y="2644170"/>
            <a:ext cx="8365384" cy="1569660"/>
          </a:xfrm>
          <a:prstGeom prst="rect">
            <a:avLst/>
          </a:prstGeom>
          <a:noFill/>
        </p:spPr>
        <p:txBody>
          <a:bodyPr wrap="square" rtlCol="0" anchor="ctr">
            <a:spAutoFit/>
          </a:bodyPr>
          <a:lstStyle/>
          <a:p>
            <a:pPr algn="ctr"/>
            <a:r>
              <a:rPr lang="tr-TR" altLang="ko-KR" sz="4800" b="1" dirty="0">
                <a:solidFill>
                  <a:schemeClr val="bg1"/>
                </a:solidFill>
                <a:cs typeface="Arial" pitchFamily="34" charset="0"/>
              </a:rPr>
              <a:t>Arama İşleminde Kullanılan Algoritma Tanımlaması</a:t>
            </a:r>
            <a:endParaRPr lang="ko-KR" altLang="en-US" sz="4800" b="1" dirty="0">
              <a:solidFill>
                <a:schemeClr val="bg1"/>
              </a:solidFill>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1899428" y="2833639"/>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155537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A71748B-208D-475E-B9D5-C6B759734D7B}"/>
              </a:ext>
            </a:extLst>
          </p:cNvPr>
          <p:cNvSpPr/>
          <p:nvPr/>
        </p:nvSpPr>
        <p:spPr>
          <a:xfrm>
            <a:off x="9182100" y="0"/>
            <a:ext cx="3009900" cy="696386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EEEEF28A-C8DD-49A4-96EB-505C49F2D741}"/>
              </a:ext>
            </a:extLst>
          </p:cNvPr>
          <p:cNvSpPr txBox="1"/>
          <p:nvPr/>
        </p:nvSpPr>
        <p:spPr>
          <a:xfrm>
            <a:off x="6629933" y="2485752"/>
            <a:ext cx="4637507" cy="738664"/>
          </a:xfrm>
          <a:prstGeom prst="rect">
            <a:avLst/>
          </a:prstGeom>
          <a:noFill/>
        </p:spPr>
        <p:txBody>
          <a:bodyPr wrap="square" rtlCol="0">
            <a:spAutoFit/>
          </a:bodyPr>
          <a:lstStyle/>
          <a:p>
            <a:r>
              <a:rPr lang="tr-TR"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Kaba</a:t>
            </a:r>
            <a:r>
              <a:rPr lang="en-US" altLang="ko-KR" sz="1400" b="1" dirty="0" smtClean="0">
                <a:solidFill>
                  <a:schemeClr val="bg1"/>
                </a:solidFill>
                <a:cs typeface="Arial" pitchFamily="34" charset="0"/>
              </a:rPr>
              <a:t> </a:t>
            </a:r>
            <a:r>
              <a:rPr lang="en-US" altLang="ko-KR" sz="1400" b="1" dirty="0" err="1">
                <a:solidFill>
                  <a:schemeClr val="bg1"/>
                </a:solidFill>
                <a:cs typeface="Arial" pitchFamily="34" charset="0"/>
              </a:rPr>
              <a:t>kuvvet</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algoritması</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isminden</a:t>
            </a:r>
            <a:r>
              <a:rPr lang="en-US" altLang="ko-KR" sz="1400" b="1" dirty="0">
                <a:solidFill>
                  <a:schemeClr val="bg1"/>
                </a:solidFill>
                <a:cs typeface="Arial" pitchFamily="34" charset="0"/>
              </a:rPr>
              <a:t> de </a:t>
            </a:r>
            <a:r>
              <a:rPr lang="en-US" altLang="ko-KR" sz="1400" b="1" dirty="0" err="1">
                <a:solidFill>
                  <a:schemeClr val="bg1"/>
                </a:solidFill>
                <a:cs typeface="Arial" pitchFamily="34" charset="0"/>
              </a:rPr>
              <a:t>anlaşılacağı</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üzere</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çok</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zeki</a:t>
            </a:r>
            <a:r>
              <a:rPr lang="tr-TR" altLang="ko-KR" sz="1400" b="1" dirty="0">
                <a:solidFill>
                  <a:schemeClr val="bg1"/>
                </a:solidFill>
                <a:cs typeface="Arial" pitchFamily="34" charset="0"/>
              </a:rPr>
              <a:t> </a:t>
            </a:r>
            <a:r>
              <a:rPr lang="en-US" altLang="ko-KR" sz="1400" b="1" dirty="0" err="1">
                <a:solidFill>
                  <a:schemeClr val="bg1"/>
                </a:solidFill>
                <a:cs typeface="Arial" pitchFamily="34" charset="0"/>
              </a:rPr>
              <a:t>olmayan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ve</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başarısını</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bilgisayarın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yüksek</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hızda</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çalışmasından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alan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bir</a:t>
            </a:r>
            <a:r>
              <a:rPr lang="tr-TR" altLang="ko-KR" sz="1400" b="1" dirty="0">
                <a:solidFill>
                  <a:schemeClr val="bg1"/>
                </a:solidFill>
                <a:cs typeface="Arial" pitchFamily="34" charset="0"/>
              </a:rPr>
              <a:t> </a:t>
            </a:r>
            <a:r>
              <a:rPr lang="en-US" altLang="ko-KR" sz="1400" b="1" dirty="0" err="1">
                <a:solidFill>
                  <a:schemeClr val="bg1"/>
                </a:solidFill>
                <a:cs typeface="Arial" pitchFamily="34" charset="0"/>
              </a:rPr>
              <a:t>algoritmadır</a:t>
            </a:r>
            <a:r>
              <a:rPr lang="en-US" altLang="ko-KR" sz="1400" b="1" dirty="0">
                <a:solidFill>
                  <a:schemeClr val="bg1"/>
                </a:solidFill>
                <a:cs typeface="Arial" pitchFamily="34" charset="0"/>
              </a:rPr>
              <a:t>.</a:t>
            </a:r>
            <a:endParaRPr lang="ko-KR" altLang="en-US" sz="1400" b="1" dirty="0">
              <a:solidFill>
                <a:schemeClr val="bg1"/>
              </a:solidFill>
              <a:cs typeface="Arial" pitchFamily="34" charset="0"/>
            </a:endParaRPr>
          </a:p>
        </p:txBody>
      </p:sp>
      <p:sp>
        <p:nvSpPr>
          <p:cNvPr id="7" name="TextBox 6">
            <a:extLst>
              <a:ext uri="{FF2B5EF4-FFF2-40B4-BE49-F238E27FC236}">
                <a16:creationId xmlns:a16="http://schemas.microsoft.com/office/drawing/2014/main" id="{53E30788-9DB7-4E14-ACF1-0014CD308429}"/>
              </a:ext>
            </a:extLst>
          </p:cNvPr>
          <p:cNvSpPr txBox="1"/>
          <p:nvPr/>
        </p:nvSpPr>
        <p:spPr>
          <a:xfrm>
            <a:off x="6629934" y="3481931"/>
            <a:ext cx="4637506" cy="2031325"/>
          </a:xfrm>
          <a:prstGeom prst="rect">
            <a:avLst/>
          </a:prstGeom>
          <a:noFill/>
        </p:spPr>
        <p:txBody>
          <a:bodyPr wrap="square" rtlCol="0">
            <a:spAutoFit/>
          </a:bodyPr>
          <a:lstStyle/>
          <a:p>
            <a:r>
              <a:rPr lang="tr-TR" altLang="ko-KR" sz="1400" b="1" dirty="0">
                <a:solidFill>
                  <a:schemeClr val="bg1"/>
                </a:solidFill>
                <a:cs typeface="Arial" pitchFamily="34" charset="0"/>
              </a:rPr>
              <a:t> </a:t>
            </a:r>
            <a:r>
              <a:rPr lang="tr-TR"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Algoritma</a:t>
            </a:r>
            <a:r>
              <a:rPr lang="en-US" altLang="ko-KR" sz="1400" b="1" dirty="0" smtClean="0">
                <a:solidFill>
                  <a:schemeClr val="bg1"/>
                </a:solidFill>
                <a:cs typeface="Arial" pitchFamily="34" charset="0"/>
              </a:rPr>
              <a:t> </a:t>
            </a:r>
            <a:r>
              <a:rPr lang="en-US" altLang="ko-KR" sz="1400" b="1" dirty="0" err="1">
                <a:solidFill>
                  <a:schemeClr val="bg1"/>
                </a:solidFill>
                <a:cs typeface="Arial" pitchFamily="34" charset="0"/>
              </a:rPr>
              <a:t>basitçe</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metinin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tamamını</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çok</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zeki</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olmayan</a:t>
            </a:r>
            <a:r>
              <a:rPr lang="en-US" altLang="ko-KR" sz="1400" b="1" dirty="0">
                <a:solidFill>
                  <a:schemeClr val="bg1"/>
                </a:solidFill>
                <a:cs typeface="Arial" pitchFamily="34" charset="0"/>
              </a:rPr>
              <a:t> </a:t>
            </a:r>
            <a:r>
              <a:rPr lang="en-US" altLang="ko-KR" sz="1400" b="1" dirty="0" err="1" smtClean="0">
                <a:solidFill>
                  <a:schemeClr val="bg1"/>
                </a:solidFill>
                <a:cs typeface="Arial" pitchFamily="34" charset="0"/>
              </a:rPr>
              <a:t>bir</a:t>
            </a:r>
            <a:r>
              <a:rPr lang="tr-TR"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şekilde</a:t>
            </a:r>
            <a:r>
              <a:rPr lang="en-US" altLang="ko-KR" sz="1400" b="1" dirty="0" smtClean="0">
                <a:solidFill>
                  <a:schemeClr val="bg1"/>
                </a:solidFill>
                <a:cs typeface="Arial" pitchFamily="34" charset="0"/>
              </a:rPr>
              <a:t> </a:t>
            </a:r>
            <a:r>
              <a:rPr lang="en-US" altLang="ko-KR" sz="1400" b="1" dirty="0" err="1">
                <a:solidFill>
                  <a:schemeClr val="bg1"/>
                </a:solidFill>
                <a:cs typeface="Arial" pitchFamily="34" charset="0"/>
              </a:rPr>
              <a:t>dolaşır</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ve</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aranan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kelimenin</a:t>
            </a:r>
            <a:r>
              <a:rPr lang="en-US" altLang="ko-KR" sz="1400" b="1" dirty="0">
                <a:solidFill>
                  <a:schemeClr val="bg1"/>
                </a:solidFill>
                <a:cs typeface="Arial" pitchFamily="34" charset="0"/>
              </a:rPr>
              <a:t> ilk </a:t>
            </a:r>
            <a:r>
              <a:rPr lang="en-US" altLang="ko-KR" sz="1400" b="1" dirty="0" err="1" smtClean="0">
                <a:solidFill>
                  <a:schemeClr val="bg1"/>
                </a:solidFill>
                <a:cs typeface="Arial" pitchFamily="34" charset="0"/>
              </a:rPr>
              <a:t>har</a:t>
            </a:r>
            <a:r>
              <a:rPr lang="tr-TR" altLang="ko-KR" sz="1400" b="1" dirty="0" smtClean="0">
                <a:solidFill>
                  <a:schemeClr val="bg1"/>
                </a:solidFill>
                <a:cs typeface="Arial" pitchFamily="34" charset="0"/>
              </a:rPr>
              <a:t>fi</a:t>
            </a:r>
            <a:r>
              <a:rPr lang="en-US" altLang="ko-KR" sz="1400" b="1" dirty="0" err="1" smtClean="0">
                <a:solidFill>
                  <a:schemeClr val="bg1"/>
                </a:solidFill>
                <a:cs typeface="Arial" pitchFamily="34" charset="0"/>
              </a:rPr>
              <a:t>ni</a:t>
            </a:r>
            <a:r>
              <a:rPr lang="en-US" altLang="ko-KR" sz="1400" b="1" dirty="0" smtClean="0">
                <a:solidFill>
                  <a:schemeClr val="bg1"/>
                </a:solidFill>
                <a:cs typeface="Arial" pitchFamily="34" charset="0"/>
              </a:rPr>
              <a:t> </a:t>
            </a:r>
            <a:r>
              <a:rPr lang="en-US" altLang="ko-KR" sz="1400" b="1" dirty="0" err="1">
                <a:solidFill>
                  <a:schemeClr val="bg1"/>
                </a:solidFill>
                <a:cs typeface="Arial" pitchFamily="34" charset="0"/>
              </a:rPr>
              <a:t>bulana</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kadar</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bu</a:t>
            </a:r>
            <a:r>
              <a:rPr lang="en-US" altLang="ko-KR" sz="1400" b="1" dirty="0">
                <a:solidFill>
                  <a:schemeClr val="bg1"/>
                </a:solidFill>
                <a:cs typeface="Arial" pitchFamily="34" charset="0"/>
              </a:rPr>
              <a:t> </a:t>
            </a:r>
            <a:r>
              <a:rPr lang="en-US" altLang="ko-KR" sz="1400" b="1" dirty="0" err="1" smtClean="0">
                <a:solidFill>
                  <a:schemeClr val="bg1"/>
                </a:solidFill>
                <a:cs typeface="Arial" pitchFamily="34" charset="0"/>
              </a:rPr>
              <a:t>işleme</a:t>
            </a:r>
            <a:r>
              <a:rPr lang="tr-TR"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devam</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eder</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Bulduğu</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anda</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geri</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kalan</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har</a:t>
            </a:r>
            <a:r>
              <a:rPr lang="tr-TR" altLang="ko-KR" sz="1400" b="1" dirty="0" err="1" smtClean="0">
                <a:solidFill>
                  <a:schemeClr val="bg1"/>
                </a:solidFill>
                <a:cs typeface="Arial" pitchFamily="34" charset="0"/>
              </a:rPr>
              <a:t>fl</a:t>
            </a:r>
            <a:r>
              <a:rPr lang="en-US" altLang="ko-KR" sz="1400" b="1" dirty="0" err="1" smtClean="0">
                <a:solidFill>
                  <a:schemeClr val="bg1"/>
                </a:solidFill>
                <a:cs typeface="Arial" pitchFamily="34" charset="0"/>
              </a:rPr>
              <a:t>eri</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eşleştirmeye</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çalışır</a:t>
            </a:r>
            <a:r>
              <a:rPr lang="en-US" altLang="ko-KR" sz="1400" b="1" dirty="0" smtClean="0">
                <a:solidFill>
                  <a:schemeClr val="bg1"/>
                </a:solidFill>
                <a:cs typeface="Arial" pitchFamily="34" charset="0"/>
              </a:rPr>
              <a:t>. Şayet</a:t>
            </a:r>
            <a:r>
              <a:rPr lang="tr-TR" altLang="ko-KR" sz="1400" b="1" dirty="0">
                <a:solidFill>
                  <a:schemeClr val="bg1"/>
                </a:solidFill>
                <a:cs typeface="Arial" pitchFamily="34" charset="0"/>
              </a:rPr>
              <a:t> </a:t>
            </a:r>
            <a:r>
              <a:rPr lang="tr-TR" altLang="ko-KR" sz="1400" b="1" dirty="0" smtClean="0">
                <a:solidFill>
                  <a:schemeClr val="bg1"/>
                </a:solidFill>
                <a:cs typeface="Arial" pitchFamily="34" charset="0"/>
              </a:rPr>
              <a:t>harflerden </a:t>
            </a:r>
            <a:r>
              <a:rPr lang="tr-TR" altLang="ko-KR" sz="1400" b="1" dirty="0">
                <a:solidFill>
                  <a:schemeClr val="bg1"/>
                </a:solidFill>
                <a:cs typeface="Arial" pitchFamily="34" charset="0"/>
              </a:rPr>
              <a:t>birisini eşleştiremezse, kelimenin ilk </a:t>
            </a:r>
            <a:r>
              <a:rPr lang="tr-TR" altLang="ko-KR" sz="1400" b="1" dirty="0" smtClean="0">
                <a:solidFill>
                  <a:schemeClr val="bg1"/>
                </a:solidFill>
                <a:cs typeface="Arial" pitchFamily="34" charset="0"/>
              </a:rPr>
              <a:t>harfini </a:t>
            </a:r>
            <a:r>
              <a:rPr lang="tr-TR" altLang="ko-KR" sz="1400" b="1" dirty="0">
                <a:solidFill>
                  <a:schemeClr val="bg1"/>
                </a:solidFill>
                <a:cs typeface="Arial" pitchFamily="34" charset="0"/>
              </a:rPr>
              <a:t>bulduğu </a:t>
            </a:r>
            <a:r>
              <a:rPr lang="tr-TR" altLang="ko-KR" sz="1400" b="1" dirty="0" smtClean="0">
                <a:solidFill>
                  <a:schemeClr val="bg1"/>
                </a:solidFill>
                <a:cs typeface="Arial" pitchFamily="34" charset="0"/>
              </a:rPr>
              <a:t>yere geri </a:t>
            </a:r>
            <a:r>
              <a:rPr lang="tr-TR" altLang="ko-KR" sz="1400" b="1" dirty="0">
                <a:solidFill>
                  <a:schemeClr val="bg1"/>
                </a:solidFill>
                <a:cs typeface="Arial" pitchFamily="34" charset="0"/>
              </a:rPr>
              <a:t>dönerek arama işlemine devam eder. Gerçi çok zeki olmadığı </a:t>
            </a:r>
            <a:r>
              <a:rPr lang="tr-TR" altLang="ko-KR" sz="1400" b="1" dirty="0" smtClean="0">
                <a:solidFill>
                  <a:schemeClr val="bg1"/>
                </a:solidFill>
                <a:cs typeface="Arial" pitchFamily="34" charset="0"/>
              </a:rPr>
              <a:t>için kelimenin </a:t>
            </a:r>
            <a:r>
              <a:rPr lang="tr-TR" altLang="ko-KR" sz="1400" b="1" dirty="0">
                <a:solidFill>
                  <a:schemeClr val="bg1"/>
                </a:solidFill>
                <a:cs typeface="Arial" pitchFamily="34" charset="0"/>
              </a:rPr>
              <a:t>tamamını eşleştirse bile yine de ilk </a:t>
            </a:r>
            <a:r>
              <a:rPr lang="tr-TR" altLang="ko-KR" sz="1400" b="1" dirty="0" smtClean="0">
                <a:solidFill>
                  <a:schemeClr val="bg1"/>
                </a:solidFill>
                <a:cs typeface="Arial" pitchFamily="34" charset="0"/>
              </a:rPr>
              <a:t>harfi</a:t>
            </a:r>
            <a:r>
              <a:rPr lang="ko-KR" altLang="en-US" sz="1400" b="1" dirty="0">
                <a:solidFill>
                  <a:schemeClr val="bg1"/>
                </a:solidFill>
                <a:cs typeface="Arial" pitchFamily="34" charset="0"/>
              </a:rPr>
              <a:t> </a:t>
            </a:r>
            <a:r>
              <a:rPr lang="tr-TR" altLang="ko-KR" sz="1400" b="1" dirty="0" smtClean="0">
                <a:solidFill>
                  <a:schemeClr val="bg1"/>
                </a:solidFill>
                <a:cs typeface="Arial" pitchFamily="34" charset="0"/>
              </a:rPr>
              <a:t>bulduğu </a:t>
            </a:r>
            <a:r>
              <a:rPr lang="tr-TR" altLang="ko-KR" sz="1400" b="1" dirty="0">
                <a:solidFill>
                  <a:schemeClr val="bg1"/>
                </a:solidFill>
                <a:cs typeface="Arial" pitchFamily="34" charset="0"/>
              </a:rPr>
              <a:t>yere </a:t>
            </a:r>
            <a:r>
              <a:rPr lang="tr-TR" altLang="ko-KR" sz="1400" b="1" dirty="0" smtClean="0">
                <a:solidFill>
                  <a:schemeClr val="bg1"/>
                </a:solidFill>
                <a:cs typeface="Arial" pitchFamily="34" charset="0"/>
              </a:rPr>
              <a:t>geri dönerek </a:t>
            </a:r>
            <a:r>
              <a:rPr lang="tr-TR" altLang="ko-KR" sz="1400" b="1" dirty="0">
                <a:solidFill>
                  <a:schemeClr val="bg1"/>
                </a:solidFill>
                <a:cs typeface="Arial" pitchFamily="34" charset="0"/>
              </a:rPr>
              <a:t>arama işlemine devam eder</a:t>
            </a:r>
            <a:r>
              <a:rPr lang="tr-TR" altLang="ko-KR" sz="1400" dirty="0">
                <a:solidFill>
                  <a:schemeClr val="bg1"/>
                </a:solidFill>
                <a:cs typeface="Arial" pitchFamily="34" charset="0"/>
              </a:rPr>
              <a:t>.</a:t>
            </a:r>
            <a:endParaRPr lang="en-US" altLang="ko-KR" sz="1400" dirty="0">
              <a:solidFill>
                <a:schemeClr val="bg1"/>
              </a:solidFill>
              <a:cs typeface="Arial" pitchFamily="34" charset="0"/>
            </a:endParaRPr>
          </a:p>
        </p:txBody>
      </p:sp>
      <p:sp>
        <p:nvSpPr>
          <p:cNvPr id="13" name="Rectangle 7">
            <a:extLst>
              <a:ext uri="{FF2B5EF4-FFF2-40B4-BE49-F238E27FC236}">
                <a16:creationId xmlns:a16="http://schemas.microsoft.com/office/drawing/2014/main" id="{1AFB5F4A-EA3E-4FFB-8B90-1C7821FF4E77}"/>
              </a:ext>
            </a:extLst>
          </p:cNvPr>
          <p:cNvSpPr/>
          <p:nvPr/>
        </p:nvSpPr>
        <p:spPr>
          <a:xfrm rot="1773228">
            <a:off x="5936217" y="606431"/>
            <a:ext cx="467348" cy="104115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Dikdörtgen 14"/>
          <p:cNvSpPr/>
          <p:nvPr/>
        </p:nvSpPr>
        <p:spPr>
          <a:xfrm>
            <a:off x="6811123" y="403734"/>
            <a:ext cx="5199686" cy="1446550"/>
          </a:xfrm>
          <a:prstGeom prst="rect">
            <a:avLst/>
          </a:prstGeom>
        </p:spPr>
        <p:txBody>
          <a:bodyPr wrap="square">
            <a:spAutoFit/>
          </a:bodyPr>
          <a:lstStyle/>
          <a:p>
            <a:r>
              <a:rPr lang="tr-TR" sz="4400" b="1" dirty="0" err="1" smtClean="0">
                <a:solidFill>
                  <a:schemeClr val="bg1"/>
                </a:solidFill>
                <a:cs typeface="Arial" pitchFamily="34" charset="0"/>
              </a:rPr>
              <a:t>Bruteforce</a:t>
            </a:r>
            <a:r>
              <a:rPr lang="tr-TR" sz="4400" b="1" dirty="0" smtClean="0">
                <a:solidFill>
                  <a:schemeClr val="bg1"/>
                </a:solidFill>
                <a:cs typeface="Arial" pitchFamily="34" charset="0"/>
              </a:rPr>
              <a:t> </a:t>
            </a:r>
            <a:r>
              <a:rPr lang="tr-TR" sz="4400" b="1" dirty="0" err="1">
                <a:solidFill>
                  <a:schemeClr val="bg1"/>
                </a:solidFill>
                <a:cs typeface="Arial" pitchFamily="34" charset="0"/>
              </a:rPr>
              <a:t>Text</a:t>
            </a:r>
            <a:endParaRPr lang="tr-TR" sz="4400" b="1" dirty="0">
              <a:solidFill>
                <a:schemeClr val="bg1"/>
              </a:solidFill>
              <a:cs typeface="Arial" pitchFamily="34" charset="0"/>
            </a:endParaRPr>
          </a:p>
          <a:p>
            <a:r>
              <a:rPr lang="tr-TR" sz="4400" b="1" dirty="0" err="1">
                <a:solidFill>
                  <a:schemeClr val="bg1"/>
                </a:solidFill>
                <a:cs typeface="Arial" pitchFamily="34" charset="0"/>
              </a:rPr>
              <a:t>Search</a:t>
            </a:r>
            <a:r>
              <a:rPr lang="tr-TR" sz="4400" b="1" dirty="0">
                <a:solidFill>
                  <a:schemeClr val="bg1"/>
                </a:solidFill>
                <a:cs typeface="Arial" pitchFamily="34" charset="0"/>
              </a:rPr>
              <a:t> </a:t>
            </a:r>
            <a:r>
              <a:rPr lang="tr-TR" sz="4400" b="1" dirty="0" err="1">
                <a:solidFill>
                  <a:schemeClr val="bg1"/>
                </a:solidFill>
                <a:cs typeface="Arial" pitchFamily="34" charset="0"/>
              </a:rPr>
              <a:t>Algorithm</a:t>
            </a:r>
            <a:endParaRPr lang="tr-TR" sz="4400" b="1" dirty="0">
              <a:solidFill>
                <a:schemeClr val="bg1"/>
              </a:solidFill>
              <a:cs typeface="Arial" pitchFamily="34" charset="0"/>
            </a:endParaRPr>
          </a:p>
        </p:txBody>
      </p:sp>
    </p:spTree>
    <p:extLst>
      <p:ext uri="{BB962C8B-B14F-4D97-AF65-F5344CB8AC3E}">
        <p14:creationId xmlns:p14="http://schemas.microsoft.com/office/powerpoint/2010/main" val="387431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Yer Tutucusu 2"/>
          <p:cNvPicPr>
            <a:picLocks noGrp="1" noChangeAspect="1"/>
          </p:cNvPicPr>
          <p:nvPr>
            <p:ph type="pic" idx="14"/>
          </p:nvPr>
        </p:nvPicPr>
        <p:blipFill>
          <a:blip r:embed="rId2">
            <a:extLst>
              <a:ext uri="{28A0092B-C50C-407E-A947-70E740481C1C}">
                <a14:useLocalDpi xmlns:a14="http://schemas.microsoft.com/office/drawing/2010/main" val="0"/>
              </a:ext>
            </a:extLst>
          </a:blip>
          <a:srcRect l="7" r="7"/>
          <a:stretch>
            <a:fillRect/>
          </a:stretch>
        </p:blipFill>
        <p:spPr>
          <a:xfrm>
            <a:off x="143339" y="958643"/>
            <a:ext cx="11905323" cy="5221439"/>
          </a:xfr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4" y="1102359"/>
            <a:ext cx="11905323" cy="5191954"/>
          </a:xfrm>
          <a:prstGeom prst="rect">
            <a:avLst/>
          </a:prstGeom>
        </p:spPr>
      </p:pic>
      <p:grpSp>
        <p:nvGrpSpPr>
          <p:cNvPr id="38" name="Group 7">
            <a:extLst>
              <a:ext uri="{FF2B5EF4-FFF2-40B4-BE49-F238E27FC236}">
                <a16:creationId xmlns:a16="http://schemas.microsoft.com/office/drawing/2014/main" id="{E3EF9808-C6AD-4138-B7CA-F72ECE537A8C}"/>
              </a:ext>
            </a:extLst>
          </p:cNvPr>
          <p:cNvGrpSpPr/>
          <p:nvPr/>
        </p:nvGrpSpPr>
        <p:grpSpPr>
          <a:xfrm>
            <a:off x="143329" y="2174054"/>
            <a:ext cx="2552574" cy="2790615"/>
            <a:chOff x="1569022" y="1657523"/>
            <a:chExt cx="5617573" cy="5088315"/>
          </a:xfrm>
        </p:grpSpPr>
        <p:sp>
          <p:nvSpPr>
            <p:cNvPr id="39" name="Freeform: Shape 83">
              <a:extLst>
                <a:ext uri="{FF2B5EF4-FFF2-40B4-BE49-F238E27FC236}">
                  <a16:creationId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40" name="Freeform: Shape 79">
              <a:extLst>
                <a:ext uri="{FF2B5EF4-FFF2-40B4-BE49-F238E27FC236}">
                  <a16:creationId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41" name="Freeform: Shape 80">
              <a:extLst>
                <a:ext uri="{FF2B5EF4-FFF2-40B4-BE49-F238E27FC236}">
                  <a16:creationId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54" name="Freeform: Shape 81">
              <a:extLst>
                <a:ext uri="{FF2B5EF4-FFF2-40B4-BE49-F238E27FC236}">
                  <a16:creationId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55" name="Freeform: Shape 82">
              <a:extLst>
                <a:ext uri="{FF2B5EF4-FFF2-40B4-BE49-F238E27FC236}">
                  <a16:creationId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56" name="Freeform: Shape 84">
              <a:extLst>
                <a:ext uri="{FF2B5EF4-FFF2-40B4-BE49-F238E27FC236}">
                  <a16:creationId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57" name="Freeform: Shape 85">
              <a:extLst>
                <a:ext uri="{FF2B5EF4-FFF2-40B4-BE49-F238E27FC236}">
                  <a16:creationId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8" name="Freeform: Shape 86">
              <a:extLst>
                <a:ext uri="{FF2B5EF4-FFF2-40B4-BE49-F238E27FC236}">
                  <a16:creationId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9" name="Freeform: Shape 87">
              <a:extLst>
                <a:ext uri="{FF2B5EF4-FFF2-40B4-BE49-F238E27FC236}">
                  <a16:creationId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60" name="Freeform: Shape 88">
              <a:extLst>
                <a:ext uri="{FF2B5EF4-FFF2-40B4-BE49-F238E27FC236}">
                  <a16:creationId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61" name="Freeform: Shape 89">
              <a:extLst>
                <a:ext uri="{FF2B5EF4-FFF2-40B4-BE49-F238E27FC236}">
                  <a16:creationId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62" name="Freeform: Shape 90">
              <a:extLst>
                <a:ext uri="{FF2B5EF4-FFF2-40B4-BE49-F238E27FC236}">
                  <a16:creationId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63" name="Freeform: Shape 91">
              <a:extLst>
                <a:ext uri="{FF2B5EF4-FFF2-40B4-BE49-F238E27FC236}">
                  <a16:creationId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64" name="Freeform: Shape 92">
              <a:extLst>
                <a:ext uri="{FF2B5EF4-FFF2-40B4-BE49-F238E27FC236}">
                  <a16:creationId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65" name="Freeform: Shape 94">
              <a:extLst>
                <a:ext uri="{FF2B5EF4-FFF2-40B4-BE49-F238E27FC236}">
                  <a16:creationId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66" name="Graphic 124">
              <a:extLst>
                <a:ext uri="{FF2B5EF4-FFF2-40B4-BE49-F238E27FC236}">
                  <a16:creationId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grpSp>
        <p:nvGrpSpPr>
          <p:cNvPr id="28" name="Group 9">
            <a:extLst>
              <a:ext uri="{FF2B5EF4-FFF2-40B4-BE49-F238E27FC236}">
                <a16:creationId xmlns:a16="http://schemas.microsoft.com/office/drawing/2014/main" id="{08EDC034-A991-4699-858B-A280F31DDBE4}"/>
              </a:ext>
            </a:extLst>
          </p:cNvPr>
          <p:cNvGrpSpPr/>
          <p:nvPr/>
        </p:nvGrpSpPr>
        <p:grpSpPr>
          <a:xfrm rot="10800000">
            <a:off x="143334" y="144391"/>
            <a:ext cx="11905323" cy="1842064"/>
            <a:chOff x="107504" y="3517096"/>
            <a:chExt cx="8928992" cy="1936765"/>
          </a:xfrm>
          <a:solidFill>
            <a:schemeClr val="accent1">
              <a:alpha val="70000"/>
            </a:schemeClr>
          </a:solidFill>
        </p:grpSpPr>
        <p:sp>
          <p:nvSpPr>
            <p:cNvPr id="31" name="Rectangle 10">
              <a:extLst>
                <a:ext uri="{FF2B5EF4-FFF2-40B4-BE49-F238E27FC236}">
                  <a16:creationId xmlns:a16="http://schemas.microsoft.com/office/drawing/2014/main" id="{8A418106-E41C-4EA5-B3C3-BABC6C12802C}"/>
                </a:ext>
              </a:extLst>
            </p:cNvPr>
            <p:cNvSpPr/>
            <p:nvPr userDrawn="1"/>
          </p:nvSpPr>
          <p:spPr>
            <a:xfrm>
              <a:off x="107504" y="4431498"/>
              <a:ext cx="8928992" cy="1022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Isosceles Triangle 11">
              <a:extLst>
                <a:ext uri="{FF2B5EF4-FFF2-40B4-BE49-F238E27FC236}">
                  <a16:creationId xmlns:a16="http://schemas.microsoft.com/office/drawing/2014/main" id="{D57AB529-7BBC-48C5-89D5-422DA60C4BAC}"/>
                </a:ext>
              </a:extLst>
            </p:cNvPr>
            <p:cNvSpPr/>
            <p:nvPr userDrawn="1"/>
          </p:nvSpPr>
          <p:spPr>
            <a:xfrm>
              <a:off x="3874776" y="3517096"/>
              <a:ext cx="1394448"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5" name="Group 6">
            <a:extLst>
              <a:ext uri="{FF2B5EF4-FFF2-40B4-BE49-F238E27FC236}">
                <a16:creationId xmlns:a16="http://schemas.microsoft.com/office/drawing/2014/main" id="{EA1B1993-0940-458F-962F-F1DFD5AE98FE}"/>
              </a:ext>
            </a:extLst>
          </p:cNvPr>
          <p:cNvGrpSpPr/>
          <p:nvPr/>
        </p:nvGrpSpPr>
        <p:grpSpPr>
          <a:xfrm>
            <a:off x="143336" y="5013434"/>
            <a:ext cx="11905323" cy="1702676"/>
            <a:chOff x="107504" y="3378696"/>
            <a:chExt cx="8928992" cy="1936800"/>
          </a:xfrm>
          <a:solidFill>
            <a:schemeClr val="accent1">
              <a:alpha val="70000"/>
            </a:schemeClr>
          </a:solidFill>
        </p:grpSpPr>
        <p:sp>
          <p:nvSpPr>
            <p:cNvPr id="36" name="Rectangle 7">
              <a:extLst>
                <a:ext uri="{FF2B5EF4-FFF2-40B4-BE49-F238E27FC236}">
                  <a16:creationId xmlns:a16="http://schemas.microsoft.com/office/drawing/2014/main" id="{BA9540B7-AA4A-4628-801D-8F22FEB0E691}"/>
                </a:ext>
              </a:extLst>
            </p:cNvPr>
            <p:cNvSpPr/>
            <p:nvPr userDrawn="1"/>
          </p:nvSpPr>
          <p:spPr>
            <a:xfrm>
              <a:off x="107504" y="4293096"/>
              <a:ext cx="8928992" cy="102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Isosceles Triangle 8">
              <a:extLst>
                <a:ext uri="{FF2B5EF4-FFF2-40B4-BE49-F238E27FC236}">
                  <a16:creationId xmlns:a16="http://schemas.microsoft.com/office/drawing/2014/main" id="{E01233EC-9E5B-43B2-B42A-9E096CB3215C}"/>
                </a:ext>
              </a:extLst>
            </p:cNvPr>
            <p:cNvSpPr/>
            <p:nvPr userDrawn="1"/>
          </p:nvSpPr>
          <p:spPr>
            <a:xfrm>
              <a:off x="3874776" y="3378696"/>
              <a:ext cx="1394448"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 name="Title 1"/>
          <p:cNvSpPr>
            <a:spLocks noGrp="1"/>
          </p:cNvSpPr>
          <p:nvPr>
            <p:ph type="title"/>
          </p:nvPr>
        </p:nvSpPr>
        <p:spPr>
          <a:xfrm>
            <a:off x="0" y="306064"/>
            <a:ext cx="12192000" cy="710877"/>
          </a:xfrm>
        </p:spPr>
        <p:txBody>
          <a:bodyPr/>
          <a:lstStyle/>
          <a:p>
            <a:pPr algn="l"/>
            <a:r>
              <a:rPr lang="tr-TR" b="1" dirty="0" smtClean="0">
                <a:solidFill>
                  <a:schemeClr val="bg1"/>
                </a:solidFill>
              </a:rPr>
              <a:t>	  </a:t>
            </a:r>
            <a:r>
              <a:rPr lang="tr-TR" b="1" dirty="0" err="1" smtClean="0">
                <a:solidFill>
                  <a:schemeClr val="bg1"/>
                </a:solidFill>
              </a:rPr>
              <a:t>Bruteforce</a:t>
            </a:r>
            <a:r>
              <a:rPr lang="tr-TR" b="1" dirty="0" smtClean="0">
                <a:solidFill>
                  <a:schemeClr val="bg1"/>
                </a:solidFill>
              </a:rPr>
              <a:t> </a:t>
            </a:r>
            <a:r>
              <a:rPr lang="tr-TR" b="1" dirty="0" err="1" smtClean="0">
                <a:solidFill>
                  <a:schemeClr val="bg1"/>
                </a:solidFill>
              </a:rPr>
              <a:t>Text</a:t>
            </a:r>
            <a:r>
              <a:rPr lang="tr-TR" b="1" dirty="0" smtClean="0">
                <a:solidFill>
                  <a:schemeClr val="bg1"/>
                </a:solidFill>
              </a:rPr>
              <a:t> </a:t>
            </a:r>
            <a:r>
              <a:rPr lang="tr-TR" b="1" dirty="0" err="1" smtClean="0">
                <a:solidFill>
                  <a:schemeClr val="bg1"/>
                </a:solidFill>
              </a:rPr>
              <a:t>Search</a:t>
            </a:r>
            <a:r>
              <a:rPr lang="tr-TR" b="1" dirty="0" smtClean="0">
                <a:solidFill>
                  <a:schemeClr val="bg1"/>
                </a:solidFill>
              </a:rPr>
              <a:t> </a:t>
            </a:r>
            <a:r>
              <a:rPr lang="tr-TR" b="1" dirty="0" err="1">
                <a:solidFill>
                  <a:schemeClr val="bg1"/>
                </a:solidFill>
              </a:rPr>
              <a:t>Algorithm</a:t>
            </a:r>
            <a:endParaRPr lang="tr-TR" b="1" dirty="0">
              <a:solidFill>
                <a:schemeClr val="bg1"/>
              </a:solidFill>
            </a:endParaRPr>
          </a:p>
        </p:txBody>
      </p:sp>
      <p:sp>
        <p:nvSpPr>
          <p:cNvPr id="33" name="TextBox 43">
            <a:extLst>
              <a:ext uri="{FF2B5EF4-FFF2-40B4-BE49-F238E27FC236}">
                <a16:creationId xmlns:a16="http://schemas.microsoft.com/office/drawing/2014/main" id="{58E6AF2E-4F8A-43C7-9B74-B79DCDD8FD54}"/>
              </a:ext>
            </a:extLst>
          </p:cNvPr>
          <p:cNvSpPr txBox="1"/>
          <p:nvPr/>
        </p:nvSpPr>
        <p:spPr>
          <a:xfrm>
            <a:off x="349448" y="5819886"/>
            <a:ext cx="11493093" cy="923330"/>
          </a:xfrm>
          <a:prstGeom prst="rect">
            <a:avLst/>
          </a:prstGeom>
          <a:noFill/>
        </p:spPr>
        <p:txBody>
          <a:bodyPr wrap="square" rtlCol="0">
            <a:spAutoFit/>
          </a:bodyPr>
          <a:lstStyle/>
          <a:p>
            <a:pPr algn="ctr"/>
            <a:r>
              <a:rPr lang="tr-TR" altLang="ko-KR" b="1" dirty="0" smtClean="0">
                <a:solidFill>
                  <a:schemeClr val="bg1"/>
                </a:solidFill>
                <a:cs typeface="Arial" pitchFamily="34" charset="0"/>
              </a:rPr>
              <a:t>Dosyalama işlemlerinde belgemizi okuyup </a:t>
            </a:r>
            <a:r>
              <a:rPr lang="tr-TR" altLang="ko-KR" b="1" dirty="0" err="1" smtClean="0">
                <a:solidFill>
                  <a:schemeClr val="bg1"/>
                </a:solidFill>
                <a:cs typeface="Arial" pitchFamily="34" charset="0"/>
              </a:rPr>
              <a:t>str</a:t>
            </a:r>
            <a:r>
              <a:rPr lang="tr-TR" altLang="ko-KR" b="1" dirty="0" smtClean="0">
                <a:solidFill>
                  <a:schemeClr val="bg1"/>
                </a:solidFill>
                <a:cs typeface="Arial" pitchFamily="34" charset="0"/>
              </a:rPr>
              <a:t> değişkeni </a:t>
            </a:r>
            <a:r>
              <a:rPr lang="tr-TR" altLang="ko-KR" b="1" dirty="0" err="1" smtClean="0">
                <a:solidFill>
                  <a:schemeClr val="bg1"/>
                </a:solidFill>
                <a:cs typeface="Arial" pitchFamily="34" charset="0"/>
              </a:rPr>
              <a:t>oluştururak</a:t>
            </a:r>
            <a:r>
              <a:rPr lang="tr-TR" altLang="ko-KR" b="1" dirty="0" smtClean="0">
                <a:solidFill>
                  <a:schemeClr val="bg1"/>
                </a:solidFill>
                <a:cs typeface="Arial" pitchFamily="34" charset="0"/>
              </a:rPr>
              <a:t> okuduğumuz ve elimizde tuttuğumuz metin ile main bloğunda kullanıcıdan istediğimiz  aranacak kelimeyi fonksiyonumuza parametre olarak göndererek bu işlemler tamamlanır ve </a:t>
            </a:r>
            <a:r>
              <a:rPr lang="tr-TR" altLang="ko-KR" b="1" dirty="0" err="1" smtClean="0">
                <a:solidFill>
                  <a:schemeClr val="bg1"/>
                </a:solidFill>
                <a:cs typeface="Arial" pitchFamily="34" charset="0"/>
              </a:rPr>
              <a:t>Bruteforce</a:t>
            </a:r>
            <a:r>
              <a:rPr lang="tr-TR" altLang="ko-KR" b="1" dirty="0" smtClean="0">
                <a:solidFill>
                  <a:schemeClr val="bg1"/>
                </a:solidFill>
                <a:cs typeface="Arial" pitchFamily="34" charset="0"/>
              </a:rPr>
              <a:t> algoritmasını aktif hale getiririz.</a:t>
            </a:r>
            <a:endParaRPr lang="en-US" altLang="ko-KR" b="1" dirty="0">
              <a:solidFill>
                <a:schemeClr val="bg1"/>
              </a:solidFill>
              <a:cs typeface="Arial" pitchFamily="34" charset="0"/>
            </a:endParaRPr>
          </a:p>
        </p:txBody>
      </p:sp>
    </p:spTree>
    <p:extLst>
      <p:ext uri="{BB962C8B-B14F-4D97-AF65-F5344CB8AC3E}">
        <p14:creationId xmlns:p14="http://schemas.microsoft.com/office/powerpoint/2010/main" val="3987735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1" y="2143123"/>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4966026" y="2905666"/>
            <a:ext cx="4635175" cy="830997"/>
          </a:xfrm>
          <a:prstGeom prst="rect">
            <a:avLst/>
          </a:prstGeom>
          <a:noFill/>
        </p:spPr>
        <p:txBody>
          <a:bodyPr wrap="square" rtlCol="0" anchor="ctr">
            <a:spAutoFit/>
          </a:bodyPr>
          <a:lstStyle/>
          <a:p>
            <a:r>
              <a:rPr lang="tr-TR" altLang="ko-KR" sz="4800" b="1" dirty="0">
                <a:solidFill>
                  <a:schemeClr val="bg1"/>
                </a:solidFill>
                <a:cs typeface="Arial" pitchFamily="34" charset="0"/>
              </a:rPr>
              <a:t>Proje Arayüz</a:t>
            </a:r>
            <a:endParaRPr lang="ko-KR" altLang="en-US" sz="4800" b="1" dirty="0">
              <a:solidFill>
                <a:schemeClr val="bg1"/>
              </a:solidFill>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169663" y="2833637"/>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795838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3311</TotalTime>
  <Words>499</Words>
  <Application>Microsoft Office PowerPoint</Application>
  <PresentationFormat>Geniş ekran</PresentationFormat>
  <Paragraphs>65</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3</vt:i4>
      </vt:variant>
      <vt:variant>
        <vt:lpstr>Slayt Başlıkları</vt:lpstr>
      </vt:variant>
      <vt:variant>
        <vt:i4>14</vt:i4>
      </vt:variant>
    </vt:vector>
  </HeadingPairs>
  <TitlesOfParts>
    <vt:vector size="20" baseType="lpstr">
      <vt:lpstr>Arial</vt:lpstr>
      <vt:lpstr>Arial Unicode MS</vt:lpstr>
      <vt:lpstr>FZShuTi</vt:lpstr>
      <vt:lpstr>Cover and End Slide Master</vt:lpstr>
      <vt:lpstr>Contents Slide Master</vt:lpstr>
      <vt:lpstr>Section Break Slide Master</vt:lpstr>
      <vt:lpstr>PowerPoint Sunusu</vt:lpstr>
      <vt:lpstr>PowerPoint Sunusu</vt:lpstr>
      <vt:lpstr>PowerPoint Sunusu</vt:lpstr>
      <vt:lpstr>PowerPoint Sunusu</vt:lpstr>
      <vt:lpstr>PowerPoint Sunusu</vt:lpstr>
      <vt:lpstr>PowerPoint Sunusu</vt:lpstr>
      <vt:lpstr>PowerPoint Sunusu</vt:lpstr>
      <vt:lpstr>   Bruteforce Text Search Algorithm</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betül kuzu</cp:lastModifiedBy>
  <cp:revision>171</cp:revision>
  <dcterms:created xsi:type="dcterms:W3CDTF">2019-01-14T06:35:35Z</dcterms:created>
  <dcterms:modified xsi:type="dcterms:W3CDTF">2019-12-31T13:25:36Z</dcterms:modified>
</cp:coreProperties>
</file>