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7" r:id="rId7"/>
    <p:sldId id="261" r:id="rId8"/>
    <p:sldId id="268" r:id="rId9"/>
    <p:sldId id="265" r:id="rId10"/>
    <p:sldId id="260" r:id="rId11"/>
  </p:sldIdLst>
  <p:sldSz cx="9902825" cy="6858000"/>
  <p:notesSz cx="6858000" cy="9144000"/>
  <p:custDataLst>
    <p:tags r:id="rId1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BAF57-BA1A-4D8E-000D-7B829E95296E}" v="26" dt="2024-07-06T05:17:30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82" y="7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b="1" dirty="0"/>
              <a:t>Samsung Innovation Campus</a:t>
            </a:r>
            <a:endParaRPr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857576" y="2521757"/>
            <a:ext cx="6379803" cy="79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sz="6000" b="1" dirty="0"/>
              <a:t>AI – </a:t>
            </a:r>
            <a:r>
              <a:rPr lang="en-US" sz="6000" b="1" dirty="0" err="1"/>
              <a:t>AgroInsight</a:t>
            </a:r>
            <a:endParaRPr sz="6000" b="1" dirty="0"/>
          </a:p>
        </p:txBody>
      </p:sp>
      <p:sp>
        <p:nvSpPr>
          <p:cNvPr id="62" name="Google Shape;62;p2"/>
          <p:cNvSpPr/>
          <p:nvPr/>
        </p:nvSpPr>
        <p:spPr>
          <a:xfrm>
            <a:off x="729074" y="4688967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Wizards Gang</a:t>
            </a:r>
            <a:endParaRPr sz="5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2;p2">
            <a:extLst>
              <a:ext uri="{FF2B5EF4-FFF2-40B4-BE49-F238E27FC236}">
                <a16:creationId xmlns:a16="http://schemas.microsoft.com/office/drawing/2014/main" id="{8DC67820-5C8B-A7EE-FE50-52947FBFD796}"/>
              </a:ext>
            </a:extLst>
          </p:cNvPr>
          <p:cNvSpPr/>
          <p:nvPr/>
        </p:nvSpPr>
        <p:spPr>
          <a:xfrm>
            <a:off x="729074" y="5123923"/>
            <a:ext cx="200429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Alejandro Cardona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José Luis Camarena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Oscar Pérez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Carlos G. Rodríguez Ch.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Justin Williams</a:t>
            </a:r>
            <a:endParaRPr lang="en-US"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– </a:t>
            </a:r>
            <a:r>
              <a:rPr lang="en-US" sz="2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AgroInsight</a:t>
            </a:r>
            <a:endParaRPr b="1" dirty="0"/>
          </a:p>
        </p:txBody>
      </p:sp>
      <p:grpSp>
        <p:nvGrpSpPr>
          <p:cNvPr id="69" name="Google Shape;69;p3"/>
          <p:cNvGrpSpPr/>
          <p:nvPr/>
        </p:nvGrpSpPr>
        <p:grpSpPr>
          <a:xfrm>
            <a:off x="528795" y="1700979"/>
            <a:ext cx="4379913" cy="369332"/>
            <a:chOff x="4181256" y="3179816"/>
            <a:chExt cx="4379913" cy="369332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179816"/>
              <a:ext cx="41970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3F3F3F"/>
                  </a:solidFill>
                </a:rPr>
                <a:t>APARTADO 1. </a:t>
              </a:r>
              <a:r>
                <a:rPr lang="en-US" sz="2400" dirty="0" err="1">
                  <a:solidFill>
                    <a:srgbClr val="3F3F3F"/>
                  </a:solidFill>
                </a:rPr>
                <a:t>Problemática</a:t>
              </a:r>
              <a:endParaRPr sz="1800" dirty="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69;p3">
            <a:extLst>
              <a:ext uri="{FF2B5EF4-FFF2-40B4-BE49-F238E27FC236}">
                <a16:creationId xmlns:a16="http://schemas.microsoft.com/office/drawing/2014/main" id="{F4873235-2119-36E7-1118-B2754F048067}"/>
              </a:ext>
            </a:extLst>
          </p:cNvPr>
          <p:cNvGrpSpPr/>
          <p:nvPr/>
        </p:nvGrpSpPr>
        <p:grpSpPr>
          <a:xfrm>
            <a:off x="528795" y="3097554"/>
            <a:ext cx="4379913" cy="369332"/>
            <a:chOff x="4181256" y="3179816"/>
            <a:chExt cx="4379913" cy="369332"/>
          </a:xfrm>
        </p:grpSpPr>
        <p:sp>
          <p:nvSpPr>
            <p:cNvPr id="3" name="Google Shape;70;p3">
              <a:extLst>
                <a:ext uri="{FF2B5EF4-FFF2-40B4-BE49-F238E27FC236}">
                  <a16:creationId xmlns:a16="http://schemas.microsoft.com/office/drawing/2014/main" id="{78651ECD-6E9F-DADC-E097-C9356BE21E50}"/>
                </a:ext>
              </a:extLst>
            </p:cNvPr>
            <p:cNvSpPr/>
            <p:nvPr/>
          </p:nvSpPr>
          <p:spPr>
            <a:xfrm>
              <a:off x="4364136" y="3179816"/>
              <a:ext cx="41970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3F3F3F"/>
                  </a:solidFill>
                </a:rPr>
                <a:t>APARTADO 2. </a:t>
              </a:r>
              <a:r>
                <a:rPr lang="en-US" sz="2400" dirty="0" err="1">
                  <a:solidFill>
                    <a:srgbClr val="3F3F3F"/>
                  </a:solidFill>
                </a:rPr>
                <a:t>Solución</a:t>
              </a:r>
              <a:endParaRPr sz="1800" dirty="0"/>
            </a:p>
          </p:txBody>
        </p:sp>
        <p:sp>
          <p:nvSpPr>
            <p:cNvPr id="4" name="Google Shape;71;p3">
              <a:extLst>
                <a:ext uri="{FF2B5EF4-FFF2-40B4-BE49-F238E27FC236}">
                  <a16:creationId xmlns:a16="http://schemas.microsoft.com/office/drawing/2014/main" id="{4588E887-8E51-CEBB-E679-7346ECBEFB7F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9;p3">
            <a:extLst>
              <a:ext uri="{FF2B5EF4-FFF2-40B4-BE49-F238E27FC236}">
                <a16:creationId xmlns:a16="http://schemas.microsoft.com/office/drawing/2014/main" id="{F9F6AA42-EB81-24FC-0876-C497641B65D7}"/>
              </a:ext>
            </a:extLst>
          </p:cNvPr>
          <p:cNvGrpSpPr/>
          <p:nvPr/>
        </p:nvGrpSpPr>
        <p:grpSpPr>
          <a:xfrm>
            <a:off x="564795" y="4336809"/>
            <a:ext cx="5583086" cy="738664"/>
            <a:chOff x="4181256" y="2995150"/>
            <a:chExt cx="4379913" cy="738664"/>
          </a:xfrm>
        </p:grpSpPr>
        <p:sp>
          <p:nvSpPr>
            <p:cNvPr id="6" name="Google Shape;70;p3">
              <a:extLst>
                <a:ext uri="{FF2B5EF4-FFF2-40B4-BE49-F238E27FC236}">
                  <a16:creationId xmlns:a16="http://schemas.microsoft.com/office/drawing/2014/main" id="{2E0D23BD-2896-974B-6F81-8A8FD1B235B5}"/>
                </a:ext>
              </a:extLst>
            </p:cNvPr>
            <p:cNvSpPr/>
            <p:nvPr/>
          </p:nvSpPr>
          <p:spPr>
            <a:xfrm>
              <a:off x="4364136" y="2995150"/>
              <a:ext cx="4197033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3F3F3F"/>
                  </a:solidFill>
                </a:rPr>
                <a:t>APARTADO</a:t>
              </a:r>
              <a:r>
                <a:rPr lang="en-US" sz="2400" dirty="0">
                  <a:solidFill>
                    <a:srgbClr val="3F3F3F"/>
                  </a:solidFill>
                </a:rPr>
                <a:t> </a:t>
              </a:r>
              <a:r>
                <a:rPr lang="en-US" sz="2400" b="1" dirty="0">
                  <a:solidFill>
                    <a:srgbClr val="3F3F3F"/>
                  </a:solidFill>
                </a:rPr>
                <a:t>3.</a:t>
              </a:r>
              <a:r>
                <a:rPr lang="en-US" sz="2400" dirty="0">
                  <a:solidFill>
                    <a:srgbClr val="3F3F3F"/>
                  </a:solidFill>
                </a:rPr>
                <a:t> </a:t>
              </a:r>
              <a:r>
                <a:rPr lang="en-US" sz="2400" dirty="0" err="1">
                  <a:solidFill>
                    <a:srgbClr val="3F3F3F"/>
                  </a:solidFill>
                </a:rPr>
                <a:t>Funcionamiento</a:t>
              </a:r>
              <a:endParaRPr sz="1800" dirty="0"/>
            </a:p>
          </p:txBody>
        </p:sp>
        <p:sp>
          <p:nvSpPr>
            <p:cNvPr id="7" name="Google Shape;71;p3">
              <a:extLst>
                <a:ext uri="{FF2B5EF4-FFF2-40B4-BE49-F238E27FC236}">
                  <a16:creationId xmlns:a16="http://schemas.microsoft.com/office/drawing/2014/main" id="{233F0D14-EA56-A725-5203-21959C98482B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DC346FE9-6A75-03BB-5613-4D16D96869D5}"/>
              </a:ext>
            </a:extLst>
          </p:cNvPr>
          <p:cNvSpPr txBox="1">
            <a:spLocks/>
          </p:cNvSpPr>
          <p:nvPr/>
        </p:nvSpPr>
        <p:spPr>
          <a:xfrm>
            <a:off x="1761510" y="3029455"/>
            <a:ext cx="6379803" cy="79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4300"/>
            </a:pPr>
            <a:r>
              <a:rPr lang="en-US" sz="6000" b="1" dirty="0" err="1">
                <a:solidFill>
                  <a:srgbClr val="1429A0"/>
                </a:solidFill>
              </a:rPr>
              <a:t>P</a:t>
            </a:r>
            <a:r>
              <a:rPr lang="en-US" sz="6000" b="1" dirty="0" err="1"/>
              <a:t>r</a:t>
            </a:r>
            <a:r>
              <a:rPr lang="en-US" sz="6000" b="1" dirty="0" err="1">
                <a:solidFill>
                  <a:srgbClr val="1429A0"/>
                </a:solidFill>
              </a:rPr>
              <a:t>o</a:t>
            </a:r>
            <a:r>
              <a:rPr lang="en-US" sz="6000" b="1" dirty="0" err="1"/>
              <a:t>b</a:t>
            </a:r>
            <a:r>
              <a:rPr lang="en-US" sz="6000" b="1" dirty="0" err="1">
                <a:solidFill>
                  <a:srgbClr val="1429A0"/>
                </a:solidFill>
              </a:rPr>
              <a:t>l</a:t>
            </a:r>
            <a:r>
              <a:rPr lang="en-US" sz="6000" b="1" dirty="0" err="1"/>
              <a:t>e</a:t>
            </a:r>
            <a:r>
              <a:rPr lang="en-US" sz="6000" b="1" dirty="0" err="1">
                <a:solidFill>
                  <a:srgbClr val="1429A0"/>
                </a:solidFill>
              </a:rPr>
              <a:t>m</a:t>
            </a:r>
            <a:r>
              <a:rPr lang="en-US" sz="6000" b="1" dirty="0" err="1"/>
              <a:t>á</a:t>
            </a:r>
            <a:r>
              <a:rPr lang="en-US" sz="6000" b="1" dirty="0" err="1">
                <a:solidFill>
                  <a:srgbClr val="1429A0"/>
                </a:solidFill>
              </a:rPr>
              <a:t>t</a:t>
            </a:r>
            <a:r>
              <a:rPr lang="en-US" sz="6000" b="1" dirty="0" err="1"/>
              <a:t>i</a:t>
            </a:r>
            <a:r>
              <a:rPr lang="en-US" sz="6000" b="1" dirty="0" err="1">
                <a:solidFill>
                  <a:srgbClr val="1429A0"/>
                </a:solidFill>
              </a:rPr>
              <a:t>c</a:t>
            </a:r>
            <a:r>
              <a:rPr lang="en-US" sz="6000" b="1" dirty="0" err="1"/>
              <a:t>a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18510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5"/>
          </p:nvPr>
        </p:nvSpPr>
        <p:spPr>
          <a:xfrm>
            <a:off x="419330" y="1401034"/>
            <a:ext cx="4532082" cy="461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r>
              <a:rPr lang="es-ES" sz="1800" dirty="0"/>
              <a:t>La agricultura es un pilar fundamental para la seguridad alimentaria y el desarrollo económico en muchos países. Sin embargo, en diversas regiones, los agricultores enfrentan problemas significativos debido a la desinformación y la falta de acceso a tecnologías adecuadas. La desinformación puede llevar a prácticas agrícolas ineficientes, el uso inapropiado de pesticidas y fertilizantes, y la mala gestión de recursos naturales, lo que agrava la inseguridad alimentaria y afecta negativamente a las economías locales.</a:t>
            </a:r>
            <a:endParaRPr sz="18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Problemática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Agriculture financing hits record Rs1.78 trillion in FY23 - Daily Times">
            <a:extLst>
              <a:ext uri="{FF2B5EF4-FFF2-40B4-BE49-F238E27FC236}">
                <a16:creationId xmlns:a16="http://schemas.microsoft.com/office/drawing/2014/main" id="{13779DAF-BF58-B39F-E2C2-435FBEC7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60" y="2327973"/>
            <a:ext cx="4193835" cy="2795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DC346FE9-6A75-03BB-5613-4D16D96869D5}"/>
              </a:ext>
            </a:extLst>
          </p:cNvPr>
          <p:cNvSpPr txBox="1">
            <a:spLocks/>
          </p:cNvSpPr>
          <p:nvPr/>
        </p:nvSpPr>
        <p:spPr>
          <a:xfrm>
            <a:off x="1761510" y="3029455"/>
            <a:ext cx="6379803" cy="79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4300"/>
            </a:pPr>
            <a:r>
              <a:rPr lang="en-US" sz="6000" b="1" dirty="0" err="1">
                <a:solidFill>
                  <a:srgbClr val="1429A0"/>
                </a:solidFill>
              </a:rPr>
              <a:t>S</a:t>
            </a:r>
            <a:r>
              <a:rPr lang="en-US" sz="6000" b="1" dirty="0" err="1">
                <a:solidFill>
                  <a:schemeClr val="tx1"/>
                </a:solidFill>
              </a:rPr>
              <a:t>o</a:t>
            </a:r>
            <a:r>
              <a:rPr lang="en-US" sz="6000" b="1" dirty="0" err="1">
                <a:solidFill>
                  <a:srgbClr val="1429A0"/>
                </a:solidFill>
              </a:rPr>
              <a:t>l</a:t>
            </a:r>
            <a:r>
              <a:rPr lang="en-US" sz="6000" b="1" dirty="0" err="1">
                <a:solidFill>
                  <a:schemeClr val="tx1"/>
                </a:solidFill>
              </a:rPr>
              <a:t>u</a:t>
            </a:r>
            <a:r>
              <a:rPr lang="en-US" sz="6000" b="1" dirty="0" err="1">
                <a:solidFill>
                  <a:srgbClr val="1429A0"/>
                </a:solidFill>
              </a:rPr>
              <a:t>ci</a:t>
            </a:r>
            <a:r>
              <a:rPr lang="en-US" sz="6000" b="1" dirty="0" err="1">
                <a:solidFill>
                  <a:schemeClr val="tx1"/>
                </a:solidFill>
              </a:rPr>
              <a:t>ó</a:t>
            </a:r>
            <a:r>
              <a:rPr lang="en-US" sz="6000" b="1" dirty="0" err="1">
                <a:solidFill>
                  <a:srgbClr val="1429A0"/>
                </a:solidFill>
              </a:rPr>
              <a:t>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25662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833751D-9F6B-D400-1A4E-A84CC6826E1A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49467" y="1472631"/>
            <a:ext cx="8055439" cy="3371744"/>
          </a:xfrm>
        </p:spPr>
        <p:txBody>
          <a:bodyPr/>
          <a:lstStyle/>
          <a:p>
            <a:pPr marL="135255" indent="0">
              <a:buNone/>
            </a:pPr>
            <a:r>
              <a:rPr lang="es-PA" sz="1800" b="1" dirty="0"/>
              <a:t>¿Qué es </a:t>
            </a:r>
            <a:r>
              <a:rPr lang="es-PA" sz="1800" b="1" dirty="0" err="1"/>
              <a:t>AgroInsight</a:t>
            </a:r>
            <a:r>
              <a:rPr lang="es-PA" sz="1800" b="1" dirty="0"/>
              <a:t> y como beneficia?</a:t>
            </a:r>
          </a:p>
          <a:p>
            <a:pPr marL="135255" indent="0" algn="just">
              <a:buNone/>
            </a:pPr>
            <a:r>
              <a:rPr lang="es-PA" sz="1600" dirty="0"/>
              <a:t>Utilizar un </a:t>
            </a:r>
            <a:r>
              <a:rPr lang="es-PA" sz="1600" dirty="0" err="1"/>
              <a:t>chatbot</a:t>
            </a:r>
            <a:r>
              <a:rPr lang="es-PA" sz="1600" dirty="0"/>
              <a:t> que le permita a los usuarios introducir sus dudas sobre como se ven sus plantas y puedan recibir ayuda con consejos para buscar un tratamiento en contra de plagas o demás incidentes que puedan sufrir. Permitiendo así atención y apoyo en todo momento al sector de la agricultura.</a:t>
            </a:r>
          </a:p>
          <a:p>
            <a:pPr marL="135255" indent="0">
              <a:buNone/>
            </a:pPr>
            <a:endParaRPr lang="es-PA" dirty="0"/>
          </a:p>
          <a:p>
            <a:pPr marL="135255" indent="0">
              <a:buNone/>
            </a:pPr>
            <a:endParaRPr lang="es-PA" dirty="0"/>
          </a:p>
          <a:p>
            <a:endParaRPr lang="es-PA" dirty="0"/>
          </a:p>
          <a:p>
            <a:endParaRPr lang="es-PA" dirty="0"/>
          </a:p>
        </p:txBody>
      </p:sp>
      <p:sp>
        <p:nvSpPr>
          <p:cNvPr id="11" name="Google Shape;88;p4">
            <a:extLst>
              <a:ext uri="{FF2B5EF4-FFF2-40B4-BE49-F238E27FC236}">
                <a16:creationId xmlns:a16="http://schemas.microsoft.com/office/drawing/2014/main" id="{3B81163F-62F3-0C0A-F18B-FF5D7FCE686F}"/>
              </a:ext>
            </a:extLst>
          </p:cNvPr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1" name="Picture 7" descr="Digital Agriculture: The Future of Indian Agriculture - The Agrotech Daily">
            <a:extLst>
              <a:ext uri="{FF2B5EF4-FFF2-40B4-BE49-F238E27FC236}">
                <a16:creationId xmlns:a16="http://schemas.microsoft.com/office/drawing/2014/main" id="{25107559-8889-D71A-96B2-A00F20C4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3429000"/>
            <a:ext cx="4007983" cy="2738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336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DC346FE9-6A75-03BB-5613-4D16D96869D5}"/>
              </a:ext>
            </a:extLst>
          </p:cNvPr>
          <p:cNvSpPr txBox="1">
            <a:spLocks/>
          </p:cNvSpPr>
          <p:nvPr/>
        </p:nvSpPr>
        <p:spPr>
          <a:xfrm>
            <a:off x="1235848" y="3029455"/>
            <a:ext cx="7431128" cy="79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4300"/>
            </a:pPr>
            <a:r>
              <a:rPr lang="en-US" sz="6000" b="1" dirty="0" err="1">
                <a:solidFill>
                  <a:srgbClr val="1429A0"/>
                </a:solidFill>
              </a:rPr>
              <a:t>F</a:t>
            </a:r>
            <a:r>
              <a:rPr lang="en-US" sz="6000" b="1" dirty="0" err="1">
                <a:solidFill>
                  <a:schemeClr val="tx1"/>
                </a:solidFill>
              </a:rPr>
              <a:t>u</a:t>
            </a:r>
            <a:r>
              <a:rPr lang="en-US" sz="6000" b="1" dirty="0" err="1">
                <a:solidFill>
                  <a:srgbClr val="1429A0"/>
                </a:solidFill>
              </a:rPr>
              <a:t>n</a:t>
            </a:r>
            <a:r>
              <a:rPr lang="en-US" sz="6000" b="1" dirty="0" err="1">
                <a:solidFill>
                  <a:schemeClr val="tx1"/>
                </a:solidFill>
              </a:rPr>
              <a:t>c</a:t>
            </a:r>
            <a:r>
              <a:rPr lang="en-US" sz="6000" b="1" dirty="0" err="1">
                <a:solidFill>
                  <a:srgbClr val="1429A0"/>
                </a:solidFill>
              </a:rPr>
              <a:t>i</a:t>
            </a:r>
            <a:r>
              <a:rPr lang="en-US" sz="6000" b="1" dirty="0" err="1">
                <a:solidFill>
                  <a:schemeClr val="tx1"/>
                </a:solidFill>
              </a:rPr>
              <a:t>o</a:t>
            </a:r>
            <a:r>
              <a:rPr lang="en-US" sz="6000" b="1" dirty="0" err="1">
                <a:solidFill>
                  <a:srgbClr val="1429A0"/>
                </a:solidFill>
              </a:rPr>
              <a:t>n</a:t>
            </a:r>
            <a:r>
              <a:rPr lang="en-US" sz="6000" b="1" dirty="0" err="1">
                <a:solidFill>
                  <a:schemeClr val="tx1"/>
                </a:solidFill>
              </a:rPr>
              <a:t>a</a:t>
            </a:r>
            <a:r>
              <a:rPr lang="en-US" sz="6000" b="1" dirty="0" err="1">
                <a:solidFill>
                  <a:srgbClr val="1429A0"/>
                </a:solidFill>
              </a:rPr>
              <a:t>m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 err="1">
                <a:solidFill>
                  <a:srgbClr val="1429A0"/>
                </a:solidFill>
              </a:rPr>
              <a:t>e</a:t>
            </a:r>
            <a:r>
              <a:rPr lang="en-US" sz="6000" b="1" dirty="0" err="1">
                <a:solidFill>
                  <a:schemeClr val="tx1"/>
                </a:solidFill>
              </a:rPr>
              <a:t>n</a:t>
            </a:r>
            <a:r>
              <a:rPr lang="en-US" sz="6000" b="1" dirty="0" err="1">
                <a:solidFill>
                  <a:srgbClr val="1429A0"/>
                </a:solidFill>
              </a:rPr>
              <a:t>t</a:t>
            </a:r>
            <a:r>
              <a:rPr lang="en-US" sz="6000" b="1" dirty="0" err="1">
                <a:solidFill>
                  <a:schemeClr val="tx1"/>
                </a:solidFill>
              </a:rPr>
              <a:t>o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8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833751D-9F6B-D400-1A4E-A84CC6826E1A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49467" y="1151619"/>
            <a:ext cx="8055439" cy="2496254"/>
          </a:xfrm>
        </p:spPr>
        <p:txBody>
          <a:bodyPr/>
          <a:lstStyle/>
          <a:p>
            <a:pPr marL="135255" indent="0">
              <a:buNone/>
            </a:pPr>
            <a:r>
              <a:rPr lang="es-PA" sz="1800" b="1" dirty="0"/>
              <a:t>¿Como funciona?</a:t>
            </a:r>
          </a:p>
          <a:p>
            <a:pPr marL="135255" indent="0">
              <a:buNone/>
            </a:pPr>
            <a:r>
              <a:rPr lang="es-MX" dirty="0"/>
              <a:t>El usuario accede a una interfaz sencilla y accesible al </a:t>
            </a:r>
            <a:r>
              <a:rPr lang="es-MX" dirty="0" err="1"/>
              <a:t>chatbot</a:t>
            </a:r>
            <a:r>
              <a:rPr lang="es-MX" dirty="0"/>
              <a:t> y agrega sus consultas o dudas sobre la condición de su planta, a lo que el </a:t>
            </a:r>
            <a:r>
              <a:rPr lang="es-MX" dirty="0" err="1"/>
              <a:t>chatbot</a:t>
            </a:r>
            <a:r>
              <a:rPr lang="es-MX" dirty="0"/>
              <a:t> responde con una serie de consejos apropiados para la resolución de la duda del usuario.</a:t>
            </a:r>
          </a:p>
          <a:p>
            <a:pPr marL="135255" indent="0">
              <a:buNone/>
            </a:pPr>
            <a:endParaRPr lang="es-PA" dirty="0"/>
          </a:p>
        </p:txBody>
      </p:sp>
      <p:sp>
        <p:nvSpPr>
          <p:cNvPr id="5" name="Google Shape;88;p4">
            <a:extLst>
              <a:ext uri="{FF2B5EF4-FFF2-40B4-BE49-F238E27FC236}">
                <a16:creationId xmlns:a16="http://schemas.microsoft.com/office/drawing/2014/main" id="{05C21CA8-5239-61E2-C2F8-7552D0847421}"/>
              </a:ext>
            </a:extLst>
          </p:cNvPr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chemeClr val="lt1"/>
                </a:solidFill>
              </a:rPr>
              <a:t>Funcionamiento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3409D9-54A4-C498-ECFC-3FF533608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2" t="7664" r="20811" b="11104"/>
          <a:stretch/>
        </p:blipFill>
        <p:spPr>
          <a:xfrm>
            <a:off x="2699458" y="2928027"/>
            <a:ext cx="4503907" cy="33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5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240</Words>
  <Application>Microsoft Office PowerPoint</Application>
  <PresentationFormat>Personalizado</PresentationFormat>
  <Paragraphs>27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JOSÉ CAMARENA</cp:lastModifiedBy>
  <cp:revision>18</cp:revision>
  <dcterms:created xsi:type="dcterms:W3CDTF">2019-07-06T14:12:49Z</dcterms:created>
  <dcterms:modified xsi:type="dcterms:W3CDTF">2024-07-08T02:22:13Z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