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tiff" ContentType="image/tif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xml" ContentType="application/vnd.openxmlformats-officedocument.presentationml.tags+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73" r:id="rId2"/>
    <p:sldMasterId id="2147483791" r:id="rId3"/>
  </p:sldMasterIdLst>
  <p:notesMasterIdLst>
    <p:notesMasterId r:id="rId30"/>
  </p:notesMasterIdLst>
  <p:handoutMasterIdLst>
    <p:handoutMasterId r:id="rId31"/>
  </p:handoutMasterIdLst>
  <p:sldIdLst>
    <p:sldId id="742" r:id="rId4"/>
    <p:sldId id="1231" r:id="rId5"/>
    <p:sldId id="1219" r:id="rId6"/>
    <p:sldId id="1242" r:id="rId7"/>
    <p:sldId id="1239" r:id="rId8"/>
    <p:sldId id="1229" r:id="rId9"/>
    <p:sldId id="1237" r:id="rId10"/>
    <p:sldId id="1226" r:id="rId11"/>
    <p:sldId id="1227" r:id="rId12"/>
    <p:sldId id="1244" r:id="rId13"/>
    <p:sldId id="1218" r:id="rId14"/>
    <p:sldId id="1240" r:id="rId15"/>
    <p:sldId id="1241" r:id="rId16"/>
    <p:sldId id="1230" r:id="rId17"/>
    <p:sldId id="1179" r:id="rId18"/>
    <p:sldId id="1175" r:id="rId19"/>
    <p:sldId id="1177" r:id="rId20"/>
    <p:sldId id="1224" r:id="rId21"/>
    <p:sldId id="1205" r:id="rId22"/>
    <p:sldId id="1232" r:id="rId23"/>
    <p:sldId id="1234" r:id="rId24"/>
    <p:sldId id="768" r:id="rId25"/>
    <p:sldId id="1235" r:id="rId26"/>
    <p:sldId id="811" r:id="rId27"/>
    <p:sldId id="1243" r:id="rId28"/>
    <p:sldId id="812" r:id="rId2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009242"/>
    <a:srgbClr val="0B3CA4"/>
    <a:srgbClr val="12DC99"/>
    <a:srgbClr val="10A8DE"/>
    <a:srgbClr val="0C7CA4"/>
    <a:srgbClr val="47CD74"/>
    <a:srgbClr val="32B85F"/>
    <a:srgbClr val="A2E6B9"/>
    <a:srgbClr val="89AB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03" autoAdjust="0"/>
    <p:restoredTop sz="94027" autoAdjust="0"/>
  </p:normalViewPr>
  <p:slideViewPr>
    <p:cSldViewPr snapToGrid="0">
      <p:cViewPr varScale="1">
        <p:scale>
          <a:sx n="70" d="100"/>
          <a:sy n="70" d="100"/>
        </p:scale>
        <p:origin x="1386" y="4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3" d="100"/>
          <a:sy n="53" d="100"/>
        </p:scale>
        <p:origin x="2844"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5.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4.6089537789240478E-2"/>
          <c:y val="3.2403435529601642E-2"/>
          <c:w val="0.83849170209427915"/>
          <c:h val="0.96759656447039832"/>
        </c:manualLayout>
      </c:layout>
      <c:pieChart>
        <c:varyColors val="1"/>
        <c:ser>
          <c:idx val="0"/>
          <c:order val="0"/>
          <c:tx>
            <c:strRef>
              <c:f>Sheet1!$B$1</c:f>
              <c:strCache>
                <c:ptCount val="1"/>
                <c:pt idx="0">
                  <c:v>Dev</c:v>
                </c:pt>
              </c:strCache>
            </c:strRef>
          </c:tx>
          <c:dPt>
            <c:idx val="0"/>
            <c:bubble3D val="0"/>
            <c:spPr>
              <a:solidFill>
                <a:schemeClr val="accent2">
                  <a:lumMod val="60000"/>
                  <a:lumOff val="40000"/>
                </a:schemeClr>
              </a:solidFill>
            </c:spPr>
            <c:extLst>
              <c:ext xmlns:c16="http://schemas.microsoft.com/office/drawing/2014/chart" uri="{C3380CC4-5D6E-409C-BE32-E72D297353CC}">
                <c16:uniqueId val="{00000000-556C-4EA4-9156-181DB96B5EC0}"/>
              </c:ext>
            </c:extLst>
          </c:dPt>
          <c:dPt>
            <c:idx val="1"/>
            <c:bubble3D val="0"/>
            <c:spPr>
              <a:solidFill>
                <a:schemeClr val="tx2">
                  <a:lumMod val="60000"/>
                  <a:lumOff val="40000"/>
                </a:schemeClr>
              </a:solidFill>
            </c:spPr>
            <c:extLst>
              <c:ext xmlns:c16="http://schemas.microsoft.com/office/drawing/2014/chart" uri="{C3380CC4-5D6E-409C-BE32-E72D297353CC}">
                <c16:uniqueId val="{00000001-556C-4EA4-9156-181DB96B5EC0}"/>
              </c:ext>
            </c:extLst>
          </c:dPt>
          <c:dLbls>
            <c:dLbl>
              <c:idx val="0"/>
              <c:layout>
                <c:manualLayout>
                  <c:x val="-0.20428870163455715"/>
                  <c:y val="-0.1457120324443269"/>
                </c:manualLayout>
              </c:layout>
              <c:dLblPos val="bestFi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0-556C-4EA4-9156-181DB96B5EC0}"/>
                </c:ext>
              </c:extLst>
            </c:dLbl>
            <c:dLbl>
              <c:idx val="1"/>
              <c:layout>
                <c:manualLayout>
                  <c:x val="0.2278604749000829"/>
                  <c:y val="9.9697706409276263E-2"/>
                </c:manualLayout>
              </c:layout>
              <c:dLblPos val="bestFi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1-556C-4EA4-9156-181DB96B5EC0}"/>
                </c:ext>
              </c:extLst>
            </c:dLbl>
            <c:spPr>
              <a:noFill/>
              <a:ln>
                <a:noFill/>
              </a:ln>
              <a:effectLst/>
            </c:spPr>
            <c:dLblPos val="outEnd"/>
            <c:showLegendKey val="0"/>
            <c:showVal val="1"/>
            <c:showCatName val="0"/>
            <c:showSerName val="0"/>
            <c:showPercent val="0"/>
            <c:showBubbleSize val="0"/>
            <c:showLeaderLines val="1"/>
            <c:extLst>
              <c:ext xmlns:c15="http://schemas.microsoft.com/office/drawing/2012/chart" uri="{CE6537A1-D6FC-4f65-9D91-7224C49458BB}"/>
            </c:extLst>
          </c:dLbls>
          <c:cat>
            <c:strRef>
              <c:f>Sheet1!$A$2:$A$3</c:f>
              <c:strCache>
                <c:ptCount val="2"/>
                <c:pt idx="0">
                  <c:v>Offshore</c:v>
                </c:pt>
                <c:pt idx="1">
                  <c:v>Onsite</c:v>
                </c:pt>
              </c:strCache>
            </c:strRef>
          </c:cat>
          <c:val>
            <c:numRef>
              <c:f>Sheet1!$B$2:$B$3</c:f>
              <c:numCache>
                <c:formatCode>General</c:formatCode>
                <c:ptCount val="2"/>
                <c:pt idx="0">
                  <c:v>4</c:v>
                </c:pt>
                <c:pt idx="1">
                  <c:v>3</c:v>
                </c:pt>
              </c:numCache>
            </c:numRef>
          </c:val>
          <c:extLst>
            <c:ext xmlns:c16="http://schemas.microsoft.com/office/drawing/2014/chart" uri="{C3380CC4-5D6E-409C-BE32-E72D297353CC}">
              <c16:uniqueId val="{00000002-556C-4EA4-9156-181DB96B5EC0}"/>
            </c:ext>
          </c:extLst>
        </c:ser>
        <c:dLbls>
          <c:dLblPos val="outEnd"/>
          <c:showLegendKey val="0"/>
          <c:showVal val="1"/>
          <c:showCatName val="0"/>
          <c:showSerName val="0"/>
          <c:showPercent val="0"/>
          <c:showBubbleSize val="0"/>
          <c:showLeaderLines val="1"/>
        </c:dLbls>
        <c:firstSliceAng val="0"/>
      </c:pieChart>
    </c:plotArea>
    <c:plotVisOnly val="1"/>
    <c:dispBlanksAs val="zero"/>
    <c:showDLblsOverMax val="0"/>
  </c:chart>
  <c:txPr>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defRPr kumimoji="0" lang="en-US" sz="1000" b="1" i="0" u="none" strike="noStrike" kern="1200" cap="none" spc="0" normalizeH="0" baseline="0">
          <a:ln>
            <a:noFill/>
          </a:ln>
          <a:solidFill>
            <a:sysClr val="windowText" lastClr="000000"/>
          </a:solidFill>
          <a:effectLst/>
          <a:uLnTx/>
          <a:uFillTx/>
          <a:latin typeface="Arial" pitchFamily="34" charset="0"/>
          <a:ea typeface="+mn-ea"/>
          <a:cs typeface="Arial" pitchFamily="34" charset="0"/>
        </a:defRPr>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B7954E-6297-43CC-8631-6E13F828982F}" type="doc">
      <dgm:prSet loTypeId="urn:microsoft.com/office/officeart/2005/8/layout/chevron1" loCatId="process" qsTypeId="urn:microsoft.com/office/officeart/2005/8/quickstyle/simple1" qsCatId="simple" csTypeId="urn:microsoft.com/office/officeart/2005/8/colors/accent1_2" csCatId="accent1" phldr="1"/>
      <dgm:spPr/>
    </dgm:pt>
    <dgm:pt modelId="{2660F72A-9422-47D1-ADA1-39CD692B1740}">
      <dgm:prSet phldrT="[Text]" custT="1"/>
      <dgm:spPr>
        <a:solidFill>
          <a:srgbClr val="0B3CA4"/>
        </a:solidFill>
      </dgm:spPr>
      <dgm:t>
        <a:bodyPr/>
        <a:lstStyle/>
        <a:p>
          <a:r>
            <a:rPr lang="en-US" sz="1400" b="1" dirty="0" smtClean="0"/>
            <a:t>July 2019</a:t>
          </a:r>
          <a:endParaRPr lang="en-US" sz="1400" b="1" dirty="0"/>
        </a:p>
      </dgm:t>
    </dgm:pt>
    <dgm:pt modelId="{ECEEA266-B3C3-409C-BA2D-6A92C11B6380}" type="parTrans" cxnId="{DA73091A-DFD5-4425-B9E8-EA0400AC2643}">
      <dgm:prSet/>
      <dgm:spPr/>
      <dgm:t>
        <a:bodyPr/>
        <a:lstStyle/>
        <a:p>
          <a:endParaRPr lang="en-US"/>
        </a:p>
      </dgm:t>
    </dgm:pt>
    <dgm:pt modelId="{F0B8D52F-FDFA-45AF-8315-9730E6C65AA5}" type="sibTrans" cxnId="{DA73091A-DFD5-4425-B9E8-EA0400AC2643}">
      <dgm:prSet/>
      <dgm:spPr/>
      <dgm:t>
        <a:bodyPr/>
        <a:lstStyle/>
        <a:p>
          <a:endParaRPr lang="en-US"/>
        </a:p>
      </dgm:t>
    </dgm:pt>
    <dgm:pt modelId="{A669ABB1-2ED6-4D3F-8D07-7306EA1202FE}">
      <dgm:prSet phldrT="[Text]" custT="1"/>
      <dgm:spPr>
        <a:solidFill>
          <a:srgbClr val="10A8DE"/>
        </a:solidFill>
      </dgm:spPr>
      <dgm:t>
        <a:bodyPr/>
        <a:lstStyle/>
        <a:p>
          <a:r>
            <a:rPr lang="en-US" sz="1400" b="1" dirty="0" smtClean="0"/>
            <a:t>Sep 2019</a:t>
          </a:r>
          <a:endParaRPr lang="en-US" sz="1400" b="1" dirty="0"/>
        </a:p>
      </dgm:t>
    </dgm:pt>
    <dgm:pt modelId="{961DA812-8FAC-439D-BFE1-73422366CBCC}" type="parTrans" cxnId="{DE9E1E34-43D1-4353-BAB2-918EF2ED61EC}">
      <dgm:prSet/>
      <dgm:spPr/>
      <dgm:t>
        <a:bodyPr/>
        <a:lstStyle/>
        <a:p>
          <a:endParaRPr lang="en-US"/>
        </a:p>
      </dgm:t>
    </dgm:pt>
    <dgm:pt modelId="{237C8CFF-8AE5-4F37-B88D-11AAF91FCC79}" type="sibTrans" cxnId="{DE9E1E34-43D1-4353-BAB2-918EF2ED61EC}">
      <dgm:prSet/>
      <dgm:spPr/>
      <dgm:t>
        <a:bodyPr/>
        <a:lstStyle/>
        <a:p>
          <a:endParaRPr lang="en-US"/>
        </a:p>
      </dgm:t>
    </dgm:pt>
    <dgm:pt modelId="{002B3227-2551-446A-BB2B-2B454C6E8DB7}">
      <dgm:prSet phldrT="[Text]" custT="1"/>
      <dgm:spPr>
        <a:solidFill>
          <a:srgbClr val="12DC99"/>
        </a:solidFill>
      </dgm:spPr>
      <dgm:t>
        <a:bodyPr/>
        <a:lstStyle/>
        <a:p>
          <a:r>
            <a:rPr lang="en-US" sz="1400" b="1" dirty="0" smtClean="0"/>
            <a:t>Nov 2019</a:t>
          </a:r>
          <a:endParaRPr lang="en-US" sz="1400" b="1" dirty="0"/>
        </a:p>
      </dgm:t>
    </dgm:pt>
    <dgm:pt modelId="{7230809D-3A00-4845-A981-E684077B6232}" type="parTrans" cxnId="{9A68D17E-DFAB-487C-9297-D3BE9DDE1A13}">
      <dgm:prSet/>
      <dgm:spPr/>
      <dgm:t>
        <a:bodyPr/>
        <a:lstStyle/>
        <a:p>
          <a:endParaRPr lang="en-US"/>
        </a:p>
      </dgm:t>
    </dgm:pt>
    <dgm:pt modelId="{A39DE6EF-FCDA-4571-A7CA-CE4278410F2E}" type="sibTrans" cxnId="{9A68D17E-DFAB-487C-9297-D3BE9DDE1A13}">
      <dgm:prSet/>
      <dgm:spPr/>
      <dgm:t>
        <a:bodyPr/>
        <a:lstStyle/>
        <a:p>
          <a:endParaRPr lang="en-US"/>
        </a:p>
      </dgm:t>
    </dgm:pt>
    <dgm:pt modelId="{3CBC5D65-6ED3-48E7-BB56-74CC1E5299FE}" type="pres">
      <dgm:prSet presAssocID="{76B7954E-6297-43CC-8631-6E13F828982F}" presName="Name0" presStyleCnt="0">
        <dgm:presLayoutVars>
          <dgm:dir/>
          <dgm:animLvl val="lvl"/>
          <dgm:resizeHandles val="exact"/>
        </dgm:presLayoutVars>
      </dgm:prSet>
      <dgm:spPr/>
    </dgm:pt>
    <dgm:pt modelId="{960AC897-8524-42C6-A4C0-AA121002A308}" type="pres">
      <dgm:prSet presAssocID="{2660F72A-9422-47D1-ADA1-39CD692B1740}" presName="parTxOnly" presStyleLbl="node1" presStyleIdx="0" presStyleCnt="3">
        <dgm:presLayoutVars>
          <dgm:chMax val="0"/>
          <dgm:chPref val="0"/>
          <dgm:bulletEnabled val="1"/>
        </dgm:presLayoutVars>
      </dgm:prSet>
      <dgm:spPr/>
      <dgm:t>
        <a:bodyPr/>
        <a:lstStyle/>
        <a:p>
          <a:endParaRPr lang="en-US"/>
        </a:p>
      </dgm:t>
    </dgm:pt>
    <dgm:pt modelId="{79FCF352-0290-4FE5-A2E5-BD4830D3D1DE}" type="pres">
      <dgm:prSet presAssocID="{F0B8D52F-FDFA-45AF-8315-9730E6C65AA5}" presName="parTxOnlySpace" presStyleCnt="0"/>
      <dgm:spPr/>
    </dgm:pt>
    <dgm:pt modelId="{681D62EE-4116-4C30-84C1-CB14E2BEA71D}" type="pres">
      <dgm:prSet presAssocID="{A669ABB1-2ED6-4D3F-8D07-7306EA1202FE}" presName="parTxOnly" presStyleLbl="node1" presStyleIdx="1" presStyleCnt="3">
        <dgm:presLayoutVars>
          <dgm:chMax val="0"/>
          <dgm:chPref val="0"/>
          <dgm:bulletEnabled val="1"/>
        </dgm:presLayoutVars>
      </dgm:prSet>
      <dgm:spPr/>
      <dgm:t>
        <a:bodyPr/>
        <a:lstStyle/>
        <a:p>
          <a:endParaRPr lang="en-US"/>
        </a:p>
      </dgm:t>
    </dgm:pt>
    <dgm:pt modelId="{2D5BC649-EA55-437A-8B9C-9C2EF4FC85C8}" type="pres">
      <dgm:prSet presAssocID="{237C8CFF-8AE5-4F37-B88D-11AAF91FCC79}" presName="parTxOnlySpace" presStyleCnt="0"/>
      <dgm:spPr/>
    </dgm:pt>
    <dgm:pt modelId="{DBD7C74F-A2C2-4263-9D67-CCC525BDCBA8}" type="pres">
      <dgm:prSet presAssocID="{002B3227-2551-446A-BB2B-2B454C6E8DB7}" presName="parTxOnly" presStyleLbl="node1" presStyleIdx="2" presStyleCnt="3">
        <dgm:presLayoutVars>
          <dgm:chMax val="0"/>
          <dgm:chPref val="0"/>
          <dgm:bulletEnabled val="1"/>
        </dgm:presLayoutVars>
      </dgm:prSet>
      <dgm:spPr/>
      <dgm:t>
        <a:bodyPr/>
        <a:lstStyle/>
        <a:p>
          <a:endParaRPr lang="en-US"/>
        </a:p>
      </dgm:t>
    </dgm:pt>
  </dgm:ptLst>
  <dgm:cxnLst>
    <dgm:cxn modelId="{9F5618D2-D8BF-410C-ACB3-6C2AC156F077}" type="presOf" srcId="{002B3227-2551-446A-BB2B-2B454C6E8DB7}" destId="{DBD7C74F-A2C2-4263-9D67-CCC525BDCBA8}" srcOrd="0" destOrd="0" presId="urn:microsoft.com/office/officeart/2005/8/layout/chevron1"/>
    <dgm:cxn modelId="{9A68D17E-DFAB-487C-9297-D3BE9DDE1A13}" srcId="{76B7954E-6297-43CC-8631-6E13F828982F}" destId="{002B3227-2551-446A-BB2B-2B454C6E8DB7}" srcOrd="2" destOrd="0" parTransId="{7230809D-3A00-4845-A981-E684077B6232}" sibTransId="{A39DE6EF-FCDA-4571-A7CA-CE4278410F2E}"/>
    <dgm:cxn modelId="{2644F9E0-7904-43F1-B6FE-A21C6221CD9F}" type="presOf" srcId="{2660F72A-9422-47D1-ADA1-39CD692B1740}" destId="{960AC897-8524-42C6-A4C0-AA121002A308}" srcOrd="0" destOrd="0" presId="urn:microsoft.com/office/officeart/2005/8/layout/chevron1"/>
    <dgm:cxn modelId="{6FA535AF-A1C6-4235-B280-2B943E1890C7}" type="presOf" srcId="{76B7954E-6297-43CC-8631-6E13F828982F}" destId="{3CBC5D65-6ED3-48E7-BB56-74CC1E5299FE}" srcOrd="0" destOrd="0" presId="urn:microsoft.com/office/officeart/2005/8/layout/chevron1"/>
    <dgm:cxn modelId="{DE9E1E34-43D1-4353-BAB2-918EF2ED61EC}" srcId="{76B7954E-6297-43CC-8631-6E13F828982F}" destId="{A669ABB1-2ED6-4D3F-8D07-7306EA1202FE}" srcOrd="1" destOrd="0" parTransId="{961DA812-8FAC-439D-BFE1-73422366CBCC}" sibTransId="{237C8CFF-8AE5-4F37-B88D-11AAF91FCC79}"/>
    <dgm:cxn modelId="{95991948-4AB3-4755-BCBB-BCF237B9E8DF}" type="presOf" srcId="{A669ABB1-2ED6-4D3F-8D07-7306EA1202FE}" destId="{681D62EE-4116-4C30-84C1-CB14E2BEA71D}" srcOrd="0" destOrd="0" presId="urn:microsoft.com/office/officeart/2005/8/layout/chevron1"/>
    <dgm:cxn modelId="{DA73091A-DFD5-4425-B9E8-EA0400AC2643}" srcId="{76B7954E-6297-43CC-8631-6E13F828982F}" destId="{2660F72A-9422-47D1-ADA1-39CD692B1740}" srcOrd="0" destOrd="0" parTransId="{ECEEA266-B3C3-409C-BA2D-6A92C11B6380}" sibTransId="{F0B8D52F-FDFA-45AF-8315-9730E6C65AA5}"/>
    <dgm:cxn modelId="{A392D2F7-4AD9-447C-BD49-94AC2F9F3031}" type="presParOf" srcId="{3CBC5D65-6ED3-48E7-BB56-74CC1E5299FE}" destId="{960AC897-8524-42C6-A4C0-AA121002A308}" srcOrd="0" destOrd="0" presId="urn:microsoft.com/office/officeart/2005/8/layout/chevron1"/>
    <dgm:cxn modelId="{3522A2CB-D34C-4185-BEE2-717CA40069CA}" type="presParOf" srcId="{3CBC5D65-6ED3-48E7-BB56-74CC1E5299FE}" destId="{79FCF352-0290-4FE5-A2E5-BD4830D3D1DE}" srcOrd="1" destOrd="0" presId="urn:microsoft.com/office/officeart/2005/8/layout/chevron1"/>
    <dgm:cxn modelId="{236A50E5-3CF5-45F6-80C9-AD9D330EB8F5}" type="presParOf" srcId="{3CBC5D65-6ED3-48E7-BB56-74CC1E5299FE}" destId="{681D62EE-4116-4C30-84C1-CB14E2BEA71D}" srcOrd="2" destOrd="0" presId="urn:microsoft.com/office/officeart/2005/8/layout/chevron1"/>
    <dgm:cxn modelId="{43830999-5ECE-49C1-A0B6-C4BE0711AEA6}" type="presParOf" srcId="{3CBC5D65-6ED3-48E7-BB56-74CC1E5299FE}" destId="{2D5BC649-EA55-437A-8B9C-9C2EF4FC85C8}" srcOrd="3" destOrd="0" presId="urn:microsoft.com/office/officeart/2005/8/layout/chevron1"/>
    <dgm:cxn modelId="{3D715BB9-DC5E-422E-8481-3B0EB55F96C0}" type="presParOf" srcId="{3CBC5D65-6ED3-48E7-BB56-74CC1E5299FE}" destId="{DBD7C74F-A2C2-4263-9D67-CCC525BDCBA8}" srcOrd="4"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0AC897-8524-42C6-A4C0-AA121002A308}">
      <dsp:nvSpPr>
        <dsp:cNvPr id="0" name=""/>
        <dsp:cNvSpPr/>
      </dsp:nvSpPr>
      <dsp:spPr>
        <a:xfrm>
          <a:off x="2530" y="0"/>
          <a:ext cx="3083119" cy="679993"/>
        </a:xfrm>
        <a:prstGeom prst="chevron">
          <a:avLst/>
        </a:prstGeom>
        <a:solidFill>
          <a:srgbClr val="0B3CA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b="1" kern="1200" dirty="0" smtClean="0"/>
            <a:t>July 2019</a:t>
          </a:r>
          <a:endParaRPr lang="en-US" sz="1400" b="1" kern="1200" dirty="0"/>
        </a:p>
      </dsp:txBody>
      <dsp:txXfrm>
        <a:off x="342527" y="0"/>
        <a:ext cx="2403126" cy="679993"/>
      </dsp:txXfrm>
    </dsp:sp>
    <dsp:sp modelId="{681D62EE-4116-4C30-84C1-CB14E2BEA71D}">
      <dsp:nvSpPr>
        <dsp:cNvPr id="0" name=""/>
        <dsp:cNvSpPr/>
      </dsp:nvSpPr>
      <dsp:spPr>
        <a:xfrm>
          <a:off x="2777337" y="0"/>
          <a:ext cx="3083119" cy="679993"/>
        </a:xfrm>
        <a:prstGeom prst="chevron">
          <a:avLst/>
        </a:prstGeom>
        <a:solidFill>
          <a:srgbClr val="10A8DE"/>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b="1" kern="1200" dirty="0" smtClean="0"/>
            <a:t>Sep 2019</a:t>
          </a:r>
          <a:endParaRPr lang="en-US" sz="1400" b="1" kern="1200" dirty="0"/>
        </a:p>
      </dsp:txBody>
      <dsp:txXfrm>
        <a:off x="3117334" y="0"/>
        <a:ext cx="2403126" cy="679993"/>
      </dsp:txXfrm>
    </dsp:sp>
    <dsp:sp modelId="{DBD7C74F-A2C2-4263-9D67-CCC525BDCBA8}">
      <dsp:nvSpPr>
        <dsp:cNvPr id="0" name=""/>
        <dsp:cNvSpPr/>
      </dsp:nvSpPr>
      <dsp:spPr>
        <a:xfrm>
          <a:off x="5552145" y="0"/>
          <a:ext cx="3083119" cy="679993"/>
        </a:xfrm>
        <a:prstGeom prst="chevron">
          <a:avLst/>
        </a:prstGeom>
        <a:solidFill>
          <a:srgbClr val="12DC9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b="1" kern="1200" dirty="0" smtClean="0"/>
            <a:t>Nov 2019</a:t>
          </a:r>
          <a:endParaRPr lang="en-US" sz="1400" b="1" kern="1200" dirty="0"/>
        </a:p>
      </dsp:txBody>
      <dsp:txXfrm>
        <a:off x="5892142" y="0"/>
        <a:ext cx="2403126" cy="679993"/>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3F0CD79-0DA8-448A-8FD8-5D1DE018C895}" type="datetimeFigureOut">
              <a:rPr lang="en-US" smtClean="0"/>
              <a:pPr/>
              <a:t>8/7/2019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817624A-4E34-4A1C-9601-8DC31C995071}" type="slidenum">
              <a:rPr lang="en-US" smtClean="0"/>
              <a:pPr/>
              <a:t>‹#›</a:t>
            </a:fld>
            <a:endParaRPr lang="en-US" dirty="0"/>
          </a:p>
        </p:txBody>
      </p:sp>
    </p:spTree>
    <p:extLst>
      <p:ext uri="{BB962C8B-B14F-4D97-AF65-F5344CB8AC3E}">
        <p14:creationId xmlns:p14="http://schemas.microsoft.com/office/powerpoint/2010/main" val="1222538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AD72B8-4B3A-44EC-84A5-3C916A872B14}" type="datetimeFigureOut">
              <a:rPr lang="en-US" smtClean="0"/>
              <a:pPr/>
              <a:t>8/7/2019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83701B-94A1-45AA-9B59-C9EAC47FD4B7}" type="slidenum">
              <a:rPr lang="en-US" smtClean="0"/>
              <a:pPr/>
              <a:t>‹#›</a:t>
            </a:fld>
            <a:endParaRPr lang="en-US" dirty="0"/>
          </a:p>
        </p:txBody>
      </p:sp>
    </p:spTree>
    <p:extLst>
      <p:ext uri="{BB962C8B-B14F-4D97-AF65-F5344CB8AC3E}">
        <p14:creationId xmlns:p14="http://schemas.microsoft.com/office/powerpoint/2010/main" val="1032436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E65110-DBFF-406B-88CA-C7BF38D27A13}"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15122374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E65110-DBFF-406B-88CA-C7BF38D27A13}"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21160716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83701B-94A1-45AA-9B59-C9EAC47FD4B7}" type="slidenum">
              <a:rPr lang="en-US" smtClean="0"/>
              <a:pPr/>
              <a:t>19</a:t>
            </a:fld>
            <a:endParaRPr lang="en-US" dirty="0"/>
          </a:p>
        </p:txBody>
      </p:sp>
    </p:spTree>
    <p:extLst>
      <p:ext uri="{BB962C8B-B14F-4D97-AF65-F5344CB8AC3E}">
        <p14:creationId xmlns:p14="http://schemas.microsoft.com/office/powerpoint/2010/main" val="23037744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E65110-DBFF-406B-88CA-C7BF38D27A13}"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7469032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83701B-94A1-45AA-9B59-C9EAC47FD4B7}" type="slidenum">
              <a:rPr lang="en-US" smtClean="0"/>
              <a:pPr/>
              <a:t>21</a:t>
            </a:fld>
            <a:endParaRPr lang="en-US" dirty="0"/>
          </a:p>
        </p:txBody>
      </p:sp>
    </p:spTree>
    <p:extLst>
      <p:ext uri="{BB962C8B-B14F-4D97-AF65-F5344CB8AC3E}">
        <p14:creationId xmlns:p14="http://schemas.microsoft.com/office/powerpoint/2010/main" val="21288197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83701B-94A1-45AA-9B59-C9EAC47FD4B7}" type="slidenum">
              <a:rPr lang="en-US" smtClean="0"/>
              <a:pPr/>
              <a:t>22</a:t>
            </a:fld>
            <a:endParaRPr lang="en-US" dirty="0"/>
          </a:p>
        </p:txBody>
      </p:sp>
    </p:spTree>
    <p:extLst>
      <p:ext uri="{BB962C8B-B14F-4D97-AF65-F5344CB8AC3E}">
        <p14:creationId xmlns:p14="http://schemas.microsoft.com/office/powerpoint/2010/main" val="36947271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All screenshots</a:t>
            </a:r>
            <a:r>
              <a:rPr lang="en-US" baseline="0" dirty="0" smtClean="0"/>
              <a:t> – Add one liner about on the respective slide.</a:t>
            </a:r>
            <a:endParaRPr lang="en-US" dirty="0"/>
          </a:p>
        </p:txBody>
      </p:sp>
      <p:sp>
        <p:nvSpPr>
          <p:cNvPr id="4" name="Slide Number Placeholder 3"/>
          <p:cNvSpPr>
            <a:spLocks noGrp="1"/>
          </p:cNvSpPr>
          <p:nvPr>
            <p:ph type="sldNum" sz="quarter" idx="10"/>
          </p:nvPr>
        </p:nvSpPr>
        <p:spPr/>
        <p:txBody>
          <a:bodyPr/>
          <a:lstStyle/>
          <a:p>
            <a:fld id="{26E65110-DBFF-406B-88CA-C7BF38D27A13}" type="slidenum">
              <a:rPr lang="en-US" smtClean="0">
                <a:solidFill>
                  <a:prstClr val="black"/>
                </a:solidFill>
              </a:rPr>
              <a:pPr/>
              <a:t>24</a:t>
            </a:fld>
            <a:endParaRPr lang="en-US" dirty="0">
              <a:solidFill>
                <a:prstClr val="black"/>
              </a:solidFill>
            </a:endParaRPr>
          </a:p>
        </p:txBody>
      </p:sp>
    </p:spTree>
    <p:extLst>
      <p:ext uri="{BB962C8B-B14F-4D97-AF65-F5344CB8AC3E}">
        <p14:creationId xmlns:p14="http://schemas.microsoft.com/office/powerpoint/2010/main" val="5403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E65110-DBFF-406B-88CA-C7BF38D27A13}"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39663977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E65110-DBFF-406B-88CA-C7BF38D27A13}"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8866260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83701B-94A1-45AA-9B59-C9EAC47FD4B7}" type="slidenum">
              <a:rPr lang="en-US" smtClean="0"/>
              <a:pPr/>
              <a:t>12</a:t>
            </a:fld>
            <a:endParaRPr lang="en-US" dirty="0"/>
          </a:p>
        </p:txBody>
      </p:sp>
    </p:spTree>
    <p:extLst>
      <p:ext uri="{BB962C8B-B14F-4D97-AF65-F5344CB8AC3E}">
        <p14:creationId xmlns:p14="http://schemas.microsoft.com/office/powerpoint/2010/main" val="412948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83701B-94A1-45AA-9B59-C9EAC47FD4B7}" type="slidenum">
              <a:rPr lang="en-US" smtClean="0"/>
              <a:pPr/>
              <a:t>13</a:t>
            </a:fld>
            <a:endParaRPr lang="en-US" dirty="0"/>
          </a:p>
        </p:txBody>
      </p:sp>
    </p:spTree>
    <p:extLst>
      <p:ext uri="{BB962C8B-B14F-4D97-AF65-F5344CB8AC3E}">
        <p14:creationId xmlns:p14="http://schemas.microsoft.com/office/powerpoint/2010/main" val="20218821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E65110-DBFF-406B-88CA-C7BF38D27A13}"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2080146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83701B-94A1-45AA-9B59-C9EAC47FD4B7}" type="slidenum">
              <a:rPr lang="en-US" smtClean="0"/>
              <a:pPr/>
              <a:t>15</a:t>
            </a:fld>
            <a:endParaRPr lang="en-US" dirty="0"/>
          </a:p>
        </p:txBody>
      </p:sp>
    </p:spTree>
    <p:extLst>
      <p:ext uri="{BB962C8B-B14F-4D97-AF65-F5344CB8AC3E}">
        <p14:creationId xmlns:p14="http://schemas.microsoft.com/office/powerpoint/2010/main" val="29653380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83701B-94A1-45AA-9B59-C9EAC47FD4B7}" type="slidenum">
              <a:rPr lang="en-US" smtClean="0"/>
              <a:pPr/>
              <a:t>16</a:t>
            </a:fld>
            <a:endParaRPr lang="en-US" dirty="0"/>
          </a:p>
        </p:txBody>
      </p:sp>
    </p:spTree>
    <p:extLst>
      <p:ext uri="{BB962C8B-B14F-4D97-AF65-F5344CB8AC3E}">
        <p14:creationId xmlns:p14="http://schemas.microsoft.com/office/powerpoint/2010/main" val="15449721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83701B-94A1-45AA-9B59-C9EAC47FD4B7}" type="slidenum">
              <a:rPr lang="en-US" smtClean="0"/>
              <a:pPr/>
              <a:t>17</a:t>
            </a:fld>
            <a:endParaRPr lang="en-US" dirty="0"/>
          </a:p>
        </p:txBody>
      </p:sp>
    </p:spTree>
    <p:extLst>
      <p:ext uri="{BB962C8B-B14F-4D97-AF65-F5344CB8AC3E}">
        <p14:creationId xmlns:p14="http://schemas.microsoft.com/office/powerpoint/2010/main" val="28972295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7.png"/><Relationship Id="rId7" Type="http://schemas.openxmlformats.org/officeDocument/2006/relationships/image" Target="../media/image4.tiff"/><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Master" Target="../slideMasters/slideMaster2.xml"/><Relationship Id="rId6" Type="http://schemas.openxmlformats.org/officeDocument/2006/relationships/image" Target="../media/image8.png"/><Relationship Id="rId5" Type="http://schemas.openxmlformats.org/officeDocument/2006/relationships/image" Target="../media/image11.png"/><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Master" Target="../slideMasters/slideMaster2.xml"/><Relationship Id="rId6" Type="http://schemas.openxmlformats.org/officeDocument/2006/relationships/image" Target="../media/image3.png"/><Relationship Id="rId5" Type="http://schemas.openxmlformats.org/officeDocument/2006/relationships/image" Target="../media/image11.png"/><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11.png"/><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Master" Target="../slideMasters/slideMaster2.xml"/><Relationship Id="rId5" Type="http://schemas.openxmlformats.org/officeDocument/2006/relationships/image" Target="../media/image11.png"/><Relationship Id="rId4"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bwMode="black">
          <a:xfrm>
            <a:off x="917576" y="1656502"/>
            <a:ext cx="7308849" cy="1241425"/>
          </a:xfrm>
          <a:prstGeom prst="rect">
            <a:avLst/>
          </a:prstGeom>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lvl1pPr algn="ctr">
              <a:defRPr sz="4400">
                <a:solidFill>
                  <a:schemeClr val="tx1">
                    <a:lumMod val="75000"/>
                    <a:lumOff val="25000"/>
                  </a:schemeClr>
                </a:solidFill>
                <a:latin typeface="Calibri" panose="020F0502020204030204" pitchFamily="34" charset="0"/>
                <a:cs typeface="Calibri" panose="020F0502020204030204" pitchFamily="34" charset="0"/>
              </a:defRPr>
            </a:lvl1pPr>
          </a:lstStyle>
          <a:p>
            <a:pPr lvl="0"/>
            <a:r>
              <a:rPr lang="en-US" noProof="0" dirty="0" smtClean="0"/>
              <a:t>Click to edit Master title style</a:t>
            </a:r>
          </a:p>
        </p:txBody>
      </p:sp>
      <p:pic>
        <p:nvPicPr>
          <p:cNvPr id="27" name="Picture 2" descr="C:\Users\138706\Desktop\02.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4147" y="-19186"/>
            <a:ext cx="2299752" cy="97976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3448320"/>
            <a:ext cx="9144000" cy="2188724"/>
          </a:xfrm>
          <a:prstGeom prst="rect">
            <a:avLst/>
          </a:prstGeom>
        </p:spPr>
      </p:pic>
      <p:sp>
        <p:nvSpPr>
          <p:cNvPr id="3100" name="Rectangle 28"/>
          <p:cNvSpPr>
            <a:spLocks noChangeArrowheads="1"/>
          </p:cNvSpPr>
          <p:nvPr/>
        </p:nvSpPr>
        <p:spPr bwMode="gray">
          <a:xfrm>
            <a:off x="0" y="2971799"/>
            <a:ext cx="6665976" cy="476521"/>
          </a:xfrm>
          <a:prstGeom prst="rect">
            <a:avLst/>
          </a:prstGeom>
          <a:solidFill>
            <a:schemeClr val="accent4">
              <a:lumMod val="75000"/>
              <a:lumOff val="25000"/>
            </a:schemeClr>
          </a:solidFill>
          <a:ln>
            <a:noFill/>
          </a:ln>
          <a:effectLst/>
          <a:extLst/>
        </p:spPr>
        <p:txBody>
          <a:bodyPr wrap="none" anchor="ctr"/>
          <a:lstStyle/>
          <a:p>
            <a:endParaRPr lang="en-US" dirty="0">
              <a:latin typeface="Calibri" panose="020F0502020204030204" pitchFamily="34" charset="0"/>
              <a:cs typeface="Calibri" panose="020F0502020204030204" pitchFamily="34" charset="0"/>
            </a:endParaRPr>
          </a:p>
        </p:txBody>
      </p:sp>
      <p:sp>
        <p:nvSpPr>
          <p:cNvPr id="3101" name="Rectangle 29"/>
          <p:cNvSpPr>
            <a:spLocks noChangeArrowheads="1"/>
          </p:cNvSpPr>
          <p:nvPr/>
        </p:nvSpPr>
        <p:spPr bwMode="ltGray">
          <a:xfrm>
            <a:off x="6652260" y="2971799"/>
            <a:ext cx="2505456" cy="476521"/>
          </a:xfrm>
          <a:prstGeom prst="rect">
            <a:avLst/>
          </a:prstGeom>
          <a:solidFill>
            <a:srgbClr val="159B2B"/>
          </a:solidFill>
          <a:ln>
            <a:noFill/>
          </a:ln>
          <a:effectLst/>
          <a:extLst/>
        </p:spPr>
        <p:txBody>
          <a:bodyPr wrap="none" anchor="ctr"/>
          <a:lstStyle/>
          <a:p>
            <a:endParaRPr lang="en-US" dirty="0">
              <a:latin typeface="Calibri" panose="020F0502020204030204" pitchFamily="34" charset="0"/>
              <a:cs typeface="Calibri" panose="020F0502020204030204" pitchFamily="34" charset="0"/>
            </a:endParaRPr>
          </a:p>
        </p:txBody>
      </p:sp>
      <p:sp>
        <p:nvSpPr>
          <p:cNvPr id="3106" name="AutoShape 34"/>
          <p:cNvSpPr>
            <a:spLocks noChangeArrowheads="1"/>
          </p:cNvSpPr>
          <p:nvPr/>
        </p:nvSpPr>
        <p:spPr bwMode="gray">
          <a:xfrm rot="5400000">
            <a:off x="163513" y="3095625"/>
            <a:ext cx="381000" cy="228600"/>
          </a:xfrm>
          <a:prstGeom prst="triangle">
            <a:avLst>
              <a:gd name="adj" fmla="val 50000"/>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anose="020F0502020204030204" pitchFamily="34" charset="0"/>
              <a:cs typeface="Calibri" panose="020F0502020204030204" pitchFamily="34" charset="0"/>
            </a:endParaRPr>
          </a:p>
        </p:txBody>
      </p:sp>
      <p:sp>
        <p:nvSpPr>
          <p:cNvPr id="3107" name="AutoShape 35"/>
          <p:cNvSpPr>
            <a:spLocks noChangeArrowheads="1"/>
          </p:cNvSpPr>
          <p:nvPr/>
        </p:nvSpPr>
        <p:spPr bwMode="gray">
          <a:xfrm rot="5400000">
            <a:off x="468313" y="3095625"/>
            <a:ext cx="381000" cy="228600"/>
          </a:xfrm>
          <a:prstGeom prst="triangle">
            <a:avLst>
              <a:gd name="adj" fmla="val 50000"/>
            </a:avLst>
          </a:prstGeom>
          <a:solidFill>
            <a:schemeClr val="bg2">
              <a:alpha val="84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anose="020F0502020204030204" pitchFamily="34" charset="0"/>
              <a:cs typeface="Calibri" panose="020F0502020204030204" pitchFamily="34" charset="0"/>
            </a:endParaRPr>
          </a:p>
        </p:txBody>
      </p:sp>
      <p:sp>
        <p:nvSpPr>
          <p:cNvPr id="3108" name="AutoShape 36"/>
          <p:cNvSpPr>
            <a:spLocks noChangeArrowheads="1"/>
          </p:cNvSpPr>
          <p:nvPr/>
        </p:nvSpPr>
        <p:spPr bwMode="gray">
          <a:xfrm rot="5400000">
            <a:off x="773113" y="3095625"/>
            <a:ext cx="381000" cy="228600"/>
          </a:xfrm>
          <a:prstGeom prst="triangle">
            <a:avLst>
              <a:gd name="adj" fmla="val 50000"/>
            </a:avLst>
          </a:prstGeom>
          <a:solidFill>
            <a:schemeClr val="bg2">
              <a:alpha val="56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anose="020F0502020204030204" pitchFamily="34" charset="0"/>
              <a:cs typeface="Calibri" panose="020F0502020204030204" pitchFamily="34" charset="0"/>
            </a:endParaRPr>
          </a:p>
        </p:txBody>
      </p:sp>
      <p:sp>
        <p:nvSpPr>
          <p:cNvPr id="3109" name="AutoShape 37"/>
          <p:cNvSpPr>
            <a:spLocks noChangeArrowheads="1"/>
          </p:cNvSpPr>
          <p:nvPr/>
        </p:nvSpPr>
        <p:spPr bwMode="gray">
          <a:xfrm rot="5400000">
            <a:off x="1077913" y="3095625"/>
            <a:ext cx="381000" cy="228600"/>
          </a:xfrm>
          <a:prstGeom prst="triangle">
            <a:avLst>
              <a:gd name="adj" fmla="val 50000"/>
            </a:avLst>
          </a:prstGeom>
          <a:solidFill>
            <a:schemeClr val="bg2">
              <a:alpha val="27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anose="020F0502020204030204" pitchFamily="34" charset="0"/>
              <a:cs typeface="Calibri" panose="020F0502020204030204" pitchFamily="34" charset="0"/>
            </a:endParaRPr>
          </a:p>
        </p:txBody>
      </p:sp>
      <p:sp>
        <p:nvSpPr>
          <p:cNvPr id="3075" name="Rectangle 3"/>
          <p:cNvSpPr>
            <a:spLocks noGrp="1" noChangeArrowheads="1"/>
          </p:cNvSpPr>
          <p:nvPr>
            <p:ph type="subTitle" idx="1" hasCustomPrompt="1"/>
          </p:nvPr>
        </p:nvSpPr>
        <p:spPr bwMode="white">
          <a:xfrm>
            <a:off x="1524000" y="3009900"/>
            <a:ext cx="5410200" cy="381000"/>
          </a:xfrm>
        </p:spPr>
        <p:txBody>
          <a:bodyPr/>
          <a:lstStyle>
            <a:lvl1pPr marL="0" indent="0" algn="ctr">
              <a:buFont typeface="Wingdings" pitchFamily="2" charset="2"/>
              <a:buNone/>
              <a:defRPr sz="2000" b="1">
                <a:solidFill>
                  <a:schemeClr val="bg1"/>
                </a:solidFill>
                <a:latin typeface="Calibri" panose="020F0502020204030204" pitchFamily="34" charset="0"/>
                <a:cs typeface="Calibri" panose="020F0502020204030204" pitchFamily="34" charset="0"/>
              </a:defRPr>
            </a:lvl1pPr>
          </a:lstStyle>
          <a:p>
            <a:pPr lvl="0"/>
            <a:r>
              <a:rPr lang="en-US" noProof="0" dirty="0" smtClean="0"/>
              <a:t>December 2014</a:t>
            </a:r>
          </a:p>
        </p:txBody>
      </p:sp>
      <p:pic>
        <p:nvPicPr>
          <p:cNvPr id="23" name="Picture 6"/>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0" y="6542500"/>
            <a:ext cx="9144000" cy="31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Rectangle 23"/>
          <p:cNvSpPr/>
          <p:nvPr userDrawn="1"/>
        </p:nvSpPr>
        <p:spPr>
          <a:xfrm>
            <a:off x="0" y="6276447"/>
            <a:ext cx="9144000" cy="5853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rot="10800000" flipH="1">
            <a:off x="-155577" y="307397"/>
            <a:ext cx="1019180" cy="2444999"/>
          </a:xfrm>
          <a:prstGeom prst="rect">
            <a:avLst/>
          </a:prstGeom>
        </p:spPr>
      </p:pic>
      <p:pic>
        <p:nvPicPr>
          <p:cNvPr id="2052" name="Picture 4" descr="D:\191814\Delivery Excellence\Mailers\Final Logos\delivery-excellence-logo-final.png"/>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6217988" y="5660729"/>
            <a:ext cx="2926080" cy="126145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54093" y="6539513"/>
            <a:ext cx="1330657" cy="282987"/>
          </a:xfrm>
          <a:prstGeom prst="rect">
            <a:avLst/>
          </a:prstGeom>
        </p:spPr>
      </p:pic>
      <p:pic>
        <p:nvPicPr>
          <p:cNvPr id="19" name="Picture 18"/>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437305" y="6482144"/>
            <a:ext cx="971864" cy="329951"/>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8560087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13500" y="798894"/>
            <a:ext cx="2413000" cy="5139563"/>
          </a:xfrm>
          <a:prstGeom prst="rect">
            <a:avLst/>
          </a:prstGeom>
        </p:spPr>
        <p:txBody>
          <a:bodyPr vert="eaVert"/>
          <a:lstStyle>
            <a:lvl1pPr algn="ctr">
              <a:defRPr>
                <a:solidFill>
                  <a:schemeClr val="tx1"/>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17500" y="798894"/>
            <a:ext cx="5943600" cy="5139563"/>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2150829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885950" y="590550"/>
            <a:ext cx="5943600" cy="563563"/>
          </a:xfrm>
          <a:prstGeom prst="rect">
            <a:avLst/>
          </a:prstGeom>
        </p:spPr>
        <p:txBody>
          <a:bodyPr/>
          <a:lstStyle>
            <a:lvl1pPr algn="ctr">
              <a:defRPr>
                <a:solidFill>
                  <a:schemeClr val="tx1"/>
                </a:solidFill>
              </a:defRPr>
            </a:lvl1pPr>
          </a:lstStyle>
          <a:p>
            <a:r>
              <a:rPr lang="en-US" dirty="0" smtClean="0"/>
              <a:t>Click to edit Master title style</a:t>
            </a:r>
            <a:endParaRPr lang="en-US" dirty="0"/>
          </a:p>
        </p:txBody>
      </p:sp>
      <p:sp>
        <p:nvSpPr>
          <p:cNvPr id="3" name="Table Placeholder 2"/>
          <p:cNvSpPr>
            <a:spLocks noGrp="1"/>
          </p:cNvSpPr>
          <p:nvPr>
            <p:ph type="tbl" idx="1"/>
          </p:nvPr>
        </p:nvSpPr>
        <p:spPr>
          <a:xfrm>
            <a:off x="457200" y="1267754"/>
            <a:ext cx="8229600" cy="4881292"/>
          </a:xfrm>
        </p:spPr>
        <p:txBody>
          <a:bodyPr/>
          <a:lstStyle/>
          <a:p>
            <a:r>
              <a:rPr lang="en-US" dirty="0" smtClean="0"/>
              <a:t>Click icon to add table</a:t>
            </a:r>
            <a:endParaRPr lang="en-US" dirty="0"/>
          </a:p>
        </p:txBody>
      </p:sp>
    </p:spTree>
    <p:extLst>
      <p:ext uri="{BB962C8B-B14F-4D97-AF65-F5344CB8AC3E}">
        <p14:creationId xmlns:p14="http://schemas.microsoft.com/office/powerpoint/2010/main" val="384658993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4363304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 Placeholder 9"/>
          <p:cNvSpPr>
            <a:spLocks noGrp="1"/>
          </p:cNvSpPr>
          <p:nvPr>
            <p:ph type="body" sz="quarter" idx="10" hasCustomPrompt="1"/>
          </p:nvPr>
        </p:nvSpPr>
        <p:spPr>
          <a:xfrm>
            <a:off x="0" y="153851"/>
            <a:ext cx="9144000" cy="768085"/>
          </a:xfrm>
          <a:prstGeom prst="rect">
            <a:avLst/>
          </a:prstGeom>
        </p:spPr>
        <p:txBody>
          <a:bodyPr anchor="ctr"/>
          <a:lstStyle>
            <a:lvl1pPr marL="0" indent="0" algn="ctr">
              <a:buNone/>
              <a:defRPr sz="3600" b="0" baseline="0">
                <a:solidFill>
                  <a:schemeClr val="accent1"/>
                </a:solidFill>
                <a:latin typeface="+mj-lt"/>
                <a:cs typeface="Arial" pitchFamily="34" charset="0"/>
              </a:defRPr>
            </a:lvl1pPr>
          </a:lstStyle>
          <a:p>
            <a:pPr lvl="0"/>
            <a:r>
              <a:rPr lang="en-US" altLang="ko-KR" dirty="0"/>
              <a:t>BASIC LAYOUT</a:t>
            </a:r>
          </a:p>
        </p:txBody>
      </p:sp>
      <p:sp>
        <p:nvSpPr>
          <p:cNvPr id="5" name="Text Placeholder 9"/>
          <p:cNvSpPr>
            <a:spLocks noGrp="1"/>
          </p:cNvSpPr>
          <p:nvPr>
            <p:ph type="body" sz="quarter" idx="11" hasCustomPrompt="1"/>
          </p:nvPr>
        </p:nvSpPr>
        <p:spPr>
          <a:xfrm>
            <a:off x="0" y="932723"/>
            <a:ext cx="9144000" cy="384043"/>
          </a:xfrm>
          <a:prstGeom prst="rect">
            <a:avLst/>
          </a:prstGeom>
        </p:spPr>
        <p:txBody>
          <a:bodyPr anchor="ctr"/>
          <a:lstStyle>
            <a:lvl1pPr marL="0" indent="0" algn="ctr">
              <a:buNone/>
              <a:defRPr sz="14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0595451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bwMode="black">
          <a:xfrm>
            <a:off x="917576" y="1656502"/>
            <a:ext cx="7308849" cy="1241425"/>
          </a:xfrm>
          <a:prstGeom prst="rect">
            <a:avLst/>
          </a:prstGeom>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lvl1pPr algn="ctr">
              <a:defRPr sz="4400">
                <a:solidFill>
                  <a:schemeClr val="tx1">
                    <a:lumMod val="75000"/>
                    <a:lumOff val="25000"/>
                  </a:schemeClr>
                </a:solidFill>
                <a:latin typeface="Calibri" panose="020F0502020204030204" pitchFamily="34" charset="0"/>
                <a:cs typeface="Calibri" panose="020F0502020204030204" pitchFamily="34" charset="0"/>
              </a:defRPr>
            </a:lvl1pPr>
          </a:lstStyle>
          <a:p>
            <a:pPr lvl="0"/>
            <a:r>
              <a:rPr lang="en-US" noProof="0" dirty="0" smtClean="0"/>
              <a:t>Click to edit Master title style</a:t>
            </a:r>
          </a:p>
        </p:txBody>
      </p:sp>
      <p:pic>
        <p:nvPicPr>
          <p:cNvPr id="27" name="Picture 2" descr="C:\Users\138706\Desktop\02.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844248" y="183777"/>
            <a:ext cx="2299752" cy="90968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3448320"/>
            <a:ext cx="9144000" cy="2188724"/>
          </a:xfrm>
          <a:prstGeom prst="rect">
            <a:avLst/>
          </a:prstGeom>
        </p:spPr>
      </p:pic>
      <p:sp>
        <p:nvSpPr>
          <p:cNvPr id="3100" name="Rectangle 28"/>
          <p:cNvSpPr>
            <a:spLocks noChangeArrowheads="1"/>
          </p:cNvSpPr>
          <p:nvPr/>
        </p:nvSpPr>
        <p:spPr bwMode="gray">
          <a:xfrm>
            <a:off x="0" y="2971799"/>
            <a:ext cx="6665976" cy="476521"/>
          </a:xfrm>
          <a:prstGeom prst="rect">
            <a:avLst/>
          </a:prstGeom>
          <a:solidFill>
            <a:schemeClr val="accent4">
              <a:lumMod val="75000"/>
              <a:lumOff val="25000"/>
            </a:schemeClr>
          </a:solidFill>
          <a:ln>
            <a:noFill/>
          </a:ln>
          <a:effectLst/>
          <a:extLst/>
        </p:spPr>
        <p:txBody>
          <a:bodyPr wrap="none" anchor="ctr"/>
          <a:lstStyle/>
          <a:p>
            <a:endParaRPr lang="en-US" dirty="0">
              <a:solidFill>
                <a:srgbClr val="000000"/>
              </a:solidFill>
              <a:latin typeface="Calibri" panose="020F0502020204030204" pitchFamily="34" charset="0"/>
              <a:cs typeface="Calibri" panose="020F0502020204030204" pitchFamily="34" charset="0"/>
            </a:endParaRPr>
          </a:p>
        </p:txBody>
      </p:sp>
      <p:sp>
        <p:nvSpPr>
          <p:cNvPr id="3101" name="Rectangle 29"/>
          <p:cNvSpPr>
            <a:spLocks noChangeArrowheads="1"/>
          </p:cNvSpPr>
          <p:nvPr/>
        </p:nvSpPr>
        <p:spPr bwMode="ltGray">
          <a:xfrm>
            <a:off x="6652260" y="2971799"/>
            <a:ext cx="2505456" cy="476521"/>
          </a:xfrm>
          <a:prstGeom prst="rect">
            <a:avLst/>
          </a:prstGeom>
          <a:solidFill>
            <a:srgbClr val="159B2B"/>
          </a:solidFill>
          <a:ln>
            <a:noFill/>
          </a:ln>
          <a:effectLst/>
          <a:extLst/>
        </p:spPr>
        <p:txBody>
          <a:bodyPr wrap="none" anchor="ctr"/>
          <a:lstStyle/>
          <a:p>
            <a:endParaRPr lang="en-US" dirty="0">
              <a:solidFill>
                <a:srgbClr val="000000"/>
              </a:solidFill>
              <a:latin typeface="Calibri" panose="020F0502020204030204" pitchFamily="34" charset="0"/>
              <a:cs typeface="Calibri" panose="020F0502020204030204" pitchFamily="34" charset="0"/>
            </a:endParaRPr>
          </a:p>
        </p:txBody>
      </p:sp>
      <p:sp>
        <p:nvSpPr>
          <p:cNvPr id="3106" name="AutoShape 34"/>
          <p:cNvSpPr>
            <a:spLocks noChangeArrowheads="1"/>
          </p:cNvSpPr>
          <p:nvPr/>
        </p:nvSpPr>
        <p:spPr bwMode="gray">
          <a:xfrm rot="5400000">
            <a:off x="163513" y="3095625"/>
            <a:ext cx="381000" cy="228600"/>
          </a:xfrm>
          <a:prstGeom prst="triangle">
            <a:avLst>
              <a:gd name="adj" fmla="val 50000"/>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Calibri" panose="020F0502020204030204" pitchFamily="34" charset="0"/>
              <a:cs typeface="Calibri" panose="020F0502020204030204" pitchFamily="34" charset="0"/>
            </a:endParaRPr>
          </a:p>
        </p:txBody>
      </p:sp>
      <p:sp>
        <p:nvSpPr>
          <p:cNvPr id="3107" name="AutoShape 35"/>
          <p:cNvSpPr>
            <a:spLocks noChangeArrowheads="1"/>
          </p:cNvSpPr>
          <p:nvPr/>
        </p:nvSpPr>
        <p:spPr bwMode="gray">
          <a:xfrm rot="5400000">
            <a:off x="468313" y="3095625"/>
            <a:ext cx="381000" cy="228600"/>
          </a:xfrm>
          <a:prstGeom prst="triangle">
            <a:avLst>
              <a:gd name="adj" fmla="val 50000"/>
            </a:avLst>
          </a:prstGeom>
          <a:solidFill>
            <a:schemeClr val="bg2">
              <a:alpha val="84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Calibri" panose="020F0502020204030204" pitchFamily="34" charset="0"/>
              <a:cs typeface="Calibri" panose="020F0502020204030204" pitchFamily="34" charset="0"/>
            </a:endParaRPr>
          </a:p>
        </p:txBody>
      </p:sp>
      <p:sp>
        <p:nvSpPr>
          <p:cNvPr id="3108" name="AutoShape 36"/>
          <p:cNvSpPr>
            <a:spLocks noChangeArrowheads="1"/>
          </p:cNvSpPr>
          <p:nvPr/>
        </p:nvSpPr>
        <p:spPr bwMode="gray">
          <a:xfrm rot="5400000">
            <a:off x="773113" y="3095625"/>
            <a:ext cx="381000" cy="228600"/>
          </a:xfrm>
          <a:prstGeom prst="triangle">
            <a:avLst>
              <a:gd name="adj" fmla="val 50000"/>
            </a:avLst>
          </a:prstGeom>
          <a:solidFill>
            <a:schemeClr val="bg2">
              <a:alpha val="56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Calibri" panose="020F0502020204030204" pitchFamily="34" charset="0"/>
              <a:cs typeface="Calibri" panose="020F0502020204030204" pitchFamily="34" charset="0"/>
            </a:endParaRPr>
          </a:p>
        </p:txBody>
      </p:sp>
      <p:sp>
        <p:nvSpPr>
          <p:cNvPr id="3109" name="AutoShape 37"/>
          <p:cNvSpPr>
            <a:spLocks noChangeArrowheads="1"/>
          </p:cNvSpPr>
          <p:nvPr/>
        </p:nvSpPr>
        <p:spPr bwMode="gray">
          <a:xfrm rot="5400000">
            <a:off x="1077913" y="3095625"/>
            <a:ext cx="381000" cy="228600"/>
          </a:xfrm>
          <a:prstGeom prst="triangle">
            <a:avLst>
              <a:gd name="adj" fmla="val 50000"/>
            </a:avLst>
          </a:prstGeom>
          <a:solidFill>
            <a:schemeClr val="bg2">
              <a:alpha val="27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Calibri" panose="020F0502020204030204" pitchFamily="34" charset="0"/>
              <a:cs typeface="Calibri" panose="020F0502020204030204" pitchFamily="34" charset="0"/>
            </a:endParaRPr>
          </a:p>
        </p:txBody>
      </p:sp>
      <p:sp>
        <p:nvSpPr>
          <p:cNvPr id="3075" name="Rectangle 3"/>
          <p:cNvSpPr>
            <a:spLocks noGrp="1" noChangeArrowheads="1"/>
          </p:cNvSpPr>
          <p:nvPr>
            <p:ph type="subTitle" idx="1" hasCustomPrompt="1"/>
          </p:nvPr>
        </p:nvSpPr>
        <p:spPr bwMode="white">
          <a:xfrm>
            <a:off x="1524000" y="3009900"/>
            <a:ext cx="5410200" cy="381000"/>
          </a:xfrm>
        </p:spPr>
        <p:txBody>
          <a:bodyPr/>
          <a:lstStyle>
            <a:lvl1pPr marL="0" indent="0" algn="ctr">
              <a:buFont typeface="Wingdings" pitchFamily="2" charset="2"/>
              <a:buNone/>
              <a:defRPr sz="2000" b="1">
                <a:solidFill>
                  <a:schemeClr val="bg1"/>
                </a:solidFill>
                <a:latin typeface="Calibri" panose="020F0502020204030204" pitchFamily="34" charset="0"/>
                <a:cs typeface="Calibri" panose="020F0502020204030204" pitchFamily="34" charset="0"/>
              </a:defRPr>
            </a:lvl1pPr>
          </a:lstStyle>
          <a:p>
            <a:pPr lvl="0"/>
            <a:r>
              <a:rPr lang="en-US" noProof="0" dirty="0" smtClean="0"/>
              <a:t>December 2014</a:t>
            </a:r>
          </a:p>
        </p:txBody>
      </p:sp>
      <p:pic>
        <p:nvPicPr>
          <p:cNvPr id="23" name="Picture 6"/>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0" y="6542500"/>
            <a:ext cx="9144000" cy="31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Rectangle 23"/>
          <p:cNvSpPr/>
          <p:nvPr userDrawn="1"/>
        </p:nvSpPr>
        <p:spPr>
          <a:xfrm>
            <a:off x="0" y="6276447"/>
            <a:ext cx="9144000" cy="5853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8" name="TextBox 27"/>
          <p:cNvSpPr txBox="1"/>
          <p:nvPr userDrawn="1"/>
        </p:nvSpPr>
        <p:spPr>
          <a:xfrm>
            <a:off x="3149600" y="6448993"/>
            <a:ext cx="3048001" cy="276999"/>
          </a:xfrm>
          <a:prstGeom prst="rect">
            <a:avLst/>
          </a:prstGeom>
          <a:noFill/>
        </p:spPr>
        <p:txBody>
          <a:bodyPr wrap="square" rtlCol="0">
            <a:spAutoFit/>
          </a:bodyPr>
          <a:lstStyle/>
          <a:p>
            <a:pPr algn="ctr"/>
            <a:r>
              <a:rPr lang="en-US" sz="1200" dirty="0" smtClean="0">
                <a:solidFill>
                  <a:prstClr val="black">
                    <a:lumMod val="50000"/>
                    <a:lumOff val="50000"/>
                  </a:prstClr>
                </a:solidFill>
                <a:latin typeface="Calibri" pitchFamily="34" charset="0"/>
                <a:cs typeface="Calibri" panose="020F0502020204030204" pitchFamily="34" charset="0"/>
              </a:rPr>
              <a:t>www.cognizant.com |  Copyright © 2016 </a:t>
            </a:r>
            <a:endParaRPr lang="en-US" sz="1200" dirty="0">
              <a:solidFill>
                <a:prstClr val="black">
                  <a:lumMod val="50000"/>
                  <a:lumOff val="50000"/>
                </a:prstClr>
              </a:solidFill>
              <a:latin typeface="Calibri" pitchFamily="34" charset="0"/>
              <a:cs typeface="Calibri" panose="020F0502020204030204" pitchFamily="34" charset="0"/>
            </a:endParaRPr>
          </a:p>
        </p:txBody>
      </p:sp>
      <p:pic>
        <p:nvPicPr>
          <p:cNvPr id="31" name="Picture 30" descr="Cognizant.png"/>
          <p:cNvPicPr>
            <a:picLocks noChangeAspect="1"/>
          </p:cNvPicPr>
          <p:nvPr userDrawn="1"/>
        </p:nvPicPr>
        <p:blipFill>
          <a:blip r:embed="rId5" cstate="screen"/>
          <a:stretch>
            <a:fillRect/>
          </a:stretch>
        </p:blipFill>
        <p:spPr>
          <a:xfrm>
            <a:off x="76201" y="6318905"/>
            <a:ext cx="1562100" cy="561975"/>
          </a:xfrm>
          <a:prstGeom prst="rect">
            <a:avLst/>
          </a:prstGeom>
          <a:effectLst/>
        </p:spPr>
      </p:pic>
      <p:pic>
        <p:nvPicPr>
          <p:cNvPr id="20" name="Picture 19"/>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rot="10800000" flipH="1">
            <a:off x="-101604" y="7090"/>
            <a:ext cx="620717" cy="2444999"/>
          </a:xfrm>
          <a:prstGeom prst="rect">
            <a:avLst/>
          </a:prstGeom>
        </p:spPr>
      </p:pic>
      <p:pic>
        <p:nvPicPr>
          <p:cNvPr id="2052" name="Picture 4" descr="D:\191814\Delivery Excellence\Mailers\Final Logos\delivery-excellence-logo-final.pn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428627" y="7889"/>
            <a:ext cx="2926080" cy="1261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171969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38" name="Picture 3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8589960" y="1988290"/>
            <a:ext cx="620717" cy="2444999"/>
          </a:xfrm>
          <a:prstGeom prst="rect">
            <a:avLst/>
          </a:prstGeom>
        </p:spPr>
      </p:pic>
      <p:sp>
        <p:nvSpPr>
          <p:cNvPr id="3106" name="AutoShape 34"/>
          <p:cNvSpPr>
            <a:spLocks noChangeArrowheads="1"/>
          </p:cNvSpPr>
          <p:nvPr/>
        </p:nvSpPr>
        <p:spPr bwMode="gray">
          <a:xfrm rot="5400000">
            <a:off x="2958070" y="5154121"/>
            <a:ext cx="381000" cy="228600"/>
          </a:xfrm>
          <a:prstGeom prst="triangle">
            <a:avLst>
              <a:gd name="adj" fmla="val 50000"/>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Calibri" panose="020F0502020204030204" pitchFamily="34" charset="0"/>
              <a:cs typeface="Calibri" panose="020F0502020204030204" pitchFamily="34" charset="0"/>
            </a:endParaRPr>
          </a:p>
        </p:txBody>
      </p:sp>
      <p:sp>
        <p:nvSpPr>
          <p:cNvPr id="3107" name="AutoShape 35"/>
          <p:cNvSpPr>
            <a:spLocks noChangeArrowheads="1"/>
          </p:cNvSpPr>
          <p:nvPr/>
        </p:nvSpPr>
        <p:spPr bwMode="gray">
          <a:xfrm rot="5400000">
            <a:off x="3262870" y="5154121"/>
            <a:ext cx="381000" cy="228600"/>
          </a:xfrm>
          <a:prstGeom prst="triangle">
            <a:avLst>
              <a:gd name="adj" fmla="val 50000"/>
            </a:avLst>
          </a:prstGeom>
          <a:solidFill>
            <a:schemeClr val="bg2">
              <a:alpha val="84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Calibri" panose="020F0502020204030204" pitchFamily="34" charset="0"/>
              <a:cs typeface="Calibri" panose="020F0502020204030204" pitchFamily="34" charset="0"/>
            </a:endParaRPr>
          </a:p>
        </p:txBody>
      </p:sp>
      <p:sp>
        <p:nvSpPr>
          <p:cNvPr id="3108" name="AutoShape 36"/>
          <p:cNvSpPr>
            <a:spLocks noChangeArrowheads="1"/>
          </p:cNvSpPr>
          <p:nvPr/>
        </p:nvSpPr>
        <p:spPr bwMode="gray">
          <a:xfrm rot="5400000">
            <a:off x="3567670" y="5154121"/>
            <a:ext cx="381000" cy="228600"/>
          </a:xfrm>
          <a:prstGeom prst="triangle">
            <a:avLst>
              <a:gd name="adj" fmla="val 50000"/>
            </a:avLst>
          </a:prstGeom>
          <a:solidFill>
            <a:schemeClr val="bg2">
              <a:alpha val="56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Calibri" panose="020F0502020204030204" pitchFamily="34" charset="0"/>
              <a:cs typeface="Calibri" panose="020F0502020204030204" pitchFamily="34" charset="0"/>
            </a:endParaRPr>
          </a:p>
        </p:txBody>
      </p:sp>
      <p:sp>
        <p:nvSpPr>
          <p:cNvPr id="3109" name="AutoShape 37"/>
          <p:cNvSpPr>
            <a:spLocks noChangeArrowheads="1"/>
          </p:cNvSpPr>
          <p:nvPr/>
        </p:nvSpPr>
        <p:spPr bwMode="gray">
          <a:xfrm rot="5400000">
            <a:off x="3872470" y="5154121"/>
            <a:ext cx="381000" cy="228600"/>
          </a:xfrm>
          <a:prstGeom prst="triangle">
            <a:avLst>
              <a:gd name="adj" fmla="val 50000"/>
            </a:avLst>
          </a:prstGeom>
          <a:solidFill>
            <a:schemeClr val="bg2">
              <a:alpha val="27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Calibri" panose="020F0502020204030204" pitchFamily="34" charset="0"/>
              <a:cs typeface="Calibri" panose="020F0502020204030204" pitchFamily="34" charset="0"/>
            </a:endParaRPr>
          </a:p>
        </p:txBody>
      </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899429"/>
            <a:ext cx="3029881" cy="5001992"/>
          </a:xfrm>
          <a:prstGeom prst="rect">
            <a:avLst/>
          </a:prstGeom>
        </p:spPr>
      </p:pic>
      <p:pic>
        <p:nvPicPr>
          <p:cNvPr id="22" name="Picture 6"/>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0" y="6542500"/>
            <a:ext cx="9144000" cy="31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Rectangle 25"/>
          <p:cNvSpPr/>
          <p:nvPr userDrawn="1"/>
        </p:nvSpPr>
        <p:spPr>
          <a:xfrm>
            <a:off x="0" y="6276447"/>
            <a:ext cx="9144000" cy="5853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28" name="Group 27"/>
          <p:cNvGrpSpPr/>
          <p:nvPr userDrawn="1"/>
        </p:nvGrpSpPr>
        <p:grpSpPr>
          <a:xfrm>
            <a:off x="2743200" y="6409687"/>
            <a:ext cx="3048001" cy="316305"/>
            <a:chOff x="2895599" y="6404084"/>
            <a:chExt cx="3048001" cy="316305"/>
          </a:xfrm>
        </p:grpSpPr>
        <p:sp>
          <p:nvSpPr>
            <p:cNvPr id="29" name="TextBox 28"/>
            <p:cNvSpPr txBox="1"/>
            <p:nvPr userDrawn="1"/>
          </p:nvSpPr>
          <p:spPr>
            <a:xfrm>
              <a:off x="2895599" y="6443390"/>
              <a:ext cx="3048001" cy="276999"/>
            </a:xfrm>
            <a:prstGeom prst="rect">
              <a:avLst/>
            </a:prstGeom>
            <a:noFill/>
          </p:spPr>
          <p:txBody>
            <a:bodyPr wrap="square" rtlCol="0">
              <a:spAutoFit/>
            </a:bodyPr>
            <a:lstStyle/>
            <a:p>
              <a:pPr algn="ctr"/>
              <a:r>
                <a:rPr lang="en-US" sz="1200" dirty="0" smtClean="0">
                  <a:solidFill>
                    <a:prstClr val="black">
                      <a:lumMod val="50000"/>
                      <a:lumOff val="50000"/>
                    </a:prstClr>
                  </a:solidFill>
                  <a:latin typeface="Calibri" pitchFamily="34" charset="0"/>
                  <a:cs typeface="Calibri" panose="020F0502020204030204" pitchFamily="34" charset="0"/>
                </a:rPr>
                <a:t>www.cognizant.com |  Copyright © 2016 </a:t>
              </a:r>
              <a:endParaRPr lang="en-US" sz="1200" dirty="0">
                <a:solidFill>
                  <a:prstClr val="black">
                    <a:lumMod val="50000"/>
                    <a:lumOff val="50000"/>
                  </a:prstClr>
                </a:solidFill>
                <a:latin typeface="Calibri" pitchFamily="34" charset="0"/>
                <a:cs typeface="Calibri" panose="020F0502020204030204" pitchFamily="34" charset="0"/>
              </a:endParaRPr>
            </a:p>
          </p:txBody>
        </p:sp>
        <p:cxnSp>
          <p:nvCxnSpPr>
            <p:cNvPr id="31" name="Straight Connector 30"/>
            <p:cNvCxnSpPr/>
            <p:nvPr userDrawn="1"/>
          </p:nvCxnSpPr>
          <p:spPr>
            <a:xfrm rot="5400000">
              <a:off x="5779037" y="6555947"/>
              <a:ext cx="303726" cy="0"/>
            </a:xfrm>
            <a:prstGeom prst="line">
              <a:avLst/>
            </a:prstGeom>
            <a:ln>
              <a:solidFill>
                <a:srgbClr val="A3A3A3"/>
              </a:solidFill>
            </a:ln>
          </p:spPr>
          <p:style>
            <a:lnRef idx="1">
              <a:schemeClr val="accent1"/>
            </a:lnRef>
            <a:fillRef idx="0">
              <a:schemeClr val="accent1"/>
            </a:fillRef>
            <a:effectRef idx="0">
              <a:schemeClr val="accent1"/>
            </a:effectRef>
            <a:fontRef idx="minor">
              <a:schemeClr val="tx1"/>
            </a:fontRef>
          </p:style>
        </p:cxnSp>
      </p:grpSp>
      <p:sp>
        <p:nvSpPr>
          <p:cNvPr id="41" name="Rectangle 42"/>
          <p:cNvSpPr txBox="1">
            <a:spLocks noChangeArrowheads="1"/>
          </p:cNvSpPr>
          <p:nvPr userDrawn="1"/>
        </p:nvSpPr>
        <p:spPr bwMode="auto">
          <a:xfrm>
            <a:off x="5828196" y="6426228"/>
            <a:ext cx="633412" cy="307777"/>
          </a:xfrm>
          <a:prstGeom prst="rect">
            <a:avLst/>
          </a:prstGeom>
          <a:noFill/>
        </p:spPr>
        <p:txBody>
          <a:bodyPr wrap="square"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1166A7B-7A0D-45A7-8528-CB0B5EDDA38F}" type="slidenum">
              <a:rPr lang="en-US" sz="1400" smtClean="0">
                <a:solidFill>
                  <a:srgbClr val="000000">
                    <a:lumMod val="50000"/>
                    <a:lumOff val="50000"/>
                  </a:srgbClr>
                </a:solidFill>
                <a:latin typeface="Calibri" panose="020F0502020204030204" pitchFamily="34" charset="0"/>
                <a:cs typeface="Calibri" panose="020F0502020204030204" pitchFamily="34" charset="0"/>
              </a:rPr>
              <a:pPr/>
              <a:t>‹#›</a:t>
            </a:fld>
            <a:endParaRPr lang="en-US" sz="1400" dirty="0" smtClean="0">
              <a:solidFill>
                <a:srgbClr val="000000">
                  <a:lumMod val="50000"/>
                  <a:lumOff val="50000"/>
                </a:srgbClr>
              </a:solidFill>
              <a:latin typeface="Calibri" panose="020F0502020204030204" pitchFamily="34" charset="0"/>
              <a:cs typeface="Calibri" panose="020F0502020204030204" pitchFamily="34" charset="0"/>
            </a:endParaRPr>
          </a:p>
        </p:txBody>
      </p:sp>
      <p:pic>
        <p:nvPicPr>
          <p:cNvPr id="42" name="Picture 41" descr="Cognizant.png"/>
          <p:cNvPicPr>
            <a:picLocks noChangeAspect="1"/>
          </p:cNvPicPr>
          <p:nvPr userDrawn="1"/>
        </p:nvPicPr>
        <p:blipFill>
          <a:blip r:embed="rId5" cstate="screen"/>
          <a:stretch>
            <a:fillRect/>
          </a:stretch>
        </p:blipFill>
        <p:spPr>
          <a:xfrm>
            <a:off x="76201" y="6318905"/>
            <a:ext cx="1562100" cy="561975"/>
          </a:xfrm>
          <a:prstGeom prst="rect">
            <a:avLst/>
          </a:prstGeom>
          <a:effectLst/>
        </p:spPr>
      </p:pic>
      <p:sp>
        <p:nvSpPr>
          <p:cNvPr id="8" name="Text Placeholder 7"/>
          <p:cNvSpPr>
            <a:spLocks noGrp="1"/>
          </p:cNvSpPr>
          <p:nvPr>
            <p:ph type="body" sz="quarter" idx="10" hasCustomPrompt="1"/>
          </p:nvPr>
        </p:nvSpPr>
        <p:spPr>
          <a:xfrm>
            <a:off x="4062413" y="1988290"/>
            <a:ext cx="4527547" cy="2446338"/>
          </a:xfrm>
        </p:spPr>
        <p:txBody>
          <a:bodyPr anchor="ctr"/>
          <a:lstStyle>
            <a:lvl1pPr marL="0" indent="0">
              <a:buNone/>
              <a:defRPr sz="4000" b="1" i="1">
                <a:solidFill>
                  <a:srgbClr val="159B2B"/>
                </a:solidFill>
              </a:defRPr>
            </a:lvl1pPr>
          </a:lstStyle>
          <a:p>
            <a:pPr lvl="0"/>
            <a:r>
              <a:rPr lang="en-US" dirty="0" smtClean="0"/>
              <a:t>Slide Divider</a:t>
            </a:r>
            <a:endParaRPr lang="en-US" dirty="0"/>
          </a:p>
        </p:txBody>
      </p:sp>
      <p:pic>
        <p:nvPicPr>
          <p:cNvPr id="17" name="Picture 2" descr="D:\191814\Delivery Excellence\Mailers\Final Logos\delivery-excellence-without-tag.png"/>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7637492" y="6249571"/>
            <a:ext cx="1508762" cy="650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661455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88090" y="787656"/>
            <a:ext cx="8567928" cy="518464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30"/>
          <p:cNvSpPr>
            <a:spLocks noChangeArrowheads="1"/>
          </p:cNvSpPr>
          <p:nvPr userDrawn="1"/>
        </p:nvSpPr>
        <p:spPr bwMode="ltGray">
          <a:xfrm>
            <a:off x="0" y="52386"/>
            <a:ext cx="177800" cy="427036"/>
          </a:xfrm>
          <a:prstGeom prst="rect">
            <a:avLst/>
          </a:prstGeom>
          <a:solidFill>
            <a:srgbClr val="159B2B"/>
          </a:solidFill>
          <a:ln>
            <a:noFill/>
          </a:ln>
          <a:effectLst/>
          <a:extLst/>
        </p:spPr>
        <p:txBody>
          <a:bodyPr wrap="none" anchor="ctr"/>
          <a:lstStyle/>
          <a:p>
            <a:endParaRPr lang="en-US" dirty="0">
              <a:solidFill>
                <a:srgbClr val="000000"/>
              </a:solidFill>
              <a:latin typeface="Calibri" panose="020F0502020204030204" pitchFamily="34" charset="0"/>
              <a:cs typeface="Calibri" panose="020F0502020204030204" pitchFamily="34" charset="0"/>
            </a:endParaRPr>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78756703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2313" y="2678907"/>
            <a:ext cx="7772400" cy="1500187"/>
          </a:xfrm>
        </p:spPr>
        <p:txBody>
          <a:bodyPr anchor="ctr"/>
          <a:lstStyle>
            <a:lvl1pPr marL="0" indent="0" algn="ctr">
              <a:buNone/>
              <a:defRPr sz="3600" b="1"/>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extLst>
      <p:ext uri="{BB962C8B-B14F-4D97-AF65-F5344CB8AC3E}">
        <p14:creationId xmlns:p14="http://schemas.microsoft.com/office/powerpoint/2010/main" val="52104216"/>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86308" y="774705"/>
            <a:ext cx="4202584" cy="518159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29708" y="774705"/>
            <a:ext cx="4202584" cy="518159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9249264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38" name="Picture 3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8589960" y="1988290"/>
            <a:ext cx="620717" cy="2444999"/>
          </a:xfrm>
          <a:prstGeom prst="rect">
            <a:avLst/>
          </a:prstGeom>
        </p:spPr>
      </p:pic>
      <p:sp>
        <p:nvSpPr>
          <p:cNvPr id="3106" name="AutoShape 34"/>
          <p:cNvSpPr>
            <a:spLocks noChangeArrowheads="1"/>
          </p:cNvSpPr>
          <p:nvPr/>
        </p:nvSpPr>
        <p:spPr bwMode="gray">
          <a:xfrm rot="5400000">
            <a:off x="2958070" y="5154121"/>
            <a:ext cx="381000" cy="228600"/>
          </a:xfrm>
          <a:prstGeom prst="triangle">
            <a:avLst>
              <a:gd name="adj" fmla="val 50000"/>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anose="020F0502020204030204" pitchFamily="34" charset="0"/>
              <a:cs typeface="Calibri" panose="020F0502020204030204" pitchFamily="34" charset="0"/>
            </a:endParaRPr>
          </a:p>
        </p:txBody>
      </p:sp>
      <p:sp>
        <p:nvSpPr>
          <p:cNvPr id="3107" name="AutoShape 35"/>
          <p:cNvSpPr>
            <a:spLocks noChangeArrowheads="1"/>
          </p:cNvSpPr>
          <p:nvPr/>
        </p:nvSpPr>
        <p:spPr bwMode="gray">
          <a:xfrm rot="5400000">
            <a:off x="3262870" y="5154121"/>
            <a:ext cx="381000" cy="228600"/>
          </a:xfrm>
          <a:prstGeom prst="triangle">
            <a:avLst>
              <a:gd name="adj" fmla="val 50000"/>
            </a:avLst>
          </a:prstGeom>
          <a:solidFill>
            <a:schemeClr val="bg2">
              <a:alpha val="84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anose="020F0502020204030204" pitchFamily="34" charset="0"/>
              <a:cs typeface="Calibri" panose="020F0502020204030204" pitchFamily="34" charset="0"/>
            </a:endParaRPr>
          </a:p>
        </p:txBody>
      </p:sp>
      <p:sp>
        <p:nvSpPr>
          <p:cNvPr id="3108" name="AutoShape 36"/>
          <p:cNvSpPr>
            <a:spLocks noChangeArrowheads="1"/>
          </p:cNvSpPr>
          <p:nvPr/>
        </p:nvSpPr>
        <p:spPr bwMode="gray">
          <a:xfrm rot="5400000">
            <a:off x="3567670" y="5154121"/>
            <a:ext cx="381000" cy="228600"/>
          </a:xfrm>
          <a:prstGeom prst="triangle">
            <a:avLst>
              <a:gd name="adj" fmla="val 50000"/>
            </a:avLst>
          </a:prstGeom>
          <a:solidFill>
            <a:schemeClr val="bg2">
              <a:alpha val="56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anose="020F0502020204030204" pitchFamily="34" charset="0"/>
              <a:cs typeface="Calibri" panose="020F0502020204030204" pitchFamily="34" charset="0"/>
            </a:endParaRPr>
          </a:p>
        </p:txBody>
      </p:sp>
      <p:sp>
        <p:nvSpPr>
          <p:cNvPr id="3109" name="AutoShape 37"/>
          <p:cNvSpPr>
            <a:spLocks noChangeArrowheads="1"/>
          </p:cNvSpPr>
          <p:nvPr/>
        </p:nvSpPr>
        <p:spPr bwMode="gray">
          <a:xfrm rot="5400000">
            <a:off x="3872470" y="5154121"/>
            <a:ext cx="381000" cy="228600"/>
          </a:xfrm>
          <a:prstGeom prst="triangle">
            <a:avLst>
              <a:gd name="adj" fmla="val 50000"/>
            </a:avLst>
          </a:prstGeom>
          <a:solidFill>
            <a:schemeClr val="bg2">
              <a:alpha val="27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anose="020F0502020204030204" pitchFamily="34" charset="0"/>
              <a:cs typeface="Calibri" panose="020F0502020204030204" pitchFamily="34" charset="0"/>
            </a:endParaRPr>
          </a:p>
        </p:txBody>
      </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899429"/>
            <a:ext cx="3029881" cy="5001992"/>
          </a:xfrm>
          <a:prstGeom prst="rect">
            <a:avLst/>
          </a:prstGeom>
        </p:spPr>
      </p:pic>
      <p:pic>
        <p:nvPicPr>
          <p:cNvPr id="22" name="Picture 6"/>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0" y="6542500"/>
            <a:ext cx="9144000" cy="31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Rectangle 25"/>
          <p:cNvSpPr/>
          <p:nvPr userDrawn="1"/>
        </p:nvSpPr>
        <p:spPr>
          <a:xfrm>
            <a:off x="0" y="6276447"/>
            <a:ext cx="9144000" cy="5853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8" name="Group 27"/>
          <p:cNvGrpSpPr/>
          <p:nvPr userDrawn="1"/>
        </p:nvGrpSpPr>
        <p:grpSpPr>
          <a:xfrm>
            <a:off x="2743200" y="6409687"/>
            <a:ext cx="3048001" cy="316305"/>
            <a:chOff x="2895599" y="6404084"/>
            <a:chExt cx="3048001" cy="316305"/>
          </a:xfrm>
        </p:grpSpPr>
        <p:sp>
          <p:nvSpPr>
            <p:cNvPr id="29" name="TextBox 28"/>
            <p:cNvSpPr txBox="1"/>
            <p:nvPr userDrawn="1"/>
          </p:nvSpPr>
          <p:spPr>
            <a:xfrm>
              <a:off x="2895599" y="6443390"/>
              <a:ext cx="3048001" cy="276999"/>
            </a:xfrm>
            <a:prstGeom prst="rect">
              <a:avLst/>
            </a:prstGeom>
            <a:noFill/>
          </p:spPr>
          <p:txBody>
            <a:bodyPr wrap="square" rtlCol="0">
              <a:spAutoFit/>
            </a:bodyPr>
            <a:lstStyle/>
            <a:p>
              <a:pPr algn="ctr"/>
              <a:r>
                <a:rPr lang="en-US" sz="1200" dirty="0" smtClean="0">
                  <a:solidFill>
                    <a:prstClr val="black">
                      <a:lumMod val="50000"/>
                      <a:lumOff val="50000"/>
                    </a:prstClr>
                  </a:solidFill>
                  <a:latin typeface="Calibri" pitchFamily="34" charset="0"/>
                  <a:cs typeface="Calibri" panose="020F0502020204030204" pitchFamily="34" charset="0"/>
                </a:rPr>
                <a:t>www.cognizant.com |  Copyright © 2016 </a:t>
              </a:r>
              <a:endParaRPr lang="en-US" sz="1200" dirty="0">
                <a:solidFill>
                  <a:prstClr val="black">
                    <a:lumMod val="50000"/>
                    <a:lumOff val="50000"/>
                  </a:prstClr>
                </a:solidFill>
                <a:latin typeface="Calibri" pitchFamily="34" charset="0"/>
                <a:cs typeface="Calibri" panose="020F0502020204030204" pitchFamily="34" charset="0"/>
              </a:endParaRPr>
            </a:p>
          </p:txBody>
        </p:sp>
        <p:cxnSp>
          <p:nvCxnSpPr>
            <p:cNvPr id="31" name="Straight Connector 30"/>
            <p:cNvCxnSpPr/>
            <p:nvPr userDrawn="1"/>
          </p:nvCxnSpPr>
          <p:spPr>
            <a:xfrm rot="5400000">
              <a:off x="5779037" y="6555947"/>
              <a:ext cx="303726" cy="0"/>
            </a:xfrm>
            <a:prstGeom prst="line">
              <a:avLst/>
            </a:prstGeom>
            <a:ln>
              <a:solidFill>
                <a:srgbClr val="A3A3A3"/>
              </a:solidFill>
            </a:ln>
          </p:spPr>
          <p:style>
            <a:lnRef idx="1">
              <a:schemeClr val="accent1"/>
            </a:lnRef>
            <a:fillRef idx="0">
              <a:schemeClr val="accent1"/>
            </a:fillRef>
            <a:effectRef idx="0">
              <a:schemeClr val="accent1"/>
            </a:effectRef>
            <a:fontRef idx="minor">
              <a:schemeClr val="tx1"/>
            </a:fontRef>
          </p:style>
        </p:cxnSp>
      </p:grpSp>
      <p:sp>
        <p:nvSpPr>
          <p:cNvPr id="41" name="Rectangle 42"/>
          <p:cNvSpPr txBox="1">
            <a:spLocks noChangeArrowheads="1"/>
          </p:cNvSpPr>
          <p:nvPr userDrawn="1"/>
        </p:nvSpPr>
        <p:spPr bwMode="auto">
          <a:xfrm>
            <a:off x="5828196" y="6426228"/>
            <a:ext cx="633412" cy="307777"/>
          </a:xfrm>
          <a:prstGeom prst="rect">
            <a:avLst/>
          </a:prstGeom>
          <a:noFill/>
        </p:spPr>
        <p:txBody>
          <a:bodyPr wrap="square"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1166A7B-7A0D-45A7-8528-CB0B5EDDA38F}" type="slidenum">
              <a:rPr lang="en-US" sz="1400" smtClean="0">
                <a:solidFill>
                  <a:schemeClr val="tx1">
                    <a:lumMod val="50000"/>
                    <a:lumOff val="50000"/>
                  </a:schemeClr>
                </a:solidFill>
                <a:latin typeface="Calibri" panose="020F0502020204030204" pitchFamily="34" charset="0"/>
                <a:cs typeface="Calibri" panose="020F0502020204030204" pitchFamily="34" charset="0"/>
              </a:rPr>
              <a:pPr/>
              <a:t>‹#›</a:t>
            </a:fld>
            <a:endParaRPr lang="en-US" sz="1400" dirty="0" smtClean="0">
              <a:solidFill>
                <a:schemeClr val="tx1">
                  <a:lumMod val="50000"/>
                  <a:lumOff val="50000"/>
                </a:schemeClr>
              </a:solidFill>
              <a:latin typeface="Calibri" panose="020F0502020204030204" pitchFamily="34" charset="0"/>
              <a:cs typeface="Calibri" panose="020F0502020204030204" pitchFamily="34" charset="0"/>
            </a:endParaRPr>
          </a:p>
        </p:txBody>
      </p:sp>
      <p:pic>
        <p:nvPicPr>
          <p:cNvPr id="42" name="Picture 41" descr="Cognizant.png"/>
          <p:cNvPicPr>
            <a:picLocks noChangeAspect="1"/>
          </p:cNvPicPr>
          <p:nvPr userDrawn="1"/>
        </p:nvPicPr>
        <p:blipFill>
          <a:blip r:embed="rId5" cstate="screen"/>
          <a:stretch>
            <a:fillRect/>
          </a:stretch>
        </p:blipFill>
        <p:spPr>
          <a:xfrm>
            <a:off x="76201" y="6318905"/>
            <a:ext cx="1562100" cy="561975"/>
          </a:xfrm>
          <a:prstGeom prst="rect">
            <a:avLst/>
          </a:prstGeom>
          <a:effectLst/>
        </p:spPr>
      </p:pic>
      <p:sp>
        <p:nvSpPr>
          <p:cNvPr id="8" name="Text Placeholder 7"/>
          <p:cNvSpPr>
            <a:spLocks noGrp="1"/>
          </p:cNvSpPr>
          <p:nvPr>
            <p:ph type="body" sz="quarter" idx="10" hasCustomPrompt="1"/>
          </p:nvPr>
        </p:nvSpPr>
        <p:spPr>
          <a:xfrm>
            <a:off x="4062413" y="1988290"/>
            <a:ext cx="4527547" cy="2446338"/>
          </a:xfrm>
        </p:spPr>
        <p:txBody>
          <a:bodyPr anchor="ctr"/>
          <a:lstStyle>
            <a:lvl1pPr marL="0" indent="0">
              <a:buNone/>
              <a:defRPr sz="4000" b="1" i="1">
                <a:solidFill>
                  <a:srgbClr val="159B2B"/>
                </a:solidFill>
              </a:defRPr>
            </a:lvl1pPr>
          </a:lstStyle>
          <a:p>
            <a:pPr lvl="0"/>
            <a:r>
              <a:rPr lang="en-US" dirty="0" smtClean="0"/>
              <a:t>Slide Divider</a:t>
            </a:r>
            <a:endParaRPr lang="en-US" dirty="0"/>
          </a:p>
        </p:txBody>
      </p:sp>
      <p:pic>
        <p:nvPicPr>
          <p:cNvPr id="17" name="Picture 2" descr="D:\191814\Delivery Excellence\Mailers\Final Logos\delivery-excellence-without-tag.png"/>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7637492" y="6249571"/>
            <a:ext cx="1508762" cy="650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319465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38787868"/>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384601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727450" y="805950"/>
            <a:ext cx="5111750" cy="51429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92100" y="800100"/>
            <a:ext cx="3325813" cy="513892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itle 7"/>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52788854"/>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ctr"/>
          <a:lstStyle>
            <a:lvl1pPr algn="l">
              <a:defRPr sz="2000" b="1">
                <a:solidFill>
                  <a:schemeClr val="tx1"/>
                </a:solidFill>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1575678"/>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8117482"/>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13500" y="798894"/>
            <a:ext cx="2413000" cy="5139563"/>
          </a:xfrm>
          <a:prstGeom prst="rect">
            <a:avLst/>
          </a:prstGeom>
        </p:spPr>
        <p:txBody>
          <a:bodyPr vert="eaVert"/>
          <a:lstStyle>
            <a:lvl1pPr algn="ctr">
              <a:defRPr>
                <a:solidFill>
                  <a:schemeClr val="tx1"/>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17500" y="798894"/>
            <a:ext cx="5943600" cy="5139563"/>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11151399"/>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885950" y="590550"/>
            <a:ext cx="5943600" cy="563563"/>
          </a:xfrm>
          <a:prstGeom prst="rect">
            <a:avLst/>
          </a:prstGeom>
        </p:spPr>
        <p:txBody>
          <a:bodyPr/>
          <a:lstStyle>
            <a:lvl1pPr algn="ctr">
              <a:defRPr>
                <a:solidFill>
                  <a:schemeClr val="tx1"/>
                </a:solidFill>
              </a:defRPr>
            </a:lvl1pPr>
          </a:lstStyle>
          <a:p>
            <a:r>
              <a:rPr lang="en-US" dirty="0" smtClean="0"/>
              <a:t>Click to edit Master title style</a:t>
            </a:r>
            <a:endParaRPr lang="en-US" dirty="0"/>
          </a:p>
        </p:txBody>
      </p:sp>
      <p:sp>
        <p:nvSpPr>
          <p:cNvPr id="3" name="Table Placeholder 2"/>
          <p:cNvSpPr>
            <a:spLocks noGrp="1"/>
          </p:cNvSpPr>
          <p:nvPr>
            <p:ph type="tbl" idx="1"/>
          </p:nvPr>
        </p:nvSpPr>
        <p:spPr>
          <a:xfrm>
            <a:off x="457200" y="1267754"/>
            <a:ext cx="8229600" cy="4881292"/>
          </a:xfrm>
        </p:spPr>
        <p:txBody>
          <a:bodyPr/>
          <a:lstStyle/>
          <a:p>
            <a:r>
              <a:rPr lang="en-US" dirty="0" smtClean="0"/>
              <a:t>Click icon to add table</a:t>
            </a:r>
            <a:endParaRPr lang="en-US" dirty="0"/>
          </a:p>
        </p:txBody>
      </p:sp>
    </p:spTree>
    <p:extLst>
      <p:ext uri="{BB962C8B-B14F-4D97-AF65-F5344CB8AC3E}">
        <p14:creationId xmlns:p14="http://schemas.microsoft.com/office/powerpoint/2010/main" val="3662560483"/>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35233463"/>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3_Title Slide">
    <p:spTree>
      <p:nvGrpSpPr>
        <p:cNvPr id="1" name=""/>
        <p:cNvGrpSpPr/>
        <p:nvPr/>
      </p:nvGrpSpPr>
      <p:grpSpPr>
        <a:xfrm>
          <a:off x="0" y="0"/>
          <a:ext cx="0" cy="0"/>
          <a:chOff x="0" y="0"/>
          <a:chExt cx="0" cy="0"/>
        </a:xfrm>
      </p:grpSpPr>
      <p:pic>
        <p:nvPicPr>
          <p:cNvPr id="38" name="Picture 3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8589960" y="1988290"/>
            <a:ext cx="620717" cy="2444999"/>
          </a:xfrm>
          <a:prstGeom prst="rect">
            <a:avLst/>
          </a:prstGeom>
        </p:spPr>
      </p:pic>
      <p:sp>
        <p:nvSpPr>
          <p:cNvPr id="3106" name="AutoShape 34"/>
          <p:cNvSpPr>
            <a:spLocks noChangeArrowheads="1"/>
          </p:cNvSpPr>
          <p:nvPr/>
        </p:nvSpPr>
        <p:spPr bwMode="gray">
          <a:xfrm rot="5400000">
            <a:off x="2958070" y="5154121"/>
            <a:ext cx="381000" cy="228600"/>
          </a:xfrm>
          <a:prstGeom prst="triangle">
            <a:avLst>
              <a:gd name="adj" fmla="val 50000"/>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Calibri" panose="020F0502020204030204" pitchFamily="34" charset="0"/>
              <a:cs typeface="Calibri" panose="020F0502020204030204" pitchFamily="34" charset="0"/>
            </a:endParaRPr>
          </a:p>
        </p:txBody>
      </p:sp>
      <p:sp>
        <p:nvSpPr>
          <p:cNvPr id="3107" name="AutoShape 35"/>
          <p:cNvSpPr>
            <a:spLocks noChangeArrowheads="1"/>
          </p:cNvSpPr>
          <p:nvPr/>
        </p:nvSpPr>
        <p:spPr bwMode="gray">
          <a:xfrm rot="5400000">
            <a:off x="3262870" y="5154121"/>
            <a:ext cx="381000" cy="228600"/>
          </a:xfrm>
          <a:prstGeom prst="triangle">
            <a:avLst>
              <a:gd name="adj" fmla="val 50000"/>
            </a:avLst>
          </a:prstGeom>
          <a:solidFill>
            <a:schemeClr val="bg2">
              <a:alpha val="84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Calibri" panose="020F0502020204030204" pitchFamily="34" charset="0"/>
              <a:cs typeface="Calibri" panose="020F0502020204030204" pitchFamily="34" charset="0"/>
            </a:endParaRPr>
          </a:p>
        </p:txBody>
      </p:sp>
      <p:sp>
        <p:nvSpPr>
          <p:cNvPr id="3108" name="AutoShape 36"/>
          <p:cNvSpPr>
            <a:spLocks noChangeArrowheads="1"/>
          </p:cNvSpPr>
          <p:nvPr/>
        </p:nvSpPr>
        <p:spPr bwMode="gray">
          <a:xfrm rot="5400000">
            <a:off x="3567670" y="5154121"/>
            <a:ext cx="381000" cy="228600"/>
          </a:xfrm>
          <a:prstGeom prst="triangle">
            <a:avLst>
              <a:gd name="adj" fmla="val 50000"/>
            </a:avLst>
          </a:prstGeom>
          <a:solidFill>
            <a:schemeClr val="bg2">
              <a:alpha val="56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Calibri" panose="020F0502020204030204" pitchFamily="34" charset="0"/>
              <a:cs typeface="Calibri" panose="020F0502020204030204" pitchFamily="34" charset="0"/>
            </a:endParaRPr>
          </a:p>
        </p:txBody>
      </p:sp>
      <p:sp>
        <p:nvSpPr>
          <p:cNvPr id="3109" name="AutoShape 37"/>
          <p:cNvSpPr>
            <a:spLocks noChangeArrowheads="1"/>
          </p:cNvSpPr>
          <p:nvPr/>
        </p:nvSpPr>
        <p:spPr bwMode="gray">
          <a:xfrm rot="5400000">
            <a:off x="3872470" y="5154121"/>
            <a:ext cx="381000" cy="228600"/>
          </a:xfrm>
          <a:prstGeom prst="triangle">
            <a:avLst>
              <a:gd name="adj" fmla="val 50000"/>
            </a:avLst>
          </a:prstGeom>
          <a:solidFill>
            <a:schemeClr val="bg2">
              <a:alpha val="27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Calibri" panose="020F0502020204030204" pitchFamily="34" charset="0"/>
              <a:cs typeface="Calibri" panose="020F0502020204030204" pitchFamily="34" charset="0"/>
            </a:endParaRPr>
          </a:p>
        </p:txBody>
      </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899429"/>
            <a:ext cx="3029881" cy="5001992"/>
          </a:xfrm>
          <a:prstGeom prst="rect">
            <a:avLst/>
          </a:prstGeom>
        </p:spPr>
      </p:pic>
      <p:pic>
        <p:nvPicPr>
          <p:cNvPr id="22" name="Picture 6"/>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0" y="6542500"/>
            <a:ext cx="9144000" cy="31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Rectangle 25"/>
          <p:cNvSpPr/>
          <p:nvPr userDrawn="1"/>
        </p:nvSpPr>
        <p:spPr>
          <a:xfrm>
            <a:off x="0" y="6276447"/>
            <a:ext cx="9144000" cy="5853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28" name="Group 27"/>
          <p:cNvGrpSpPr/>
          <p:nvPr userDrawn="1"/>
        </p:nvGrpSpPr>
        <p:grpSpPr>
          <a:xfrm>
            <a:off x="2743200" y="6409687"/>
            <a:ext cx="3048001" cy="316305"/>
            <a:chOff x="2895599" y="6404084"/>
            <a:chExt cx="3048001" cy="316305"/>
          </a:xfrm>
        </p:grpSpPr>
        <p:sp>
          <p:nvSpPr>
            <p:cNvPr id="29" name="TextBox 28"/>
            <p:cNvSpPr txBox="1"/>
            <p:nvPr userDrawn="1"/>
          </p:nvSpPr>
          <p:spPr>
            <a:xfrm>
              <a:off x="2895599" y="6443390"/>
              <a:ext cx="3048001" cy="276999"/>
            </a:xfrm>
            <a:prstGeom prst="rect">
              <a:avLst/>
            </a:prstGeom>
            <a:noFill/>
          </p:spPr>
          <p:txBody>
            <a:bodyPr wrap="square" rtlCol="0">
              <a:spAutoFit/>
            </a:bodyPr>
            <a:lstStyle/>
            <a:p>
              <a:pPr algn="ctr"/>
              <a:r>
                <a:rPr lang="en-US" sz="1200" dirty="0">
                  <a:solidFill>
                    <a:prstClr val="black">
                      <a:lumMod val="50000"/>
                      <a:lumOff val="50000"/>
                    </a:prstClr>
                  </a:solidFill>
                  <a:latin typeface="Calibri" pitchFamily="34" charset="0"/>
                  <a:cs typeface="Calibri" panose="020F0502020204030204" pitchFamily="34" charset="0"/>
                </a:rPr>
                <a:t>www.cognizant.com |  Copyright © </a:t>
              </a:r>
              <a:r>
                <a:rPr lang="en-US" sz="1200" dirty="0" smtClean="0">
                  <a:solidFill>
                    <a:prstClr val="black">
                      <a:lumMod val="50000"/>
                      <a:lumOff val="50000"/>
                    </a:prstClr>
                  </a:solidFill>
                  <a:latin typeface="Calibri" pitchFamily="34" charset="0"/>
                  <a:cs typeface="Calibri" panose="020F0502020204030204" pitchFamily="34" charset="0"/>
                </a:rPr>
                <a:t>2016 </a:t>
              </a:r>
              <a:endParaRPr lang="en-US" sz="1200" dirty="0">
                <a:solidFill>
                  <a:prstClr val="black">
                    <a:lumMod val="50000"/>
                    <a:lumOff val="50000"/>
                  </a:prstClr>
                </a:solidFill>
                <a:latin typeface="Calibri" pitchFamily="34" charset="0"/>
                <a:cs typeface="Calibri" panose="020F0502020204030204" pitchFamily="34" charset="0"/>
              </a:endParaRPr>
            </a:p>
          </p:txBody>
        </p:sp>
        <p:cxnSp>
          <p:nvCxnSpPr>
            <p:cNvPr id="31" name="Straight Connector 30"/>
            <p:cNvCxnSpPr/>
            <p:nvPr userDrawn="1"/>
          </p:nvCxnSpPr>
          <p:spPr>
            <a:xfrm rot="5400000">
              <a:off x="5779037" y="6555947"/>
              <a:ext cx="303726" cy="0"/>
            </a:xfrm>
            <a:prstGeom prst="line">
              <a:avLst/>
            </a:prstGeom>
            <a:ln>
              <a:solidFill>
                <a:srgbClr val="A3A3A3"/>
              </a:solidFill>
            </a:ln>
          </p:spPr>
          <p:style>
            <a:lnRef idx="1">
              <a:schemeClr val="accent1"/>
            </a:lnRef>
            <a:fillRef idx="0">
              <a:schemeClr val="accent1"/>
            </a:fillRef>
            <a:effectRef idx="0">
              <a:schemeClr val="accent1"/>
            </a:effectRef>
            <a:fontRef idx="minor">
              <a:schemeClr val="tx1"/>
            </a:fontRef>
          </p:style>
        </p:cxnSp>
      </p:grpSp>
      <p:sp>
        <p:nvSpPr>
          <p:cNvPr id="41" name="Rectangle 42"/>
          <p:cNvSpPr txBox="1">
            <a:spLocks noChangeArrowheads="1"/>
          </p:cNvSpPr>
          <p:nvPr userDrawn="1"/>
        </p:nvSpPr>
        <p:spPr bwMode="auto">
          <a:xfrm>
            <a:off x="5828196" y="6426228"/>
            <a:ext cx="633412" cy="307777"/>
          </a:xfrm>
          <a:prstGeom prst="rect">
            <a:avLst/>
          </a:prstGeom>
          <a:noFill/>
        </p:spPr>
        <p:txBody>
          <a:bodyPr wrap="square"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1166A7B-7A0D-45A7-8528-CB0B5EDDA38F}" type="slidenum">
              <a:rPr lang="en-US" sz="1400" smtClean="0">
                <a:solidFill>
                  <a:srgbClr val="000000">
                    <a:lumMod val="50000"/>
                    <a:lumOff val="50000"/>
                  </a:srgbClr>
                </a:solidFill>
                <a:latin typeface="Calibri" panose="020F0502020204030204" pitchFamily="34" charset="0"/>
                <a:cs typeface="Calibri" panose="020F0502020204030204" pitchFamily="34" charset="0"/>
              </a:rPr>
              <a:pPr/>
              <a:t>‹#›</a:t>
            </a:fld>
            <a:endParaRPr lang="en-US" sz="1400" dirty="0" smtClean="0">
              <a:solidFill>
                <a:srgbClr val="000000">
                  <a:lumMod val="50000"/>
                  <a:lumOff val="50000"/>
                </a:srgbClr>
              </a:solidFill>
              <a:latin typeface="Calibri" panose="020F0502020204030204" pitchFamily="34" charset="0"/>
              <a:cs typeface="Calibri" panose="020F0502020204030204" pitchFamily="34" charset="0"/>
            </a:endParaRPr>
          </a:p>
        </p:txBody>
      </p:sp>
      <p:pic>
        <p:nvPicPr>
          <p:cNvPr id="42" name="Picture 41" descr="Cognizant.png"/>
          <p:cNvPicPr>
            <a:picLocks noChangeAspect="1"/>
          </p:cNvPicPr>
          <p:nvPr userDrawn="1"/>
        </p:nvPicPr>
        <p:blipFill>
          <a:blip r:embed="rId5" cstate="screen"/>
          <a:stretch>
            <a:fillRect/>
          </a:stretch>
        </p:blipFill>
        <p:spPr>
          <a:xfrm>
            <a:off x="76201" y="6318905"/>
            <a:ext cx="1562100" cy="561975"/>
          </a:xfrm>
          <a:prstGeom prst="rect">
            <a:avLst/>
          </a:prstGeom>
          <a:effectLst/>
        </p:spPr>
      </p:pic>
    </p:spTree>
    <p:extLst>
      <p:ext uri="{BB962C8B-B14F-4D97-AF65-F5344CB8AC3E}">
        <p14:creationId xmlns:p14="http://schemas.microsoft.com/office/powerpoint/2010/main" val="3709086566"/>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ver Slide - White">
    <p:spTree>
      <p:nvGrpSpPr>
        <p:cNvPr id="1" name=""/>
        <p:cNvGrpSpPr/>
        <p:nvPr/>
      </p:nvGrpSpPr>
      <p:grpSpPr>
        <a:xfrm>
          <a:off x="0" y="0"/>
          <a:ext cx="0" cy="0"/>
          <a:chOff x="0" y="0"/>
          <a:chExt cx="0" cy="0"/>
        </a:xfrm>
      </p:grpSpPr>
      <p:pic>
        <p:nvPicPr>
          <p:cNvPr id="2" name="Picture 1" descr="title 4x3.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 y="0"/>
            <a:ext cx="9144000" cy="6858000"/>
          </a:xfrm>
          <a:prstGeom prst="rect">
            <a:avLst/>
          </a:prstGeom>
        </p:spPr>
      </p:pic>
      <p:sp>
        <p:nvSpPr>
          <p:cNvPr id="9" name="Rectangle 8"/>
          <p:cNvSpPr/>
          <p:nvPr userDrawn="1"/>
        </p:nvSpPr>
        <p:spPr>
          <a:xfrm>
            <a:off x="8" y="2583544"/>
            <a:ext cx="9144000" cy="2177143"/>
          </a:xfrm>
          <a:prstGeom prst="rect">
            <a:avLst/>
          </a:prstGeom>
          <a:solidFill>
            <a:schemeClr val="tx2">
              <a:alpha val="8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defTabSz="685772"/>
            <a:endParaRPr lang="en-US" dirty="0">
              <a:solidFill>
                <a:prstClr val="white"/>
              </a:solidFill>
            </a:endParaRPr>
          </a:p>
        </p:txBody>
      </p:sp>
      <p:sp>
        <p:nvSpPr>
          <p:cNvPr id="11" name="TextBox 10"/>
          <p:cNvSpPr txBox="1"/>
          <p:nvPr userDrawn="1"/>
        </p:nvSpPr>
        <p:spPr>
          <a:xfrm>
            <a:off x="419109" y="6259302"/>
            <a:ext cx="1923143" cy="207749"/>
          </a:xfrm>
          <a:prstGeom prst="rect">
            <a:avLst/>
          </a:prstGeom>
          <a:noFill/>
        </p:spPr>
        <p:txBody>
          <a:bodyPr wrap="square" rtlCol="0">
            <a:spAutoFit/>
          </a:bodyPr>
          <a:lstStyle/>
          <a:p>
            <a:pPr defTabSz="685772"/>
            <a:r>
              <a:rPr lang="en-US" sz="750" b="1" dirty="0">
                <a:solidFill>
                  <a:prstClr val="white"/>
                </a:solidFill>
                <a:cs typeface="Arial"/>
              </a:rPr>
              <a:t>© </a:t>
            </a:r>
            <a:r>
              <a:rPr lang="en-US" sz="750" b="1" dirty="0" smtClean="0">
                <a:solidFill>
                  <a:prstClr val="white"/>
                </a:solidFill>
                <a:cs typeface="Arial"/>
              </a:rPr>
              <a:t>2018 </a:t>
            </a:r>
            <a:r>
              <a:rPr lang="en-US" sz="750" b="1" dirty="0">
                <a:solidFill>
                  <a:prstClr val="white"/>
                </a:solidFill>
                <a:cs typeface="Arial"/>
              </a:rPr>
              <a:t>Cognizant </a:t>
            </a:r>
          </a:p>
        </p:txBody>
      </p:sp>
      <p:pic>
        <p:nvPicPr>
          <p:cNvPr id="10" name="Picture 9" descr="Cognizant_LOGO.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19108" y="264938"/>
            <a:ext cx="1665501" cy="684559"/>
          </a:xfrm>
          <a:prstGeom prst="rect">
            <a:avLst/>
          </a:prstGeom>
        </p:spPr>
      </p:pic>
      <p:sp>
        <p:nvSpPr>
          <p:cNvPr id="12" name="Text Placeholder 12"/>
          <p:cNvSpPr>
            <a:spLocks noGrp="1"/>
          </p:cNvSpPr>
          <p:nvPr>
            <p:ph type="body" sz="quarter" idx="13" hasCustomPrompt="1"/>
          </p:nvPr>
        </p:nvSpPr>
        <p:spPr>
          <a:xfrm>
            <a:off x="419108" y="2910451"/>
            <a:ext cx="8284634" cy="429229"/>
          </a:xfrm>
          <a:prstGeom prst="rect">
            <a:avLst/>
          </a:prstGeom>
        </p:spPr>
        <p:txBody>
          <a:bodyPr>
            <a:normAutofit/>
          </a:bodyPr>
          <a:lstStyle>
            <a:lvl1pPr marL="0" indent="0">
              <a:buNone/>
              <a:defRPr sz="1350">
                <a:solidFill>
                  <a:schemeClr val="bg1"/>
                </a:solidFill>
                <a:latin typeface="Arial"/>
                <a:cs typeface="Arial"/>
              </a:defRPr>
            </a:lvl1pPr>
          </a:lstStyle>
          <a:p>
            <a:pPr lvl="0"/>
            <a:r>
              <a:rPr lang="en-US" dirty="0" smtClean="0"/>
              <a:t>Date</a:t>
            </a:r>
            <a:endParaRPr lang="en-US" dirty="0"/>
          </a:p>
        </p:txBody>
      </p:sp>
      <p:sp>
        <p:nvSpPr>
          <p:cNvPr id="14" name="Text Placeholder 14"/>
          <p:cNvSpPr>
            <a:spLocks noGrp="1"/>
          </p:cNvSpPr>
          <p:nvPr>
            <p:ph type="body" sz="quarter" idx="14" hasCustomPrompt="1"/>
          </p:nvPr>
        </p:nvSpPr>
        <p:spPr>
          <a:xfrm>
            <a:off x="419108" y="3346210"/>
            <a:ext cx="8284634" cy="461665"/>
          </a:xfrm>
          <a:prstGeom prst="rect">
            <a:avLst/>
          </a:prstGeom>
        </p:spPr>
        <p:txBody>
          <a:bodyPr wrap="square">
            <a:spAutoFit/>
          </a:bodyPr>
          <a:lstStyle>
            <a:lvl1pPr marL="0" indent="0">
              <a:lnSpc>
                <a:spcPct val="100000"/>
              </a:lnSpc>
              <a:buNone/>
              <a:defRPr sz="2400" baseline="0">
                <a:solidFill>
                  <a:srgbClr val="0099CC"/>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smtClean="0"/>
              <a:t>PRESENTATION TITLE GOES HERE</a:t>
            </a:r>
          </a:p>
        </p:txBody>
      </p:sp>
      <p:sp>
        <p:nvSpPr>
          <p:cNvPr id="17" name="Text Placeholder 12"/>
          <p:cNvSpPr>
            <a:spLocks noGrp="1"/>
          </p:cNvSpPr>
          <p:nvPr>
            <p:ph type="body" sz="quarter" idx="15" hasCustomPrompt="1"/>
          </p:nvPr>
        </p:nvSpPr>
        <p:spPr>
          <a:xfrm>
            <a:off x="419108" y="3936348"/>
            <a:ext cx="8284634" cy="446088"/>
          </a:xfrm>
          <a:prstGeom prst="rect">
            <a:avLst/>
          </a:prstGeom>
        </p:spPr>
        <p:txBody>
          <a:bodyPr>
            <a:normAutofit/>
          </a:bodyPr>
          <a:lstStyle>
            <a:lvl1pPr marL="0" indent="0">
              <a:buNone/>
              <a:defRPr sz="1350" baseline="0">
                <a:solidFill>
                  <a:srgbClr val="FFFFFF"/>
                </a:solidFill>
                <a:latin typeface="Arial"/>
                <a:cs typeface="Arial"/>
              </a:defRPr>
            </a:lvl1pPr>
          </a:lstStyle>
          <a:p>
            <a:pPr lvl="0"/>
            <a:r>
              <a:rPr lang="en-US" dirty="0" smtClean="0"/>
              <a:t>Speaker Name / Title</a:t>
            </a:r>
            <a:endParaRPr lang="en-US" dirty="0"/>
          </a:p>
        </p:txBody>
      </p:sp>
    </p:spTree>
    <p:extLst>
      <p:ext uri="{BB962C8B-B14F-4D97-AF65-F5344CB8AC3E}">
        <p14:creationId xmlns:p14="http://schemas.microsoft.com/office/powerpoint/2010/main" val="37179769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88090" y="787656"/>
            <a:ext cx="8567928" cy="518464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30"/>
          <p:cNvSpPr>
            <a:spLocks noChangeArrowheads="1"/>
          </p:cNvSpPr>
          <p:nvPr userDrawn="1"/>
        </p:nvSpPr>
        <p:spPr bwMode="ltGray">
          <a:xfrm>
            <a:off x="0" y="52386"/>
            <a:ext cx="177800" cy="427036"/>
          </a:xfrm>
          <a:prstGeom prst="rect">
            <a:avLst/>
          </a:prstGeom>
          <a:solidFill>
            <a:srgbClr val="159B2B"/>
          </a:solidFill>
          <a:ln>
            <a:noFill/>
          </a:ln>
          <a:effectLst/>
          <a:extLst/>
        </p:spPr>
        <p:txBody>
          <a:bodyPr wrap="none" anchor="ctr"/>
          <a:lstStyle/>
          <a:p>
            <a:endParaRPr lang="en-US" dirty="0">
              <a:latin typeface="Calibri" panose="020F0502020204030204" pitchFamily="34" charset="0"/>
              <a:cs typeface="Calibri" panose="020F0502020204030204" pitchFamily="34" charset="0"/>
            </a:endParaRPr>
          </a:p>
        </p:txBody>
      </p:sp>
      <p:sp>
        <p:nvSpPr>
          <p:cNvPr id="2" name="Title 1"/>
          <p:cNvSpPr>
            <a:spLocks noGrp="1"/>
          </p:cNvSpPr>
          <p:nvPr>
            <p:ph type="title"/>
          </p:nvPr>
        </p:nvSpPr>
        <p:spPr>
          <a:xfrm>
            <a:off x="177800" y="-14628"/>
            <a:ext cx="7830186" cy="484185"/>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284386670"/>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with Header">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39980" y="6375970"/>
            <a:ext cx="505263" cy="433958"/>
          </a:xfrm>
        </p:spPr>
        <p:txBody>
          <a:bodyPr/>
          <a:lstStyle/>
          <a:p>
            <a:fld id="{B32AB80A-78BA-6B42-BA0D-B44ACF890F5A}" type="slidenum">
              <a:rPr lang="en-US" smtClean="0">
                <a:solidFill>
                  <a:prstClr val="white"/>
                </a:solidFill>
              </a:rPr>
              <a:pPr/>
              <a:t>‹#›</a:t>
            </a:fld>
            <a:endParaRPr lang="en-US" dirty="0">
              <a:solidFill>
                <a:prstClr val="white"/>
              </a:solidFill>
            </a:endParaRPr>
          </a:p>
        </p:txBody>
      </p:sp>
      <p:sp>
        <p:nvSpPr>
          <p:cNvPr id="2" name="Title 1"/>
          <p:cNvSpPr>
            <a:spLocks noGrp="1"/>
          </p:cNvSpPr>
          <p:nvPr>
            <p:ph type="title" hasCustomPrompt="1"/>
          </p:nvPr>
        </p:nvSpPr>
        <p:spPr>
          <a:xfrm>
            <a:off x="81886" y="1"/>
            <a:ext cx="8966579" cy="395785"/>
          </a:xfrm>
        </p:spPr>
        <p:txBody>
          <a:bodyPr anchor="ctr">
            <a:noAutofit/>
          </a:bodyPr>
          <a:lstStyle>
            <a:lvl1pPr algn="l" defTabSz="342900" rtl="0" eaLnBrk="1" latinLnBrk="0" hangingPunct="1">
              <a:spcBef>
                <a:spcPct val="0"/>
              </a:spcBef>
              <a:buNone/>
              <a:defRPr lang="en-US" sz="1350" b="1" kern="1200" dirty="0">
                <a:solidFill>
                  <a:srgbClr val="0099CC"/>
                </a:solidFill>
                <a:latin typeface="+mj-lt"/>
                <a:ea typeface="+mj-ea"/>
                <a:cs typeface="+mj-cs"/>
              </a:defRPr>
            </a:lvl1pPr>
          </a:lstStyle>
          <a:p>
            <a:r>
              <a:rPr lang="en-US" dirty="0" smtClean="0"/>
              <a:t>Header</a:t>
            </a:r>
            <a:endParaRPr lang="en-US" dirty="0"/>
          </a:p>
        </p:txBody>
      </p:sp>
    </p:spTree>
    <p:extLst>
      <p:ext uri="{BB962C8B-B14F-4D97-AF65-F5344CB8AC3E}">
        <p14:creationId xmlns:p14="http://schemas.microsoft.com/office/powerpoint/2010/main" val="2955037171"/>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Keep Challenging">
    <p:spTree>
      <p:nvGrpSpPr>
        <p:cNvPr id="1" name=""/>
        <p:cNvGrpSpPr/>
        <p:nvPr/>
      </p:nvGrpSpPr>
      <p:grpSpPr>
        <a:xfrm>
          <a:off x="0" y="0"/>
          <a:ext cx="0" cy="0"/>
          <a:chOff x="0" y="0"/>
          <a:chExt cx="0" cy="0"/>
        </a:xfrm>
      </p:grpSpPr>
      <p:sp>
        <p:nvSpPr>
          <p:cNvPr id="5" name="Rectangle 4"/>
          <p:cNvSpPr/>
          <p:nvPr userDrawn="1"/>
        </p:nvSpPr>
        <p:spPr>
          <a:xfrm>
            <a:off x="8" y="0"/>
            <a:ext cx="9144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772"/>
            <a:endParaRPr lang="en-US" dirty="0">
              <a:solidFill>
                <a:prstClr val="white"/>
              </a:solidFill>
            </a:endParaRPr>
          </a:p>
        </p:txBody>
      </p:sp>
      <p:pic>
        <p:nvPicPr>
          <p:cNvPr id="3" name="Picture 2" descr="4x3-01.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 y="0"/>
            <a:ext cx="9144000" cy="6858000"/>
          </a:xfrm>
          <a:prstGeom prst="rect">
            <a:avLst/>
          </a:prstGeom>
        </p:spPr>
      </p:pic>
      <p:sp>
        <p:nvSpPr>
          <p:cNvPr id="2" name="Title 1"/>
          <p:cNvSpPr>
            <a:spLocks noGrp="1"/>
          </p:cNvSpPr>
          <p:nvPr>
            <p:ph type="title" hasCustomPrompt="1"/>
          </p:nvPr>
        </p:nvSpPr>
        <p:spPr>
          <a:xfrm>
            <a:off x="5327201" y="3629157"/>
            <a:ext cx="3616148" cy="607258"/>
          </a:xfrm>
        </p:spPr>
        <p:txBody>
          <a:bodyPr>
            <a:normAutofit/>
          </a:bodyPr>
          <a:lstStyle>
            <a:lvl1pPr>
              <a:defRPr sz="3000">
                <a:solidFill>
                  <a:schemeClr val="tx2">
                    <a:lumMod val="75000"/>
                    <a:lumOff val="25000"/>
                  </a:schemeClr>
                </a:solidFill>
              </a:defRPr>
            </a:lvl1pPr>
          </a:lstStyle>
          <a:p>
            <a:r>
              <a:rPr lang="en-US" dirty="0" smtClean="0"/>
              <a:t>Thank you</a:t>
            </a:r>
            <a:endParaRPr lang="en-US" dirty="0"/>
          </a:p>
        </p:txBody>
      </p:sp>
      <p:sp>
        <p:nvSpPr>
          <p:cNvPr id="8" name="Text Placeholder 7"/>
          <p:cNvSpPr>
            <a:spLocks noGrp="1"/>
          </p:cNvSpPr>
          <p:nvPr>
            <p:ph type="body" sz="quarter" idx="10" hasCustomPrompt="1"/>
          </p:nvPr>
        </p:nvSpPr>
        <p:spPr>
          <a:xfrm>
            <a:off x="5327658" y="4427538"/>
            <a:ext cx="3633788" cy="1924050"/>
          </a:xfrm>
          <a:prstGeom prst="rect">
            <a:avLst/>
          </a:prstGeom>
        </p:spPr>
        <p:txBody>
          <a:bodyPr vert="horz">
            <a:normAutofit/>
          </a:bodyPr>
          <a:lstStyle>
            <a:lvl1pPr marL="0" indent="0">
              <a:buNone/>
              <a:defRPr sz="1800">
                <a:solidFill>
                  <a:schemeClr val="tx2">
                    <a:lumMod val="75000"/>
                    <a:lumOff val="25000"/>
                  </a:schemeClr>
                </a:solidFill>
              </a:defRPr>
            </a:lvl1pPr>
            <a:lvl2pPr marL="342900" indent="0">
              <a:buNone/>
              <a:defRPr>
                <a:solidFill>
                  <a:srgbClr val="141414"/>
                </a:solidFill>
              </a:defRPr>
            </a:lvl2pPr>
            <a:lvl3pPr marL="685800" indent="0">
              <a:buNone/>
              <a:defRPr>
                <a:solidFill>
                  <a:srgbClr val="141414"/>
                </a:solidFill>
              </a:defRPr>
            </a:lvl3pPr>
            <a:lvl4pPr marL="1028700" indent="0">
              <a:buNone/>
              <a:defRPr>
                <a:solidFill>
                  <a:srgbClr val="141414"/>
                </a:solidFill>
              </a:defRPr>
            </a:lvl4pPr>
            <a:lvl5pPr marL="1371600" indent="0">
              <a:buNone/>
              <a:defRPr>
                <a:solidFill>
                  <a:srgbClr val="141414"/>
                </a:solidFill>
              </a:defRPr>
            </a:lvl5pPr>
          </a:lstStyle>
          <a:p>
            <a:pPr lvl="0"/>
            <a:r>
              <a:rPr lang="en-US" dirty="0" smtClean="0"/>
              <a:t>Name</a:t>
            </a:r>
            <a:br>
              <a:rPr lang="en-US" dirty="0" smtClean="0"/>
            </a:br>
            <a:r>
              <a:rPr lang="en-US" dirty="0" smtClean="0"/>
              <a:t>Email</a:t>
            </a:r>
          </a:p>
        </p:txBody>
      </p:sp>
      <p:pic>
        <p:nvPicPr>
          <p:cNvPr id="9" name="Picture 8" descr="Cognizant_LOGO.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915764" y="337334"/>
            <a:ext cx="1805331" cy="684559"/>
          </a:xfrm>
          <a:prstGeom prst="rect">
            <a:avLst/>
          </a:prstGeom>
        </p:spPr>
      </p:pic>
    </p:spTree>
    <p:extLst>
      <p:ext uri="{BB962C8B-B14F-4D97-AF65-F5344CB8AC3E}">
        <p14:creationId xmlns:p14="http://schemas.microsoft.com/office/powerpoint/2010/main" val="1883936988"/>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ransition Slide">
    <p:spTree>
      <p:nvGrpSpPr>
        <p:cNvPr id="1" name=""/>
        <p:cNvGrpSpPr/>
        <p:nvPr/>
      </p:nvGrpSpPr>
      <p:grpSpPr>
        <a:xfrm>
          <a:off x="0" y="0"/>
          <a:ext cx="0" cy="0"/>
          <a:chOff x="0" y="0"/>
          <a:chExt cx="0" cy="0"/>
        </a:xfrm>
      </p:grpSpPr>
      <p:pic>
        <p:nvPicPr>
          <p:cNvPr id="7" name="Picture 6" descr="trans.png"/>
          <p:cNvPicPr>
            <a:picLocks noChangeAspect="1"/>
          </p:cNvPicPr>
          <p:nvPr userDrawn="1"/>
        </p:nvPicPr>
        <p:blipFill rotWithShape="1">
          <a:blip r:embed="rId2" cstate="email">
            <a:extLst>
              <a:ext uri="{28A0092B-C50C-407E-A947-70E740481C1C}">
                <a14:useLocalDpi xmlns:a14="http://schemas.microsoft.com/office/drawing/2010/main"/>
              </a:ext>
            </a:extLst>
          </a:blip>
          <a:srcRect b="7829"/>
          <a:stretch/>
        </p:blipFill>
        <p:spPr>
          <a:xfrm>
            <a:off x="2" y="-12415"/>
            <a:ext cx="9144000" cy="6328155"/>
          </a:xfrm>
          <a:prstGeom prst="rect">
            <a:avLst/>
          </a:prstGeom>
        </p:spPr>
      </p:pic>
      <p:sp>
        <p:nvSpPr>
          <p:cNvPr id="3" name="Content Placeholder 2"/>
          <p:cNvSpPr>
            <a:spLocks noGrp="1"/>
          </p:cNvSpPr>
          <p:nvPr>
            <p:ph idx="1" hasCustomPrompt="1"/>
          </p:nvPr>
        </p:nvSpPr>
        <p:spPr>
          <a:xfrm>
            <a:off x="717178" y="3107559"/>
            <a:ext cx="8059271" cy="627739"/>
          </a:xfrm>
          <a:prstGeom prst="rect">
            <a:avLst/>
          </a:prstGeom>
        </p:spPr>
        <p:txBody>
          <a:bodyPr anchor="ctr">
            <a:noAutofit/>
          </a:bodyPr>
          <a:lstStyle>
            <a:lvl1pPr marL="0" indent="0">
              <a:buNone/>
              <a:defRPr sz="3200">
                <a:solidFill>
                  <a:schemeClr val="bg1"/>
                </a:solidFill>
              </a:defRPr>
            </a:lvl1pPr>
            <a:lvl2pPr marL="342789" indent="0">
              <a:buNone/>
              <a:defRPr>
                <a:solidFill>
                  <a:schemeClr val="tx2"/>
                </a:solidFill>
              </a:defRPr>
            </a:lvl2pPr>
            <a:lvl3pPr marL="685577" indent="0">
              <a:buNone/>
              <a:defRPr>
                <a:solidFill>
                  <a:schemeClr val="tx2"/>
                </a:solidFill>
              </a:defRPr>
            </a:lvl3pPr>
            <a:lvl4pPr marL="1028366" indent="0">
              <a:buNone/>
              <a:defRPr>
                <a:solidFill>
                  <a:schemeClr val="tx2"/>
                </a:solidFill>
              </a:defRPr>
            </a:lvl4pPr>
            <a:lvl5pPr marL="1371154" indent="0">
              <a:buNone/>
              <a:defRPr>
                <a:solidFill>
                  <a:schemeClr val="tx2"/>
                </a:solidFill>
              </a:defRPr>
            </a:lvl5pPr>
          </a:lstStyle>
          <a:p>
            <a:pPr lvl="0"/>
            <a:r>
              <a:rPr lang="en-US" dirty="0" smtClean="0"/>
              <a:t>Transition Slide </a:t>
            </a:r>
            <a:endParaRPr lang="en-US" dirty="0"/>
          </a:p>
        </p:txBody>
      </p:sp>
      <p:sp>
        <p:nvSpPr>
          <p:cNvPr id="6" name="Slide Number Placeholder 5"/>
          <p:cNvSpPr>
            <a:spLocks noGrp="1"/>
          </p:cNvSpPr>
          <p:nvPr>
            <p:ph type="sldNum" sz="quarter" idx="12"/>
          </p:nvPr>
        </p:nvSpPr>
        <p:spPr/>
        <p:txBody>
          <a:bodyPr/>
          <a:lstStyle/>
          <a:p>
            <a:fld id="{B32AB80A-78BA-6B42-BA0D-B44ACF890F5A}"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25909225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_Transition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latin typeface="Century Gothic"/>
                <a:cs typeface="Century Gothic"/>
              </a:defRPr>
            </a:lvl1pPr>
          </a:lstStyle>
          <a:p>
            <a:fld id="{B32AB80A-78BA-6B42-BA0D-B44ACF890F5A}" type="slidenum">
              <a:rPr lang="en-US" smtClean="0">
                <a:solidFill>
                  <a:prstClr val="white"/>
                </a:solidFill>
              </a:rPr>
              <a:pPr/>
              <a:t>‹#›</a:t>
            </a:fld>
            <a:endParaRPr lang="en-US" dirty="0">
              <a:solidFill>
                <a:prstClr val="white"/>
              </a:solidFill>
            </a:endParaRPr>
          </a:p>
        </p:txBody>
      </p:sp>
      <p:cxnSp>
        <p:nvCxnSpPr>
          <p:cNvPr id="5" name="Straight Connector 4"/>
          <p:cNvCxnSpPr/>
          <p:nvPr userDrawn="1"/>
        </p:nvCxnSpPr>
        <p:spPr>
          <a:xfrm>
            <a:off x="408222" y="2256353"/>
            <a:ext cx="8363857" cy="0"/>
          </a:xfrm>
          <a:prstGeom prst="line">
            <a:avLst/>
          </a:prstGeom>
          <a:ln w="1270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a:off x="399757" y="3898885"/>
            <a:ext cx="8363857" cy="0"/>
          </a:xfrm>
          <a:prstGeom prst="line">
            <a:avLst/>
          </a:prstGeom>
          <a:ln w="1270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9" name="Content Placeholder 2"/>
          <p:cNvSpPr>
            <a:spLocks noGrp="1"/>
          </p:cNvSpPr>
          <p:nvPr>
            <p:ph idx="1" hasCustomPrompt="1"/>
          </p:nvPr>
        </p:nvSpPr>
        <p:spPr>
          <a:xfrm>
            <a:off x="403896" y="2633409"/>
            <a:ext cx="8333705" cy="627739"/>
          </a:xfrm>
          <a:prstGeom prst="rect">
            <a:avLst/>
          </a:prstGeom>
        </p:spPr>
        <p:txBody>
          <a:bodyPr lIns="68580" tIns="34290" rIns="68580" bIns="34290">
            <a:normAutofit/>
          </a:bodyPr>
          <a:lstStyle>
            <a:lvl1pPr marL="0" indent="0">
              <a:buNone/>
              <a:defRPr sz="2699">
                <a:solidFill>
                  <a:srgbClr val="141414"/>
                </a:solidFill>
                <a:latin typeface="Century Gothic"/>
                <a:cs typeface="Century Gothic"/>
              </a:defRPr>
            </a:lvl1pPr>
            <a:lvl2pPr marL="342815" indent="0">
              <a:buNone/>
              <a:defRPr>
                <a:solidFill>
                  <a:schemeClr val="tx2"/>
                </a:solidFill>
              </a:defRPr>
            </a:lvl2pPr>
            <a:lvl3pPr marL="685628" indent="0">
              <a:buNone/>
              <a:defRPr>
                <a:solidFill>
                  <a:schemeClr val="tx2"/>
                </a:solidFill>
              </a:defRPr>
            </a:lvl3pPr>
            <a:lvl4pPr marL="1028443" indent="0">
              <a:buNone/>
              <a:defRPr>
                <a:solidFill>
                  <a:schemeClr val="tx2"/>
                </a:solidFill>
              </a:defRPr>
            </a:lvl4pPr>
            <a:lvl5pPr marL="1371257" indent="0">
              <a:buNone/>
              <a:defRPr>
                <a:solidFill>
                  <a:schemeClr val="tx2"/>
                </a:solidFill>
              </a:defRPr>
            </a:lvl5pPr>
          </a:lstStyle>
          <a:p>
            <a:pPr lvl="0"/>
            <a:r>
              <a:rPr lang="en-US" dirty="0" smtClean="0"/>
              <a:t>Transition Slide </a:t>
            </a:r>
            <a:endParaRPr lang="en-US" dirty="0"/>
          </a:p>
        </p:txBody>
      </p:sp>
    </p:spTree>
    <p:extLst>
      <p:ext uri="{BB962C8B-B14F-4D97-AF65-F5344CB8AC3E}">
        <p14:creationId xmlns:p14="http://schemas.microsoft.com/office/powerpoint/2010/main" val="58531206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2313" y="2678907"/>
            <a:ext cx="7772400" cy="1500187"/>
          </a:xfrm>
        </p:spPr>
        <p:txBody>
          <a:bodyPr anchor="ctr"/>
          <a:lstStyle>
            <a:lvl1pPr marL="0" indent="0" algn="ctr">
              <a:buNone/>
              <a:defRPr sz="3600" b="1"/>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extLst>
      <p:ext uri="{BB962C8B-B14F-4D97-AF65-F5344CB8AC3E}">
        <p14:creationId xmlns:p14="http://schemas.microsoft.com/office/powerpoint/2010/main" val="116411558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86308" y="774705"/>
            <a:ext cx="4202584" cy="518159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29708" y="774705"/>
            <a:ext cx="4202584" cy="518159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0514361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5742817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965686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727450" y="805950"/>
            <a:ext cx="5111750" cy="51429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92100" y="800100"/>
            <a:ext cx="3325813" cy="513892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itle 7"/>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5871752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ctr"/>
          <a:lstStyle>
            <a:lvl1pPr algn="l">
              <a:defRPr sz="2000" b="1">
                <a:solidFill>
                  <a:schemeClr val="tx1"/>
                </a:solidFill>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1868790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21" Type="http://schemas.openxmlformats.org/officeDocument/2006/relationships/image" Target="../media/image5.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microsoft.com/office/2007/relationships/hdphoto" Target="../media/hdphoto1.wdp"/><Relationship Id="rId2" Type="http://schemas.openxmlformats.org/officeDocument/2006/relationships/slideLayout" Target="../slideLayouts/slideLayout2.xml"/><Relationship Id="rId16" Type="http://schemas.openxmlformats.org/officeDocument/2006/relationships/image" Target="../media/image1.png"/><Relationship Id="rId20" Type="http://schemas.openxmlformats.org/officeDocument/2006/relationships/image" Target="../media/image4.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image" Target="../media/image2.png"/><Relationship Id="rId3" Type="http://schemas.openxmlformats.org/officeDocument/2006/relationships/slideLayout" Target="../slideLayouts/slideLayout17.xml"/><Relationship Id="rId21" Type="http://schemas.openxmlformats.org/officeDocument/2006/relationships/image" Target="../media/image3.png"/><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microsoft.com/office/2007/relationships/hdphoto" Target="../media/hdphoto1.wdp"/><Relationship Id="rId2" Type="http://schemas.openxmlformats.org/officeDocument/2006/relationships/slideLayout" Target="../slideLayouts/slideLayout16.xml"/><Relationship Id="rId16" Type="http://schemas.openxmlformats.org/officeDocument/2006/relationships/image" Target="../media/image1.png"/><Relationship Id="rId20" Type="http://schemas.openxmlformats.org/officeDocument/2006/relationships/image" Target="../media/image13.png"/><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19" Type="http://schemas.openxmlformats.org/officeDocument/2006/relationships/image" Target="../media/image11.png"/><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31.xml"/><Relationship Id="rId7" Type="http://schemas.openxmlformats.org/officeDocument/2006/relationships/image" Target="../media/image14.png"/><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theme" Target="../theme/theme3.xml"/><Relationship Id="rId5" Type="http://schemas.openxmlformats.org/officeDocument/2006/relationships/slideLayout" Target="../slideLayouts/slideLayout33.xml"/><Relationship Id="rId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16" cstate="print">
            <a:extLst>
              <a:ext uri="{BEBA8EAE-BF5A-486C-A8C5-ECC9F3942E4B}">
                <a14:imgProps xmlns:a14="http://schemas.microsoft.com/office/drawing/2010/main">
                  <a14:imgLayer r:embed="rId17">
                    <a14:imgEffect>
                      <a14:sharpenSoften amount="100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286" y="215"/>
            <a:ext cx="9143427" cy="6857570"/>
          </a:xfrm>
          <a:prstGeom prst="rect">
            <a:avLst/>
          </a:prstGeom>
        </p:spPr>
      </p:pic>
      <p:grpSp>
        <p:nvGrpSpPr>
          <p:cNvPr id="6" name="Group 5"/>
          <p:cNvGrpSpPr/>
          <p:nvPr/>
        </p:nvGrpSpPr>
        <p:grpSpPr>
          <a:xfrm>
            <a:off x="8071486" y="174622"/>
            <a:ext cx="914400" cy="304800"/>
            <a:chOff x="7796213" y="138111"/>
            <a:chExt cx="1143000" cy="381000"/>
          </a:xfrm>
        </p:grpSpPr>
        <p:sp>
          <p:nvSpPr>
            <p:cNvPr id="1056" name="AutoShape 32"/>
            <p:cNvSpPr>
              <a:spLocks noChangeArrowheads="1"/>
            </p:cNvSpPr>
            <p:nvPr/>
          </p:nvSpPr>
          <p:spPr bwMode="gray">
            <a:xfrm rot="-37800000">
              <a:off x="7720013" y="214311"/>
              <a:ext cx="381000" cy="228600"/>
            </a:xfrm>
            <a:prstGeom prst="triangle">
              <a:avLst>
                <a:gd name="adj" fmla="val 50000"/>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anose="020F0502020204030204" pitchFamily="34" charset="0"/>
                <a:cs typeface="Calibri" panose="020F0502020204030204" pitchFamily="34" charset="0"/>
              </a:endParaRPr>
            </a:p>
          </p:txBody>
        </p:sp>
        <p:sp>
          <p:nvSpPr>
            <p:cNvPr id="1057" name="AutoShape 33"/>
            <p:cNvSpPr>
              <a:spLocks noChangeArrowheads="1"/>
            </p:cNvSpPr>
            <p:nvPr/>
          </p:nvSpPr>
          <p:spPr bwMode="gray">
            <a:xfrm rot="-37800000">
              <a:off x="8024813" y="214311"/>
              <a:ext cx="381000" cy="228600"/>
            </a:xfrm>
            <a:prstGeom prst="triangle">
              <a:avLst>
                <a:gd name="adj" fmla="val 50000"/>
              </a:avLst>
            </a:prstGeom>
            <a:solidFill>
              <a:schemeClr val="bg2">
                <a:alpha val="84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anose="020F0502020204030204" pitchFamily="34" charset="0"/>
                <a:cs typeface="Calibri" panose="020F0502020204030204" pitchFamily="34" charset="0"/>
              </a:endParaRPr>
            </a:p>
          </p:txBody>
        </p:sp>
        <p:sp>
          <p:nvSpPr>
            <p:cNvPr id="1058" name="AutoShape 34"/>
            <p:cNvSpPr>
              <a:spLocks noChangeArrowheads="1"/>
            </p:cNvSpPr>
            <p:nvPr/>
          </p:nvSpPr>
          <p:spPr bwMode="gray">
            <a:xfrm rot="-37800000">
              <a:off x="8329613" y="214311"/>
              <a:ext cx="381000" cy="228600"/>
            </a:xfrm>
            <a:prstGeom prst="triangle">
              <a:avLst>
                <a:gd name="adj" fmla="val 50000"/>
              </a:avLst>
            </a:prstGeom>
            <a:solidFill>
              <a:schemeClr val="bg2">
                <a:alpha val="56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anose="020F0502020204030204" pitchFamily="34" charset="0"/>
                <a:cs typeface="Calibri" panose="020F0502020204030204" pitchFamily="34" charset="0"/>
              </a:endParaRPr>
            </a:p>
          </p:txBody>
        </p:sp>
        <p:sp>
          <p:nvSpPr>
            <p:cNvPr id="1059" name="AutoShape 35"/>
            <p:cNvSpPr>
              <a:spLocks noChangeArrowheads="1"/>
            </p:cNvSpPr>
            <p:nvPr/>
          </p:nvSpPr>
          <p:spPr bwMode="gray">
            <a:xfrm rot="-37800000">
              <a:off x="8634413" y="214311"/>
              <a:ext cx="381000" cy="228600"/>
            </a:xfrm>
            <a:prstGeom prst="triangle">
              <a:avLst>
                <a:gd name="adj" fmla="val 50000"/>
              </a:avLst>
            </a:prstGeom>
            <a:solidFill>
              <a:schemeClr val="bg2">
                <a:alpha val="27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anose="020F0502020204030204" pitchFamily="34" charset="0"/>
                <a:cs typeface="Calibri" panose="020F0502020204030204" pitchFamily="34" charset="0"/>
              </a:endParaRPr>
            </a:p>
          </p:txBody>
        </p:sp>
      </p:grpSp>
      <p:sp>
        <p:nvSpPr>
          <p:cNvPr id="1027" name="Rectangle 3"/>
          <p:cNvSpPr>
            <a:spLocks noGrp="1" noChangeArrowheads="1"/>
          </p:cNvSpPr>
          <p:nvPr>
            <p:ph type="body" idx="1"/>
          </p:nvPr>
        </p:nvSpPr>
        <p:spPr bwMode="auto">
          <a:xfrm>
            <a:off x="290123" y="787405"/>
            <a:ext cx="8563755" cy="5181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pic>
        <p:nvPicPr>
          <p:cNvPr id="15" name="Picture 6"/>
          <p:cNvPicPr>
            <a:picLocks noChangeAspect="1" noChangeArrowheads="1"/>
          </p:cNvPicPr>
          <p:nvPr/>
        </p:nvPicPr>
        <p:blipFill>
          <a:blip r:embed="rId18" cstate="print">
            <a:extLst>
              <a:ext uri="{28A0092B-C50C-407E-A947-70E740481C1C}">
                <a14:useLocalDpi xmlns:a14="http://schemas.microsoft.com/office/drawing/2010/main" val="0"/>
              </a:ext>
            </a:extLst>
          </a:blip>
          <a:stretch>
            <a:fillRect/>
          </a:stretch>
        </p:blipFill>
        <p:spPr bwMode="auto">
          <a:xfrm>
            <a:off x="0" y="6542500"/>
            <a:ext cx="9144000" cy="31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0" y="6276447"/>
            <a:ext cx="9144000" cy="5853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17"/>
          <p:cNvGrpSpPr/>
          <p:nvPr/>
        </p:nvGrpSpPr>
        <p:grpSpPr>
          <a:xfrm>
            <a:off x="2743200" y="6404819"/>
            <a:ext cx="3048001" cy="316305"/>
            <a:chOff x="2895599" y="6404084"/>
            <a:chExt cx="3048001" cy="316305"/>
          </a:xfrm>
        </p:grpSpPr>
        <p:sp>
          <p:nvSpPr>
            <p:cNvPr id="19" name="TextBox 18"/>
            <p:cNvSpPr txBox="1"/>
            <p:nvPr userDrawn="1"/>
          </p:nvSpPr>
          <p:spPr>
            <a:xfrm>
              <a:off x="2895599" y="6443390"/>
              <a:ext cx="3048001" cy="276999"/>
            </a:xfrm>
            <a:prstGeom prst="rect">
              <a:avLst/>
            </a:prstGeom>
            <a:noFill/>
          </p:spPr>
          <p:txBody>
            <a:bodyPr wrap="square" rtlCol="0">
              <a:spAutoFit/>
            </a:bodyPr>
            <a:lstStyle/>
            <a:p>
              <a:pPr algn="ctr"/>
              <a:r>
                <a:rPr lang="en-US" sz="1200" dirty="0" smtClean="0">
                  <a:solidFill>
                    <a:prstClr val="black">
                      <a:lumMod val="50000"/>
                      <a:lumOff val="50000"/>
                    </a:prstClr>
                  </a:solidFill>
                  <a:latin typeface="Calibri" pitchFamily="34" charset="0"/>
                  <a:cs typeface="Calibri" panose="020F0502020204030204" pitchFamily="34" charset="0"/>
                </a:rPr>
                <a:t>www.cognizant.com |  Copyright © 2019 </a:t>
              </a:r>
              <a:endParaRPr lang="en-US" sz="1200" dirty="0">
                <a:solidFill>
                  <a:prstClr val="black">
                    <a:lumMod val="50000"/>
                    <a:lumOff val="50000"/>
                  </a:prstClr>
                </a:solidFill>
                <a:latin typeface="Calibri" pitchFamily="34" charset="0"/>
                <a:cs typeface="Calibri" panose="020F0502020204030204" pitchFamily="34" charset="0"/>
              </a:endParaRPr>
            </a:p>
          </p:txBody>
        </p:sp>
        <p:cxnSp>
          <p:nvCxnSpPr>
            <p:cNvPr id="20" name="Straight Connector 19"/>
            <p:cNvCxnSpPr/>
            <p:nvPr userDrawn="1"/>
          </p:nvCxnSpPr>
          <p:spPr>
            <a:xfrm rot="5400000">
              <a:off x="5779037" y="6555947"/>
              <a:ext cx="303726" cy="0"/>
            </a:xfrm>
            <a:prstGeom prst="line">
              <a:avLst/>
            </a:prstGeom>
            <a:ln>
              <a:solidFill>
                <a:srgbClr val="A3A3A3"/>
              </a:solidFill>
            </a:ln>
          </p:spPr>
          <p:style>
            <a:lnRef idx="1">
              <a:schemeClr val="accent1"/>
            </a:lnRef>
            <a:fillRef idx="0">
              <a:schemeClr val="accent1"/>
            </a:fillRef>
            <a:effectRef idx="0">
              <a:schemeClr val="accent1"/>
            </a:effectRef>
            <a:fontRef idx="minor">
              <a:schemeClr val="tx1"/>
            </a:fontRef>
          </p:style>
        </p:cxnSp>
      </p:grpSp>
      <p:sp>
        <p:nvSpPr>
          <p:cNvPr id="21" name="Rectangle 42"/>
          <p:cNvSpPr txBox="1">
            <a:spLocks noChangeArrowheads="1"/>
          </p:cNvSpPr>
          <p:nvPr/>
        </p:nvSpPr>
        <p:spPr bwMode="auto">
          <a:xfrm>
            <a:off x="5828196" y="6421360"/>
            <a:ext cx="633412" cy="307777"/>
          </a:xfrm>
          <a:prstGeom prst="rect">
            <a:avLst/>
          </a:prstGeom>
          <a:noFill/>
        </p:spPr>
        <p:txBody>
          <a:bodyPr wrap="square"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1166A7B-7A0D-45A7-8528-CB0B5EDDA38F}" type="slidenum">
              <a:rPr lang="en-US" sz="1400" smtClean="0">
                <a:solidFill>
                  <a:schemeClr val="tx1">
                    <a:lumMod val="50000"/>
                    <a:lumOff val="50000"/>
                  </a:schemeClr>
                </a:solidFill>
                <a:latin typeface="Calibri" panose="020F0502020204030204" pitchFamily="34" charset="0"/>
                <a:cs typeface="Calibri" panose="020F0502020204030204" pitchFamily="34" charset="0"/>
              </a:rPr>
              <a:pPr/>
              <a:t>‹#›</a:t>
            </a:fld>
            <a:endParaRPr lang="en-US" sz="1400" dirty="0" smtClean="0">
              <a:solidFill>
                <a:schemeClr val="tx1">
                  <a:lumMod val="50000"/>
                  <a:lumOff val="50000"/>
                </a:schemeClr>
              </a:solidFill>
              <a:latin typeface="Calibri" panose="020F0502020204030204" pitchFamily="34" charset="0"/>
              <a:cs typeface="Calibri" panose="020F0502020204030204" pitchFamily="34" charset="0"/>
            </a:endParaRPr>
          </a:p>
        </p:txBody>
      </p:sp>
      <p:sp>
        <p:nvSpPr>
          <p:cNvPr id="22" name="Rectangle 29"/>
          <p:cNvSpPr>
            <a:spLocks noChangeArrowheads="1"/>
          </p:cNvSpPr>
          <p:nvPr/>
        </p:nvSpPr>
        <p:spPr bwMode="gray">
          <a:xfrm>
            <a:off x="177800" y="-4182"/>
            <a:ext cx="8966200" cy="487145"/>
          </a:xfrm>
          <a:prstGeom prst="rect">
            <a:avLst/>
          </a:prstGeom>
          <a:solidFill>
            <a:schemeClr val="tx1">
              <a:lumMod val="75000"/>
              <a:lumOff val="25000"/>
            </a:schemeClr>
          </a:solidFill>
          <a:ln w="9525">
            <a:noFill/>
            <a:miter lim="800000"/>
            <a:headEnd/>
            <a:tailEnd/>
          </a:ln>
          <a:effectLst/>
          <a:extLst/>
        </p:spPr>
        <p:txBody>
          <a:bodyPr wrap="none" anchor="ctr"/>
          <a:lstStyle/>
          <a:p>
            <a:endParaRPr lang="en-US" sz="2400" b="1" i="1" dirty="0">
              <a:solidFill>
                <a:schemeClr val="bg1"/>
              </a:solidFill>
              <a:latin typeface="Calibri" panose="020F0502020204030204" pitchFamily="34" charset="0"/>
              <a:cs typeface="Calibri" panose="020F0502020204030204" pitchFamily="34" charset="0"/>
            </a:endParaRPr>
          </a:p>
        </p:txBody>
      </p:sp>
      <p:sp>
        <p:nvSpPr>
          <p:cNvPr id="23" name="Rectangle 30"/>
          <p:cNvSpPr>
            <a:spLocks noChangeArrowheads="1"/>
          </p:cNvSpPr>
          <p:nvPr/>
        </p:nvSpPr>
        <p:spPr bwMode="ltGray">
          <a:xfrm>
            <a:off x="0" y="0"/>
            <a:ext cx="177800" cy="484632"/>
          </a:xfrm>
          <a:prstGeom prst="rect">
            <a:avLst/>
          </a:prstGeom>
          <a:solidFill>
            <a:srgbClr val="159B2B"/>
          </a:solidFill>
          <a:ln>
            <a:noFill/>
          </a:ln>
          <a:effectLst/>
          <a:extLst/>
        </p:spPr>
        <p:txBody>
          <a:bodyPr wrap="none" anchor="ctr"/>
          <a:lstStyle/>
          <a:p>
            <a:endParaRPr lang="en-US" dirty="0">
              <a:latin typeface="Calibri" panose="020F0502020204030204" pitchFamily="34" charset="0"/>
              <a:cs typeface="Calibri" panose="020F0502020204030204" pitchFamily="34" charset="0"/>
            </a:endParaRPr>
          </a:p>
        </p:txBody>
      </p:sp>
      <p:grpSp>
        <p:nvGrpSpPr>
          <p:cNvPr id="24" name="Group 23"/>
          <p:cNvGrpSpPr/>
          <p:nvPr/>
        </p:nvGrpSpPr>
        <p:grpSpPr>
          <a:xfrm>
            <a:off x="8071486" y="111122"/>
            <a:ext cx="914400" cy="304800"/>
            <a:chOff x="7796213" y="138111"/>
            <a:chExt cx="1143000" cy="381000"/>
          </a:xfrm>
        </p:grpSpPr>
        <p:sp>
          <p:nvSpPr>
            <p:cNvPr id="25" name="AutoShape 32"/>
            <p:cNvSpPr>
              <a:spLocks noChangeArrowheads="1"/>
            </p:cNvSpPr>
            <p:nvPr/>
          </p:nvSpPr>
          <p:spPr bwMode="gray">
            <a:xfrm rot="-37800000">
              <a:off x="7720013" y="214311"/>
              <a:ext cx="381000" cy="228600"/>
            </a:xfrm>
            <a:prstGeom prst="triangle">
              <a:avLst>
                <a:gd name="adj" fmla="val 50000"/>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anose="020F0502020204030204" pitchFamily="34" charset="0"/>
                <a:cs typeface="Calibri" panose="020F0502020204030204" pitchFamily="34" charset="0"/>
              </a:endParaRPr>
            </a:p>
          </p:txBody>
        </p:sp>
        <p:sp>
          <p:nvSpPr>
            <p:cNvPr id="26" name="AutoShape 33"/>
            <p:cNvSpPr>
              <a:spLocks noChangeArrowheads="1"/>
            </p:cNvSpPr>
            <p:nvPr/>
          </p:nvSpPr>
          <p:spPr bwMode="gray">
            <a:xfrm rot="-37800000">
              <a:off x="8024813" y="214311"/>
              <a:ext cx="381000" cy="228600"/>
            </a:xfrm>
            <a:prstGeom prst="triangle">
              <a:avLst>
                <a:gd name="adj" fmla="val 50000"/>
              </a:avLst>
            </a:prstGeom>
            <a:solidFill>
              <a:schemeClr val="bg2">
                <a:alpha val="84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anose="020F0502020204030204" pitchFamily="34" charset="0"/>
                <a:cs typeface="Calibri" panose="020F0502020204030204" pitchFamily="34" charset="0"/>
              </a:endParaRPr>
            </a:p>
          </p:txBody>
        </p:sp>
        <p:sp>
          <p:nvSpPr>
            <p:cNvPr id="27" name="AutoShape 34"/>
            <p:cNvSpPr>
              <a:spLocks noChangeArrowheads="1"/>
            </p:cNvSpPr>
            <p:nvPr/>
          </p:nvSpPr>
          <p:spPr bwMode="gray">
            <a:xfrm rot="-37800000">
              <a:off x="8329613" y="214311"/>
              <a:ext cx="381000" cy="228600"/>
            </a:xfrm>
            <a:prstGeom prst="triangle">
              <a:avLst>
                <a:gd name="adj" fmla="val 50000"/>
              </a:avLst>
            </a:prstGeom>
            <a:solidFill>
              <a:schemeClr val="bg2">
                <a:alpha val="56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anose="020F0502020204030204" pitchFamily="34" charset="0"/>
                <a:cs typeface="Calibri" panose="020F0502020204030204" pitchFamily="34" charset="0"/>
              </a:endParaRPr>
            </a:p>
          </p:txBody>
        </p:sp>
        <p:sp>
          <p:nvSpPr>
            <p:cNvPr id="28" name="AutoShape 35"/>
            <p:cNvSpPr>
              <a:spLocks noChangeArrowheads="1"/>
            </p:cNvSpPr>
            <p:nvPr/>
          </p:nvSpPr>
          <p:spPr bwMode="gray">
            <a:xfrm rot="-37800000">
              <a:off x="8634413" y="214311"/>
              <a:ext cx="381000" cy="228600"/>
            </a:xfrm>
            <a:prstGeom prst="triangle">
              <a:avLst>
                <a:gd name="adj" fmla="val 50000"/>
              </a:avLst>
            </a:prstGeom>
            <a:solidFill>
              <a:schemeClr val="bg2">
                <a:alpha val="27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anose="020F0502020204030204" pitchFamily="34" charset="0"/>
                <a:cs typeface="Calibri" panose="020F0502020204030204" pitchFamily="34" charset="0"/>
              </a:endParaRPr>
            </a:p>
          </p:txBody>
        </p:sp>
      </p:grpSp>
      <p:sp>
        <p:nvSpPr>
          <p:cNvPr id="9" name="Title Placeholder 8"/>
          <p:cNvSpPr>
            <a:spLocks noGrp="1"/>
          </p:cNvSpPr>
          <p:nvPr>
            <p:ph type="title"/>
          </p:nvPr>
        </p:nvSpPr>
        <p:spPr>
          <a:xfrm>
            <a:off x="177800" y="-5575"/>
            <a:ext cx="7830186" cy="484185"/>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pic>
        <p:nvPicPr>
          <p:cNvPr id="1026" name="Picture 2" descr="D:\191814\Delivery Excellence\Mailers\Final Logos\delivery-excellence-without-tag.pn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7528308" y="6249571"/>
            <a:ext cx="1508762" cy="650441"/>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163277" y="6443977"/>
            <a:ext cx="1330657" cy="282987"/>
          </a:xfrm>
          <a:prstGeom prst="rect">
            <a:avLst/>
          </a:prstGeom>
        </p:spPr>
      </p:pic>
      <p:pic>
        <p:nvPicPr>
          <p:cNvPr id="30" name="Picture 29"/>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1546489" y="6386608"/>
            <a:ext cx="971864" cy="32995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61" r:id="rId2"/>
    <p:sldLayoutId id="2147483650" r:id="rId3"/>
    <p:sldLayoutId id="2147483651" r:id="rId4"/>
    <p:sldLayoutId id="2147483652" r:id="rId5"/>
    <p:sldLayoutId id="2147483654" r:id="rId6"/>
    <p:sldLayoutId id="2147483655" r:id="rId7"/>
    <p:sldLayoutId id="2147483656" r:id="rId8"/>
    <p:sldLayoutId id="2147483657" r:id="rId9"/>
    <p:sldLayoutId id="2147483658" r:id="rId10"/>
    <p:sldLayoutId id="2147483659" r:id="rId11"/>
    <p:sldLayoutId id="2147483660" r:id="rId12"/>
    <p:sldLayoutId id="2147483729" r:id="rId13"/>
    <p:sldLayoutId id="2147483797" r:id="rId14"/>
  </p:sldLayoutIdLst>
  <p:timing>
    <p:tnLst>
      <p:par>
        <p:cTn id="1" dur="indefinite" restart="never" nodeType="tmRoot"/>
      </p:par>
    </p:tnLst>
  </p:timing>
  <p:txStyles>
    <p:titleStyle>
      <a:lvl1pPr algn="l" rtl="0" eaLnBrk="1" fontAlgn="base" hangingPunct="1">
        <a:spcBef>
          <a:spcPct val="0"/>
        </a:spcBef>
        <a:spcAft>
          <a:spcPct val="0"/>
        </a:spcAft>
        <a:defRPr sz="2400" b="1" i="1">
          <a:solidFill>
            <a:schemeClr val="bg1"/>
          </a:solidFill>
          <a:latin typeface="Calibri" panose="020F0502020204030204" pitchFamily="34" charset="0"/>
          <a:ea typeface="+mj-ea"/>
          <a:cs typeface="Calibri" panose="020F0502020204030204" pitchFamily="34" charset="0"/>
        </a:defRPr>
      </a:lvl1pPr>
      <a:lvl2pPr algn="ctr" rtl="0" eaLnBrk="1" fontAlgn="base" hangingPunct="1">
        <a:spcBef>
          <a:spcPct val="0"/>
        </a:spcBef>
        <a:spcAft>
          <a:spcPct val="0"/>
        </a:spcAft>
        <a:defRPr sz="3200" b="1">
          <a:solidFill>
            <a:schemeClr val="bg1"/>
          </a:solidFill>
          <a:latin typeface="Arial" charset="0"/>
        </a:defRPr>
      </a:lvl2pPr>
      <a:lvl3pPr algn="ctr" rtl="0" eaLnBrk="1" fontAlgn="base" hangingPunct="1">
        <a:spcBef>
          <a:spcPct val="0"/>
        </a:spcBef>
        <a:spcAft>
          <a:spcPct val="0"/>
        </a:spcAft>
        <a:defRPr sz="3200" b="1">
          <a:solidFill>
            <a:schemeClr val="bg1"/>
          </a:solidFill>
          <a:latin typeface="Arial" charset="0"/>
        </a:defRPr>
      </a:lvl3pPr>
      <a:lvl4pPr algn="ctr" rtl="0" eaLnBrk="1" fontAlgn="base" hangingPunct="1">
        <a:spcBef>
          <a:spcPct val="0"/>
        </a:spcBef>
        <a:spcAft>
          <a:spcPct val="0"/>
        </a:spcAft>
        <a:defRPr sz="3200" b="1">
          <a:solidFill>
            <a:schemeClr val="bg1"/>
          </a:solidFill>
          <a:latin typeface="Arial" charset="0"/>
        </a:defRPr>
      </a:lvl4pPr>
      <a:lvl5pPr algn="ctr" rtl="0" eaLnBrk="1" fontAlgn="base" hangingPunct="1">
        <a:spcBef>
          <a:spcPct val="0"/>
        </a:spcBef>
        <a:spcAft>
          <a:spcPct val="0"/>
        </a:spcAft>
        <a:defRPr sz="3200" b="1">
          <a:solidFill>
            <a:schemeClr val="bg1"/>
          </a:solidFill>
          <a:latin typeface="Arial" charset="0"/>
        </a:defRPr>
      </a:lvl5pPr>
      <a:lvl6pPr marL="457200" algn="ctr" rtl="0" eaLnBrk="1" fontAlgn="base" hangingPunct="1">
        <a:spcBef>
          <a:spcPct val="0"/>
        </a:spcBef>
        <a:spcAft>
          <a:spcPct val="0"/>
        </a:spcAft>
        <a:defRPr sz="3200" b="1">
          <a:solidFill>
            <a:schemeClr val="bg1"/>
          </a:solidFill>
          <a:latin typeface="Arial" charset="0"/>
        </a:defRPr>
      </a:lvl6pPr>
      <a:lvl7pPr marL="914400" algn="ctr" rtl="0" eaLnBrk="1" fontAlgn="base" hangingPunct="1">
        <a:spcBef>
          <a:spcPct val="0"/>
        </a:spcBef>
        <a:spcAft>
          <a:spcPct val="0"/>
        </a:spcAft>
        <a:defRPr sz="3200" b="1">
          <a:solidFill>
            <a:schemeClr val="bg1"/>
          </a:solidFill>
          <a:latin typeface="Arial" charset="0"/>
        </a:defRPr>
      </a:lvl7pPr>
      <a:lvl8pPr marL="1371600" algn="ctr" rtl="0" eaLnBrk="1" fontAlgn="base" hangingPunct="1">
        <a:spcBef>
          <a:spcPct val="0"/>
        </a:spcBef>
        <a:spcAft>
          <a:spcPct val="0"/>
        </a:spcAft>
        <a:defRPr sz="3200" b="1">
          <a:solidFill>
            <a:schemeClr val="bg1"/>
          </a:solidFill>
          <a:latin typeface="Arial" charset="0"/>
        </a:defRPr>
      </a:lvl8pPr>
      <a:lvl9pPr marL="1828800" algn="ctr" rtl="0" eaLnBrk="1" fontAlgn="base" hangingPunct="1">
        <a:spcBef>
          <a:spcPct val="0"/>
        </a:spcBef>
        <a:spcAft>
          <a:spcPct val="0"/>
        </a:spcAft>
        <a:defRPr sz="3200" b="1">
          <a:solidFill>
            <a:schemeClr val="bg1"/>
          </a:solidFill>
          <a:latin typeface="Arial"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2600">
          <a:solidFill>
            <a:schemeClr val="tx1"/>
          </a:solidFill>
          <a:latin typeface="Calibri" panose="020F0502020204030204" pitchFamily="34" charset="0"/>
          <a:ea typeface="+mn-ea"/>
          <a:cs typeface="Calibri" panose="020F0502020204030204"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400">
          <a:solidFill>
            <a:schemeClr val="tx1"/>
          </a:solidFill>
          <a:latin typeface="Calibri" panose="020F0502020204030204" pitchFamily="34" charset="0"/>
          <a:cs typeface="Calibri" panose="020F0502020204030204" pitchFamily="34" charset="0"/>
        </a:defRPr>
      </a:lvl2pPr>
      <a:lvl3pPr marL="1143000" indent="-228600" algn="l" rtl="0" eaLnBrk="1" fontAlgn="base" hangingPunct="1">
        <a:spcBef>
          <a:spcPct val="20000"/>
        </a:spcBef>
        <a:spcAft>
          <a:spcPct val="0"/>
        </a:spcAft>
        <a:buClr>
          <a:schemeClr val="tx1"/>
        </a:buClr>
        <a:buChar char="•"/>
        <a:defRPr sz="2200">
          <a:solidFill>
            <a:schemeClr val="tx1"/>
          </a:solidFill>
          <a:latin typeface="Calibri" panose="020F0502020204030204" pitchFamily="34" charset="0"/>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16" cstate="print">
            <a:extLst>
              <a:ext uri="{BEBA8EAE-BF5A-486C-A8C5-ECC9F3942E4B}">
                <a14:imgProps xmlns:a14="http://schemas.microsoft.com/office/drawing/2010/main">
                  <a14:imgLayer r:embed="rId17">
                    <a14:imgEffect>
                      <a14:sharpenSoften amount="100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286" y="215"/>
            <a:ext cx="9143427" cy="6857570"/>
          </a:xfrm>
          <a:prstGeom prst="rect">
            <a:avLst/>
          </a:prstGeom>
        </p:spPr>
      </p:pic>
      <p:grpSp>
        <p:nvGrpSpPr>
          <p:cNvPr id="6" name="Group 5"/>
          <p:cNvGrpSpPr/>
          <p:nvPr/>
        </p:nvGrpSpPr>
        <p:grpSpPr>
          <a:xfrm>
            <a:off x="8071486" y="174622"/>
            <a:ext cx="914400" cy="304800"/>
            <a:chOff x="7796213" y="138111"/>
            <a:chExt cx="1143000" cy="381000"/>
          </a:xfrm>
        </p:grpSpPr>
        <p:sp>
          <p:nvSpPr>
            <p:cNvPr id="1056" name="AutoShape 32"/>
            <p:cNvSpPr>
              <a:spLocks noChangeArrowheads="1"/>
            </p:cNvSpPr>
            <p:nvPr/>
          </p:nvSpPr>
          <p:spPr bwMode="gray">
            <a:xfrm rot="-37800000">
              <a:off x="7720013" y="214311"/>
              <a:ext cx="381000" cy="228600"/>
            </a:xfrm>
            <a:prstGeom prst="triangle">
              <a:avLst>
                <a:gd name="adj" fmla="val 50000"/>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Calibri" panose="020F0502020204030204" pitchFamily="34" charset="0"/>
                <a:cs typeface="Calibri" panose="020F0502020204030204" pitchFamily="34" charset="0"/>
              </a:endParaRPr>
            </a:p>
          </p:txBody>
        </p:sp>
        <p:sp>
          <p:nvSpPr>
            <p:cNvPr id="1057" name="AutoShape 33"/>
            <p:cNvSpPr>
              <a:spLocks noChangeArrowheads="1"/>
            </p:cNvSpPr>
            <p:nvPr/>
          </p:nvSpPr>
          <p:spPr bwMode="gray">
            <a:xfrm rot="-37800000">
              <a:off x="8024813" y="214311"/>
              <a:ext cx="381000" cy="228600"/>
            </a:xfrm>
            <a:prstGeom prst="triangle">
              <a:avLst>
                <a:gd name="adj" fmla="val 50000"/>
              </a:avLst>
            </a:prstGeom>
            <a:solidFill>
              <a:schemeClr val="bg2">
                <a:alpha val="84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Calibri" panose="020F0502020204030204" pitchFamily="34" charset="0"/>
                <a:cs typeface="Calibri" panose="020F0502020204030204" pitchFamily="34" charset="0"/>
              </a:endParaRPr>
            </a:p>
          </p:txBody>
        </p:sp>
        <p:sp>
          <p:nvSpPr>
            <p:cNvPr id="1058" name="AutoShape 34"/>
            <p:cNvSpPr>
              <a:spLocks noChangeArrowheads="1"/>
            </p:cNvSpPr>
            <p:nvPr/>
          </p:nvSpPr>
          <p:spPr bwMode="gray">
            <a:xfrm rot="-37800000">
              <a:off x="8329613" y="214311"/>
              <a:ext cx="381000" cy="228600"/>
            </a:xfrm>
            <a:prstGeom prst="triangle">
              <a:avLst>
                <a:gd name="adj" fmla="val 50000"/>
              </a:avLst>
            </a:prstGeom>
            <a:solidFill>
              <a:schemeClr val="bg2">
                <a:alpha val="56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Calibri" panose="020F0502020204030204" pitchFamily="34" charset="0"/>
                <a:cs typeface="Calibri" panose="020F0502020204030204" pitchFamily="34" charset="0"/>
              </a:endParaRPr>
            </a:p>
          </p:txBody>
        </p:sp>
        <p:sp>
          <p:nvSpPr>
            <p:cNvPr id="1059" name="AutoShape 35"/>
            <p:cNvSpPr>
              <a:spLocks noChangeArrowheads="1"/>
            </p:cNvSpPr>
            <p:nvPr/>
          </p:nvSpPr>
          <p:spPr bwMode="gray">
            <a:xfrm rot="-37800000">
              <a:off x="8634413" y="214311"/>
              <a:ext cx="381000" cy="228600"/>
            </a:xfrm>
            <a:prstGeom prst="triangle">
              <a:avLst>
                <a:gd name="adj" fmla="val 50000"/>
              </a:avLst>
            </a:prstGeom>
            <a:solidFill>
              <a:schemeClr val="bg2">
                <a:alpha val="27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Calibri" panose="020F0502020204030204" pitchFamily="34" charset="0"/>
                <a:cs typeface="Calibri" panose="020F0502020204030204" pitchFamily="34" charset="0"/>
              </a:endParaRPr>
            </a:p>
          </p:txBody>
        </p:sp>
      </p:grpSp>
      <p:sp>
        <p:nvSpPr>
          <p:cNvPr id="1027" name="Rectangle 3"/>
          <p:cNvSpPr>
            <a:spLocks noGrp="1" noChangeArrowheads="1"/>
          </p:cNvSpPr>
          <p:nvPr>
            <p:ph type="body" idx="1"/>
          </p:nvPr>
        </p:nvSpPr>
        <p:spPr bwMode="auto">
          <a:xfrm>
            <a:off x="290123" y="787405"/>
            <a:ext cx="8563755" cy="5181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pic>
        <p:nvPicPr>
          <p:cNvPr id="15" name="Picture 6"/>
          <p:cNvPicPr>
            <a:picLocks noChangeAspect="1" noChangeArrowheads="1"/>
          </p:cNvPicPr>
          <p:nvPr/>
        </p:nvPicPr>
        <p:blipFill>
          <a:blip r:embed="rId18" cstate="print">
            <a:extLst>
              <a:ext uri="{28A0092B-C50C-407E-A947-70E740481C1C}">
                <a14:useLocalDpi xmlns:a14="http://schemas.microsoft.com/office/drawing/2010/main" val="0"/>
              </a:ext>
            </a:extLst>
          </a:blip>
          <a:stretch>
            <a:fillRect/>
          </a:stretch>
        </p:blipFill>
        <p:spPr bwMode="auto">
          <a:xfrm>
            <a:off x="0" y="6542500"/>
            <a:ext cx="9144000" cy="31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0" y="6276447"/>
            <a:ext cx="9144000" cy="5853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18" name="Group 17"/>
          <p:cNvGrpSpPr/>
          <p:nvPr/>
        </p:nvGrpSpPr>
        <p:grpSpPr>
          <a:xfrm>
            <a:off x="2743200" y="6409687"/>
            <a:ext cx="3048001" cy="316305"/>
            <a:chOff x="2895599" y="6404084"/>
            <a:chExt cx="3048001" cy="316305"/>
          </a:xfrm>
        </p:grpSpPr>
        <p:sp>
          <p:nvSpPr>
            <p:cNvPr id="19" name="TextBox 18"/>
            <p:cNvSpPr txBox="1"/>
            <p:nvPr userDrawn="1"/>
          </p:nvSpPr>
          <p:spPr>
            <a:xfrm>
              <a:off x="2895599" y="6443390"/>
              <a:ext cx="3048001" cy="276999"/>
            </a:xfrm>
            <a:prstGeom prst="rect">
              <a:avLst/>
            </a:prstGeom>
            <a:noFill/>
          </p:spPr>
          <p:txBody>
            <a:bodyPr wrap="square" rtlCol="0">
              <a:spAutoFit/>
            </a:bodyPr>
            <a:lstStyle/>
            <a:p>
              <a:pPr algn="ctr"/>
              <a:r>
                <a:rPr lang="en-US" sz="1200" dirty="0" smtClean="0">
                  <a:solidFill>
                    <a:prstClr val="black">
                      <a:lumMod val="50000"/>
                      <a:lumOff val="50000"/>
                    </a:prstClr>
                  </a:solidFill>
                  <a:latin typeface="Calibri" pitchFamily="34" charset="0"/>
                  <a:cs typeface="Calibri" panose="020F0502020204030204" pitchFamily="34" charset="0"/>
                </a:rPr>
                <a:t>www.cognizant.com |  Copyright © 2016 </a:t>
              </a:r>
              <a:endParaRPr lang="en-US" sz="1200" dirty="0">
                <a:solidFill>
                  <a:prstClr val="black">
                    <a:lumMod val="50000"/>
                    <a:lumOff val="50000"/>
                  </a:prstClr>
                </a:solidFill>
                <a:latin typeface="Calibri" pitchFamily="34" charset="0"/>
                <a:cs typeface="Calibri" panose="020F0502020204030204" pitchFamily="34" charset="0"/>
              </a:endParaRPr>
            </a:p>
          </p:txBody>
        </p:sp>
        <p:cxnSp>
          <p:nvCxnSpPr>
            <p:cNvPr id="20" name="Straight Connector 19"/>
            <p:cNvCxnSpPr/>
            <p:nvPr userDrawn="1"/>
          </p:nvCxnSpPr>
          <p:spPr>
            <a:xfrm rot="5400000">
              <a:off x="5779037" y="6555947"/>
              <a:ext cx="303726" cy="0"/>
            </a:xfrm>
            <a:prstGeom prst="line">
              <a:avLst/>
            </a:prstGeom>
            <a:ln>
              <a:solidFill>
                <a:srgbClr val="A3A3A3"/>
              </a:solidFill>
            </a:ln>
          </p:spPr>
          <p:style>
            <a:lnRef idx="1">
              <a:schemeClr val="accent1"/>
            </a:lnRef>
            <a:fillRef idx="0">
              <a:schemeClr val="accent1"/>
            </a:fillRef>
            <a:effectRef idx="0">
              <a:schemeClr val="accent1"/>
            </a:effectRef>
            <a:fontRef idx="minor">
              <a:schemeClr val="tx1"/>
            </a:fontRef>
          </p:style>
        </p:cxnSp>
      </p:grpSp>
      <p:sp>
        <p:nvSpPr>
          <p:cNvPr id="21" name="Rectangle 42"/>
          <p:cNvSpPr txBox="1">
            <a:spLocks noChangeArrowheads="1"/>
          </p:cNvSpPr>
          <p:nvPr/>
        </p:nvSpPr>
        <p:spPr bwMode="auto">
          <a:xfrm>
            <a:off x="5828196" y="6426228"/>
            <a:ext cx="633412" cy="307777"/>
          </a:xfrm>
          <a:prstGeom prst="rect">
            <a:avLst/>
          </a:prstGeom>
          <a:noFill/>
        </p:spPr>
        <p:txBody>
          <a:bodyPr wrap="square"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1166A7B-7A0D-45A7-8528-CB0B5EDDA38F}" type="slidenum">
              <a:rPr lang="en-US" sz="1400" smtClean="0">
                <a:solidFill>
                  <a:srgbClr val="000000">
                    <a:lumMod val="50000"/>
                    <a:lumOff val="50000"/>
                  </a:srgbClr>
                </a:solidFill>
                <a:latin typeface="Calibri" panose="020F0502020204030204" pitchFamily="34" charset="0"/>
                <a:cs typeface="Calibri" panose="020F0502020204030204" pitchFamily="34" charset="0"/>
              </a:rPr>
              <a:pPr/>
              <a:t>‹#›</a:t>
            </a:fld>
            <a:endParaRPr lang="en-US" sz="1400" dirty="0" smtClean="0">
              <a:solidFill>
                <a:srgbClr val="000000">
                  <a:lumMod val="50000"/>
                  <a:lumOff val="50000"/>
                </a:srgbClr>
              </a:solidFill>
              <a:latin typeface="Calibri" panose="020F0502020204030204" pitchFamily="34" charset="0"/>
              <a:cs typeface="Calibri" panose="020F0502020204030204" pitchFamily="34" charset="0"/>
            </a:endParaRPr>
          </a:p>
        </p:txBody>
      </p:sp>
      <p:pic>
        <p:nvPicPr>
          <p:cNvPr id="16" name="Picture 15" descr="Cognizant.png"/>
          <p:cNvPicPr>
            <a:picLocks noChangeAspect="1"/>
          </p:cNvPicPr>
          <p:nvPr/>
        </p:nvPicPr>
        <p:blipFill>
          <a:blip r:embed="rId19" cstate="screen"/>
          <a:stretch>
            <a:fillRect/>
          </a:stretch>
        </p:blipFill>
        <p:spPr>
          <a:xfrm>
            <a:off x="0" y="6357005"/>
            <a:ext cx="1562100" cy="561975"/>
          </a:xfrm>
          <a:prstGeom prst="rect">
            <a:avLst/>
          </a:prstGeom>
          <a:effectLst/>
        </p:spPr>
      </p:pic>
      <p:pic>
        <p:nvPicPr>
          <p:cNvPr id="4" name="Picture 3"/>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flipH="1">
            <a:off x="8807098" y="3911600"/>
            <a:ext cx="388054" cy="2294861"/>
          </a:xfrm>
          <a:prstGeom prst="rect">
            <a:avLst/>
          </a:prstGeom>
        </p:spPr>
      </p:pic>
      <p:sp>
        <p:nvSpPr>
          <p:cNvPr id="22" name="Rectangle 29"/>
          <p:cNvSpPr>
            <a:spLocks noChangeArrowheads="1"/>
          </p:cNvSpPr>
          <p:nvPr/>
        </p:nvSpPr>
        <p:spPr bwMode="gray">
          <a:xfrm>
            <a:off x="177800" y="4871"/>
            <a:ext cx="8966200" cy="487145"/>
          </a:xfrm>
          <a:prstGeom prst="rect">
            <a:avLst/>
          </a:prstGeom>
          <a:solidFill>
            <a:schemeClr val="tx1">
              <a:lumMod val="75000"/>
              <a:lumOff val="25000"/>
            </a:schemeClr>
          </a:solidFill>
          <a:ln w="9525">
            <a:noFill/>
            <a:miter lim="800000"/>
            <a:headEnd/>
            <a:tailEnd/>
          </a:ln>
          <a:effectLst/>
          <a:extLst/>
        </p:spPr>
        <p:txBody>
          <a:bodyPr wrap="none" anchor="ctr"/>
          <a:lstStyle/>
          <a:p>
            <a:endParaRPr lang="en-US" sz="2400" b="1" i="1" dirty="0">
              <a:solidFill>
                <a:srgbClr val="FFFFFF"/>
              </a:solidFill>
              <a:latin typeface="Calibri" panose="020F0502020204030204" pitchFamily="34" charset="0"/>
              <a:cs typeface="Calibri" panose="020F0502020204030204" pitchFamily="34" charset="0"/>
            </a:endParaRPr>
          </a:p>
        </p:txBody>
      </p:sp>
      <p:sp>
        <p:nvSpPr>
          <p:cNvPr id="23" name="Rectangle 30"/>
          <p:cNvSpPr>
            <a:spLocks noChangeArrowheads="1"/>
          </p:cNvSpPr>
          <p:nvPr/>
        </p:nvSpPr>
        <p:spPr bwMode="ltGray">
          <a:xfrm>
            <a:off x="0" y="0"/>
            <a:ext cx="177800" cy="484632"/>
          </a:xfrm>
          <a:prstGeom prst="rect">
            <a:avLst/>
          </a:prstGeom>
          <a:solidFill>
            <a:srgbClr val="159B2B"/>
          </a:solidFill>
          <a:ln>
            <a:noFill/>
          </a:ln>
          <a:effectLst/>
          <a:extLst/>
        </p:spPr>
        <p:txBody>
          <a:bodyPr wrap="none" anchor="ctr"/>
          <a:lstStyle/>
          <a:p>
            <a:endParaRPr lang="en-US" dirty="0">
              <a:solidFill>
                <a:srgbClr val="000000"/>
              </a:solidFill>
              <a:latin typeface="Calibri" panose="020F0502020204030204" pitchFamily="34" charset="0"/>
              <a:cs typeface="Calibri" panose="020F0502020204030204" pitchFamily="34" charset="0"/>
            </a:endParaRPr>
          </a:p>
        </p:txBody>
      </p:sp>
      <p:grpSp>
        <p:nvGrpSpPr>
          <p:cNvPr id="24" name="Group 23"/>
          <p:cNvGrpSpPr/>
          <p:nvPr/>
        </p:nvGrpSpPr>
        <p:grpSpPr>
          <a:xfrm>
            <a:off x="8071486" y="111122"/>
            <a:ext cx="914400" cy="304800"/>
            <a:chOff x="7796213" y="138111"/>
            <a:chExt cx="1143000" cy="381000"/>
          </a:xfrm>
        </p:grpSpPr>
        <p:sp>
          <p:nvSpPr>
            <p:cNvPr id="25" name="AutoShape 32"/>
            <p:cNvSpPr>
              <a:spLocks noChangeArrowheads="1"/>
            </p:cNvSpPr>
            <p:nvPr/>
          </p:nvSpPr>
          <p:spPr bwMode="gray">
            <a:xfrm rot="-37800000">
              <a:off x="7720013" y="214311"/>
              <a:ext cx="381000" cy="228600"/>
            </a:xfrm>
            <a:prstGeom prst="triangle">
              <a:avLst>
                <a:gd name="adj" fmla="val 50000"/>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Calibri" panose="020F0502020204030204" pitchFamily="34" charset="0"/>
                <a:cs typeface="Calibri" panose="020F0502020204030204" pitchFamily="34" charset="0"/>
              </a:endParaRPr>
            </a:p>
          </p:txBody>
        </p:sp>
        <p:sp>
          <p:nvSpPr>
            <p:cNvPr id="26" name="AutoShape 33"/>
            <p:cNvSpPr>
              <a:spLocks noChangeArrowheads="1"/>
            </p:cNvSpPr>
            <p:nvPr/>
          </p:nvSpPr>
          <p:spPr bwMode="gray">
            <a:xfrm rot="-37800000">
              <a:off x="8024813" y="214311"/>
              <a:ext cx="381000" cy="228600"/>
            </a:xfrm>
            <a:prstGeom prst="triangle">
              <a:avLst>
                <a:gd name="adj" fmla="val 50000"/>
              </a:avLst>
            </a:prstGeom>
            <a:solidFill>
              <a:schemeClr val="bg2">
                <a:alpha val="84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Calibri" panose="020F0502020204030204" pitchFamily="34" charset="0"/>
                <a:cs typeface="Calibri" panose="020F0502020204030204" pitchFamily="34" charset="0"/>
              </a:endParaRPr>
            </a:p>
          </p:txBody>
        </p:sp>
        <p:sp>
          <p:nvSpPr>
            <p:cNvPr id="27" name="AutoShape 34"/>
            <p:cNvSpPr>
              <a:spLocks noChangeArrowheads="1"/>
            </p:cNvSpPr>
            <p:nvPr/>
          </p:nvSpPr>
          <p:spPr bwMode="gray">
            <a:xfrm rot="-37800000">
              <a:off x="8329613" y="214311"/>
              <a:ext cx="381000" cy="228600"/>
            </a:xfrm>
            <a:prstGeom prst="triangle">
              <a:avLst>
                <a:gd name="adj" fmla="val 50000"/>
              </a:avLst>
            </a:prstGeom>
            <a:solidFill>
              <a:schemeClr val="bg2">
                <a:alpha val="56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Calibri" panose="020F0502020204030204" pitchFamily="34" charset="0"/>
                <a:cs typeface="Calibri" panose="020F0502020204030204" pitchFamily="34" charset="0"/>
              </a:endParaRPr>
            </a:p>
          </p:txBody>
        </p:sp>
        <p:sp>
          <p:nvSpPr>
            <p:cNvPr id="28" name="AutoShape 35"/>
            <p:cNvSpPr>
              <a:spLocks noChangeArrowheads="1"/>
            </p:cNvSpPr>
            <p:nvPr/>
          </p:nvSpPr>
          <p:spPr bwMode="gray">
            <a:xfrm rot="-37800000">
              <a:off x="8634413" y="214311"/>
              <a:ext cx="381000" cy="228600"/>
            </a:xfrm>
            <a:prstGeom prst="triangle">
              <a:avLst>
                <a:gd name="adj" fmla="val 50000"/>
              </a:avLst>
            </a:prstGeom>
            <a:solidFill>
              <a:schemeClr val="bg2">
                <a:alpha val="27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Calibri" panose="020F0502020204030204" pitchFamily="34" charset="0"/>
                <a:cs typeface="Calibri" panose="020F0502020204030204" pitchFamily="34" charset="0"/>
              </a:endParaRPr>
            </a:p>
          </p:txBody>
        </p:sp>
      </p:grpSp>
      <p:sp>
        <p:nvSpPr>
          <p:cNvPr id="9" name="Title Placeholder 8"/>
          <p:cNvSpPr>
            <a:spLocks noGrp="1"/>
          </p:cNvSpPr>
          <p:nvPr>
            <p:ph type="title"/>
          </p:nvPr>
        </p:nvSpPr>
        <p:spPr>
          <a:xfrm>
            <a:off x="177800" y="-5575"/>
            <a:ext cx="7830186" cy="484185"/>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pic>
        <p:nvPicPr>
          <p:cNvPr id="1026" name="Picture 2" descr="D:\191814\Delivery Excellence\Mailers\Final Logos\delivery-excellence-without-tag.png"/>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7637492" y="6249571"/>
            <a:ext cx="1508762" cy="650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5199998"/>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9" r:id="rId14"/>
  </p:sldLayoutIdLst>
  <p:timing>
    <p:tnLst>
      <p:par>
        <p:cTn id="1" dur="indefinite" restart="never" nodeType="tmRoot"/>
      </p:par>
    </p:tnLst>
  </p:timing>
  <p:txStyles>
    <p:titleStyle>
      <a:lvl1pPr algn="l" rtl="0" eaLnBrk="1" fontAlgn="base" hangingPunct="1">
        <a:spcBef>
          <a:spcPct val="0"/>
        </a:spcBef>
        <a:spcAft>
          <a:spcPct val="0"/>
        </a:spcAft>
        <a:defRPr sz="2400" b="1" i="1">
          <a:solidFill>
            <a:schemeClr val="bg1"/>
          </a:solidFill>
          <a:latin typeface="Calibri" panose="020F0502020204030204" pitchFamily="34" charset="0"/>
          <a:ea typeface="+mj-ea"/>
          <a:cs typeface="Calibri" panose="020F0502020204030204" pitchFamily="34" charset="0"/>
        </a:defRPr>
      </a:lvl1pPr>
      <a:lvl2pPr algn="ctr" rtl="0" eaLnBrk="1" fontAlgn="base" hangingPunct="1">
        <a:spcBef>
          <a:spcPct val="0"/>
        </a:spcBef>
        <a:spcAft>
          <a:spcPct val="0"/>
        </a:spcAft>
        <a:defRPr sz="3200" b="1">
          <a:solidFill>
            <a:schemeClr val="bg1"/>
          </a:solidFill>
          <a:latin typeface="Arial" charset="0"/>
        </a:defRPr>
      </a:lvl2pPr>
      <a:lvl3pPr algn="ctr" rtl="0" eaLnBrk="1" fontAlgn="base" hangingPunct="1">
        <a:spcBef>
          <a:spcPct val="0"/>
        </a:spcBef>
        <a:spcAft>
          <a:spcPct val="0"/>
        </a:spcAft>
        <a:defRPr sz="3200" b="1">
          <a:solidFill>
            <a:schemeClr val="bg1"/>
          </a:solidFill>
          <a:latin typeface="Arial" charset="0"/>
        </a:defRPr>
      </a:lvl3pPr>
      <a:lvl4pPr algn="ctr" rtl="0" eaLnBrk="1" fontAlgn="base" hangingPunct="1">
        <a:spcBef>
          <a:spcPct val="0"/>
        </a:spcBef>
        <a:spcAft>
          <a:spcPct val="0"/>
        </a:spcAft>
        <a:defRPr sz="3200" b="1">
          <a:solidFill>
            <a:schemeClr val="bg1"/>
          </a:solidFill>
          <a:latin typeface="Arial" charset="0"/>
        </a:defRPr>
      </a:lvl4pPr>
      <a:lvl5pPr algn="ctr" rtl="0" eaLnBrk="1" fontAlgn="base" hangingPunct="1">
        <a:spcBef>
          <a:spcPct val="0"/>
        </a:spcBef>
        <a:spcAft>
          <a:spcPct val="0"/>
        </a:spcAft>
        <a:defRPr sz="3200" b="1">
          <a:solidFill>
            <a:schemeClr val="bg1"/>
          </a:solidFill>
          <a:latin typeface="Arial" charset="0"/>
        </a:defRPr>
      </a:lvl5pPr>
      <a:lvl6pPr marL="457200" algn="ctr" rtl="0" eaLnBrk="1" fontAlgn="base" hangingPunct="1">
        <a:spcBef>
          <a:spcPct val="0"/>
        </a:spcBef>
        <a:spcAft>
          <a:spcPct val="0"/>
        </a:spcAft>
        <a:defRPr sz="3200" b="1">
          <a:solidFill>
            <a:schemeClr val="bg1"/>
          </a:solidFill>
          <a:latin typeface="Arial" charset="0"/>
        </a:defRPr>
      </a:lvl6pPr>
      <a:lvl7pPr marL="914400" algn="ctr" rtl="0" eaLnBrk="1" fontAlgn="base" hangingPunct="1">
        <a:spcBef>
          <a:spcPct val="0"/>
        </a:spcBef>
        <a:spcAft>
          <a:spcPct val="0"/>
        </a:spcAft>
        <a:defRPr sz="3200" b="1">
          <a:solidFill>
            <a:schemeClr val="bg1"/>
          </a:solidFill>
          <a:latin typeface="Arial" charset="0"/>
        </a:defRPr>
      </a:lvl7pPr>
      <a:lvl8pPr marL="1371600" algn="ctr" rtl="0" eaLnBrk="1" fontAlgn="base" hangingPunct="1">
        <a:spcBef>
          <a:spcPct val="0"/>
        </a:spcBef>
        <a:spcAft>
          <a:spcPct val="0"/>
        </a:spcAft>
        <a:defRPr sz="3200" b="1">
          <a:solidFill>
            <a:schemeClr val="bg1"/>
          </a:solidFill>
          <a:latin typeface="Arial" charset="0"/>
        </a:defRPr>
      </a:lvl8pPr>
      <a:lvl9pPr marL="1828800" algn="ctr" rtl="0" eaLnBrk="1" fontAlgn="base" hangingPunct="1">
        <a:spcBef>
          <a:spcPct val="0"/>
        </a:spcBef>
        <a:spcAft>
          <a:spcPct val="0"/>
        </a:spcAft>
        <a:defRPr sz="3200" b="1">
          <a:solidFill>
            <a:schemeClr val="bg1"/>
          </a:solidFill>
          <a:latin typeface="Arial"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2600">
          <a:solidFill>
            <a:schemeClr val="tx1"/>
          </a:solidFill>
          <a:latin typeface="Calibri" panose="020F0502020204030204" pitchFamily="34" charset="0"/>
          <a:ea typeface="+mn-ea"/>
          <a:cs typeface="Calibri" panose="020F0502020204030204"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400">
          <a:solidFill>
            <a:schemeClr val="tx1"/>
          </a:solidFill>
          <a:latin typeface="Calibri" panose="020F0502020204030204" pitchFamily="34" charset="0"/>
          <a:cs typeface="Calibri" panose="020F0502020204030204" pitchFamily="34" charset="0"/>
        </a:defRPr>
      </a:lvl2pPr>
      <a:lvl3pPr marL="1143000" indent="-228600" algn="l" rtl="0" eaLnBrk="1" fontAlgn="base" hangingPunct="1">
        <a:spcBef>
          <a:spcPct val="20000"/>
        </a:spcBef>
        <a:spcAft>
          <a:spcPct val="0"/>
        </a:spcAft>
        <a:buClr>
          <a:schemeClr val="tx1"/>
        </a:buClr>
        <a:buChar char="•"/>
        <a:defRPr sz="2200">
          <a:solidFill>
            <a:schemeClr val="tx1"/>
          </a:solidFill>
          <a:latin typeface="Calibri" panose="020F0502020204030204" pitchFamily="34" charset="0"/>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26" name="Group 25"/>
          <p:cNvGrpSpPr/>
          <p:nvPr/>
        </p:nvGrpSpPr>
        <p:grpSpPr>
          <a:xfrm>
            <a:off x="8" y="6319004"/>
            <a:ext cx="9144000" cy="548068"/>
            <a:chOff x="0" y="6319004"/>
            <a:chExt cx="9160968" cy="548068"/>
          </a:xfrm>
        </p:grpSpPr>
        <p:sp>
          <p:nvSpPr>
            <p:cNvPr id="27" name="Rectangle 26"/>
            <p:cNvSpPr/>
            <p:nvPr/>
          </p:nvSpPr>
          <p:spPr>
            <a:xfrm>
              <a:off x="0" y="6319004"/>
              <a:ext cx="9160968" cy="548068"/>
            </a:xfrm>
            <a:prstGeom prst="rect">
              <a:avLst/>
            </a:prstGeom>
            <a:gradFill flip="none" rotWithShape="1">
              <a:gsLst>
                <a:gs pos="24000">
                  <a:sysClr val="windowText" lastClr="000000">
                    <a:lumMod val="85000"/>
                    <a:lumOff val="15000"/>
                  </a:sysClr>
                </a:gs>
                <a:gs pos="100000">
                  <a:sysClr val="windowText" lastClr="000000">
                    <a:lumMod val="75000"/>
                    <a:lumOff val="25000"/>
                  </a:sysClr>
                </a:gs>
              </a:gsLst>
              <a:lin ang="16200000" scaled="0"/>
              <a:tileRect/>
            </a:gradFill>
            <a:ln w="9525" cap="flat" cmpd="sng" algn="ctr">
              <a:noFill/>
              <a:prstDash val="solid"/>
            </a:ln>
            <a:effectLst/>
          </p:spPr>
          <p:txBody>
            <a:bodyPr rtlCol="0" anchor="ctr"/>
            <a:lstStyle/>
            <a:p>
              <a:pPr algn="ctr">
                <a:defRPr/>
              </a:pPr>
              <a:endParaRPr lang="en-US" kern="0" dirty="0">
                <a:solidFill>
                  <a:sysClr val="window" lastClr="FFFFFF"/>
                </a:solidFill>
              </a:endParaRPr>
            </a:p>
          </p:txBody>
        </p:sp>
        <p:sp>
          <p:nvSpPr>
            <p:cNvPr id="29" name="TextBox 28"/>
            <p:cNvSpPr txBox="1"/>
            <p:nvPr/>
          </p:nvSpPr>
          <p:spPr>
            <a:xfrm>
              <a:off x="517019" y="6476194"/>
              <a:ext cx="1923143" cy="207749"/>
            </a:xfrm>
            <a:prstGeom prst="rect">
              <a:avLst/>
            </a:prstGeom>
            <a:noFill/>
          </p:spPr>
          <p:txBody>
            <a:bodyPr wrap="square" rtlCol="0">
              <a:spAutoFit/>
            </a:bodyPr>
            <a:lstStyle/>
            <a:p>
              <a:pPr>
                <a:defRPr/>
              </a:pPr>
              <a:r>
                <a:rPr lang="en-US" sz="750" b="1" kern="0" dirty="0">
                  <a:solidFill>
                    <a:sysClr val="window" lastClr="FFFFFF"/>
                  </a:solidFill>
                  <a:cs typeface="Arial"/>
                </a:rPr>
                <a:t>© </a:t>
              </a:r>
              <a:r>
                <a:rPr lang="en-US" sz="750" b="1" kern="0" dirty="0" smtClean="0">
                  <a:solidFill>
                    <a:sysClr val="window" lastClr="FFFFFF"/>
                  </a:solidFill>
                  <a:cs typeface="Arial"/>
                </a:rPr>
                <a:t>2018 </a:t>
              </a:r>
              <a:r>
                <a:rPr lang="en-US" sz="750" b="1" kern="0" dirty="0">
                  <a:solidFill>
                    <a:sysClr val="window" lastClr="FFFFFF"/>
                  </a:solidFill>
                  <a:cs typeface="Arial"/>
                </a:rPr>
                <a:t>Cognizant </a:t>
              </a:r>
            </a:p>
          </p:txBody>
        </p:sp>
        <p:cxnSp>
          <p:nvCxnSpPr>
            <p:cNvPr id="30" name="Straight Connector 29"/>
            <p:cNvCxnSpPr/>
            <p:nvPr/>
          </p:nvCxnSpPr>
          <p:spPr>
            <a:xfrm>
              <a:off x="437729" y="6462581"/>
              <a:ext cx="0" cy="276195"/>
            </a:xfrm>
            <a:prstGeom prst="line">
              <a:avLst/>
            </a:prstGeom>
            <a:noFill/>
            <a:ln w="6350" cap="flat" cmpd="sng" algn="ctr">
              <a:solidFill>
                <a:sysClr val="window" lastClr="FFFFFF"/>
              </a:solidFill>
              <a:prstDash val="solid"/>
            </a:ln>
            <a:effectLst/>
          </p:spPr>
        </p:cxnSp>
      </p:grpSp>
      <p:sp>
        <p:nvSpPr>
          <p:cNvPr id="6" name="Slide Number Placeholder 5"/>
          <p:cNvSpPr>
            <a:spLocks noGrp="1"/>
          </p:cNvSpPr>
          <p:nvPr>
            <p:ph type="sldNum" sz="quarter" idx="4"/>
          </p:nvPr>
        </p:nvSpPr>
        <p:spPr>
          <a:xfrm>
            <a:off x="-8009" y="6375970"/>
            <a:ext cx="440354" cy="433958"/>
          </a:xfrm>
          <a:prstGeom prst="rect">
            <a:avLst/>
          </a:prstGeom>
        </p:spPr>
        <p:txBody>
          <a:bodyPr vert="horz" lIns="91440" tIns="45720" rIns="91440" bIns="45720" rtlCol="0" anchor="ctr"/>
          <a:lstStyle>
            <a:lvl1pPr algn="r">
              <a:defRPr sz="825" b="1">
                <a:solidFill>
                  <a:schemeClr val="bg1"/>
                </a:solidFill>
                <a:latin typeface="Calibri" panose="020F0502020204030204" pitchFamily="34" charset="0"/>
              </a:defRPr>
            </a:lvl1pPr>
          </a:lstStyle>
          <a:p>
            <a:pPr defTabSz="685772"/>
            <a:fld id="{B32AB80A-78BA-6B42-BA0D-B44ACF890F5A}" type="slidenum">
              <a:rPr lang="en-US" smtClean="0">
                <a:solidFill>
                  <a:prstClr val="white"/>
                </a:solidFill>
              </a:rPr>
              <a:pPr defTabSz="685772"/>
              <a:t>‹#›</a:t>
            </a:fld>
            <a:endParaRPr lang="en-US" dirty="0">
              <a:solidFill>
                <a:prstClr val="white"/>
              </a:solidFill>
            </a:endParaRPr>
          </a:p>
        </p:txBody>
      </p:sp>
      <p:sp>
        <p:nvSpPr>
          <p:cNvPr id="33" name="Title Placeholder 32"/>
          <p:cNvSpPr>
            <a:spLocks noGrp="1"/>
          </p:cNvSpPr>
          <p:nvPr>
            <p:ph type="title"/>
          </p:nvPr>
        </p:nvSpPr>
        <p:spPr>
          <a:xfrm>
            <a:off x="71661" y="54592"/>
            <a:ext cx="8382437" cy="311184"/>
          </a:xfrm>
          <a:prstGeom prst="rect">
            <a:avLst/>
          </a:prstGeom>
        </p:spPr>
        <p:txBody>
          <a:bodyPr vert="horz" lIns="91440" tIns="45720" rIns="91440" bIns="45720" rtlCol="0" anchor="ctr">
            <a:normAutofit/>
          </a:bodyPr>
          <a:lstStyle/>
          <a:p>
            <a:r>
              <a:rPr lang="en-US" dirty="0" smtClean="0"/>
              <a:t>Header text</a:t>
            </a:r>
            <a:endParaRPr lang="en-US" dirty="0"/>
          </a:p>
        </p:txBody>
      </p:sp>
      <p:pic>
        <p:nvPicPr>
          <p:cNvPr id="2" name="Picture 1" descr="Cognizant_LOGO_white.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065820" y="6396599"/>
            <a:ext cx="992882" cy="392700"/>
          </a:xfrm>
          <a:prstGeom prst="rect">
            <a:avLst/>
          </a:prstGeom>
        </p:spPr>
      </p:pic>
      <p:cxnSp>
        <p:nvCxnSpPr>
          <p:cNvPr id="9" name="Straight Connector 8"/>
          <p:cNvCxnSpPr/>
          <p:nvPr userDrawn="1"/>
        </p:nvCxnSpPr>
        <p:spPr>
          <a:xfrm>
            <a:off x="71660" y="406720"/>
            <a:ext cx="8987042"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88797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Lst>
  <p:timing>
    <p:tnLst>
      <p:par>
        <p:cTn id="1" dur="indefinite" restart="never" nodeType="tmRoot"/>
      </p:par>
    </p:tnLst>
  </p:timing>
  <p:hf hdr="0" ftr="0" dt="0"/>
  <p:txStyles>
    <p:titleStyle>
      <a:lvl1pPr algn="l" defTabSz="342900" rtl="0" eaLnBrk="1" latinLnBrk="0" hangingPunct="1">
        <a:spcBef>
          <a:spcPct val="0"/>
        </a:spcBef>
        <a:buNone/>
        <a:defRPr sz="1350" b="1" kern="1200">
          <a:solidFill>
            <a:srgbClr val="0099CC"/>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9" Type="http://schemas.openxmlformats.org/officeDocument/2006/relationships/image" Target="../media/image2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13.xml"/><Relationship Id="rId7" Type="http://schemas.openxmlformats.org/officeDocument/2006/relationships/diagramColors" Target="../diagrams/colors1.xml"/><Relationship Id="rId2" Type="http://schemas.openxmlformats.org/officeDocument/2006/relationships/slideLayout" Target="../slideLayouts/slideLayout3.xml"/><Relationship Id="rId1" Type="http://schemas.openxmlformats.org/officeDocument/2006/relationships/tags" Target="../tags/tag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1820875" y="3009900"/>
            <a:ext cx="5410200" cy="381000"/>
          </a:xfrm>
        </p:spPr>
        <p:txBody>
          <a:bodyPr anchor="ctr"/>
          <a:lstStyle/>
          <a:p>
            <a:r>
              <a:rPr lang="en-US" sz="1400" dirty="0" smtClean="0">
                <a:latin typeface="Segoe UI Semibold" panose="020B0702040204020203" pitchFamily="34" charset="0"/>
                <a:ea typeface="Segoe UI" panose="020B0502040204020203" pitchFamily="34" charset="0"/>
                <a:cs typeface="Segoe UI" panose="020B0502040204020203" pitchFamily="34" charset="0"/>
              </a:rPr>
              <a:t>Review Date: 26/07/2019</a:t>
            </a:r>
            <a:endParaRPr lang="en-US" sz="1400" dirty="0">
              <a:latin typeface="Segoe UI Semibold" panose="020B0702040204020203" pitchFamily="34" charset="0"/>
              <a:ea typeface="Segoe UI" panose="020B0502040204020203" pitchFamily="34" charset="0"/>
              <a:cs typeface="Segoe UI" panose="020B0502040204020203" pitchFamily="34" charset="0"/>
            </a:endParaRPr>
          </a:p>
        </p:txBody>
      </p:sp>
      <p:sp>
        <p:nvSpPr>
          <p:cNvPr id="5" name="Title 1"/>
          <p:cNvSpPr txBox="1">
            <a:spLocks/>
          </p:cNvSpPr>
          <p:nvPr/>
        </p:nvSpPr>
        <p:spPr bwMode="black">
          <a:xfrm>
            <a:off x="774001" y="1108827"/>
            <a:ext cx="5979496" cy="747270"/>
          </a:xfrm>
          <a:prstGeom prst="rect">
            <a:avLst/>
          </a:prstGeom>
          <a:extLst>
            <a:ext uri="{AF507438-7753-43E0-B8FC-AC1667EBCBE1}">
              <a14:hiddenEffects xmlns:a14="http://schemas.microsoft.com/office/drawing/2010/main">
                <a:effectLst>
                  <a:outerShdw dist="53882" dir="2700000" algn="ctr" rotWithShape="0">
                    <a:schemeClr val="tx1"/>
                  </a:outerShdw>
                </a:effectLst>
              </a14:hiddenEffects>
            </a:ext>
          </a:extLst>
        </p:spPr>
        <p:txBody>
          <a:bodyPr vert="horz" lIns="91440" tIns="45720" rIns="91440" bIns="45720" rtlCol="0" anchor="ctr">
            <a:noAutofit/>
          </a:bodyPr>
          <a:lstStyle>
            <a:lvl1pPr algn="ctr" rtl="0" eaLnBrk="1" fontAlgn="base" hangingPunct="1">
              <a:spcBef>
                <a:spcPct val="0"/>
              </a:spcBef>
              <a:spcAft>
                <a:spcPct val="0"/>
              </a:spcAft>
              <a:defRPr sz="4400" b="1" i="1">
                <a:solidFill>
                  <a:schemeClr val="tx1">
                    <a:lumMod val="75000"/>
                    <a:lumOff val="25000"/>
                  </a:schemeClr>
                </a:solidFill>
                <a:latin typeface="Calibri" panose="020F0502020204030204" pitchFamily="34" charset="0"/>
                <a:ea typeface="+mj-ea"/>
                <a:cs typeface="Calibri" panose="020F0502020204030204" pitchFamily="34" charset="0"/>
              </a:defRPr>
            </a:lvl1pPr>
            <a:lvl2pPr algn="ctr" rtl="0" eaLnBrk="1" fontAlgn="base" hangingPunct="1">
              <a:spcBef>
                <a:spcPct val="0"/>
              </a:spcBef>
              <a:spcAft>
                <a:spcPct val="0"/>
              </a:spcAft>
              <a:defRPr sz="3200" b="1">
                <a:solidFill>
                  <a:schemeClr val="bg1"/>
                </a:solidFill>
                <a:latin typeface="Arial" charset="0"/>
              </a:defRPr>
            </a:lvl2pPr>
            <a:lvl3pPr algn="ctr" rtl="0" eaLnBrk="1" fontAlgn="base" hangingPunct="1">
              <a:spcBef>
                <a:spcPct val="0"/>
              </a:spcBef>
              <a:spcAft>
                <a:spcPct val="0"/>
              </a:spcAft>
              <a:defRPr sz="3200" b="1">
                <a:solidFill>
                  <a:schemeClr val="bg1"/>
                </a:solidFill>
                <a:latin typeface="Arial" charset="0"/>
              </a:defRPr>
            </a:lvl3pPr>
            <a:lvl4pPr algn="ctr" rtl="0" eaLnBrk="1" fontAlgn="base" hangingPunct="1">
              <a:spcBef>
                <a:spcPct val="0"/>
              </a:spcBef>
              <a:spcAft>
                <a:spcPct val="0"/>
              </a:spcAft>
              <a:defRPr sz="3200" b="1">
                <a:solidFill>
                  <a:schemeClr val="bg1"/>
                </a:solidFill>
                <a:latin typeface="Arial" charset="0"/>
              </a:defRPr>
            </a:lvl4pPr>
            <a:lvl5pPr algn="ctr" rtl="0" eaLnBrk="1" fontAlgn="base" hangingPunct="1">
              <a:spcBef>
                <a:spcPct val="0"/>
              </a:spcBef>
              <a:spcAft>
                <a:spcPct val="0"/>
              </a:spcAft>
              <a:defRPr sz="3200" b="1">
                <a:solidFill>
                  <a:schemeClr val="bg1"/>
                </a:solidFill>
                <a:latin typeface="Arial" charset="0"/>
              </a:defRPr>
            </a:lvl5pPr>
            <a:lvl6pPr marL="457200" algn="ctr" rtl="0" eaLnBrk="1" fontAlgn="base" hangingPunct="1">
              <a:spcBef>
                <a:spcPct val="0"/>
              </a:spcBef>
              <a:spcAft>
                <a:spcPct val="0"/>
              </a:spcAft>
              <a:defRPr sz="3200" b="1">
                <a:solidFill>
                  <a:schemeClr val="bg1"/>
                </a:solidFill>
                <a:latin typeface="Arial" charset="0"/>
              </a:defRPr>
            </a:lvl6pPr>
            <a:lvl7pPr marL="914400" algn="ctr" rtl="0" eaLnBrk="1" fontAlgn="base" hangingPunct="1">
              <a:spcBef>
                <a:spcPct val="0"/>
              </a:spcBef>
              <a:spcAft>
                <a:spcPct val="0"/>
              </a:spcAft>
              <a:defRPr sz="3200" b="1">
                <a:solidFill>
                  <a:schemeClr val="bg1"/>
                </a:solidFill>
                <a:latin typeface="Arial" charset="0"/>
              </a:defRPr>
            </a:lvl7pPr>
            <a:lvl8pPr marL="1371600" algn="ctr" rtl="0" eaLnBrk="1" fontAlgn="base" hangingPunct="1">
              <a:spcBef>
                <a:spcPct val="0"/>
              </a:spcBef>
              <a:spcAft>
                <a:spcPct val="0"/>
              </a:spcAft>
              <a:defRPr sz="3200" b="1">
                <a:solidFill>
                  <a:schemeClr val="bg1"/>
                </a:solidFill>
                <a:latin typeface="Arial" charset="0"/>
              </a:defRPr>
            </a:lvl8pPr>
            <a:lvl9pPr marL="1828800" algn="ctr" rtl="0" eaLnBrk="1" fontAlgn="base" hangingPunct="1">
              <a:spcBef>
                <a:spcPct val="0"/>
              </a:spcBef>
              <a:spcAft>
                <a:spcPct val="0"/>
              </a:spcAft>
              <a:defRPr sz="3200" b="1">
                <a:solidFill>
                  <a:schemeClr val="bg1"/>
                </a:solidFill>
                <a:latin typeface="Arial" charset="0"/>
              </a:defRPr>
            </a:lvl9pPr>
          </a:lstStyle>
          <a:p>
            <a:pPr lvl="0" algn="l"/>
            <a:r>
              <a:rPr lang="en-US" sz="1600" b="0" i="0" kern="0" dirty="0" smtClean="0">
                <a:solidFill>
                  <a:srgbClr val="000000">
                    <a:lumMod val="75000"/>
                    <a:lumOff val="25000"/>
                  </a:srgbClr>
                </a:solidFill>
                <a:latin typeface="Segoe UI Semibold" panose="020B0702040204020203" pitchFamily="34" charset="0"/>
                <a:ea typeface="Segoe UI" pitchFamily="34" charset="0"/>
                <a:cs typeface="Segoe UI" pitchFamily="34" charset="0"/>
              </a:rPr>
              <a:t>ESA ID: </a:t>
            </a:r>
            <a:r>
              <a:rPr lang="en-US" sz="1600" i="0" kern="0" dirty="0" smtClean="0">
                <a:solidFill>
                  <a:srgbClr val="000000">
                    <a:lumMod val="75000"/>
                    <a:lumOff val="25000"/>
                  </a:srgbClr>
                </a:solidFill>
                <a:latin typeface="Segoe UI Semibold" panose="020B0702040204020203" pitchFamily="34" charset="0"/>
                <a:ea typeface="Segoe UI" pitchFamily="34" charset="0"/>
                <a:cs typeface="Segoe UI" pitchFamily="34" charset="0"/>
              </a:rPr>
              <a:t>TIAA ALEXA Digital Assistant</a:t>
            </a:r>
            <a:endParaRPr lang="en-US" sz="1600" i="0" kern="0" dirty="0">
              <a:solidFill>
                <a:srgbClr val="000000">
                  <a:lumMod val="75000"/>
                  <a:lumOff val="25000"/>
                </a:srgbClr>
              </a:solidFill>
              <a:latin typeface="Segoe UI Semibold" panose="020B0702040204020203" pitchFamily="34" charset="0"/>
              <a:ea typeface="Segoe UI" pitchFamily="34" charset="0"/>
              <a:cs typeface="Segoe UI" pitchFamily="34" charset="0"/>
            </a:endParaRPr>
          </a:p>
          <a:p>
            <a:pPr algn="l"/>
            <a:r>
              <a:rPr lang="en-US" sz="1600" i="0" kern="0" dirty="0" smtClean="0">
                <a:solidFill>
                  <a:srgbClr val="000000">
                    <a:lumMod val="75000"/>
                    <a:lumOff val="25000"/>
                  </a:srgbClr>
                </a:solidFill>
                <a:latin typeface="Segoe UI Semibold" panose="020B0702040204020203" pitchFamily="34" charset="0"/>
                <a:ea typeface="Segoe UI" pitchFamily="34" charset="0"/>
                <a:cs typeface="Segoe UI" pitchFamily="34" charset="0"/>
              </a:rPr>
              <a:t>PM ID and Name: </a:t>
            </a:r>
            <a:r>
              <a:rPr lang="en-US" sz="1600" i="0" kern="0" dirty="0">
                <a:solidFill>
                  <a:srgbClr val="000000">
                    <a:lumMod val="75000"/>
                    <a:lumOff val="25000"/>
                  </a:srgbClr>
                </a:solidFill>
                <a:latin typeface="Segoe UI Semibold" panose="020B0702040204020203" pitchFamily="34" charset="0"/>
                <a:ea typeface="Segoe UI" pitchFamily="34" charset="0"/>
                <a:cs typeface="Segoe UI" pitchFamily="34" charset="0"/>
              </a:rPr>
              <a:t>(611198) </a:t>
            </a:r>
            <a:r>
              <a:rPr lang="en-US" sz="1600" i="0" kern="0" dirty="0" smtClean="0">
                <a:solidFill>
                  <a:srgbClr val="000000">
                    <a:lumMod val="75000"/>
                    <a:lumOff val="25000"/>
                  </a:srgbClr>
                </a:solidFill>
                <a:latin typeface="Segoe UI Semibold" panose="020B0702040204020203" pitchFamily="34" charset="0"/>
                <a:ea typeface="Segoe UI" pitchFamily="34" charset="0"/>
                <a:cs typeface="Segoe UI" pitchFamily="34" charset="0"/>
              </a:rPr>
              <a:t>Pushparaj R</a:t>
            </a:r>
            <a:endParaRPr lang="en-US" sz="1600" i="0" kern="0" dirty="0">
              <a:solidFill>
                <a:srgbClr val="000000">
                  <a:lumMod val="75000"/>
                  <a:lumOff val="25000"/>
                </a:srgbClr>
              </a:solidFill>
              <a:latin typeface="Segoe UI Semibold" panose="020B0702040204020203" pitchFamily="34" charset="0"/>
              <a:ea typeface="Segoe UI" pitchFamily="34" charset="0"/>
              <a:cs typeface="Segoe UI" pitchFamily="34" charset="0"/>
            </a:endParaRPr>
          </a:p>
        </p:txBody>
      </p:sp>
    </p:spTree>
    <p:extLst>
      <p:ext uri="{BB962C8B-B14F-4D97-AF65-F5344CB8AC3E}">
        <p14:creationId xmlns:p14="http://schemas.microsoft.com/office/powerpoint/2010/main" val="1248997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1800" b="0" i="0" dirty="0">
                <a:latin typeface="Segoe UI "/>
                <a:ea typeface="Verdana" panose="020B0604030504040204" pitchFamily="34" charset="0"/>
              </a:rPr>
              <a:t>RoboAdvisor – </a:t>
            </a:r>
            <a:r>
              <a:rPr lang="en-US" sz="1800" b="0" i="0" dirty="0" smtClean="0">
                <a:latin typeface="Segoe UI "/>
                <a:ea typeface="Verdana" panose="020B0604030504040204" pitchFamily="34" charset="0"/>
              </a:rPr>
              <a:t>2019 </a:t>
            </a:r>
            <a:r>
              <a:rPr lang="en-US" sz="1800" b="0" i="0" dirty="0">
                <a:latin typeface="Segoe UI "/>
                <a:ea typeface="Verdana" panose="020B0604030504040204" pitchFamily="34" charset="0"/>
              </a:rPr>
              <a:t>Delivery </a:t>
            </a:r>
            <a:r>
              <a:rPr lang="en-US" sz="1800" b="0" i="0" dirty="0" smtClean="0">
                <a:latin typeface="Segoe UI "/>
                <a:ea typeface="Verdana" panose="020B0604030504040204" pitchFamily="34" charset="0"/>
              </a:rPr>
              <a:t>Highlights</a:t>
            </a:r>
            <a:endParaRPr lang="en-US" sz="1800" b="0" i="0" dirty="0">
              <a:latin typeface="Segoe UI "/>
              <a:ea typeface="Verdana" panose="020B0604030504040204"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9369" y="1004523"/>
            <a:ext cx="2719449" cy="4706337"/>
          </a:xfrm>
          <a:prstGeom prst="rect">
            <a:avLst/>
          </a:prstGeom>
          <a:noFill/>
          <a:ln w="9525">
            <a:solidFill>
              <a:schemeClr val="bg1">
                <a:lumMod val="6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10" name="Rounded Rectangle 9"/>
          <p:cNvSpPr/>
          <p:nvPr/>
        </p:nvSpPr>
        <p:spPr>
          <a:xfrm>
            <a:off x="723716" y="1004523"/>
            <a:ext cx="4637088" cy="2303571"/>
          </a:xfrm>
          <a:prstGeom prst="roundRect">
            <a:avLst>
              <a:gd name="adj" fmla="val 8623"/>
            </a:avLst>
          </a:prstGeom>
          <a:solidFill>
            <a:srgbClr val="6B9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723716" y="794606"/>
            <a:ext cx="4637088" cy="419835"/>
          </a:xfrm>
          <a:prstGeom prst="roundRect">
            <a:avLst/>
          </a:prstGeom>
          <a:solidFill>
            <a:srgbClr val="0B3C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Designed Alexa skill with Visual Experience</a:t>
            </a:r>
            <a:endParaRPr lang="en-US" sz="1400" b="1" dirty="0">
              <a:solidFill>
                <a:schemeClr val="bg1"/>
              </a:solidFill>
            </a:endParaRPr>
          </a:p>
        </p:txBody>
      </p:sp>
      <p:sp>
        <p:nvSpPr>
          <p:cNvPr id="12" name="Rectangle 11"/>
          <p:cNvSpPr/>
          <p:nvPr/>
        </p:nvSpPr>
        <p:spPr>
          <a:xfrm>
            <a:off x="807131" y="1210038"/>
            <a:ext cx="4553673" cy="2062103"/>
          </a:xfrm>
          <a:prstGeom prst="rect">
            <a:avLst/>
          </a:prstGeom>
        </p:spPr>
        <p:txBody>
          <a:bodyPr wrap="square">
            <a:spAutoFit/>
          </a:bodyPr>
          <a:lstStyle/>
          <a:p>
            <a:r>
              <a:rPr lang="en-US" sz="1400" b="1" dirty="0" smtClean="0">
                <a:solidFill>
                  <a:schemeClr val="bg1"/>
                </a:solidFill>
              </a:rPr>
              <a:t>June </a:t>
            </a:r>
            <a:r>
              <a:rPr lang="en-US" sz="1400" b="1" dirty="0">
                <a:solidFill>
                  <a:schemeClr val="bg1"/>
                </a:solidFill>
              </a:rPr>
              <a:t>2019</a:t>
            </a:r>
          </a:p>
          <a:p>
            <a:pPr marL="285750" lvl="1" indent="-285750">
              <a:spcBef>
                <a:spcPts val="1200"/>
              </a:spcBef>
              <a:buFont typeface="Arial" panose="020B0604020202020204" pitchFamily="34" charset="0"/>
              <a:buChar char="•"/>
            </a:pPr>
            <a:r>
              <a:rPr lang="en-US" sz="1200" dirty="0">
                <a:solidFill>
                  <a:schemeClr val="bg1"/>
                </a:solidFill>
              </a:rPr>
              <a:t>Introduction of goal profiling in Goal summary view </a:t>
            </a:r>
          </a:p>
          <a:p>
            <a:pPr marL="285750" lvl="1" indent="-285750">
              <a:spcBef>
                <a:spcPts val="600"/>
              </a:spcBef>
              <a:buFont typeface="Arial" panose="020B0604020202020204" pitchFamily="34" charset="0"/>
              <a:buChar char="•"/>
            </a:pPr>
            <a:r>
              <a:rPr lang="en-US" sz="1200" dirty="0">
                <a:solidFill>
                  <a:schemeClr val="bg1"/>
                </a:solidFill>
              </a:rPr>
              <a:t>Life stage selection  with Q&amp;A regrading user’s savings &amp; future plans</a:t>
            </a:r>
          </a:p>
          <a:p>
            <a:pPr marL="285750" lvl="1" indent="-285750">
              <a:spcBef>
                <a:spcPts val="600"/>
              </a:spcBef>
              <a:buFont typeface="Arial" panose="020B0604020202020204" pitchFamily="34" charset="0"/>
              <a:buChar char="•"/>
            </a:pPr>
            <a:r>
              <a:rPr lang="en-US" sz="1200" dirty="0">
                <a:solidFill>
                  <a:schemeClr val="bg1"/>
                </a:solidFill>
              </a:rPr>
              <a:t>Recommended goals view on completion of Q&amp;A</a:t>
            </a:r>
          </a:p>
          <a:p>
            <a:pPr marL="285750" lvl="1" indent="-285750">
              <a:spcBef>
                <a:spcPts val="600"/>
              </a:spcBef>
              <a:buFont typeface="Arial" panose="020B0604020202020204" pitchFamily="34" charset="0"/>
              <a:buChar char="•"/>
            </a:pPr>
            <a:r>
              <a:rPr lang="en-US" sz="1200" dirty="0">
                <a:solidFill>
                  <a:schemeClr val="bg1"/>
                </a:solidFill>
              </a:rPr>
              <a:t>Set Goal from recommended goals view</a:t>
            </a:r>
          </a:p>
          <a:p>
            <a:pPr marL="285750" lvl="1" indent="-285750">
              <a:spcBef>
                <a:spcPts val="600"/>
              </a:spcBef>
              <a:buFont typeface="Arial" panose="020B0604020202020204" pitchFamily="34" charset="0"/>
              <a:buChar char="•"/>
            </a:pPr>
            <a:r>
              <a:rPr lang="en-US" sz="1200" dirty="0">
                <a:solidFill>
                  <a:schemeClr val="bg1"/>
                </a:solidFill>
              </a:rPr>
              <a:t>Pick from list feature which navigates to redesigned select goal page</a:t>
            </a:r>
          </a:p>
        </p:txBody>
      </p:sp>
      <p:sp>
        <p:nvSpPr>
          <p:cNvPr id="13" name="Rounded Rectangle 12"/>
          <p:cNvSpPr/>
          <p:nvPr/>
        </p:nvSpPr>
        <p:spPr>
          <a:xfrm>
            <a:off x="723716" y="3880157"/>
            <a:ext cx="4637088" cy="2131315"/>
          </a:xfrm>
          <a:prstGeom prst="roundRect">
            <a:avLst>
              <a:gd name="adj" fmla="val 8623"/>
            </a:avLst>
          </a:prstGeom>
          <a:solidFill>
            <a:srgbClr val="32B8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723716" y="3670240"/>
            <a:ext cx="4637088" cy="419835"/>
          </a:xfrm>
          <a:prstGeom prst="roundRect">
            <a:avLst/>
          </a:prstGeom>
          <a:solidFill>
            <a:srgbClr val="0092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Account Balance Inquiry</a:t>
            </a:r>
            <a:endParaRPr lang="en-US" sz="1400" b="1" dirty="0">
              <a:solidFill>
                <a:schemeClr val="bg1"/>
              </a:solidFill>
            </a:endParaRPr>
          </a:p>
        </p:txBody>
      </p:sp>
      <p:sp>
        <p:nvSpPr>
          <p:cNvPr id="15" name="Rectangle 14"/>
          <p:cNvSpPr/>
          <p:nvPr/>
        </p:nvSpPr>
        <p:spPr>
          <a:xfrm>
            <a:off x="807131" y="4214264"/>
            <a:ext cx="4553673" cy="1615827"/>
          </a:xfrm>
          <a:prstGeom prst="rect">
            <a:avLst/>
          </a:prstGeom>
        </p:spPr>
        <p:txBody>
          <a:bodyPr wrap="square">
            <a:spAutoFit/>
          </a:bodyPr>
          <a:lstStyle/>
          <a:p>
            <a:r>
              <a:rPr lang="en-US" sz="1400" b="1" dirty="0" smtClean="0">
                <a:solidFill>
                  <a:schemeClr val="bg1"/>
                </a:solidFill>
              </a:rPr>
              <a:t>July </a:t>
            </a:r>
            <a:r>
              <a:rPr lang="en-US" sz="1400" b="1" dirty="0">
                <a:solidFill>
                  <a:schemeClr val="bg1"/>
                </a:solidFill>
              </a:rPr>
              <a:t>2019</a:t>
            </a:r>
          </a:p>
          <a:p>
            <a:pPr marL="285750" lvl="1" indent="-285750">
              <a:spcBef>
                <a:spcPts val="1200"/>
              </a:spcBef>
              <a:buFont typeface="Arial" panose="020B0604020202020204" pitchFamily="34" charset="0"/>
              <a:buChar char="•"/>
            </a:pPr>
            <a:r>
              <a:rPr lang="en-US" sz="1200" dirty="0">
                <a:solidFill>
                  <a:schemeClr val="bg1"/>
                </a:solidFill>
              </a:rPr>
              <a:t>Savings &amp; Investing – </a:t>
            </a:r>
            <a:r>
              <a:rPr lang="en-US" sz="1200" dirty="0" smtClean="0">
                <a:solidFill>
                  <a:schemeClr val="bg1"/>
                </a:solidFill>
              </a:rPr>
              <a:t>Enable </a:t>
            </a:r>
            <a:r>
              <a:rPr lang="en-US" sz="1200" dirty="0">
                <a:solidFill>
                  <a:schemeClr val="bg1"/>
                </a:solidFill>
              </a:rPr>
              <a:t>Projection chart </a:t>
            </a:r>
          </a:p>
          <a:p>
            <a:pPr marL="285750" lvl="1" indent="-285750">
              <a:spcBef>
                <a:spcPts val="600"/>
              </a:spcBef>
              <a:buFont typeface="Arial" panose="020B0604020202020204" pitchFamily="34" charset="0"/>
              <a:buChar char="•"/>
            </a:pPr>
            <a:r>
              <a:rPr lang="en-US" sz="1200" dirty="0" smtClean="0">
                <a:solidFill>
                  <a:schemeClr val="bg1"/>
                </a:solidFill>
              </a:rPr>
              <a:t>Savings &amp; Investing – Enable Projection – Bubble view</a:t>
            </a:r>
          </a:p>
          <a:p>
            <a:pPr marL="285750" lvl="1" indent="-285750">
              <a:spcBef>
                <a:spcPts val="600"/>
              </a:spcBef>
              <a:buFont typeface="Arial" panose="020B0604020202020204" pitchFamily="34" charset="0"/>
              <a:buChar char="•"/>
            </a:pPr>
            <a:r>
              <a:rPr lang="en-US" sz="1200" dirty="0" smtClean="0">
                <a:solidFill>
                  <a:schemeClr val="bg1"/>
                </a:solidFill>
              </a:rPr>
              <a:t>Redirection to GS flow for IAS(Individual Advisory services) Engaged users</a:t>
            </a:r>
          </a:p>
          <a:p>
            <a:pPr marL="285750" lvl="1" indent="-285750">
              <a:spcBef>
                <a:spcPts val="600"/>
              </a:spcBef>
              <a:buFont typeface="Arial" panose="020B0604020202020204" pitchFamily="34" charset="0"/>
              <a:buChar char="•"/>
            </a:pPr>
            <a:r>
              <a:rPr lang="en-US" sz="1200" dirty="0" smtClean="0">
                <a:solidFill>
                  <a:schemeClr val="bg1"/>
                </a:solidFill>
              </a:rPr>
              <a:t>Unit Testing migration to </a:t>
            </a:r>
            <a:r>
              <a:rPr lang="en-US" sz="1200" dirty="0" err="1" smtClean="0">
                <a:solidFill>
                  <a:schemeClr val="bg1"/>
                </a:solidFill>
              </a:rPr>
              <a:t>spock</a:t>
            </a:r>
            <a:r>
              <a:rPr lang="en-US" sz="1200" dirty="0" smtClean="0">
                <a:solidFill>
                  <a:schemeClr val="bg1"/>
                </a:solidFill>
              </a:rPr>
              <a:t> framework </a:t>
            </a:r>
            <a:endParaRPr lang="en-US" sz="1200" dirty="0">
              <a:solidFill>
                <a:schemeClr val="bg1"/>
              </a:solidFill>
            </a:endParaRPr>
          </a:p>
        </p:txBody>
      </p:sp>
    </p:spTree>
    <p:extLst>
      <p:ext uri="{BB962C8B-B14F-4D97-AF65-F5344CB8AC3E}">
        <p14:creationId xmlns:p14="http://schemas.microsoft.com/office/powerpoint/2010/main" val="42880764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Same Side Corner Rectangle 3"/>
          <p:cNvSpPr/>
          <p:nvPr/>
        </p:nvSpPr>
        <p:spPr>
          <a:xfrm rot="5400000">
            <a:off x="3312050" y="-187966"/>
            <a:ext cx="2171235" cy="7090635"/>
          </a:xfrm>
          <a:prstGeom prst="round2SameRect">
            <a:avLst/>
          </a:prstGeom>
          <a:solidFill>
            <a:schemeClr val="accent1">
              <a:lumMod val="40000"/>
              <a:lumOff val="60000"/>
            </a:schemeClr>
          </a:solidFill>
        </p:spPr>
        <p:txBody>
          <a:bodyPr vert="horz" lIns="91440" tIns="45720" rIns="91440" bIns="45720" rtlCol="0" anchor="ctr">
            <a:normAutofit/>
          </a:bodyPr>
          <a:lstStyle/>
          <a:p>
            <a:endParaRPr lang="en-US" sz="4400" b="1" dirty="0">
              <a:solidFill>
                <a:schemeClr val="tx1"/>
              </a:solidFill>
              <a:latin typeface="+mj-lt"/>
              <a:ea typeface="ＭＳ Ｐゴシック"/>
              <a:cs typeface="ＭＳ Ｐゴシック"/>
            </a:endParaRPr>
          </a:p>
        </p:txBody>
      </p:sp>
      <p:sp>
        <p:nvSpPr>
          <p:cNvPr id="6" name="Round Same Side Corner Rectangle 5"/>
          <p:cNvSpPr/>
          <p:nvPr/>
        </p:nvSpPr>
        <p:spPr>
          <a:xfrm rot="5400000">
            <a:off x="2705668" y="-542498"/>
            <a:ext cx="2388358" cy="7799698"/>
          </a:xfrm>
          <a:prstGeom prst="round2SameRect">
            <a:avLst/>
          </a:prstGeom>
          <a:solidFill>
            <a:srgbClr val="00B0F0"/>
          </a:solidFill>
        </p:spPr>
        <p:txBody>
          <a:bodyPr vert="horz" lIns="91440" tIns="45720" rIns="91440" bIns="45720" rtlCol="0" anchor="ctr">
            <a:normAutofit/>
          </a:bodyPr>
          <a:lstStyle/>
          <a:p>
            <a:endParaRPr lang="en-US" sz="4400" b="1" dirty="0">
              <a:solidFill>
                <a:schemeClr val="tx1"/>
              </a:solidFill>
              <a:latin typeface="+mj-lt"/>
              <a:ea typeface="ＭＳ Ｐゴシック"/>
              <a:cs typeface="ＭＳ Ｐゴシック"/>
            </a:endParaRPr>
          </a:p>
        </p:txBody>
      </p:sp>
      <p:sp>
        <p:nvSpPr>
          <p:cNvPr id="8" name="Rectangle 7"/>
          <p:cNvSpPr/>
          <p:nvPr/>
        </p:nvSpPr>
        <p:spPr>
          <a:xfrm>
            <a:off x="144859" y="2972631"/>
            <a:ext cx="6078519" cy="769441"/>
          </a:xfrm>
          <a:prstGeom prst="rect">
            <a:avLst/>
          </a:prstGeom>
        </p:spPr>
        <p:txBody>
          <a:bodyPr wrap="square">
            <a:spAutoFit/>
          </a:bodyPr>
          <a:lstStyle/>
          <a:p>
            <a:r>
              <a:rPr lang="en-GB" sz="4400" b="1" dirty="0">
                <a:latin typeface="+mj-lt"/>
                <a:ea typeface="ＭＳ Ｐゴシック"/>
                <a:cs typeface="ＭＳ Ｐゴシック"/>
              </a:rPr>
              <a:t>Execution Model</a:t>
            </a:r>
            <a:endParaRPr lang="en-US" sz="4400" b="1" dirty="0">
              <a:latin typeface="+mj-lt"/>
              <a:ea typeface="ＭＳ Ｐゴシック"/>
              <a:cs typeface="ＭＳ Ｐゴシック"/>
            </a:endParaRPr>
          </a:p>
        </p:txBody>
      </p:sp>
    </p:spTree>
    <p:extLst>
      <p:ext uri="{BB962C8B-B14F-4D97-AF65-F5344CB8AC3E}">
        <p14:creationId xmlns:p14="http://schemas.microsoft.com/office/powerpoint/2010/main" val="42096172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029200" y="3794758"/>
            <a:ext cx="3575853" cy="1914114"/>
          </a:xfrm>
          <a:prstGeom prst="round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181395" y="5989"/>
            <a:ext cx="7830186" cy="484185"/>
          </a:xfrm>
        </p:spPr>
        <p:txBody>
          <a:bodyPr>
            <a:normAutofit/>
          </a:bodyPr>
          <a:lstStyle/>
          <a:p>
            <a:r>
              <a:rPr lang="en-US" sz="1800" b="0" i="0" dirty="0">
                <a:latin typeface="Segoe UI "/>
                <a:ea typeface="Verdana" panose="020B0604030504040204" pitchFamily="34" charset="0"/>
              </a:rPr>
              <a:t>RoboAdvisor  Platform </a:t>
            </a:r>
            <a:r>
              <a:rPr lang="en-US" sz="1800" b="0" i="0" dirty="0" smtClean="0">
                <a:latin typeface="Segoe UI "/>
                <a:ea typeface="Verdana" panose="020B0604030504040204" pitchFamily="34" charset="0"/>
              </a:rPr>
              <a:t>-  Future Release</a:t>
            </a:r>
            <a:endParaRPr lang="en-US" sz="1800" b="0" i="0" dirty="0">
              <a:latin typeface="Segoe UI "/>
              <a:ea typeface="Verdana" panose="020B0604030504040204" pitchFamily="34" charset="0"/>
            </a:endParaRPr>
          </a:p>
        </p:txBody>
      </p:sp>
      <p:grpSp>
        <p:nvGrpSpPr>
          <p:cNvPr id="8" name="Group 7"/>
          <p:cNvGrpSpPr/>
          <p:nvPr/>
        </p:nvGrpSpPr>
        <p:grpSpPr>
          <a:xfrm>
            <a:off x="4918527" y="2856514"/>
            <a:ext cx="3871928" cy="894214"/>
            <a:chOff x="390563" y="4719763"/>
            <a:chExt cx="1800403" cy="894214"/>
          </a:xfrm>
        </p:grpSpPr>
        <p:sp>
          <p:nvSpPr>
            <p:cNvPr id="10" name="TextBox 9"/>
            <p:cNvSpPr txBox="1"/>
            <p:nvPr/>
          </p:nvSpPr>
          <p:spPr>
            <a:xfrm>
              <a:off x="390563" y="4719763"/>
              <a:ext cx="1714193" cy="492443"/>
            </a:xfrm>
            <a:prstGeom prst="rect">
              <a:avLst/>
            </a:prstGeom>
            <a:noFill/>
          </p:spPr>
          <p:txBody>
            <a:bodyPr wrap="square" rtlCol="0">
              <a:spAutoFit/>
            </a:bodyPr>
            <a:lstStyle/>
            <a:p>
              <a:pPr algn="ctr"/>
              <a:r>
                <a:rPr lang="en-US" sz="1400" b="1" dirty="0">
                  <a:solidFill>
                    <a:srgbClr val="000000"/>
                  </a:solidFill>
                  <a:latin typeface="+mj-lt"/>
                  <a:cs typeface="Calibri" panose="020F0502020204030204" pitchFamily="34" charset="0"/>
                </a:rPr>
                <a:t>Platform </a:t>
              </a:r>
              <a:r>
                <a:rPr lang="en-US" sz="1400" b="1" dirty="0" smtClean="0">
                  <a:solidFill>
                    <a:srgbClr val="000000"/>
                  </a:solidFill>
                  <a:latin typeface="+mj-lt"/>
                  <a:cs typeface="Calibri" panose="020F0502020204030204" pitchFamily="34" charset="0"/>
                </a:rPr>
                <a:t>Nature</a:t>
              </a:r>
            </a:p>
            <a:p>
              <a:pPr algn="ctr"/>
              <a:endParaRPr lang="en-US" sz="1200" b="1" dirty="0">
                <a:solidFill>
                  <a:srgbClr val="000000"/>
                </a:solidFill>
                <a:latin typeface="+mj-lt"/>
                <a:cs typeface="Calibri" panose="020F0502020204030204" pitchFamily="34" charset="0"/>
              </a:endParaRPr>
            </a:p>
          </p:txBody>
        </p:sp>
        <p:sp>
          <p:nvSpPr>
            <p:cNvPr id="11" name="TextBox 10"/>
            <p:cNvSpPr txBox="1"/>
            <p:nvPr/>
          </p:nvSpPr>
          <p:spPr>
            <a:xfrm>
              <a:off x="390563" y="5075368"/>
              <a:ext cx="1800403" cy="538609"/>
            </a:xfrm>
            <a:prstGeom prst="rect">
              <a:avLst/>
            </a:prstGeom>
            <a:noFill/>
          </p:spPr>
          <p:txBody>
            <a:bodyPr wrap="square" rtlCol="0">
              <a:spAutoFit/>
            </a:bodyPr>
            <a:lstStyle/>
            <a:p>
              <a:pPr marL="171450" lvl="1" indent="-171450">
                <a:spcBef>
                  <a:spcPts val="600"/>
                </a:spcBef>
                <a:buFont typeface="Wingdings" panose="05000000000000000000" pitchFamily="2" charset="2"/>
                <a:buChar char="§"/>
              </a:pPr>
              <a:r>
                <a:rPr lang="en-US" sz="1200" dirty="0" smtClean="0"/>
                <a:t>Followed </a:t>
              </a:r>
              <a:r>
                <a:rPr lang="en-US" sz="1200" dirty="0"/>
                <a:t>agile methodologies across the releases</a:t>
              </a:r>
            </a:p>
            <a:p>
              <a:pPr marL="171450" lvl="1" indent="-171450">
                <a:spcBef>
                  <a:spcPts val="600"/>
                </a:spcBef>
                <a:buFont typeface="Wingdings" panose="05000000000000000000" pitchFamily="2" charset="2"/>
                <a:buChar char="§"/>
              </a:pPr>
              <a:r>
                <a:rPr lang="en-US" sz="1200" dirty="0" smtClean="0"/>
                <a:t>GBS </a:t>
              </a:r>
              <a:r>
                <a:rPr lang="en-US" sz="1200" dirty="0"/>
                <a:t>QA will be involved for </a:t>
              </a:r>
              <a:r>
                <a:rPr lang="en-US" sz="1200" dirty="0" smtClean="0"/>
                <a:t>Sept release</a:t>
              </a:r>
              <a:endParaRPr lang="en-US" sz="1200" dirty="0"/>
            </a:p>
          </p:txBody>
        </p:sp>
      </p:grpSp>
      <p:sp>
        <p:nvSpPr>
          <p:cNvPr id="15" name="TextBox 14"/>
          <p:cNvSpPr txBox="1"/>
          <p:nvPr/>
        </p:nvSpPr>
        <p:spPr>
          <a:xfrm>
            <a:off x="7047379" y="4530999"/>
            <a:ext cx="1177227" cy="646331"/>
          </a:xfrm>
          <a:prstGeom prst="rect">
            <a:avLst/>
          </a:prstGeom>
          <a:noFill/>
        </p:spPr>
        <p:txBody>
          <a:bodyPr wrap="square" rtlCol="0">
            <a:spAutoFit/>
          </a:bodyPr>
          <a:lstStyle/>
          <a:p>
            <a:r>
              <a:rPr lang="en-US" sz="1200" dirty="0" smtClean="0">
                <a:solidFill>
                  <a:srgbClr val="000000"/>
                </a:solidFill>
                <a:latin typeface="Calibri" panose="020F0502020204030204" pitchFamily="34" charset="0"/>
                <a:cs typeface="Calibri" panose="020F0502020204030204" pitchFamily="34" charset="0"/>
              </a:rPr>
              <a:t>  </a:t>
            </a:r>
          </a:p>
          <a:p>
            <a:r>
              <a:rPr lang="en-US" sz="1200" dirty="0" smtClean="0">
                <a:solidFill>
                  <a:srgbClr val="000000"/>
                </a:solidFill>
                <a:latin typeface="Calibri" panose="020F0502020204030204" pitchFamily="34" charset="0"/>
                <a:cs typeface="Calibri" panose="020F0502020204030204" pitchFamily="34" charset="0"/>
              </a:rPr>
              <a:t>Coimbatore : 1 </a:t>
            </a:r>
          </a:p>
          <a:p>
            <a:r>
              <a:rPr lang="en-US" sz="1200" dirty="0" smtClean="0">
                <a:solidFill>
                  <a:srgbClr val="000000"/>
                </a:solidFill>
                <a:latin typeface="Calibri" panose="020F0502020204030204" pitchFamily="34" charset="0"/>
                <a:cs typeface="Calibri" panose="020F0502020204030204" pitchFamily="34" charset="0"/>
              </a:rPr>
              <a:t>Kochi : 3 </a:t>
            </a:r>
          </a:p>
        </p:txBody>
      </p:sp>
      <p:graphicFrame>
        <p:nvGraphicFramePr>
          <p:cNvPr id="14" name="Chart 13"/>
          <p:cNvGraphicFramePr/>
          <p:nvPr>
            <p:extLst>
              <p:ext uri="{D42A27DB-BD31-4B8C-83A1-F6EECF244321}">
                <p14:modId xmlns:p14="http://schemas.microsoft.com/office/powerpoint/2010/main" val="308139516"/>
              </p:ext>
            </p:extLst>
          </p:nvPr>
        </p:nvGraphicFramePr>
        <p:xfrm>
          <a:off x="5540767" y="4099757"/>
          <a:ext cx="1616340" cy="1656006"/>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p:cNvSpPr txBox="1"/>
          <p:nvPr/>
        </p:nvSpPr>
        <p:spPr>
          <a:xfrm>
            <a:off x="5779614" y="4609595"/>
            <a:ext cx="617863" cy="400110"/>
          </a:xfrm>
          <a:prstGeom prst="rect">
            <a:avLst/>
          </a:prstGeom>
          <a:noFill/>
        </p:spPr>
        <p:txBody>
          <a:bodyPr wrap="square" rtlCol="0">
            <a:spAutoFit/>
          </a:bodyPr>
          <a:lstStyle/>
          <a:p>
            <a:r>
              <a:rPr lang="en-US" sz="1000" b="1" dirty="0" smtClean="0"/>
              <a:t>Onsite</a:t>
            </a:r>
            <a:endParaRPr lang="en-US" sz="1000" b="1" dirty="0"/>
          </a:p>
        </p:txBody>
      </p:sp>
      <p:sp>
        <p:nvSpPr>
          <p:cNvPr id="5" name="TextBox 4"/>
          <p:cNvSpPr txBox="1"/>
          <p:nvPr/>
        </p:nvSpPr>
        <p:spPr>
          <a:xfrm>
            <a:off x="6190669" y="4954755"/>
            <a:ext cx="738663" cy="400110"/>
          </a:xfrm>
          <a:prstGeom prst="rect">
            <a:avLst/>
          </a:prstGeom>
          <a:noFill/>
        </p:spPr>
        <p:txBody>
          <a:bodyPr wrap="square" rtlCol="0">
            <a:spAutoFit/>
          </a:bodyPr>
          <a:lstStyle/>
          <a:p>
            <a:r>
              <a:rPr lang="en-US" sz="1000" b="1" dirty="0" smtClean="0"/>
              <a:t>Offshore</a:t>
            </a:r>
            <a:endParaRPr lang="en-US" sz="1000" b="1" dirty="0"/>
          </a:p>
        </p:txBody>
      </p:sp>
      <p:sp>
        <p:nvSpPr>
          <p:cNvPr id="13" name="TextBox 12"/>
          <p:cNvSpPr txBox="1"/>
          <p:nvPr/>
        </p:nvSpPr>
        <p:spPr>
          <a:xfrm>
            <a:off x="5109640" y="3872694"/>
            <a:ext cx="3432400" cy="307777"/>
          </a:xfrm>
          <a:prstGeom prst="rect">
            <a:avLst/>
          </a:prstGeom>
          <a:noFill/>
        </p:spPr>
        <p:txBody>
          <a:bodyPr wrap="square" rtlCol="0">
            <a:spAutoFit/>
          </a:bodyPr>
          <a:lstStyle/>
          <a:p>
            <a:pPr algn="ctr"/>
            <a:r>
              <a:rPr lang="en-US" sz="1400" b="1" dirty="0" smtClean="0">
                <a:solidFill>
                  <a:srgbClr val="000000"/>
                </a:solidFill>
                <a:latin typeface="+mj-lt"/>
                <a:cs typeface="Calibri" panose="020F0502020204030204" pitchFamily="34" charset="0"/>
              </a:rPr>
              <a:t>Development </a:t>
            </a:r>
            <a:r>
              <a:rPr lang="en-US" sz="1400" b="1" dirty="0">
                <a:solidFill>
                  <a:srgbClr val="000000"/>
                </a:solidFill>
                <a:latin typeface="+mj-lt"/>
                <a:cs typeface="Calibri" panose="020F0502020204030204" pitchFamily="34" charset="0"/>
              </a:rPr>
              <a:t>T</a:t>
            </a:r>
            <a:r>
              <a:rPr lang="en-US" sz="1400" b="1" dirty="0" smtClean="0">
                <a:solidFill>
                  <a:srgbClr val="000000"/>
                </a:solidFill>
                <a:latin typeface="+mj-lt"/>
                <a:cs typeface="Calibri" panose="020F0502020204030204" pitchFamily="34" charset="0"/>
              </a:rPr>
              <a:t>eam Distribution - 7</a:t>
            </a:r>
            <a:endParaRPr lang="en-US" sz="1400" b="1" dirty="0">
              <a:solidFill>
                <a:srgbClr val="000000"/>
              </a:solidFill>
              <a:latin typeface="+mj-lt"/>
              <a:cs typeface="Calibri" panose="020F050202020403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348684703"/>
              </p:ext>
            </p:extLst>
          </p:nvPr>
        </p:nvGraphicFramePr>
        <p:xfrm>
          <a:off x="290171" y="1086621"/>
          <a:ext cx="8563658" cy="1146282"/>
        </p:xfrm>
        <a:graphic>
          <a:graphicData uri="http://schemas.openxmlformats.org/drawingml/2006/table">
            <a:tbl>
              <a:tblPr firstRow="1" bandRow="1">
                <a:tableStyleId>{21E4AEA4-8DFA-4A89-87EB-49C32662AFE0}</a:tableStyleId>
              </a:tblPr>
              <a:tblGrid>
                <a:gridCol w="1238666">
                  <a:extLst>
                    <a:ext uri="{9D8B030D-6E8A-4147-A177-3AD203B41FA5}">
                      <a16:colId xmlns:a16="http://schemas.microsoft.com/office/drawing/2014/main" val="437570508"/>
                    </a:ext>
                  </a:extLst>
                </a:gridCol>
                <a:gridCol w="644956">
                  <a:extLst>
                    <a:ext uri="{9D8B030D-6E8A-4147-A177-3AD203B41FA5}">
                      <a16:colId xmlns:a16="http://schemas.microsoft.com/office/drawing/2014/main" val="2644268842"/>
                    </a:ext>
                  </a:extLst>
                </a:gridCol>
                <a:gridCol w="816775">
                  <a:extLst>
                    <a:ext uri="{9D8B030D-6E8A-4147-A177-3AD203B41FA5}">
                      <a16:colId xmlns:a16="http://schemas.microsoft.com/office/drawing/2014/main" val="3366416359"/>
                    </a:ext>
                  </a:extLst>
                </a:gridCol>
                <a:gridCol w="940962">
                  <a:extLst>
                    <a:ext uri="{9D8B030D-6E8A-4147-A177-3AD203B41FA5}">
                      <a16:colId xmlns:a16="http://schemas.microsoft.com/office/drawing/2014/main" val="773277111"/>
                    </a:ext>
                  </a:extLst>
                </a:gridCol>
                <a:gridCol w="1269288">
                  <a:extLst>
                    <a:ext uri="{9D8B030D-6E8A-4147-A177-3AD203B41FA5}">
                      <a16:colId xmlns:a16="http://schemas.microsoft.com/office/drawing/2014/main" val="118753089"/>
                    </a:ext>
                  </a:extLst>
                </a:gridCol>
                <a:gridCol w="3653011">
                  <a:extLst>
                    <a:ext uri="{9D8B030D-6E8A-4147-A177-3AD203B41FA5}">
                      <a16:colId xmlns:a16="http://schemas.microsoft.com/office/drawing/2014/main" val="1917268064"/>
                    </a:ext>
                  </a:extLst>
                </a:gridCol>
              </a:tblGrid>
              <a:tr h="580851">
                <a:tc>
                  <a:txBody>
                    <a:bodyPr/>
                    <a:lstStyle/>
                    <a:p>
                      <a:pPr algn="ctr" rtl="0" fontAlgn="ctr"/>
                      <a:r>
                        <a:rPr lang="en-US" sz="1200" u="none" strike="noStrike" dirty="0">
                          <a:effectLst/>
                        </a:rPr>
                        <a:t>Release Name</a:t>
                      </a:r>
                      <a:endParaRPr lang="en-US" sz="1200" b="1" i="0" u="none" strike="noStrike" dirty="0">
                        <a:solidFill>
                          <a:srgbClr val="FFFFFF"/>
                        </a:solidFill>
                        <a:effectLst/>
                        <a:latin typeface="Calibri" panose="020F0502020204030204" pitchFamily="34" charset="0"/>
                      </a:endParaRPr>
                    </a:p>
                  </a:txBody>
                  <a:tcPr marL="83046" marR="9227" marT="9227" marB="0" anchor="ctr">
                    <a:solidFill>
                      <a:srgbClr val="0B3CA4"/>
                    </a:solidFill>
                  </a:tcPr>
                </a:tc>
                <a:tc>
                  <a:txBody>
                    <a:bodyPr/>
                    <a:lstStyle/>
                    <a:p>
                      <a:pPr marL="0" indent="0" algn="ctr" rtl="0" fontAlgn="ctr"/>
                      <a:r>
                        <a:rPr lang="en-US" sz="1200" u="none" strike="noStrike" dirty="0">
                          <a:effectLst/>
                        </a:rPr>
                        <a:t>Onsite</a:t>
                      </a:r>
                      <a:endParaRPr lang="en-US" sz="1200" b="1" i="0" u="none" strike="noStrike" dirty="0">
                        <a:solidFill>
                          <a:srgbClr val="FFFFFF"/>
                        </a:solidFill>
                        <a:effectLst/>
                        <a:latin typeface="Calibri" panose="020F0502020204030204" pitchFamily="34" charset="0"/>
                      </a:endParaRPr>
                    </a:p>
                  </a:txBody>
                  <a:tcPr marL="83046" marR="9227" marT="9227" marB="0" anchor="ctr">
                    <a:solidFill>
                      <a:srgbClr val="0B3CA4"/>
                    </a:solidFill>
                  </a:tcPr>
                </a:tc>
                <a:tc>
                  <a:txBody>
                    <a:bodyPr/>
                    <a:lstStyle/>
                    <a:p>
                      <a:pPr algn="ctr" rtl="0" fontAlgn="ctr"/>
                      <a:r>
                        <a:rPr lang="en-US" sz="1200" u="none" strike="noStrike">
                          <a:effectLst/>
                        </a:rPr>
                        <a:t>Offshore</a:t>
                      </a:r>
                      <a:endParaRPr lang="en-US" sz="1200" b="1" i="0" u="none" strike="noStrike">
                        <a:solidFill>
                          <a:srgbClr val="FFFFFF"/>
                        </a:solidFill>
                        <a:effectLst/>
                        <a:latin typeface="Calibri" panose="020F0502020204030204" pitchFamily="34" charset="0"/>
                      </a:endParaRPr>
                    </a:p>
                  </a:txBody>
                  <a:tcPr marL="83046" marR="9227" marT="9227" marB="0" anchor="ctr">
                    <a:solidFill>
                      <a:srgbClr val="0B3CA4"/>
                    </a:solidFill>
                  </a:tcPr>
                </a:tc>
                <a:tc>
                  <a:txBody>
                    <a:bodyPr/>
                    <a:lstStyle/>
                    <a:p>
                      <a:pPr algn="ctr" rtl="0" fontAlgn="ctr"/>
                      <a:r>
                        <a:rPr lang="en-US" sz="1200" u="none" strike="noStrike">
                          <a:effectLst/>
                        </a:rPr>
                        <a:t>Nearshore</a:t>
                      </a:r>
                      <a:endParaRPr lang="en-US" sz="1200" b="1" i="0" u="none" strike="noStrike">
                        <a:solidFill>
                          <a:srgbClr val="FFFFFF"/>
                        </a:solidFill>
                        <a:effectLst/>
                        <a:latin typeface="Calibri" panose="020F0502020204030204" pitchFamily="34" charset="0"/>
                      </a:endParaRPr>
                    </a:p>
                  </a:txBody>
                  <a:tcPr marL="83046" marR="9227" marT="9227" marB="0" anchor="ctr">
                    <a:solidFill>
                      <a:srgbClr val="0B3CA4"/>
                    </a:solidFill>
                  </a:tcPr>
                </a:tc>
                <a:tc>
                  <a:txBody>
                    <a:bodyPr/>
                    <a:lstStyle/>
                    <a:p>
                      <a:pPr algn="ctr" rtl="0" fontAlgn="ctr"/>
                      <a:r>
                        <a:rPr lang="en-US" sz="1200" u="none" strike="noStrike" dirty="0">
                          <a:effectLst/>
                        </a:rPr>
                        <a:t>Current Status</a:t>
                      </a:r>
                      <a:endParaRPr lang="en-US" sz="1200" b="1" i="0" u="none" strike="noStrike" dirty="0">
                        <a:solidFill>
                          <a:srgbClr val="FFFFFF"/>
                        </a:solidFill>
                        <a:effectLst/>
                        <a:latin typeface="Calibri" panose="020F0502020204030204" pitchFamily="34" charset="0"/>
                      </a:endParaRPr>
                    </a:p>
                  </a:txBody>
                  <a:tcPr marL="83046" marR="9227" marT="9227" marB="0" anchor="ctr">
                    <a:solidFill>
                      <a:srgbClr val="0B3CA4"/>
                    </a:solidFill>
                  </a:tcPr>
                </a:tc>
                <a:tc>
                  <a:txBody>
                    <a:bodyPr/>
                    <a:lstStyle/>
                    <a:p>
                      <a:pPr algn="ctr" rtl="0" fontAlgn="ctr"/>
                      <a:r>
                        <a:rPr lang="en-US" sz="1200" u="none" strike="noStrike" dirty="0">
                          <a:effectLst/>
                        </a:rPr>
                        <a:t>Release changes</a:t>
                      </a:r>
                      <a:endParaRPr lang="en-US" sz="1200" b="1" i="0" u="none" strike="noStrike" dirty="0">
                        <a:solidFill>
                          <a:srgbClr val="FFFFFF"/>
                        </a:solidFill>
                        <a:effectLst/>
                        <a:latin typeface="Calibri" panose="020F0502020204030204" pitchFamily="34" charset="0"/>
                      </a:endParaRPr>
                    </a:p>
                  </a:txBody>
                  <a:tcPr marL="83046" marR="9227" marT="9227" marB="0" anchor="ctr">
                    <a:solidFill>
                      <a:srgbClr val="0B3CA4"/>
                    </a:solidFill>
                  </a:tcPr>
                </a:tc>
                <a:extLst>
                  <a:ext uri="{0D108BD9-81ED-4DB2-BD59-A6C34878D82A}">
                    <a16:rowId xmlns:a16="http://schemas.microsoft.com/office/drawing/2014/main" val="1804894734"/>
                  </a:ext>
                </a:extLst>
              </a:tr>
              <a:tr h="565431">
                <a:tc>
                  <a:txBody>
                    <a:bodyPr/>
                    <a:lstStyle/>
                    <a:p>
                      <a:pPr algn="ctr" rtl="0" fontAlgn="ctr"/>
                      <a:r>
                        <a:rPr lang="en-US" sz="1200" u="none" strike="noStrike" dirty="0" smtClean="0">
                          <a:effectLst/>
                        </a:rPr>
                        <a:t>Sept</a:t>
                      </a:r>
                      <a:endParaRPr lang="en-US" sz="1200" b="0" i="0" u="none" strike="noStrike" dirty="0">
                        <a:solidFill>
                          <a:srgbClr val="000000"/>
                        </a:solidFill>
                        <a:effectLst/>
                        <a:latin typeface="Calibri" panose="020F0502020204030204" pitchFamily="34" charset="0"/>
                      </a:endParaRPr>
                    </a:p>
                  </a:txBody>
                  <a:tcPr marL="9227" marR="9227" marT="9227" marB="0" anchor="ctr">
                    <a:solidFill>
                      <a:srgbClr val="BDD0FB"/>
                    </a:solidFill>
                  </a:tcPr>
                </a:tc>
                <a:tc>
                  <a:txBody>
                    <a:bodyPr/>
                    <a:lstStyle/>
                    <a:p>
                      <a:pPr algn="ctr" rtl="0" fontAlgn="ctr"/>
                      <a:r>
                        <a:rPr lang="en-US" sz="1200" b="0" i="0" u="none" strike="noStrike" dirty="0">
                          <a:solidFill>
                            <a:schemeClr val="dk1"/>
                          </a:solidFill>
                          <a:effectLst/>
                          <a:latin typeface="+mn-lt"/>
                        </a:rPr>
                        <a:t>3</a:t>
                      </a:r>
                      <a:endParaRPr lang="en-US" sz="1200" b="0" i="0" u="none" strike="noStrike" dirty="0">
                        <a:solidFill>
                          <a:srgbClr val="000000"/>
                        </a:solidFill>
                        <a:effectLst/>
                        <a:latin typeface="Calibri" panose="020F0502020204030204" pitchFamily="34" charset="0"/>
                      </a:endParaRPr>
                    </a:p>
                  </a:txBody>
                  <a:tcPr marL="9227" marR="9227" marT="9227" marB="0" anchor="ctr">
                    <a:solidFill>
                      <a:srgbClr val="BDD0FB"/>
                    </a:solidFill>
                  </a:tcPr>
                </a:tc>
                <a:tc>
                  <a:txBody>
                    <a:bodyPr/>
                    <a:lstStyle/>
                    <a:p>
                      <a:pPr algn="ctr" rtl="0" fontAlgn="ctr"/>
                      <a:r>
                        <a:rPr lang="en-US" sz="1200" b="0" i="0" u="none" strike="noStrike" dirty="0" smtClean="0">
                          <a:solidFill>
                            <a:srgbClr val="000000"/>
                          </a:solidFill>
                          <a:effectLst/>
                          <a:latin typeface="Calibri" panose="020F0502020204030204" pitchFamily="34" charset="0"/>
                        </a:rPr>
                        <a:t>4</a:t>
                      </a:r>
                      <a:endParaRPr lang="en-US" sz="1200" b="0" i="0" u="none" strike="noStrike" dirty="0">
                        <a:solidFill>
                          <a:srgbClr val="000000"/>
                        </a:solidFill>
                        <a:effectLst/>
                        <a:latin typeface="Calibri" panose="020F0502020204030204" pitchFamily="34" charset="0"/>
                      </a:endParaRPr>
                    </a:p>
                  </a:txBody>
                  <a:tcPr marL="9227" marR="9227" marT="9227" marB="0" anchor="ctr">
                    <a:solidFill>
                      <a:srgbClr val="BDD0FB"/>
                    </a:solidFill>
                  </a:tcPr>
                </a:tc>
                <a:tc>
                  <a:txBody>
                    <a:bodyPr/>
                    <a:lstStyle/>
                    <a:p>
                      <a:pPr algn="ctr" rtl="0" fontAlgn="ctr"/>
                      <a:r>
                        <a:rPr lang="en-US" sz="1200" u="none" strike="noStrike" dirty="0">
                          <a:effectLst/>
                        </a:rPr>
                        <a:t>0</a:t>
                      </a:r>
                      <a:endParaRPr lang="en-US" sz="1200" b="0" i="0" u="none" strike="noStrike" dirty="0">
                        <a:solidFill>
                          <a:srgbClr val="000000"/>
                        </a:solidFill>
                        <a:effectLst/>
                        <a:latin typeface="Calibri" panose="020F0502020204030204" pitchFamily="34" charset="0"/>
                      </a:endParaRPr>
                    </a:p>
                  </a:txBody>
                  <a:tcPr marL="9227" marR="9227" marT="9227" marB="0" anchor="ctr">
                    <a:solidFill>
                      <a:srgbClr val="BDD0FB"/>
                    </a:solidFill>
                  </a:tcPr>
                </a:tc>
                <a:tc>
                  <a:txBody>
                    <a:bodyPr/>
                    <a:lstStyle/>
                    <a:p>
                      <a:pPr algn="ctr" rtl="0" fontAlgn="ctr"/>
                      <a:r>
                        <a:rPr lang="en-US" sz="1200" u="none" strike="noStrike" dirty="0" smtClean="0">
                          <a:effectLst/>
                        </a:rPr>
                        <a:t>CUT</a:t>
                      </a:r>
                      <a:endParaRPr lang="en-US" sz="1200" b="0" i="0" u="none" strike="noStrike" dirty="0">
                        <a:solidFill>
                          <a:srgbClr val="000000"/>
                        </a:solidFill>
                        <a:effectLst/>
                        <a:latin typeface="Calibri" panose="020F0502020204030204" pitchFamily="34" charset="0"/>
                      </a:endParaRPr>
                    </a:p>
                  </a:txBody>
                  <a:tcPr marL="9227" marR="9227" marT="9227" marB="0" anchor="ctr">
                    <a:solidFill>
                      <a:srgbClr val="BDD0FB"/>
                    </a:solidFill>
                  </a:tcPr>
                </a:tc>
                <a:tc>
                  <a:txBody>
                    <a:bodyPr/>
                    <a:lstStyle/>
                    <a:p>
                      <a:pPr algn="ctr" rtl="0" fontAlgn="ctr"/>
                      <a:r>
                        <a:rPr lang="en-US" sz="1200" b="0" i="0" u="none" strike="noStrike" dirty="0" smtClean="0">
                          <a:solidFill>
                            <a:schemeClr val="dk1"/>
                          </a:solidFill>
                          <a:effectLst/>
                          <a:latin typeface="+mn-lt"/>
                        </a:rPr>
                        <a:t>Debt</a:t>
                      </a:r>
                      <a:r>
                        <a:rPr lang="en-US" sz="1200" b="0" i="0" u="none" strike="noStrike" baseline="0" dirty="0" smtClean="0">
                          <a:solidFill>
                            <a:schemeClr val="dk1"/>
                          </a:solidFill>
                          <a:effectLst/>
                          <a:latin typeface="+mn-lt"/>
                        </a:rPr>
                        <a:t> Tool Integration .</a:t>
                      </a:r>
                    </a:p>
                    <a:p>
                      <a:pPr algn="ctr" rtl="0" fontAlgn="ctr"/>
                      <a:r>
                        <a:rPr lang="en-US" sz="1200" b="0" i="0" u="none" strike="noStrike" baseline="0" dirty="0" smtClean="0">
                          <a:solidFill>
                            <a:schemeClr val="dk1"/>
                          </a:solidFill>
                          <a:effectLst/>
                          <a:latin typeface="+mn-lt"/>
                        </a:rPr>
                        <a:t>RIR reports for WM engaged users</a:t>
                      </a:r>
                      <a:endParaRPr lang="en-US" sz="1200" b="0" i="0" u="none" strike="noStrike" dirty="0">
                        <a:solidFill>
                          <a:srgbClr val="000000"/>
                        </a:solidFill>
                        <a:effectLst/>
                        <a:latin typeface="Calibri" panose="020F0502020204030204" pitchFamily="34" charset="0"/>
                      </a:endParaRPr>
                    </a:p>
                  </a:txBody>
                  <a:tcPr marL="9227" marR="9227" marT="9227" marB="0" anchor="ctr">
                    <a:solidFill>
                      <a:srgbClr val="BDD0FB"/>
                    </a:solidFill>
                  </a:tcPr>
                </a:tc>
                <a:extLst>
                  <a:ext uri="{0D108BD9-81ED-4DB2-BD59-A6C34878D82A}">
                    <a16:rowId xmlns:a16="http://schemas.microsoft.com/office/drawing/2014/main" val="860083434"/>
                  </a:ext>
                </a:extLst>
              </a:tr>
            </a:tbl>
          </a:graphicData>
        </a:graphic>
      </p:graphicFrame>
      <p:grpSp>
        <p:nvGrpSpPr>
          <p:cNvPr id="7" name="Group 6"/>
          <p:cNvGrpSpPr/>
          <p:nvPr/>
        </p:nvGrpSpPr>
        <p:grpSpPr>
          <a:xfrm>
            <a:off x="290171" y="2920735"/>
            <a:ext cx="4332644" cy="2835028"/>
            <a:chOff x="290171" y="2620485"/>
            <a:chExt cx="4332644" cy="2648895"/>
          </a:xfrm>
        </p:grpSpPr>
        <p:sp>
          <p:nvSpPr>
            <p:cNvPr id="18" name="TextBox 17"/>
            <p:cNvSpPr txBox="1"/>
            <p:nvPr/>
          </p:nvSpPr>
          <p:spPr>
            <a:xfrm>
              <a:off x="290171" y="2620485"/>
              <a:ext cx="4323560" cy="276999"/>
            </a:xfrm>
            <a:prstGeom prst="rect">
              <a:avLst/>
            </a:prstGeom>
            <a:solidFill>
              <a:srgbClr val="6B98DB"/>
            </a:solidFill>
            <a:ln>
              <a:solidFill>
                <a:schemeClr val="tx2">
                  <a:lumMod val="25000"/>
                  <a:lumOff val="75000"/>
                </a:schemeClr>
              </a:solidFill>
            </a:ln>
          </p:spPr>
          <p:txBody>
            <a:bodyPr wrap="square" rtlCol="0">
              <a:spAutoFit/>
            </a:bodyPr>
            <a:lstStyle/>
            <a:p>
              <a:pPr algn="ctr" fontAlgn="base">
                <a:spcBef>
                  <a:spcPct val="0"/>
                </a:spcBef>
                <a:spcAft>
                  <a:spcPct val="0"/>
                </a:spcAft>
              </a:pPr>
              <a:r>
                <a:rPr lang="en-US" sz="1200" b="1" kern="0" dirty="0" smtClean="0">
                  <a:solidFill>
                    <a:srgbClr val="FFFFFF"/>
                  </a:solidFill>
                  <a:latin typeface="+mj-lt"/>
                  <a:ea typeface="ＭＳ Ｐゴシック"/>
                </a:rPr>
                <a:t>Digital Advice Zone</a:t>
              </a:r>
              <a:endParaRPr lang="en-US" sz="1200" b="1" kern="0" dirty="0">
                <a:solidFill>
                  <a:srgbClr val="FFFFFF"/>
                </a:solidFill>
                <a:latin typeface="+mj-lt"/>
                <a:ea typeface="ＭＳ Ｐゴシック"/>
              </a:endParaRPr>
            </a:p>
          </p:txBody>
        </p:sp>
        <p:sp>
          <p:nvSpPr>
            <p:cNvPr id="19" name="Rectangle 16"/>
            <p:cNvSpPr txBox="1">
              <a:spLocks/>
            </p:cNvSpPr>
            <p:nvPr/>
          </p:nvSpPr>
          <p:spPr>
            <a:xfrm>
              <a:off x="598132" y="3612893"/>
              <a:ext cx="1773328" cy="1351849"/>
            </a:xfrm>
            <a:prstGeom prst="rect">
              <a:avLst/>
            </a:prstGeom>
            <a:solidFill>
              <a:schemeClr val="bg1">
                <a:lumMod val="95000"/>
              </a:schemeClr>
            </a:solidFill>
            <a:ln w="9525">
              <a:solidFill>
                <a:schemeClr val="bg1">
                  <a:lumMod val="95000"/>
                </a:schemeClr>
              </a:solidFill>
              <a:miter lim="800000"/>
              <a:headEnd/>
              <a:tailEnd/>
            </a:ln>
            <a:effectLst/>
            <a:extLst/>
          </p:spPr>
          <p:txBody>
            <a:bodyPr vert="horz" wrap="none" lIns="0" tIns="72009" rIns="72009" bIns="72009" numCol="1" anchor="t" anchorCtr="0" compatLnSpc="1">
              <a:prstTxWarp prst="textNoShape">
                <a:avLst/>
              </a:prstTxWarp>
              <a:noAutofit/>
            </a:bodyPr>
            <a:lstStyle>
              <a:defPPr>
                <a:defRPr lang="en-US"/>
              </a:defPPr>
              <a:lvl1pPr marL="173736" lvl="0" indent="-91440" defTabSz="913526" fontAlgn="base">
                <a:spcBef>
                  <a:spcPct val="0"/>
                </a:spcBef>
                <a:spcAft>
                  <a:spcPct val="0"/>
                </a:spcAft>
                <a:buClr>
                  <a:srgbClr val="000000"/>
                </a:buClr>
                <a:buFont typeface="Arial" panose="020B0604020202020204" pitchFamily="34" charset="0"/>
                <a:buChar char="•"/>
                <a:defRPr kumimoji="0" sz="900" b="0" i="0" u="none" strike="noStrike" kern="0" cap="none" spc="0" normalizeH="0" baseline="0">
                  <a:ln>
                    <a:noFill/>
                  </a:ln>
                  <a:solidFill>
                    <a:srgbClr val="000000"/>
                  </a:solidFill>
                  <a:effectLst/>
                  <a:uLnTx/>
                  <a:uFillTx/>
                  <a:latin typeface="+mj-lt"/>
                  <a:ea typeface="ＭＳ Ｐゴシック"/>
                </a:defRPr>
              </a:lvl1pPr>
              <a:lvl2pPr marL="197607" lvl="1" indent="-195987" defTabSz="913526">
                <a:buClr>
                  <a:schemeClr val="tx2"/>
                </a:buClr>
                <a:buSzPct val="125000"/>
                <a:buFont typeface="Arial" charset="0"/>
                <a:buChar char="▪"/>
                <a:defRPr baseline="0"/>
              </a:lvl2pPr>
              <a:lvl3pPr marL="466481" lvl="2" indent="-267255" defTabSz="913526">
                <a:buClr>
                  <a:schemeClr val="tx2"/>
                </a:buClr>
                <a:buSzPct val="120000"/>
                <a:buFont typeface="Arial" charset="0"/>
                <a:buChar char="–"/>
                <a:defRPr baseline="0"/>
              </a:lvl3pPr>
              <a:lvl4pPr marL="626835" lvl="3" indent="-158733" defTabSz="913526">
                <a:buClr>
                  <a:schemeClr val="tx2"/>
                </a:buClr>
                <a:buSzPct val="120000"/>
                <a:buFont typeface="Arial" charset="0"/>
                <a:buChar char="▫"/>
                <a:defRPr baseline="0"/>
              </a:lvl4pPr>
              <a:lvl5pPr marL="765029" lvl="4" indent="-132818" defTabSz="913526">
                <a:buClr>
                  <a:schemeClr val="tx2"/>
                </a:buClr>
                <a:buSzPct val="89000"/>
                <a:buFont typeface="Arial" charset="0"/>
                <a:buChar char="-"/>
                <a:defRPr baseline="0"/>
              </a:lvl5pPr>
              <a:lvl6pPr marL="765029" indent="-132818" defTabSz="913526" fontAlgn="base">
                <a:spcBef>
                  <a:spcPct val="0"/>
                </a:spcBef>
                <a:spcAft>
                  <a:spcPct val="0"/>
                </a:spcAft>
                <a:buClr>
                  <a:schemeClr val="tx2"/>
                </a:buClr>
                <a:buSzPct val="89000"/>
                <a:buFont typeface="Arial" charset="0"/>
                <a:buChar char="-"/>
                <a:defRPr baseline="0"/>
              </a:lvl6pPr>
              <a:lvl7pPr marL="765029" indent="-132818" defTabSz="913526" fontAlgn="base">
                <a:spcBef>
                  <a:spcPct val="0"/>
                </a:spcBef>
                <a:spcAft>
                  <a:spcPct val="0"/>
                </a:spcAft>
                <a:buClr>
                  <a:schemeClr val="tx2"/>
                </a:buClr>
                <a:buSzPct val="89000"/>
                <a:buFont typeface="Arial" charset="0"/>
                <a:buChar char="-"/>
                <a:defRPr baseline="0"/>
              </a:lvl7pPr>
              <a:lvl8pPr marL="765029" indent="-132818" defTabSz="913526" fontAlgn="base">
                <a:spcBef>
                  <a:spcPct val="0"/>
                </a:spcBef>
                <a:spcAft>
                  <a:spcPct val="0"/>
                </a:spcAft>
                <a:buClr>
                  <a:schemeClr val="tx2"/>
                </a:buClr>
                <a:buSzPct val="89000"/>
                <a:buFont typeface="Arial" charset="0"/>
                <a:buChar char="-"/>
                <a:defRPr baseline="0"/>
              </a:lvl8pPr>
              <a:lvl9pPr marL="765029" indent="-132818" defTabSz="913526" fontAlgn="base">
                <a:spcBef>
                  <a:spcPct val="0"/>
                </a:spcBef>
                <a:spcAft>
                  <a:spcPct val="0"/>
                </a:spcAft>
                <a:buClr>
                  <a:schemeClr val="tx2"/>
                </a:buClr>
                <a:buSzPct val="89000"/>
                <a:buFont typeface="Arial" charset="0"/>
                <a:buChar char="-"/>
                <a:defRPr baseline="0"/>
              </a:lvl9pPr>
            </a:lstStyle>
            <a:p>
              <a:pPr marL="253744" indent="-171450">
                <a:defRPr/>
              </a:pPr>
              <a:endParaRPr lang="en-US" sz="1200" dirty="0">
                <a:solidFill>
                  <a:schemeClr val="tx1"/>
                </a:solidFill>
              </a:endParaRPr>
            </a:p>
          </p:txBody>
        </p:sp>
        <p:sp>
          <p:nvSpPr>
            <p:cNvPr id="20" name="TextBox 19"/>
            <p:cNvSpPr txBox="1"/>
            <p:nvPr/>
          </p:nvSpPr>
          <p:spPr>
            <a:xfrm>
              <a:off x="290171" y="3294918"/>
              <a:ext cx="2166165" cy="276999"/>
            </a:xfrm>
            <a:prstGeom prst="rect">
              <a:avLst/>
            </a:prstGeom>
            <a:solidFill>
              <a:srgbClr val="C9C642"/>
            </a:solidFill>
            <a:ln>
              <a:noFill/>
            </a:ln>
          </p:spPr>
          <p:txBody>
            <a:bodyPr wrap="square" rtlCol="0">
              <a:spAutoFit/>
            </a:bodyPr>
            <a:lstStyle>
              <a:defPPr>
                <a:defRPr lang="en-US"/>
              </a:defPPr>
              <a:lvl1pPr marL="173732" indent="-91438" algn="ctr">
                <a:defRPr sz="1400" b="1">
                  <a:solidFill>
                    <a:schemeClr val="bg1"/>
                  </a:solidFill>
                  <a:latin typeface="+mj-lt"/>
                </a:defRPr>
              </a:lvl1pPr>
            </a:lstStyle>
            <a:p>
              <a:r>
                <a:rPr lang="en-US" sz="1200" dirty="0">
                  <a:solidFill>
                    <a:schemeClr val="tx1"/>
                  </a:solidFill>
                </a:rPr>
                <a:t>Team  Alpha</a:t>
              </a:r>
            </a:p>
          </p:txBody>
        </p:sp>
        <p:sp>
          <p:nvSpPr>
            <p:cNvPr id="21" name="Rectangle 16"/>
            <p:cNvSpPr txBox="1">
              <a:spLocks/>
            </p:cNvSpPr>
            <p:nvPr/>
          </p:nvSpPr>
          <p:spPr>
            <a:xfrm>
              <a:off x="295661" y="3623460"/>
              <a:ext cx="279159" cy="1645920"/>
            </a:xfrm>
            <a:prstGeom prst="rect">
              <a:avLst/>
            </a:prstGeom>
            <a:solidFill>
              <a:srgbClr val="C9C642"/>
            </a:solidFill>
            <a:ln w="9525" cap="flat" cmpd="sng" algn="ctr">
              <a:noFill/>
              <a:prstDash val="solid"/>
              <a:headEnd/>
              <a:tailEnd/>
            </a:ln>
            <a:effectLst/>
            <a:extLst/>
          </p:spPr>
          <p:txBody>
            <a:bodyPr vert="vert270" wrap="none" lIns="72009" tIns="72009" rIns="72009" bIns="72009" numCol="1" anchor="ctr" anchorCtr="0" compatLnSpc="1">
              <a:prstTxWarp prst="textNoShape">
                <a:avLst/>
              </a:prstTxWarp>
              <a:noAutofit/>
            </a:bodyPr>
            <a:lstStyle>
              <a:lvl1pPr marL="0" lvl="0" indent="0" defTabSz="913526" eaLnBrk="1" hangingPunct="1">
                <a:buClr>
                  <a:schemeClr val="tx2"/>
                </a:buClr>
                <a:defRPr baseline="0">
                  <a:latin typeface="+mn-lt"/>
                </a:defRPr>
              </a:lvl1pPr>
              <a:lvl2pPr marL="197607" lvl="1" indent="-195987" defTabSz="913526" eaLnBrk="1" hangingPunct="1">
                <a:buClr>
                  <a:schemeClr val="tx2"/>
                </a:buClr>
                <a:buSzPct val="125000"/>
                <a:buFont typeface="Arial" charset="0"/>
                <a:buChar char="▪"/>
                <a:defRPr baseline="0">
                  <a:latin typeface="+mn-lt"/>
                </a:defRPr>
              </a:lvl2pPr>
              <a:lvl3pPr marL="466481" lvl="2" indent="-267255" defTabSz="913526" eaLnBrk="1" hangingPunct="1">
                <a:buClr>
                  <a:schemeClr val="tx2"/>
                </a:buClr>
                <a:buSzPct val="120000"/>
                <a:buFont typeface="Arial" charset="0"/>
                <a:buChar char="–"/>
                <a:defRPr baseline="0">
                  <a:latin typeface="+mn-lt"/>
                </a:defRPr>
              </a:lvl3pPr>
              <a:lvl4pPr marL="626835" lvl="3" indent="-158733" defTabSz="913526" eaLnBrk="1" hangingPunct="1">
                <a:buClr>
                  <a:schemeClr val="tx2"/>
                </a:buClr>
                <a:buSzPct val="120000"/>
                <a:buFont typeface="Arial" charset="0"/>
                <a:buChar char="▫"/>
                <a:defRPr baseline="0">
                  <a:latin typeface="+mn-lt"/>
                </a:defRPr>
              </a:lvl4pPr>
              <a:lvl5pPr marL="765029" lvl="4" indent="-132818" defTabSz="913526" eaLnBrk="1" hangingPunct="1">
                <a:buClr>
                  <a:schemeClr val="tx2"/>
                </a:buClr>
                <a:buSzPct val="89000"/>
                <a:buFont typeface="Arial" charset="0"/>
                <a:buChar char="-"/>
                <a:defRPr baseline="0">
                  <a:latin typeface="+mn-lt"/>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pPr algn="ctr" fontAlgn="base">
                <a:spcBef>
                  <a:spcPct val="0"/>
                </a:spcBef>
                <a:spcAft>
                  <a:spcPct val="0"/>
                </a:spcAft>
                <a:buClr>
                  <a:srgbClr val="000000"/>
                </a:buClr>
                <a:defRPr/>
              </a:pPr>
              <a:r>
                <a:rPr lang="en-US" sz="1200" b="1" kern="0" dirty="0">
                  <a:latin typeface="+mj-lt"/>
                  <a:ea typeface="ＭＳ Ｐゴシック"/>
                </a:rPr>
                <a:t>Scrum Team</a:t>
              </a:r>
            </a:p>
          </p:txBody>
        </p:sp>
        <p:sp>
          <p:nvSpPr>
            <p:cNvPr id="22" name="Rectangle 16"/>
            <p:cNvSpPr txBox="1">
              <a:spLocks/>
            </p:cNvSpPr>
            <p:nvPr/>
          </p:nvSpPr>
          <p:spPr>
            <a:xfrm>
              <a:off x="2794499" y="3627351"/>
              <a:ext cx="1773328" cy="1351849"/>
            </a:xfrm>
            <a:prstGeom prst="rect">
              <a:avLst/>
            </a:prstGeom>
            <a:solidFill>
              <a:schemeClr val="bg1">
                <a:lumMod val="95000"/>
              </a:schemeClr>
            </a:solidFill>
            <a:ln w="9525">
              <a:solidFill>
                <a:schemeClr val="bg1">
                  <a:lumMod val="95000"/>
                </a:schemeClr>
              </a:solidFill>
              <a:miter lim="800000"/>
              <a:headEnd/>
              <a:tailEnd/>
            </a:ln>
            <a:effectLst/>
            <a:extLst/>
          </p:spPr>
          <p:txBody>
            <a:bodyPr vert="horz" wrap="none" lIns="0" tIns="72009" rIns="72009" bIns="72009" numCol="1" anchor="t" anchorCtr="0" compatLnSpc="1">
              <a:prstTxWarp prst="textNoShape">
                <a:avLst/>
              </a:prstTxWarp>
              <a:noAutofit/>
            </a:bodyPr>
            <a:lstStyle>
              <a:defPPr>
                <a:defRPr lang="en-US"/>
              </a:defPPr>
              <a:lvl1pPr marL="173736" lvl="0" indent="-91440" defTabSz="913526" fontAlgn="base">
                <a:spcBef>
                  <a:spcPct val="0"/>
                </a:spcBef>
                <a:spcAft>
                  <a:spcPct val="0"/>
                </a:spcAft>
                <a:buClr>
                  <a:srgbClr val="000000"/>
                </a:buClr>
                <a:buFont typeface="Arial" panose="020B0604020202020204" pitchFamily="34" charset="0"/>
                <a:buChar char="•"/>
                <a:defRPr kumimoji="0" sz="900" b="0" i="0" u="none" strike="noStrike" kern="0" cap="none" spc="0" normalizeH="0" baseline="0">
                  <a:ln>
                    <a:noFill/>
                  </a:ln>
                  <a:solidFill>
                    <a:srgbClr val="000000"/>
                  </a:solidFill>
                  <a:effectLst/>
                  <a:uLnTx/>
                  <a:uFillTx/>
                  <a:latin typeface="+mj-lt"/>
                  <a:ea typeface="ＭＳ Ｐゴシック"/>
                </a:defRPr>
              </a:lvl1pPr>
              <a:lvl2pPr marL="197607" lvl="1" indent="-195987" defTabSz="913526">
                <a:buClr>
                  <a:schemeClr val="tx2"/>
                </a:buClr>
                <a:buSzPct val="125000"/>
                <a:buFont typeface="Arial" charset="0"/>
                <a:buChar char="▪"/>
                <a:defRPr baseline="0"/>
              </a:lvl2pPr>
              <a:lvl3pPr marL="466481" lvl="2" indent="-267255" defTabSz="913526">
                <a:buClr>
                  <a:schemeClr val="tx2"/>
                </a:buClr>
                <a:buSzPct val="120000"/>
                <a:buFont typeface="Arial" charset="0"/>
                <a:buChar char="–"/>
                <a:defRPr baseline="0"/>
              </a:lvl3pPr>
              <a:lvl4pPr marL="626835" lvl="3" indent="-158733" defTabSz="913526">
                <a:buClr>
                  <a:schemeClr val="tx2"/>
                </a:buClr>
                <a:buSzPct val="120000"/>
                <a:buFont typeface="Arial" charset="0"/>
                <a:buChar char="▫"/>
                <a:defRPr baseline="0"/>
              </a:lvl4pPr>
              <a:lvl5pPr marL="765029" lvl="4" indent="-132818" defTabSz="913526">
                <a:buClr>
                  <a:schemeClr val="tx2"/>
                </a:buClr>
                <a:buSzPct val="89000"/>
                <a:buFont typeface="Arial" charset="0"/>
                <a:buChar char="-"/>
                <a:defRPr baseline="0"/>
              </a:lvl5pPr>
              <a:lvl6pPr marL="765029" indent="-132818" defTabSz="913526" fontAlgn="base">
                <a:spcBef>
                  <a:spcPct val="0"/>
                </a:spcBef>
                <a:spcAft>
                  <a:spcPct val="0"/>
                </a:spcAft>
                <a:buClr>
                  <a:schemeClr val="tx2"/>
                </a:buClr>
                <a:buSzPct val="89000"/>
                <a:buFont typeface="Arial" charset="0"/>
                <a:buChar char="-"/>
                <a:defRPr baseline="0"/>
              </a:lvl6pPr>
              <a:lvl7pPr marL="765029" indent="-132818" defTabSz="913526" fontAlgn="base">
                <a:spcBef>
                  <a:spcPct val="0"/>
                </a:spcBef>
                <a:spcAft>
                  <a:spcPct val="0"/>
                </a:spcAft>
                <a:buClr>
                  <a:schemeClr val="tx2"/>
                </a:buClr>
                <a:buSzPct val="89000"/>
                <a:buFont typeface="Arial" charset="0"/>
                <a:buChar char="-"/>
                <a:defRPr baseline="0"/>
              </a:lvl7pPr>
              <a:lvl8pPr marL="765029" indent="-132818" defTabSz="913526" fontAlgn="base">
                <a:spcBef>
                  <a:spcPct val="0"/>
                </a:spcBef>
                <a:spcAft>
                  <a:spcPct val="0"/>
                </a:spcAft>
                <a:buClr>
                  <a:schemeClr val="tx2"/>
                </a:buClr>
                <a:buSzPct val="89000"/>
                <a:buFont typeface="Arial" charset="0"/>
                <a:buChar char="-"/>
                <a:defRPr baseline="0"/>
              </a:lvl8pPr>
              <a:lvl9pPr marL="765029" indent="-132818" defTabSz="913526" fontAlgn="base">
                <a:spcBef>
                  <a:spcPct val="0"/>
                </a:spcBef>
                <a:spcAft>
                  <a:spcPct val="0"/>
                </a:spcAft>
                <a:buClr>
                  <a:schemeClr val="tx2"/>
                </a:buClr>
                <a:buSzPct val="89000"/>
                <a:buFont typeface="Arial" charset="0"/>
                <a:buChar char="-"/>
                <a:defRPr baseline="0"/>
              </a:lvl9pPr>
            </a:lstStyle>
            <a:p>
              <a:pPr marL="253744" indent="-171450">
                <a:defRPr/>
              </a:pPr>
              <a:endParaRPr lang="en-US" sz="1200" dirty="0">
                <a:solidFill>
                  <a:schemeClr val="tx1"/>
                </a:solidFill>
              </a:endParaRPr>
            </a:p>
          </p:txBody>
        </p:sp>
        <p:sp>
          <p:nvSpPr>
            <p:cNvPr id="23" name="TextBox 22"/>
            <p:cNvSpPr txBox="1"/>
            <p:nvPr/>
          </p:nvSpPr>
          <p:spPr>
            <a:xfrm>
              <a:off x="2519674" y="3299644"/>
              <a:ext cx="2094058" cy="276999"/>
            </a:xfrm>
            <a:prstGeom prst="rect">
              <a:avLst/>
            </a:prstGeom>
            <a:solidFill>
              <a:srgbClr val="69B772"/>
            </a:solidFill>
            <a:ln>
              <a:noFill/>
            </a:ln>
          </p:spPr>
          <p:txBody>
            <a:bodyPr wrap="square" rtlCol="0">
              <a:spAutoFit/>
            </a:bodyPr>
            <a:lstStyle/>
            <a:p>
              <a:pPr marL="173732" indent="-91438" algn="ctr">
                <a:defRPr/>
              </a:pPr>
              <a:r>
                <a:rPr lang="en-US" sz="1200" b="1" dirty="0" smtClean="0">
                  <a:latin typeface="+mj-lt"/>
                </a:rPr>
                <a:t>Team Beta</a:t>
              </a:r>
              <a:endParaRPr lang="en-US" sz="1200" b="1" dirty="0">
                <a:latin typeface="+mj-lt"/>
              </a:endParaRPr>
            </a:p>
          </p:txBody>
        </p:sp>
        <p:sp>
          <p:nvSpPr>
            <p:cNvPr id="24" name="Rectangle 16"/>
            <p:cNvSpPr txBox="1">
              <a:spLocks/>
            </p:cNvSpPr>
            <p:nvPr/>
          </p:nvSpPr>
          <p:spPr>
            <a:xfrm>
              <a:off x="2520955" y="3618446"/>
              <a:ext cx="248149" cy="1614500"/>
            </a:xfrm>
            <a:prstGeom prst="rect">
              <a:avLst/>
            </a:prstGeom>
            <a:solidFill>
              <a:srgbClr val="69B772"/>
            </a:solidFill>
            <a:ln w="9525" cap="flat" cmpd="sng" algn="ctr">
              <a:solidFill>
                <a:schemeClr val="accent1">
                  <a:lumMod val="60000"/>
                  <a:lumOff val="40000"/>
                </a:schemeClr>
              </a:solidFill>
              <a:prstDash val="solid"/>
              <a:headEnd/>
              <a:tailEnd/>
            </a:ln>
            <a:effectLst/>
            <a:extLst/>
          </p:spPr>
          <p:txBody>
            <a:bodyPr vert="vert270" wrap="none" lIns="72009" tIns="72009" rIns="72009" bIns="72009" numCol="1" anchor="ctr" anchorCtr="0" compatLnSpc="1">
              <a:prstTxWarp prst="textNoShape">
                <a:avLst/>
              </a:prstTxWarp>
              <a:noAutofit/>
            </a:bodyPr>
            <a:lstStyle>
              <a:lvl1pPr marL="0" lvl="0" indent="0" defTabSz="913526" eaLnBrk="1" hangingPunct="1">
                <a:buClr>
                  <a:schemeClr val="tx2"/>
                </a:buClr>
                <a:defRPr baseline="0">
                  <a:latin typeface="+mn-lt"/>
                </a:defRPr>
              </a:lvl1pPr>
              <a:lvl2pPr marL="197607" lvl="1" indent="-195987" defTabSz="913526" eaLnBrk="1" hangingPunct="1">
                <a:buClr>
                  <a:schemeClr val="tx2"/>
                </a:buClr>
                <a:buSzPct val="125000"/>
                <a:buFont typeface="Arial" charset="0"/>
                <a:buChar char="▪"/>
                <a:defRPr baseline="0">
                  <a:latin typeface="+mn-lt"/>
                </a:defRPr>
              </a:lvl2pPr>
              <a:lvl3pPr marL="466481" lvl="2" indent="-267255" defTabSz="913526" eaLnBrk="1" hangingPunct="1">
                <a:buClr>
                  <a:schemeClr val="tx2"/>
                </a:buClr>
                <a:buSzPct val="120000"/>
                <a:buFont typeface="Arial" charset="0"/>
                <a:buChar char="–"/>
                <a:defRPr baseline="0">
                  <a:latin typeface="+mn-lt"/>
                </a:defRPr>
              </a:lvl3pPr>
              <a:lvl4pPr marL="626835" lvl="3" indent="-158733" defTabSz="913526" eaLnBrk="1" hangingPunct="1">
                <a:buClr>
                  <a:schemeClr val="tx2"/>
                </a:buClr>
                <a:buSzPct val="120000"/>
                <a:buFont typeface="Arial" charset="0"/>
                <a:buChar char="▫"/>
                <a:defRPr baseline="0">
                  <a:latin typeface="+mn-lt"/>
                </a:defRPr>
              </a:lvl4pPr>
              <a:lvl5pPr marL="765029" lvl="4" indent="-132818" defTabSz="913526" eaLnBrk="1" hangingPunct="1">
                <a:buClr>
                  <a:schemeClr val="tx2"/>
                </a:buClr>
                <a:buSzPct val="89000"/>
                <a:buFont typeface="Arial" charset="0"/>
                <a:buChar char="-"/>
                <a:defRPr baseline="0">
                  <a:latin typeface="+mn-lt"/>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pPr algn="ctr" fontAlgn="base">
                <a:spcBef>
                  <a:spcPct val="0"/>
                </a:spcBef>
                <a:spcAft>
                  <a:spcPct val="0"/>
                </a:spcAft>
                <a:buClr>
                  <a:srgbClr val="000000"/>
                </a:buClr>
                <a:defRPr/>
              </a:pPr>
              <a:r>
                <a:rPr lang="en-US" sz="1200" b="1" kern="0" dirty="0">
                  <a:latin typeface="+mj-lt"/>
                  <a:ea typeface="ＭＳ Ｐゴシック"/>
                </a:rPr>
                <a:t>Scrum Team</a:t>
              </a:r>
            </a:p>
          </p:txBody>
        </p:sp>
        <p:sp>
          <p:nvSpPr>
            <p:cNvPr id="25" name="TextBox 24"/>
            <p:cNvSpPr txBox="1"/>
            <p:nvPr/>
          </p:nvSpPr>
          <p:spPr>
            <a:xfrm>
              <a:off x="290171" y="2949919"/>
              <a:ext cx="4323560" cy="276999"/>
            </a:xfrm>
            <a:prstGeom prst="rect">
              <a:avLst/>
            </a:prstGeom>
            <a:solidFill>
              <a:srgbClr val="25A4BD"/>
            </a:solidFill>
            <a:ln>
              <a:solidFill>
                <a:schemeClr val="tx2">
                  <a:lumMod val="25000"/>
                  <a:lumOff val="75000"/>
                </a:schemeClr>
              </a:solidFill>
            </a:ln>
          </p:spPr>
          <p:txBody>
            <a:bodyPr wrap="square" rtlCol="0">
              <a:spAutoFit/>
            </a:bodyPr>
            <a:lstStyle/>
            <a:p>
              <a:pPr algn="ctr" fontAlgn="base">
                <a:spcBef>
                  <a:spcPct val="0"/>
                </a:spcBef>
                <a:spcAft>
                  <a:spcPct val="0"/>
                </a:spcAft>
              </a:pPr>
              <a:r>
                <a:rPr lang="en-US" sz="1200" b="1" kern="0" dirty="0" smtClean="0">
                  <a:solidFill>
                    <a:srgbClr val="FFFFFF"/>
                  </a:solidFill>
                  <a:latin typeface="+mj-lt"/>
                  <a:ea typeface="ＭＳ Ｐゴシック"/>
                </a:rPr>
                <a:t>Business, PM (TIAA)</a:t>
              </a:r>
              <a:endParaRPr lang="en-US" sz="1200" b="1" kern="0" dirty="0">
                <a:solidFill>
                  <a:srgbClr val="FFFFFF"/>
                </a:solidFill>
                <a:latin typeface="+mj-lt"/>
                <a:ea typeface="ＭＳ Ｐゴシック"/>
              </a:endParaRPr>
            </a:p>
          </p:txBody>
        </p:sp>
        <p:sp>
          <p:nvSpPr>
            <p:cNvPr id="26" name="TextBox 25"/>
            <p:cNvSpPr txBox="1"/>
            <p:nvPr/>
          </p:nvSpPr>
          <p:spPr>
            <a:xfrm>
              <a:off x="598132" y="3627351"/>
              <a:ext cx="1840714" cy="276999"/>
            </a:xfrm>
            <a:prstGeom prst="rect">
              <a:avLst/>
            </a:prstGeom>
            <a:solidFill>
              <a:srgbClr val="A3D13B"/>
            </a:solidFill>
            <a:ln>
              <a:solidFill>
                <a:schemeClr val="tx2">
                  <a:lumMod val="25000"/>
                  <a:lumOff val="75000"/>
                </a:schemeClr>
              </a:solidFill>
            </a:ln>
          </p:spPr>
          <p:txBody>
            <a:bodyPr wrap="square" rtlCol="0">
              <a:spAutoFit/>
            </a:bodyPr>
            <a:lstStyle/>
            <a:p>
              <a:pPr algn="ctr" fontAlgn="base">
                <a:spcBef>
                  <a:spcPct val="0"/>
                </a:spcBef>
                <a:spcAft>
                  <a:spcPct val="0"/>
                </a:spcAft>
              </a:pPr>
              <a:r>
                <a:rPr lang="en-US" sz="1200" b="1" kern="0" dirty="0" smtClean="0">
                  <a:latin typeface="+mj-lt"/>
                  <a:ea typeface="ＭＳ Ｐゴシック"/>
                </a:rPr>
                <a:t>Scrum Master (CTS)</a:t>
              </a:r>
              <a:endParaRPr lang="en-US" sz="1200" b="1" kern="0" dirty="0">
                <a:latin typeface="+mj-lt"/>
                <a:ea typeface="ＭＳ Ｐゴシック"/>
              </a:endParaRPr>
            </a:p>
          </p:txBody>
        </p:sp>
        <p:sp>
          <p:nvSpPr>
            <p:cNvPr id="27" name="TextBox 26"/>
            <p:cNvSpPr txBox="1"/>
            <p:nvPr/>
          </p:nvSpPr>
          <p:spPr>
            <a:xfrm>
              <a:off x="2794499" y="3612388"/>
              <a:ext cx="1820329" cy="276999"/>
            </a:xfrm>
            <a:prstGeom prst="rect">
              <a:avLst/>
            </a:prstGeom>
            <a:solidFill>
              <a:srgbClr val="A3D13B"/>
            </a:solidFill>
            <a:ln>
              <a:solidFill>
                <a:schemeClr val="tx2">
                  <a:lumMod val="25000"/>
                  <a:lumOff val="75000"/>
                </a:schemeClr>
              </a:solidFill>
            </a:ln>
          </p:spPr>
          <p:txBody>
            <a:bodyPr wrap="square" rtlCol="0">
              <a:spAutoFit/>
            </a:bodyPr>
            <a:lstStyle/>
            <a:p>
              <a:pPr algn="ctr" fontAlgn="base">
                <a:spcBef>
                  <a:spcPct val="0"/>
                </a:spcBef>
                <a:spcAft>
                  <a:spcPct val="0"/>
                </a:spcAft>
              </a:pPr>
              <a:r>
                <a:rPr lang="en-US" sz="1200" b="1" kern="0" dirty="0" smtClean="0">
                  <a:latin typeface="+mj-lt"/>
                  <a:ea typeface="ＭＳ Ｐゴシック"/>
                </a:rPr>
                <a:t>Scrum master (CTS)</a:t>
              </a:r>
              <a:endParaRPr lang="en-US" sz="1200" b="1" kern="0" dirty="0">
                <a:latin typeface="+mj-lt"/>
                <a:ea typeface="ＭＳ Ｐゴシック"/>
              </a:endParaRPr>
            </a:p>
          </p:txBody>
        </p:sp>
        <p:sp>
          <p:nvSpPr>
            <p:cNvPr id="28" name="TextBox 27"/>
            <p:cNvSpPr txBox="1"/>
            <p:nvPr/>
          </p:nvSpPr>
          <p:spPr>
            <a:xfrm>
              <a:off x="598132" y="3964429"/>
              <a:ext cx="1845926" cy="276999"/>
            </a:xfrm>
            <a:prstGeom prst="rect">
              <a:avLst/>
            </a:prstGeom>
            <a:solidFill>
              <a:srgbClr val="A3D13B"/>
            </a:solidFill>
            <a:ln>
              <a:solidFill>
                <a:schemeClr val="tx2">
                  <a:lumMod val="25000"/>
                  <a:lumOff val="75000"/>
                </a:schemeClr>
              </a:solidFill>
            </a:ln>
          </p:spPr>
          <p:txBody>
            <a:bodyPr wrap="square" rtlCol="0">
              <a:spAutoFit/>
            </a:bodyPr>
            <a:lstStyle/>
            <a:p>
              <a:pPr algn="ctr" fontAlgn="base">
                <a:spcBef>
                  <a:spcPct val="0"/>
                </a:spcBef>
                <a:spcAft>
                  <a:spcPct val="0"/>
                </a:spcAft>
              </a:pPr>
              <a:r>
                <a:rPr lang="en-US" sz="1200" b="1" kern="0" dirty="0" smtClean="0">
                  <a:latin typeface="+mj-lt"/>
                  <a:ea typeface="ＭＳ Ｐゴシック"/>
                </a:rPr>
                <a:t>Dev (CTS)</a:t>
              </a:r>
              <a:endParaRPr lang="en-US" sz="1200" b="1" kern="0" dirty="0">
                <a:latin typeface="+mj-lt"/>
                <a:ea typeface="ＭＳ Ｐゴシック"/>
              </a:endParaRPr>
            </a:p>
          </p:txBody>
        </p:sp>
        <p:sp>
          <p:nvSpPr>
            <p:cNvPr id="29" name="TextBox 28"/>
            <p:cNvSpPr txBox="1"/>
            <p:nvPr/>
          </p:nvSpPr>
          <p:spPr>
            <a:xfrm>
              <a:off x="598132" y="4642124"/>
              <a:ext cx="1832169" cy="278998"/>
            </a:xfrm>
            <a:prstGeom prst="rect">
              <a:avLst/>
            </a:prstGeom>
            <a:solidFill>
              <a:srgbClr val="82E4D1"/>
            </a:solidFill>
            <a:ln>
              <a:solidFill>
                <a:schemeClr val="tx2">
                  <a:lumMod val="25000"/>
                  <a:lumOff val="75000"/>
                </a:schemeClr>
              </a:solidFill>
            </a:ln>
          </p:spPr>
          <p:txBody>
            <a:bodyPr wrap="square" rtlCol="0">
              <a:spAutoFit/>
            </a:bodyPr>
            <a:lstStyle/>
            <a:p>
              <a:pPr algn="ctr" fontAlgn="base">
                <a:spcBef>
                  <a:spcPct val="0"/>
                </a:spcBef>
                <a:spcAft>
                  <a:spcPct val="0"/>
                </a:spcAft>
              </a:pPr>
              <a:r>
                <a:rPr lang="en-US" sz="1200" b="1" kern="0" dirty="0" smtClean="0">
                  <a:latin typeface="+mj-lt"/>
                  <a:ea typeface="ＭＳ Ｐゴシック"/>
                </a:rPr>
                <a:t>QA(GBS)</a:t>
              </a:r>
              <a:endParaRPr lang="en-US" sz="1200" b="1" kern="0" dirty="0">
                <a:latin typeface="+mj-lt"/>
                <a:ea typeface="ＭＳ Ｐゴシック"/>
              </a:endParaRPr>
            </a:p>
          </p:txBody>
        </p:sp>
        <p:sp>
          <p:nvSpPr>
            <p:cNvPr id="30" name="TextBox 29"/>
            <p:cNvSpPr txBox="1"/>
            <p:nvPr/>
          </p:nvSpPr>
          <p:spPr>
            <a:xfrm>
              <a:off x="2794499" y="3949294"/>
              <a:ext cx="1828316" cy="276999"/>
            </a:xfrm>
            <a:prstGeom prst="rect">
              <a:avLst/>
            </a:prstGeom>
            <a:solidFill>
              <a:srgbClr val="A3D13B"/>
            </a:solidFill>
            <a:ln>
              <a:solidFill>
                <a:schemeClr val="tx2">
                  <a:lumMod val="25000"/>
                  <a:lumOff val="75000"/>
                </a:schemeClr>
              </a:solidFill>
            </a:ln>
          </p:spPr>
          <p:txBody>
            <a:bodyPr wrap="square" rtlCol="0">
              <a:spAutoFit/>
            </a:bodyPr>
            <a:lstStyle/>
            <a:p>
              <a:pPr algn="ctr" fontAlgn="base">
                <a:spcBef>
                  <a:spcPct val="0"/>
                </a:spcBef>
                <a:spcAft>
                  <a:spcPct val="0"/>
                </a:spcAft>
              </a:pPr>
              <a:r>
                <a:rPr lang="en-US" sz="1200" b="1" kern="0" dirty="0" smtClean="0">
                  <a:latin typeface="+mj-lt"/>
                  <a:ea typeface="ＭＳ Ｐゴシック"/>
                </a:rPr>
                <a:t>Dev(CTS)</a:t>
              </a:r>
              <a:endParaRPr lang="en-US" sz="1200" b="1" kern="0" dirty="0">
                <a:latin typeface="+mj-lt"/>
                <a:ea typeface="ＭＳ Ｐゴシック"/>
              </a:endParaRPr>
            </a:p>
          </p:txBody>
        </p:sp>
        <p:sp>
          <p:nvSpPr>
            <p:cNvPr id="31" name="TextBox 30"/>
            <p:cNvSpPr txBox="1"/>
            <p:nvPr/>
          </p:nvSpPr>
          <p:spPr>
            <a:xfrm>
              <a:off x="2794499" y="4615621"/>
              <a:ext cx="1822581" cy="276999"/>
            </a:xfrm>
            <a:prstGeom prst="rect">
              <a:avLst/>
            </a:prstGeom>
            <a:solidFill>
              <a:srgbClr val="82E4D1"/>
            </a:solidFill>
            <a:ln>
              <a:solidFill>
                <a:schemeClr val="tx2">
                  <a:lumMod val="25000"/>
                  <a:lumOff val="75000"/>
                </a:schemeClr>
              </a:solidFill>
            </a:ln>
          </p:spPr>
          <p:txBody>
            <a:bodyPr wrap="square" rtlCol="0">
              <a:spAutoFit/>
            </a:bodyPr>
            <a:lstStyle>
              <a:defPPr>
                <a:defRPr lang="en-US"/>
              </a:defPPr>
              <a:lvl1pPr algn="ctr">
                <a:defRPr sz="1200" b="1" kern="0">
                  <a:solidFill>
                    <a:srgbClr val="FFFFFF"/>
                  </a:solidFill>
                  <a:latin typeface="+mj-lt"/>
                  <a:ea typeface="ＭＳ Ｐゴシック"/>
                </a:defRPr>
              </a:lvl1pPr>
            </a:lstStyle>
            <a:p>
              <a:r>
                <a:rPr lang="en-US" dirty="0">
                  <a:solidFill>
                    <a:schemeClr val="tx1"/>
                  </a:solidFill>
                </a:rPr>
                <a:t>QA(GBS)</a:t>
              </a:r>
            </a:p>
          </p:txBody>
        </p:sp>
        <p:sp>
          <p:nvSpPr>
            <p:cNvPr id="32" name="TextBox 31"/>
            <p:cNvSpPr txBox="1"/>
            <p:nvPr/>
          </p:nvSpPr>
          <p:spPr>
            <a:xfrm>
              <a:off x="2794499" y="4955947"/>
              <a:ext cx="1822792" cy="276999"/>
            </a:xfrm>
            <a:prstGeom prst="rect">
              <a:avLst/>
            </a:prstGeom>
            <a:solidFill>
              <a:srgbClr val="4295CE"/>
            </a:solidFill>
            <a:ln>
              <a:solidFill>
                <a:schemeClr val="tx2">
                  <a:lumMod val="25000"/>
                  <a:lumOff val="75000"/>
                </a:schemeClr>
              </a:solidFill>
            </a:ln>
          </p:spPr>
          <p:txBody>
            <a:bodyPr wrap="square" rtlCol="0">
              <a:spAutoFit/>
            </a:bodyPr>
            <a:lstStyle>
              <a:defPPr>
                <a:defRPr lang="en-US"/>
              </a:defPPr>
              <a:lvl1pPr algn="ctr">
                <a:defRPr sz="1200" b="1" kern="0">
                  <a:solidFill>
                    <a:srgbClr val="FFFFFF"/>
                  </a:solidFill>
                  <a:latin typeface="+mj-lt"/>
                  <a:ea typeface="ＭＳ Ｐゴシック"/>
                </a:defRPr>
              </a:lvl1pPr>
            </a:lstStyle>
            <a:p>
              <a:r>
                <a:rPr lang="en-US" dirty="0">
                  <a:solidFill>
                    <a:schemeClr val="tx1"/>
                  </a:solidFill>
                </a:rPr>
                <a:t>UX, Prototype(TIAA)</a:t>
              </a:r>
            </a:p>
          </p:txBody>
        </p:sp>
        <p:sp>
          <p:nvSpPr>
            <p:cNvPr id="33" name="TextBox 32"/>
            <p:cNvSpPr txBox="1"/>
            <p:nvPr/>
          </p:nvSpPr>
          <p:spPr>
            <a:xfrm>
              <a:off x="598132" y="4969252"/>
              <a:ext cx="1845926" cy="286949"/>
            </a:xfrm>
            <a:prstGeom prst="rect">
              <a:avLst/>
            </a:prstGeom>
            <a:solidFill>
              <a:srgbClr val="4295CE"/>
            </a:solidFill>
            <a:ln>
              <a:solidFill>
                <a:schemeClr val="tx2">
                  <a:lumMod val="25000"/>
                  <a:lumOff val="75000"/>
                </a:schemeClr>
              </a:solidFill>
            </a:ln>
          </p:spPr>
          <p:txBody>
            <a:bodyPr wrap="square" rtlCol="0">
              <a:spAutoFit/>
            </a:bodyPr>
            <a:lstStyle>
              <a:defPPr>
                <a:defRPr lang="en-US"/>
              </a:defPPr>
              <a:lvl1pPr algn="ctr">
                <a:defRPr sz="1600" b="1" kern="0">
                  <a:solidFill>
                    <a:srgbClr val="FFFFFF"/>
                  </a:solidFill>
                  <a:latin typeface="+mj-lt"/>
                  <a:ea typeface="ＭＳ Ｐゴシック"/>
                </a:defRPr>
              </a:lvl1pPr>
            </a:lstStyle>
            <a:p>
              <a:r>
                <a:rPr lang="en-US" sz="1200" dirty="0">
                  <a:solidFill>
                    <a:schemeClr val="tx1"/>
                  </a:solidFill>
                </a:rPr>
                <a:t>UX, Prototype (TIAA)</a:t>
              </a:r>
            </a:p>
          </p:txBody>
        </p:sp>
        <p:sp>
          <p:nvSpPr>
            <p:cNvPr id="36" name="TextBox 35"/>
            <p:cNvSpPr txBox="1"/>
            <p:nvPr/>
          </p:nvSpPr>
          <p:spPr>
            <a:xfrm>
              <a:off x="598132" y="4303441"/>
              <a:ext cx="1832169" cy="278998"/>
            </a:xfrm>
            <a:prstGeom prst="rect">
              <a:avLst/>
            </a:prstGeom>
            <a:solidFill>
              <a:srgbClr val="82E4D1"/>
            </a:solidFill>
            <a:ln>
              <a:solidFill>
                <a:schemeClr val="tx2">
                  <a:lumMod val="25000"/>
                  <a:lumOff val="75000"/>
                </a:schemeClr>
              </a:solidFill>
            </a:ln>
          </p:spPr>
          <p:txBody>
            <a:bodyPr wrap="square" rtlCol="0">
              <a:spAutoFit/>
            </a:bodyPr>
            <a:lstStyle/>
            <a:p>
              <a:pPr algn="ctr" fontAlgn="base">
                <a:spcBef>
                  <a:spcPct val="0"/>
                </a:spcBef>
                <a:spcAft>
                  <a:spcPct val="0"/>
                </a:spcAft>
              </a:pPr>
              <a:r>
                <a:rPr lang="en-US" sz="1200" b="1" kern="0" dirty="0" smtClean="0">
                  <a:latin typeface="+mj-lt"/>
                  <a:ea typeface="ＭＳ Ｐゴシック"/>
                </a:rPr>
                <a:t>Dev(GBS)</a:t>
              </a:r>
              <a:endParaRPr lang="en-US" sz="1200" b="1" kern="0" dirty="0">
                <a:latin typeface="+mj-lt"/>
                <a:ea typeface="ＭＳ Ｐゴシック"/>
              </a:endParaRPr>
            </a:p>
          </p:txBody>
        </p:sp>
        <p:sp>
          <p:nvSpPr>
            <p:cNvPr id="37" name="TextBox 36"/>
            <p:cNvSpPr txBox="1"/>
            <p:nvPr/>
          </p:nvSpPr>
          <p:spPr>
            <a:xfrm>
              <a:off x="2794499" y="4279130"/>
              <a:ext cx="1822581" cy="276999"/>
            </a:xfrm>
            <a:prstGeom prst="rect">
              <a:avLst/>
            </a:prstGeom>
            <a:solidFill>
              <a:srgbClr val="82E4D1"/>
            </a:solidFill>
            <a:ln>
              <a:solidFill>
                <a:schemeClr val="tx2">
                  <a:lumMod val="25000"/>
                  <a:lumOff val="75000"/>
                </a:schemeClr>
              </a:solidFill>
            </a:ln>
          </p:spPr>
          <p:txBody>
            <a:bodyPr wrap="square" rtlCol="0">
              <a:spAutoFit/>
            </a:bodyPr>
            <a:lstStyle>
              <a:defPPr>
                <a:defRPr lang="en-US"/>
              </a:defPPr>
              <a:lvl1pPr algn="ctr">
                <a:defRPr sz="1200" b="1" kern="0">
                  <a:solidFill>
                    <a:srgbClr val="FFFFFF"/>
                  </a:solidFill>
                  <a:latin typeface="+mj-lt"/>
                  <a:ea typeface="ＭＳ Ｐゴシック"/>
                </a:defRPr>
              </a:lvl1pPr>
            </a:lstStyle>
            <a:p>
              <a:r>
                <a:rPr lang="en-US" dirty="0" smtClean="0">
                  <a:solidFill>
                    <a:schemeClr val="tx1"/>
                  </a:solidFill>
                </a:rPr>
                <a:t>Dev(GBS))</a:t>
              </a:r>
              <a:endParaRPr lang="en-US" dirty="0">
                <a:solidFill>
                  <a:schemeClr val="tx1"/>
                </a:solidFill>
              </a:endParaRPr>
            </a:p>
          </p:txBody>
        </p:sp>
      </p:grpSp>
    </p:spTree>
    <p:extLst>
      <p:ext uri="{BB962C8B-B14F-4D97-AF65-F5344CB8AC3E}">
        <p14:creationId xmlns:p14="http://schemas.microsoft.com/office/powerpoint/2010/main" val="4036181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1800" b="0" i="0" dirty="0">
                <a:latin typeface="Segoe UI "/>
                <a:ea typeface="Verdana" panose="020B0604030504040204" pitchFamily="34" charset="0"/>
                <a:cs typeface="Verdana" panose="020B0604030504040204" pitchFamily="34" charset="0"/>
              </a:rPr>
              <a:t>Project Gantt Chart and Current State </a:t>
            </a:r>
          </a:p>
        </p:txBody>
      </p:sp>
      <p:sp>
        <p:nvSpPr>
          <p:cNvPr id="31" name="Text Placeholder 2"/>
          <p:cNvSpPr txBox="1">
            <a:spLocks/>
          </p:cNvSpPr>
          <p:nvPr/>
        </p:nvSpPr>
        <p:spPr bwMode="auto">
          <a:xfrm>
            <a:off x="327546" y="636373"/>
            <a:ext cx="8475260" cy="384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2600">
                <a:solidFill>
                  <a:schemeClr val="tx1"/>
                </a:solidFill>
                <a:latin typeface="Calibri" panose="020F0502020204030204" pitchFamily="34" charset="0"/>
                <a:ea typeface="+mn-ea"/>
                <a:cs typeface="Calibri" panose="020F0502020204030204"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400">
                <a:solidFill>
                  <a:schemeClr val="tx1"/>
                </a:solidFill>
                <a:latin typeface="Calibri" panose="020F0502020204030204" pitchFamily="34" charset="0"/>
                <a:cs typeface="Calibri" panose="020F0502020204030204" pitchFamily="34" charset="0"/>
              </a:defRPr>
            </a:lvl2pPr>
            <a:lvl3pPr marL="1143000" indent="-228600" algn="l" rtl="0" eaLnBrk="1" fontAlgn="base" hangingPunct="1">
              <a:spcBef>
                <a:spcPct val="20000"/>
              </a:spcBef>
              <a:spcAft>
                <a:spcPct val="0"/>
              </a:spcAft>
              <a:buClr>
                <a:schemeClr val="tx1"/>
              </a:buClr>
              <a:buChar char="•"/>
              <a:defRPr sz="2200">
                <a:solidFill>
                  <a:schemeClr val="tx1"/>
                </a:solidFill>
                <a:latin typeface="Calibri" panose="020F0502020204030204" pitchFamily="34" charset="0"/>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lgn="ctr">
              <a:buFont typeface="Wingdings" pitchFamily="2" charset="2"/>
              <a:buNone/>
            </a:pPr>
            <a:r>
              <a:rPr lang="en-US" sz="1600" b="1" kern="0" dirty="0" smtClean="0">
                <a:solidFill>
                  <a:srgbClr val="0B3CA4"/>
                </a:solidFill>
                <a:latin typeface="+mn-lt"/>
                <a:cs typeface="Arial" pitchFamily="34" charset="0"/>
              </a:rPr>
              <a:t>Sep Release Plan</a:t>
            </a:r>
            <a:endParaRPr lang="en-US" sz="1600" b="1" kern="0" dirty="0">
              <a:solidFill>
                <a:srgbClr val="0B3CA4"/>
              </a:solidFill>
              <a:latin typeface="+mn-lt"/>
              <a:cs typeface="Arial"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755512636"/>
              </p:ext>
            </p:extLst>
          </p:nvPr>
        </p:nvGraphicFramePr>
        <p:xfrm>
          <a:off x="327546" y="1144485"/>
          <a:ext cx="8475260" cy="3372922"/>
        </p:xfrm>
        <a:graphic>
          <a:graphicData uri="http://schemas.openxmlformats.org/drawingml/2006/table">
            <a:tbl>
              <a:tblPr firstRow="1" bandRow="1">
                <a:tableStyleId>{5C22544A-7EE6-4342-B048-85BDC9FD1C3A}</a:tableStyleId>
              </a:tblPr>
              <a:tblGrid>
                <a:gridCol w="847526">
                  <a:extLst>
                    <a:ext uri="{9D8B030D-6E8A-4147-A177-3AD203B41FA5}">
                      <a16:colId xmlns:a16="http://schemas.microsoft.com/office/drawing/2014/main" val="975508152"/>
                    </a:ext>
                  </a:extLst>
                </a:gridCol>
                <a:gridCol w="847526">
                  <a:extLst>
                    <a:ext uri="{9D8B030D-6E8A-4147-A177-3AD203B41FA5}">
                      <a16:colId xmlns:a16="http://schemas.microsoft.com/office/drawing/2014/main" val="3341474751"/>
                    </a:ext>
                  </a:extLst>
                </a:gridCol>
                <a:gridCol w="847526">
                  <a:extLst>
                    <a:ext uri="{9D8B030D-6E8A-4147-A177-3AD203B41FA5}">
                      <a16:colId xmlns:a16="http://schemas.microsoft.com/office/drawing/2014/main" val="1536675786"/>
                    </a:ext>
                  </a:extLst>
                </a:gridCol>
                <a:gridCol w="847526">
                  <a:extLst>
                    <a:ext uri="{9D8B030D-6E8A-4147-A177-3AD203B41FA5}">
                      <a16:colId xmlns:a16="http://schemas.microsoft.com/office/drawing/2014/main" val="3961556036"/>
                    </a:ext>
                  </a:extLst>
                </a:gridCol>
                <a:gridCol w="847526">
                  <a:extLst>
                    <a:ext uri="{9D8B030D-6E8A-4147-A177-3AD203B41FA5}">
                      <a16:colId xmlns:a16="http://schemas.microsoft.com/office/drawing/2014/main" val="1732999911"/>
                    </a:ext>
                  </a:extLst>
                </a:gridCol>
                <a:gridCol w="847526">
                  <a:extLst>
                    <a:ext uri="{9D8B030D-6E8A-4147-A177-3AD203B41FA5}">
                      <a16:colId xmlns:a16="http://schemas.microsoft.com/office/drawing/2014/main" val="3875367118"/>
                    </a:ext>
                  </a:extLst>
                </a:gridCol>
                <a:gridCol w="847526">
                  <a:extLst>
                    <a:ext uri="{9D8B030D-6E8A-4147-A177-3AD203B41FA5}">
                      <a16:colId xmlns:a16="http://schemas.microsoft.com/office/drawing/2014/main" val="3282707227"/>
                    </a:ext>
                  </a:extLst>
                </a:gridCol>
                <a:gridCol w="847526">
                  <a:extLst>
                    <a:ext uri="{9D8B030D-6E8A-4147-A177-3AD203B41FA5}">
                      <a16:colId xmlns:a16="http://schemas.microsoft.com/office/drawing/2014/main" val="743674528"/>
                    </a:ext>
                  </a:extLst>
                </a:gridCol>
                <a:gridCol w="847526">
                  <a:extLst>
                    <a:ext uri="{9D8B030D-6E8A-4147-A177-3AD203B41FA5}">
                      <a16:colId xmlns:a16="http://schemas.microsoft.com/office/drawing/2014/main" val="2583310581"/>
                    </a:ext>
                  </a:extLst>
                </a:gridCol>
                <a:gridCol w="847526">
                  <a:extLst>
                    <a:ext uri="{9D8B030D-6E8A-4147-A177-3AD203B41FA5}">
                      <a16:colId xmlns:a16="http://schemas.microsoft.com/office/drawing/2014/main" val="1201607865"/>
                    </a:ext>
                  </a:extLst>
                </a:gridCol>
              </a:tblGrid>
              <a:tr h="559096">
                <a:tc>
                  <a:txBody>
                    <a:bodyPr/>
                    <a:lstStyle/>
                    <a:p>
                      <a:pPr algn="ctr" rtl="0" fontAlgn="ctr"/>
                      <a:r>
                        <a:rPr lang="en-US" sz="1200" u="none" strike="noStrike" dirty="0">
                          <a:effectLst/>
                        </a:rPr>
                        <a:t>Phases</a:t>
                      </a:r>
                      <a:endParaRPr lang="en-US" sz="1200" b="1" i="0" u="none" strike="noStrike" dirty="0">
                        <a:solidFill>
                          <a:srgbClr val="FFFFFF"/>
                        </a:solidFill>
                        <a:effectLst/>
                        <a:latin typeface="Arial" panose="020B0604020202020204" pitchFamily="34" charset="0"/>
                      </a:endParaRPr>
                    </a:p>
                  </a:txBody>
                  <a:tcPr marL="9525" marR="9525" marT="9525" marB="0" anchor="ctr">
                    <a:solidFill>
                      <a:srgbClr val="0B3CA4"/>
                    </a:solidFill>
                  </a:tcPr>
                </a:tc>
                <a:tc>
                  <a:txBody>
                    <a:bodyPr/>
                    <a:lstStyle/>
                    <a:p>
                      <a:pPr algn="ctr" rtl="0" fontAlgn="ctr"/>
                      <a:r>
                        <a:rPr lang="en-US" sz="1200" u="none" strike="noStrike" dirty="0">
                          <a:effectLst/>
                        </a:rPr>
                        <a:t>15-Jun</a:t>
                      </a:r>
                      <a:endParaRPr lang="en-US" sz="1200" b="1" i="0" u="none" strike="noStrike" dirty="0">
                        <a:solidFill>
                          <a:srgbClr val="FFFFFF"/>
                        </a:solidFill>
                        <a:effectLst/>
                        <a:latin typeface="Arial" panose="020B0604020202020204" pitchFamily="34" charset="0"/>
                      </a:endParaRPr>
                    </a:p>
                  </a:txBody>
                  <a:tcPr marL="9525" marR="9525" marT="9525" marB="0" anchor="ctr">
                    <a:solidFill>
                      <a:srgbClr val="0B3CA4"/>
                    </a:solidFill>
                  </a:tcPr>
                </a:tc>
                <a:tc>
                  <a:txBody>
                    <a:bodyPr/>
                    <a:lstStyle/>
                    <a:p>
                      <a:pPr algn="ctr" rtl="0" fontAlgn="ctr"/>
                      <a:r>
                        <a:rPr lang="en-US" sz="1200" u="none" strike="noStrike">
                          <a:effectLst/>
                        </a:rPr>
                        <a:t>30-Jun</a:t>
                      </a:r>
                      <a:endParaRPr lang="en-US" sz="1200" b="1" i="0" u="none" strike="noStrike">
                        <a:solidFill>
                          <a:srgbClr val="FFFFFF"/>
                        </a:solidFill>
                        <a:effectLst/>
                        <a:latin typeface="Arial" panose="020B0604020202020204" pitchFamily="34" charset="0"/>
                      </a:endParaRPr>
                    </a:p>
                  </a:txBody>
                  <a:tcPr marL="9525" marR="9525" marT="9525" marB="0" anchor="ctr">
                    <a:solidFill>
                      <a:srgbClr val="0B3CA4"/>
                    </a:solidFill>
                  </a:tcPr>
                </a:tc>
                <a:tc>
                  <a:txBody>
                    <a:bodyPr/>
                    <a:lstStyle/>
                    <a:p>
                      <a:pPr algn="ctr" rtl="0" fontAlgn="ctr"/>
                      <a:r>
                        <a:rPr lang="en-US" sz="1200" u="none" strike="noStrike">
                          <a:effectLst/>
                        </a:rPr>
                        <a:t>17-Jul</a:t>
                      </a:r>
                      <a:endParaRPr lang="en-US" sz="1200" b="1" i="0" u="none" strike="noStrike">
                        <a:solidFill>
                          <a:srgbClr val="FFFFFF"/>
                        </a:solidFill>
                        <a:effectLst/>
                        <a:latin typeface="Arial" panose="020B0604020202020204" pitchFamily="34" charset="0"/>
                      </a:endParaRPr>
                    </a:p>
                  </a:txBody>
                  <a:tcPr marL="9525" marR="9525" marT="9525" marB="0" anchor="ctr">
                    <a:solidFill>
                      <a:srgbClr val="0B3CA4"/>
                    </a:solidFill>
                  </a:tcPr>
                </a:tc>
                <a:tc>
                  <a:txBody>
                    <a:bodyPr/>
                    <a:lstStyle/>
                    <a:p>
                      <a:pPr algn="ctr" rtl="0" fontAlgn="ctr"/>
                      <a:r>
                        <a:rPr lang="en-US" sz="1200" u="none" strike="noStrike">
                          <a:effectLst/>
                        </a:rPr>
                        <a:t>30-Jul</a:t>
                      </a:r>
                      <a:endParaRPr lang="en-US" sz="1200" b="1" i="0" u="none" strike="noStrike">
                        <a:solidFill>
                          <a:srgbClr val="FFFFFF"/>
                        </a:solidFill>
                        <a:effectLst/>
                        <a:latin typeface="Arial" panose="020B0604020202020204" pitchFamily="34" charset="0"/>
                      </a:endParaRPr>
                    </a:p>
                  </a:txBody>
                  <a:tcPr marL="9525" marR="9525" marT="9525" marB="0" anchor="ctr">
                    <a:solidFill>
                      <a:srgbClr val="0B3CA4"/>
                    </a:solidFill>
                  </a:tcPr>
                </a:tc>
                <a:tc>
                  <a:txBody>
                    <a:bodyPr/>
                    <a:lstStyle/>
                    <a:p>
                      <a:pPr algn="ctr" rtl="0" fontAlgn="ctr"/>
                      <a:r>
                        <a:rPr lang="en-US" sz="1200" u="none" strike="noStrike">
                          <a:effectLst/>
                        </a:rPr>
                        <a:t>15-Aug</a:t>
                      </a:r>
                      <a:endParaRPr lang="en-US" sz="1200" b="1" i="0" u="none" strike="noStrike">
                        <a:solidFill>
                          <a:srgbClr val="FFFFFF"/>
                        </a:solidFill>
                        <a:effectLst/>
                        <a:latin typeface="Arial" panose="020B0604020202020204" pitchFamily="34" charset="0"/>
                      </a:endParaRPr>
                    </a:p>
                  </a:txBody>
                  <a:tcPr marL="9525" marR="9525" marT="9525" marB="0" anchor="ctr">
                    <a:solidFill>
                      <a:srgbClr val="0B3CA4"/>
                    </a:solidFill>
                  </a:tcPr>
                </a:tc>
                <a:tc>
                  <a:txBody>
                    <a:bodyPr/>
                    <a:lstStyle/>
                    <a:p>
                      <a:pPr algn="ctr" rtl="0" fontAlgn="ctr"/>
                      <a:r>
                        <a:rPr lang="en-US" sz="1200" u="none" strike="noStrike">
                          <a:effectLst/>
                        </a:rPr>
                        <a:t>23-Aug</a:t>
                      </a:r>
                      <a:endParaRPr lang="en-US" sz="1200" b="1" i="0" u="none" strike="noStrike">
                        <a:solidFill>
                          <a:srgbClr val="FFFFFF"/>
                        </a:solidFill>
                        <a:effectLst/>
                        <a:latin typeface="Arial" panose="020B0604020202020204" pitchFamily="34" charset="0"/>
                      </a:endParaRPr>
                    </a:p>
                  </a:txBody>
                  <a:tcPr marL="9525" marR="9525" marT="9525" marB="0" anchor="ctr">
                    <a:solidFill>
                      <a:srgbClr val="0B3CA4"/>
                    </a:solidFill>
                  </a:tcPr>
                </a:tc>
                <a:tc>
                  <a:txBody>
                    <a:bodyPr/>
                    <a:lstStyle/>
                    <a:p>
                      <a:pPr algn="ctr" rtl="0" fontAlgn="ctr"/>
                      <a:r>
                        <a:rPr lang="en-US" sz="1200" u="none" strike="noStrike">
                          <a:effectLst/>
                        </a:rPr>
                        <a:t>5-Sep</a:t>
                      </a:r>
                      <a:endParaRPr lang="en-US" sz="1200" b="1" i="0" u="none" strike="noStrike">
                        <a:solidFill>
                          <a:srgbClr val="FFFFFF"/>
                        </a:solidFill>
                        <a:effectLst/>
                        <a:latin typeface="Arial" panose="020B0604020202020204" pitchFamily="34" charset="0"/>
                      </a:endParaRPr>
                    </a:p>
                  </a:txBody>
                  <a:tcPr marL="9525" marR="9525" marT="9525" marB="0" anchor="ctr">
                    <a:solidFill>
                      <a:srgbClr val="0B3CA4"/>
                    </a:solidFill>
                  </a:tcPr>
                </a:tc>
                <a:tc>
                  <a:txBody>
                    <a:bodyPr/>
                    <a:lstStyle/>
                    <a:p>
                      <a:pPr algn="ctr" rtl="0" fontAlgn="ctr"/>
                      <a:r>
                        <a:rPr lang="en-US" sz="1200" u="none" strike="noStrike">
                          <a:effectLst/>
                        </a:rPr>
                        <a:t>15-Sep</a:t>
                      </a:r>
                      <a:endParaRPr lang="en-US" sz="1200" b="1" i="0" u="none" strike="noStrike">
                        <a:solidFill>
                          <a:srgbClr val="FFFFFF"/>
                        </a:solidFill>
                        <a:effectLst/>
                        <a:latin typeface="Arial" panose="020B0604020202020204" pitchFamily="34" charset="0"/>
                      </a:endParaRPr>
                    </a:p>
                  </a:txBody>
                  <a:tcPr marL="9525" marR="9525" marT="9525" marB="0" anchor="ctr">
                    <a:solidFill>
                      <a:srgbClr val="0B3CA4"/>
                    </a:solidFill>
                  </a:tcPr>
                </a:tc>
                <a:tc>
                  <a:txBody>
                    <a:bodyPr/>
                    <a:lstStyle/>
                    <a:p>
                      <a:pPr algn="ctr" rtl="0" fontAlgn="ctr"/>
                      <a:r>
                        <a:rPr lang="en-US" sz="1200" u="none" strike="noStrike" dirty="0">
                          <a:effectLst/>
                        </a:rPr>
                        <a:t>30-Sep</a:t>
                      </a:r>
                      <a:endParaRPr lang="en-US" sz="1200" b="1" i="0" u="none" strike="noStrike" dirty="0">
                        <a:solidFill>
                          <a:srgbClr val="FFFFFF"/>
                        </a:solidFill>
                        <a:effectLst/>
                        <a:latin typeface="Arial" panose="020B0604020202020204" pitchFamily="34" charset="0"/>
                      </a:endParaRPr>
                    </a:p>
                  </a:txBody>
                  <a:tcPr marL="9525" marR="9525" marT="9525" marB="0" anchor="ctr">
                    <a:solidFill>
                      <a:srgbClr val="0B3CA4"/>
                    </a:solidFill>
                  </a:tcPr>
                </a:tc>
                <a:extLst>
                  <a:ext uri="{0D108BD9-81ED-4DB2-BD59-A6C34878D82A}">
                    <a16:rowId xmlns:a16="http://schemas.microsoft.com/office/drawing/2014/main" val="3281196957"/>
                  </a:ext>
                </a:extLst>
              </a:tr>
              <a:tr h="430855">
                <a:tc>
                  <a:txBody>
                    <a:bodyPr/>
                    <a:lstStyle/>
                    <a:p>
                      <a:pPr algn="ctr" rtl="0" fontAlgn="ctr"/>
                      <a:r>
                        <a:rPr lang="en-US" sz="1100" b="1" u="none" strike="noStrike">
                          <a:effectLst/>
                        </a:rPr>
                        <a:t>CUT</a:t>
                      </a:r>
                      <a:endParaRPr lang="en-US" sz="1100" b="1" i="0" u="none" strike="noStrike">
                        <a:solidFill>
                          <a:srgbClr val="000000"/>
                        </a:solidFill>
                        <a:effectLst/>
                        <a:latin typeface="Arial" panose="020B0604020202020204" pitchFamily="34" charset="0"/>
                      </a:endParaRPr>
                    </a:p>
                  </a:txBody>
                  <a:tcPr marL="9525" marR="9525" marT="9525" marB="0" anchor="ctr"/>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solidFill>
                      <a:srgbClr val="92D050"/>
                    </a:solidFill>
                  </a:tcPr>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solidFill>
                      <a:srgbClr val="92D050"/>
                    </a:solidFill>
                  </a:tcPr>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solidFill>
                      <a:srgbClr val="92D050"/>
                    </a:solidFill>
                  </a:tcPr>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tc>
                <a:extLst>
                  <a:ext uri="{0D108BD9-81ED-4DB2-BD59-A6C34878D82A}">
                    <a16:rowId xmlns:a16="http://schemas.microsoft.com/office/drawing/2014/main" val="738302951"/>
                  </a:ext>
                </a:extLst>
              </a:tr>
              <a:tr h="430855">
                <a:tc>
                  <a:txBody>
                    <a:bodyPr/>
                    <a:lstStyle/>
                    <a:p>
                      <a:pPr algn="ctr" rtl="0" fontAlgn="ctr"/>
                      <a:r>
                        <a:rPr lang="en-US" sz="1100" b="1" u="none" strike="noStrike">
                          <a:effectLst/>
                        </a:rPr>
                        <a:t>QA</a:t>
                      </a:r>
                      <a:endParaRPr lang="en-US" sz="1100" b="1" i="0" u="none" strike="noStrike">
                        <a:solidFill>
                          <a:srgbClr val="000000"/>
                        </a:solidFill>
                        <a:effectLst/>
                        <a:latin typeface="Arial" panose="020B0604020202020204" pitchFamily="34" charset="0"/>
                      </a:endParaRPr>
                    </a:p>
                  </a:txBody>
                  <a:tcPr marL="9525" marR="9525" marT="9525" marB="0" anchor="ctr"/>
                </a:tc>
                <a:tc>
                  <a:txBody>
                    <a:bodyPr/>
                    <a:lstStyle/>
                    <a:p>
                      <a:pPr algn="l" fontAlgn="t"/>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tc>
                <a:extLst>
                  <a:ext uri="{0D108BD9-81ED-4DB2-BD59-A6C34878D82A}">
                    <a16:rowId xmlns:a16="http://schemas.microsoft.com/office/drawing/2014/main" val="1168158958"/>
                  </a:ext>
                </a:extLst>
              </a:tr>
              <a:tr h="430855">
                <a:tc>
                  <a:txBody>
                    <a:bodyPr/>
                    <a:lstStyle/>
                    <a:p>
                      <a:pPr algn="ctr" rtl="0" fontAlgn="ctr"/>
                      <a:r>
                        <a:rPr lang="en-US" sz="1100" b="1" u="none" strike="noStrike">
                          <a:effectLst/>
                        </a:rPr>
                        <a:t>UAT</a:t>
                      </a:r>
                      <a:endParaRPr lang="en-US" sz="1100" b="1" i="0" u="none" strike="noStrike">
                        <a:solidFill>
                          <a:srgbClr val="000000"/>
                        </a:solidFill>
                        <a:effectLst/>
                        <a:latin typeface="Arial" panose="020B0604020202020204" pitchFamily="34" charset="0"/>
                      </a:endParaRPr>
                    </a:p>
                  </a:txBody>
                  <a:tcPr marL="9525" marR="9525" marT="9525" marB="0" anchor="ctr"/>
                </a:tc>
                <a:tc>
                  <a:txBody>
                    <a:bodyPr/>
                    <a:lstStyle/>
                    <a:p>
                      <a:pPr algn="l" fontAlgn="t"/>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tc>
                <a:extLst>
                  <a:ext uri="{0D108BD9-81ED-4DB2-BD59-A6C34878D82A}">
                    <a16:rowId xmlns:a16="http://schemas.microsoft.com/office/drawing/2014/main" val="613528305"/>
                  </a:ext>
                </a:extLst>
              </a:tr>
              <a:tr h="507087">
                <a:tc>
                  <a:txBody>
                    <a:bodyPr/>
                    <a:lstStyle/>
                    <a:p>
                      <a:pPr algn="ctr" rtl="0" fontAlgn="ctr"/>
                      <a:r>
                        <a:rPr lang="en-US" sz="1100" b="1" u="none" strike="noStrike">
                          <a:effectLst/>
                        </a:rPr>
                        <a:t>Regression</a:t>
                      </a:r>
                      <a:endParaRPr lang="en-US" sz="1100" b="1" i="0" u="none" strike="noStrike">
                        <a:solidFill>
                          <a:srgbClr val="000000"/>
                        </a:solidFill>
                        <a:effectLst/>
                        <a:latin typeface="Arial" panose="020B0604020202020204" pitchFamily="34" charset="0"/>
                      </a:endParaRPr>
                    </a:p>
                  </a:txBody>
                  <a:tcPr marL="9525" marR="9525" marT="9525" marB="0" anchor="ctr"/>
                </a:tc>
                <a:tc>
                  <a:txBody>
                    <a:bodyPr/>
                    <a:lstStyle/>
                    <a:p>
                      <a:pPr algn="l" fontAlgn="t"/>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tc>
                <a:extLst>
                  <a:ext uri="{0D108BD9-81ED-4DB2-BD59-A6C34878D82A}">
                    <a16:rowId xmlns:a16="http://schemas.microsoft.com/office/drawing/2014/main" val="2895259617"/>
                  </a:ext>
                </a:extLst>
              </a:tr>
              <a:tr h="507087">
                <a:tc>
                  <a:txBody>
                    <a:bodyPr/>
                    <a:lstStyle/>
                    <a:p>
                      <a:pPr algn="ctr" rtl="0" fontAlgn="ctr"/>
                      <a:r>
                        <a:rPr lang="en-US" sz="1100" b="1" u="none" strike="noStrike">
                          <a:effectLst/>
                        </a:rPr>
                        <a:t>Deployment</a:t>
                      </a:r>
                      <a:endParaRPr lang="en-US" sz="1100" b="1" i="0" u="none" strike="noStrike">
                        <a:solidFill>
                          <a:srgbClr val="000000"/>
                        </a:solidFill>
                        <a:effectLst/>
                        <a:latin typeface="Arial" panose="020B0604020202020204" pitchFamily="34" charset="0"/>
                      </a:endParaRPr>
                    </a:p>
                  </a:txBody>
                  <a:tcPr marL="9525" marR="9525" marT="9525" marB="0" anchor="ctr"/>
                </a:tc>
                <a:tc>
                  <a:txBody>
                    <a:bodyPr/>
                    <a:lstStyle/>
                    <a:p>
                      <a:pPr algn="l" fontAlgn="t"/>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solidFill>
                      <a:srgbClr val="008000"/>
                    </a:solidFill>
                  </a:tcPr>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solidFill>
                      <a:srgbClr val="008000"/>
                    </a:solidFill>
                  </a:tcPr>
                </a:tc>
                <a:tc>
                  <a:txBody>
                    <a:bodyPr/>
                    <a:lstStyle/>
                    <a:p>
                      <a:pPr algn="l" fontAlgn="t"/>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tc>
                <a:extLst>
                  <a:ext uri="{0D108BD9-81ED-4DB2-BD59-A6C34878D82A}">
                    <a16:rowId xmlns:a16="http://schemas.microsoft.com/office/drawing/2014/main" val="1251422180"/>
                  </a:ext>
                </a:extLst>
              </a:tr>
              <a:tr h="507087">
                <a:tc>
                  <a:txBody>
                    <a:bodyPr/>
                    <a:lstStyle/>
                    <a:p>
                      <a:pPr algn="ctr" rtl="0" fontAlgn="ctr"/>
                      <a:r>
                        <a:rPr lang="en-US" sz="1100" b="1" u="none" strike="noStrike" dirty="0">
                          <a:effectLst/>
                        </a:rPr>
                        <a:t>W. Support</a:t>
                      </a:r>
                      <a:endParaRPr lang="en-US" sz="1100" b="1" i="0" u="none" strike="noStrike" dirty="0">
                        <a:solidFill>
                          <a:srgbClr val="000000"/>
                        </a:solidFill>
                        <a:effectLst/>
                        <a:latin typeface="Arial" panose="020B0604020202020204" pitchFamily="34" charset="0"/>
                      </a:endParaRPr>
                    </a:p>
                  </a:txBody>
                  <a:tcPr marL="9525" marR="9525" marT="9525" marB="0" anchor="ctr"/>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solidFill>
                      <a:srgbClr val="008000"/>
                    </a:solidFill>
                  </a:tcPr>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solidFill>
                      <a:srgbClr val="008000"/>
                    </a:solidFill>
                  </a:tcPr>
                </a:tc>
                <a:extLst>
                  <a:ext uri="{0D108BD9-81ED-4DB2-BD59-A6C34878D82A}">
                    <a16:rowId xmlns:a16="http://schemas.microsoft.com/office/drawing/2014/main" val="3392894689"/>
                  </a:ext>
                </a:extLst>
              </a:tr>
            </a:tbl>
          </a:graphicData>
        </a:graphic>
      </p:graphicFrame>
    </p:spTree>
    <p:extLst>
      <p:ext uri="{BB962C8B-B14F-4D97-AF65-F5344CB8AC3E}">
        <p14:creationId xmlns:p14="http://schemas.microsoft.com/office/powerpoint/2010/main" val="1685232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Same Side Corner Rectangle 3"/>
          <p:cNvSpPr/>
          <p:nvPr/>
        </p:nvSpPr>
        <p:spPr>
          <a:xfrm rot="5400000">
            <a:off x="3312050" y="-187966"/>
            <a:ext cx="2171235" cy="7090635"/>
          </a:xfrm>
          <a:prstGeom prst="round2SameRect">
            <a:avLst/>
          </a:prstGeom>
          <a:solidFill>
            <a:schemeClr val="accent1">
              <a:lumMod val="40000"/>
              <a:lumOff val="60000"/>
            </a:schemeClr>
          </a:solidFill>
        </p:spPr>
        <p:txBody>
          <a:bodyPr vert="horz" lIns="91440" tIns="45720" rIns="91440" bIns="45720" rtlCol="0" anchor="ctr">
            <a:normAutofit/>
          </a:bodyPr>
          <a:lstStyle/>
          <a:p>
            <a:endParaRPr lang="en-US" sz="4400" b="1" dirty="0">
              <a:solidFill>
                <a:schemeClr val="tx1"/>
              </a:solidFill>
              <a:latin typeface="+mj-lt"/>
              <a:ea typeface="ＭＳ Ｐゴシック"/>
              <a:cs typeface="ＭＳ Ｐゴシック"/>
            </a:endParaRPr>
          </a:p>
        </p:txBody>
      </p:sp>
      <p:sp>
        <p:nvSpPr>
          <p:cNvPr id="6" name="Round Same Side Corner Rectangle 5"/>
          <p:cNvSpPr/>
          <p:nvPr/>
        </p:nvSpPr>
        <p:spPr>
          <a:xfrm rot="5400000">
            <a:off x="2705668" y="-542498"/>
            <a:ext cx="2388358" cy="7799698"/>
          </a:xfrm>
          <a:prstGeom prst="round2SameRect">
            <a:avLst/>
          </a:prstGeom>
          <a:solidFill>
            <a:srgbClr val="00B0F0"/>
          </a:solidFill>
        </p:spPr>
        <p:txBody>
          <a:bodyPr vert="horz" lIns="91440" tIns="45720" rIns="91440" bIns="45720" rtlCol="0" anchor="ctr">
            <a:normAutofit/>
          </a:bodyPr>
          <a:lstStyle/>
          <a:p>
            <a:endParaRPr lang="en-US" sz="4400" b="1" dirty="0">
              <a:solidFill>
                <a:schemeClr val="tx1"/>
              </a:solidFill>
              <a:latin typeface="+mj-lt"/>
              <a:ea typeface="ＭＳ Ｐゴシック"/>
              <a:cs typeface="ＭＳ Ｐゴシック"/>
            </a:endParaRPr>
          </a:p>
        </p:txBody>
      </p:sp>
      <p:sp>
        <p:nvSpPr>
          <p:cNvPr id="8" name="Rectangle 7"/>
          <p:cNvSpPr/>
          <p:nvPr/>
        </p:nvSpPr>
        <p:spPr>
          <a:xfrm>
            <a:off x="0" y="2634076"/>
            <a:ext cx="7356079" cy="1446550"/>
          </a:xfrm>
          <a:prstGeom prst="rect">
            <a:avLst/>
          </a:prstGeom>
        </p:spPr>
        <p:txBody>
          <a:bodyPr wrap="square">
            <a:spAutoFit/>
          </a:bodyPr>
          <a:lstStyle/>
          <a:p>
            <a:r>
              <a:rPr lang="en-GB" sz="4400" b="1" dirty="0">
                <a:latin typeface="+mj-lt"/>
                <a:ea typeface="ＭＳ Ｐゴシック"/>
                <a:cs typeface="ＭＳ Ｐゴシック"/>
              </a:rPr>
              <a:t>Best Practices, </a:t>
            </a:r>
            <a:r>
              <a:rPr lang="en-US" sz="4400" b="1" dirty="0">
                <a:latin typeface="+mj-lt"/>
                <a:ea typeface="ＭＳ Ｐゴシック"/>
                <a:cs typeface="ＭＳ Ｐゴシック"/>
              </a:rPr>
              <a:t>Business Ideas </a:t>
            </a:r>
            <a:r>
              <a:rPr lang="en-GB" sz="4400" b="1" dirty="0">
                <a:latin typeface="+mj-lt"/>
                <a:ea typeface="ＭＳ Ｐゴシック"/>
                <a:cs typeface="ＭＳ Ｐゴシック"/>
              </a:rPr>
              <a:t>and Valu</a:t>
            </a:r>
            <a:r>
              <a:rPr lang="en-GB" sz="4400" b="1" dirty="0" smtClean="0">
                <a:latin typeface="+mj-lt"/>
                <a:ea typeface="ＭＳ Ｐゴシック"/>
                <a:cs typeface="ＭＳ Ｐゴシック"/>
              </a:rPr>
              <a:t>e-Adds</a:t>
            </a:r>
            <a:r>
              <a:rPr lang="en-GB" sz="4400" b="1" dirty="0">
                <a:latin typeface="+mj-lt"/>
                <a:ea typeface="ＭＳ Ｐゴシック"/>
                <a:cs typeface="ＭＳ Ｐゴシック"/>
              </a:rPr>
              <a:t>.</a:t>
            </a:r>
            <a:endParaRPr lang="en-US" sz="4400" b="1" dirty="0">
              <a:latin typeface="+mj-lt"/>
              <a:ea typeface="ＭＳ Ｐゴシック"/>
              <a:cs typeface="ＭＳ Ｐゴシック"/>
            </a:endParaRPr>
          </a:p>
        </p:txBody>
      </p:sp>
    </p:spTree>
    <p:extLst>
      <p:ext uri="{BB962C8B-B14F-4D97-AF65-F5344CB8AC3E}">
        <p14:creationId xmlns:p14="http://schemas.microsoft.com/office/powerpoint/2010/main" val="36806766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359627" y="846163"/>
            <a:ext cx="8443179" cy="3480180"/>
          </a:xfrm>
          <a:prstGeom prst="roundRect">
            <a:avLst>
              <a:gd name="adj" fmla="val 8432"/>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181395" y="5989"/>
            <a:ext cx="7830186" cy="484185"/>
          </a:xfrm>
        </p:spPr>
        <p:txBody>
          <a:bodyPr>
            <a:normAutofit/>
          </a:bodyPr>
          <a:lstStyle/>
          <a:p>
            <a:r>
              <a:rPr lang="en-US" sz="1800" b="0" i="0" dirty="0" smtClean="0">
                <a:latin typeface="Segoe UI "/>
                <a:ea typeface="Verdana" panose="020B0604030504040204" pitchFamily="34" charset="0"/>
              </a:rPr>
              <a:t>Best Practices</a:t>
            </a:r>
            <a:endParaRPr lang="en-US" sz="1800" b="0" i="0" dirty="0">
              <a:latin typeface="Segoe UI "/>
              <a:ea typeface="Verdana" panose="020B0604030504040204" pitchFamily="34" charset="0"/>
            </a:endParaRPr>
          </a:p>
        </p:txBody>
      </p:sp>
      <p:sp>
        <p:nvSpPr>
          <p:cNvPr id="14" name="Hexagon 13"/>
          <p:cNvSpPr/>
          <p:nvPr/>
        </p:nvSpPr>
        <p:spPr>
          <a:xfrm>
            <a:off x="4127148" y="1030048"/>
            <a:ext cx="1793242" cy="1545898"/>
          </a:xfrm>
          <a:prstGeom prst="hexagon">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Hexagon 25"/>
          <p:cNvSpPr/>
          <p:nvPr/>
        </p:nvSpPr>
        <p:spPr>
          <a:xfrm>
            <a:off x="4127148" y="2615373"/>
            <a:ext cx="1793242" cy="1545898"/>
          </a:xfrm>
          <a:prstGeom prst="hexagon">
            <a:avLst/>
          </a:prstGeom>
          <a:solidFill>
            <a:srgbClr val="25A4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Hexagon 26"/>
          <p:cNvSpPr/>
          <p:nvPr/>
        </p:nvSpPr>
        <p:spPr>
          <a:xfrm>
            <a:off x="2672834" y="1811984"/>
            <a:ext cx="1793242" cy="1545898"/>
          </a:xfrm>
          <a:prstGeom prst="hexagon">
            <a:avLst/>
          </a:prstGeom>
          <a:solidFill>
            <a:srgbClr val="6B98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p:cNvGrpSpPr/>
          <p:nvPr/>
        </p:nvGrpSpPr>
        <p:grpSpPr>
          <a:xfrm>
            <a:off x="4347565" y="1220321"/>
            <a:ext cx="3077042" cy="1412576"/>
            <a:chOff x="4738221" y="1859262"/>
            <a:chExt cx="3077042" cy="1412576"/>
          </a:xfrm>
          <a:effectLst>
            <a:outerShdw blurRad="50800" dist="38100" dir="10800000" algn="r" rotWithShape="0">
              <a:prstClr val="black">
                <a:alpha val="40000"/>
              </a:prstClr>
            </a:outerShdw>
          </a:effectLst>
        </p:grpSpPr>
        <p:sp>
          <p:nvSpPr>
            <p:cNvPr id="28" name="Hexagon 27"/>
            <p:cNvSpPr/>
            <p:nvPr/>
          </p:nvSpPr>
          <p:spPr>
            <a:xfrm>
              <a:off x="4738221" y="1859262"/>
              <a:ext cx="1383367" cy="1192557"/>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5343525" y="2073012"/>
              <a:ext cx="2471738" cy="11988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p:cNvGrpSpPr/>
          <p:nvPr/>
        </p:nvGrpSpPr>
        <p:grpSpPr>
          <a:xfrm>
            <a:off x="4402157" y="2788105"/>
            <a:ext cx="3077042" cy="1192557"/>
            <a:chOff x="4738221" y="1859262"/>
            <a:chExt cx="3077042" cy="1192557"/>
          </a:xfrm>
          <a:effectLst>
            <a:outerShdw blurRad="50800" dist="38100" dir="10800000" algn="r" rotWithShape="0">
              <a:prstClr val="black">
                <a:alpha val="40000"/>
              </a:prstClr>
            </a:outerShdw>
          </a:effectLst>
        </p:grpSpPr>
        <p:sp>
          <p:nvSpPr>
            <p:cNvPr id="31" name="Hexagon 30"/>
            <p:cNvSpPr/>
            <p:nvPr/>
          </p:nvSpPr>
          <p:spPr>
            <a:xfrm>
              <a:off x="4738221" y="1859262"/>
              <a:ext cx="1383367" cy="1192557"/>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4914299" y="1899914"/>
              <a:ext cx="2900964" cy="9516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Quality </a:t>
              </a:r>
              <a:endParaRPr lang="en-US" dirty="0"/>
            </a:p>
          </p:txBody>
        </p:sp>
      </p:grpSp>
      <p:grpSp>
        <p:nvGrpSpPr>
          <p:cNvPr id="33" name="Group 32"/>
          <p:cNvGrpSpPr/>
          <p:nvPr/>
        </p:nvGrpSpPr>
        <p:grpSpPr>
          <a:xfrm rot="10800000">
            <a:off x="1153179" y="1996406"/>
            <a:ext cx="3077042" cy="1192558"/>
            <a:chOff x="4738221" y="2286762"/>
            <a:chExt cx="3077042" cy="1192558"/>
          </a:xfrm>
          <a:effectLst>
            <a:outerShdw blurRad="50800" dist="38100" algn="l" rotWithShape="0">
              <a:prstClr val="black">
                <a:alpha val="40000"/>
              </a:prstClr>
            </a:outerShdw>
          </a:effectLst>
        </p:grpSpPr>
        <p:sp>
          <p:nvSpPr>
            <p:cNvPr id="34" name="Hexagon 33"/>
            <p:cNvSpPr/>
            <p:nvPr/>
          </p:nvSpPr>
          <p:spPr>
            <a:xfrm>
              <a:off x="4738221" y="2286762"/>
              <a:ext cx="1383367" cy="1192557"/>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5343525" y="2286763"/>
              <a:ext cx="2471738" cy="11925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Rectangle 35"/>
          <p:cNvSpPr/>
          <p:nvPr/>
        </p:nvSpPr>
        <p:spPr>
          <a:xfrm>
            <a:off x="1151196" y="2233385"/>
            <a:ext cx="2849930" cy="830997"/>
          </a:xfrm>
          <a:prstGeom prst="rect">
            <a:avLst/>
          </a:prstGeom>
        </p:spPr>
        <p:txBody>
          <a:bodyPr wrap="square">
            <a:spAutoFit/>
          </a:bodyPr>
          <a:lstStyle/>
          <a:p>
            <a:pPr algn="ctr"/>
            <a:r>
              <a:rPr lang="en-US" sz="1200" dirty="0" smtClean="0">
                <a:solidFill>
                  <a:srgbClr val="000000"/>
                </a:solidFill>
                <a:ea typeface="Times New Roman" panose="02020603050405020304" pitchFamily="18" charset="0"/>
                <a:cs typeface="Calibri" panose="020F0502020204030204" pitchFamily="34" charset="0"/>
              </a:rPr>
              <a:t>Forking </a:t>
            </a:r>
            <a:r>
              <a:rPr lang="en-US" sz="1200" dirty="0">
                <a:solidFill>
                  <a:srgbClr val="000000"/>
                </a:solidFill>
                <a:ea typeface="Times New Roman" panose="02020603050405020304" pitchFamily="18" charset="0"/>
                <a:cs typeface="Calibri" panose="020F0502020204030204" pitchFamily="34" charset="0"/>
              </a:rPr>
              <a:t>a repository allows you to freely experiment with changes without affecting the original </a:t>
            </a:r>
            <a:r>
              <a:rPr lang="en-US" sz="1200" dirty="0" smtClean="0">
                <a:solidFill>
                  <a:srgbClr val="000000"/>
                </a:solidFill>
                <a:ea typeface="Times New Roman" panose="02020603050405020304" pitchFamily="18" charset="0"/>
                <a:cs typeface="Calibri" panose="020F0502020204030204" pitchFamily="34" charset="0"/>
              </a:rPr>
              <a:t>project. Implemented from March release</a:t>
            </a:r>
            <a:endParaRPr lang="en-US" sz="1200" dirty="0"/>
          </a:p>
        </p:txBody>
      </p:sp>
      <p:sp>
        <p:nvSpPr>
          <p:cNvPr id="4" name="Rectangle 3"/>
          <p:cNvSpPr/>
          <p:nvPr/>
        </p:nvSpPr>
        <p:spPr>
          <a:xfrm>
            <a:off x="1531825" y="2001442"/>
            <a:ext cx="2381181" cy="307777"/>
          </a:xfrm>
          <a:prstGeom prst="rect">
            <a:avLst/>
          </a:prstGeom>
        </p:spPr>
        <p:txBody>
          <a:bodyPr wrap="square">
            <a:spAutoFit/>
          </a:bodyPr>
          <a:lstStyle/>
          <a:p>
            <a:pPr algn="ctr"/>
            <a:r>
              <a:rPr lang="en-US" sz="1400" b="1" dirty="0" smtClean="0">
                <a:solidFill>
                  <a:srgbClr val="306DC6"/>
                </a:solidFill>
                <a:latin typeface="+mj-lt"/>
                <a:ea typeface="Times New Roman" panose="02020603050405020304" pitchFamily="18" charset="0"/>
                <a:cs typeface="Calibri" panose="020F0502020204030204" pitchFamily="34" charset="0"/>
              </a:rPr>
              <a:t>GIT Fork</a:t>
            </a:r>
            <a:endParaRPr lang="en-US" sz="1400" dirty="0">
              <a:solidFill>
                <a:srgbClr val="306DC6"/>
              </a:solidFill>
              <a:latin typeface="+mj-lt"/>
            </a:endParaRPr>
          </a:p>
        </p:txBody>
      </p:sp>
      <p:sp>
        <p:nvSpPr>
          <p:cNvPr id="21" name="Rectangle 20"/>
          <p:cNvSpPr/>
          <p:nvPr/>
        </p:nvSpPr>
        <p:spPr>
          <a:xfrm>
            <a:off x="4578235" y="3381136"/>
            <a:ext cx="2950512" cy="275653"/>
          </a:xfrm>
          <a:prstGeom prst="rect">
            <a:avLst/>
          </a:prstGeom>
        </p:spPr>
        <p:txBody>
          <a:bodyPr wrap="square">
            <a:spAutoFit/>
          </a:bodyPr>
          <a:lstStyle/>
          <a:p>
            <a:pPr algn="ctr">
              <a:lnSpc>
                <a:spcPct val="107000"/>
              </a:lnSpc>
            </a:pPr>
            <a:endParaRPr lang="en-US" sz="1200" dirty="0">
              <a:solidFill>
                <a:srgbClr val="000000"/>
              </a:solidFill>
              <a:latin typeface="+mj-lt"/>
              <a:ea typeface="Times New Roman" panose="02020603050405020304" pitchFamily="18" charset="0"/>
              <a:cs typeface="Calibri" panose="020F0502020204030204" pitchFamily="34" charset="0"/>
            </a:endParaRPr>
          </a:p>
        </p:txBody>
      </p:sp>
      <p:sp>
        <p:nvSpPr>
          <p:cNvPr id="24" name="Rectangle 23"/>
          <p:cNvSpPr/>
          <p:nvPr/>
        </p:nvSpPr>
        <p:spPr>
          <a:xfrm>
            <a:off x="359627" y="4465511"/>
            <a:ext cx="8443179" cy="674031"/>
          </a:xfrm>
          <a:prstGeom prst="rect">
            <a:avLst/>
          </a:prstGeom>
        </p:spPr>
        <p:txBody>
          <a:bodyPr wrap="square">
            <a:spAutoFit/>
          </a:bodyPr>
          <a:lstStyle/>
          <a:p>
            <a:pPr marL="0" lvl="1" defTabSz="533400">
              <a:lnSpc>
                <a:spcPct val="90000"/>
              </a:lnSpc>
              <a:spcAft>
                <a:spcPct val="15000"/>
              </a:spcAft>
            </a:pPr>
            <a:r>
              <a:rPr lang="en-US" sz="1400" dirty="0" smtClean="0"/>
              <a:t>In TIAA, RoboAdvisor is  the first project to implemented these best practices. Many other project teams  reach out to TIAA managers who </a:t>
            </a:r>
            <a:r>
              <a:rPr lang="en-US" sz="1400" dirty="0"/>
              <a:t>lead </a:t>
            </a:r>
            <a:r>
              <a:rPr lang="en-US" sz="1400" dirty="0" smtClean="0"/>
              <a:t>RoboAdvisor, </a:t>
            </a:r>
            <a:r>
              <a:rPr lang="en-US" sz="1400" dirty="0"/>
              <a:t>to </a:t>
            </a:r>
            <a:r>
              <a:rPr lang="en-US" sz="1400" dirty="0" smtClean="0"/>
              <a:t>get help in implementing these best practices in their projects. </a:t>
            </a:r>
            <a:endParaRPr lang="en-US" sz="1400" dirty="0"/>
          </a:p>
        </p:txBody>
      </p:sp>
      <p:grpSp>
        <p:nvGrpSpPr>
          <p:cNvPr id="23" name="Group 22"/>
          <p:cNvGrpSpPr/>
          <p:nvPr/>
        </p:nvGrpSpPr>
        <p:grpSpPr>
          <a:xfrm>
            <a:off x="4594388" y="1218714"/>
            <a:ext cx="3077042" cy="1192558"/>
            <a:chOff x="4738221" y="2300410"/>
            <a:chExt cx="3077042" cy="1192558"/>
          </a:xfrm>
          <a:effectLst>
            <a:outerShdw blurRad="50800" dist="38100" algn="l" rotWithShape="0">
              <a:prstClr val="black">
                <a:alpha val="40000"/>
              </a:prstClr>
            </a:outerShdw>
          </a:effectLst>
        </p:grpSpPr>
        <p:sp>
          <p:nvSpPr>
            <p:cNvPr id="25" name="Hexagon 24"/>
            <p:cNvSpPr/>
            <p:nvPr/>
          </p:nvSpPr>
          <p:spPr>
            <a:xfrm>
              <a:off x="4738221" y="2300410"/>
              <a:ext cx="1383367" cy="1192557"/>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5343525" y="2300411"/>
              <a:ext cx="2471738" cy="11925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Rectangle 11"/>
          <p:cNvSpPr/>
          <p:nvPr/>
        </p:nvSpPr>
        <p:spPr>
          <a:xfrm>
            <a:off x="4675049" y="1324056"/>
            <a:ext cx="2864374" cy="307777"/>
          </a:xfrm>
          <a:prstGeom prst="rect">
            <a:avLst/>
          </a:prstGeom>
        </p:spPr>
        <p:txBody>
          <a:bodyPr wrap="square">
            <a:spAutoFit/>
          </a:bodyPr>
          <a:lstStyle/>
          <a:p>
            <a:pPr algn="ctr"/>
            <a:r>
              <a:rPr lang="en-US" sz="1400" b="1" dirty="0" smtClean="0">
                <a:solidFill>
                  <a:schemeClr val="accent2"/>
                </a:solidFill>
                <a:latin typeface="+mj-lt"/>
                <a:ea typeface="Times New Roman" panose="02020603050405020304" pitchFamily="18" charset="0"/>
                <a:cs typeface="Calibri" panose="020F0502020204030204" pitchFamily="34" charset="0"/>
              </a:rPr>
              <a:t>Trunk Based development</a:t>
            </a:r>
            <a:endParaRPr lang="en-US" sz="1400" b="1" dirty="0">
              <a:solidFill>
                <a:schemeClr val="accent2"/>
              </a:solidFill>
              <a:latin typeface="+mj-lt"/>
              <a:ea typeface="Times New Roman" panose="02020603050405020304" pitchFamily="18" charset="0"/>
              <a:cs typeface="Calibri" panose="020F0502020204030204" pitchFamily="34" charset="0"/>
            </a:endParaRPr>
          </a:p>
        </p:txBody>
      </p:sp>
      <p:sp>
        <p:nvSpPr>
          <p:cNvPr id="13" name="Rectangle 12"/>
          <p:cNvSpPr/>
          <p:nvPr/>
        </p:nvSpPr>
        <p:spPr>
          <a:xfrm>
            <a:off x="4732452" y="1627774"/>
            <a:ext cx="2696410" cy="685188"/>
          </a:xfrm>
          <a:prstGeom prst="rect">
            <a:avLst/>
          </a:prstGeom>
        </p:spPr>
        <p:txBody>
          <a:bodyPr wrap="square">
            <a:spAutoFit/>
          </a:bodyPr>
          <a:lstStyle/>
          <a:p>
            <a:pPr algn="ctr">
              <a:lnSpc>
                <a:spcPct val="107000"/>
              </a:lnSpc>
            </a:pPr>
            <a:r>
              <a:rPr lang="en-US" sz="1200" dirty="0" smtClean="0">
                <a:solidFill>
                  <a:srgbClr val="000000"/>
                </a:solidFill>
                <a:latin typeface="+mj-lt"/>
                <a:ea typeface="Times New Roman" panose="02020603050405020304" pitchFamily="18" charset="0"/>
                <a:cs typeface="Calibri" panose="020F0502020204030204" pitchFamily="34" charset="0"/>
              </a:rPr>
              <a:t>All developers </a:t>
            </a:r>
            <a:r>
              <a:rPr lang="en-US" sz="1200" dirty="0">
                <a:solidFill>
                  <a:srgbClr val="000000"/>
                </a:solidFill>
                <a:latin typeface="+mj-lt"/>
                <a:ea typeface="Times New Roman" panose="02020603050405020304" pitchFamily="18" charset="0"/>
                <a:cs typeface="Calibri" panose="020F0502020204030204" pitchFamily="34" charset="0"/>
              </a:rPr>
              <a:t>commit to one shared branch under </a:t>
            </a:r>
            <a:r>
              <a:rPr lang="en-US" sz="1200" dirty="0" smtClean="0">
                <a:solidFill>
                  <a:srgbClr val="000000"/>
                </a:solidFill>
                <a:latin typeface="+mj-lt"/>
                <a:ea typeface="Times New Roman" panose="02020603050405020304" pitchFamily="18" charset="0"/>
                <a:cs typeface="Calibri" panose="020F0502020204030204" pitchFamily="34" charset="0"/>
              </a:rPr>
              <a:t>source-control.</a:t>
            </a:r>
            <a:r>
              <a:rPr lang="en-US" sz="1200" dirty="0">
                <a:solidFill>
                  <a:srgbClr val="000000"/>
                </a:solidFill>
                <a:ea typeface="Times New Roman" panose="02020603050405020304" pitchFamily="18" charset="0"/>
                <a:cs typeface="Calibri" panose="020F0502020204030204" pitchFamily="34" charset="0"/>
              </a:rPr>
              <a:t> Implemented </a:t>
            </a:r>
            <a:r>
              <a:rPr lang="en-US" sz="1200" dirty="0" smtClean="0">
                <a:solidFill>
                  <a:srgbClr val="000000"/>
                </a:solidFill>
                <a:ea typeface="Times New Roman" panose="02020603050405020304" pitchFamily="18" charset="0"/>
                <a:cs typeface="Calibri" panose="020F0502020204030204" pitchFamily="34" charset="0"/>
              </a:rPr>
              <a:t>for Sep release.</a:t>
            </a:r>
            <a:endParaRPr lang="en-US" sz="1200" dirty="0">
              <a:solidFill>
                <a:srgbClr val="000000"/>
              </a:solidFill>
              <a:latin typeface="+mj-lt"/>
              <a:ea typeface="Times New Roman" panose="02020603050405020304" pitchFamily="18" charset="0"/>
              <a:cs typeface="Calibri" panose="020F0502020204030204" pitchFamily="34" charset="0"/>
            </a:endParaRPr>
          </a:p>
        </p:txBody>
      </p:sp>
      <p:grpSp>
        <p:nvGrpSpPr>
          <p:cNvPr id="39" name="Group 38"/>
          <p:cNvGrpSpPr/>
          <p:nvPr/>
        </p:nvGrpSpPr>
        <p:grpSpPr>
          <a:xfrm>
            <a:off x="4784411" y="2778260"/>
            <a:ext cx="3077042" cy="1202402"/>
            <a:chOff x="4738221" y="2286762"/>
            <a:chExt cx="3077042" cy="1202402"/>
          </a:xfrm>
          <a:effectLst>
            <a:outerShdw blurRad="50800" dist="38100" algn="l" rotWithShape="0">
              <a:prstClr val="black">
                <a:alpha val="40000"/>
              </a:prstClr>
            </a:outerShdw>
          </a:effectLst>
        </p:grpSpPr>
        <p:sp>
          <p:nvSpPr>
            <p:cNvPr id="40" name="Hexagon 39"/>
            <p:cNvSpPr/>
            <p:nvPr/>
          </p:nvSpPr>
          <p:spPr>
            <a:xfrm>
              <a:off x="4738221" y="2286762"/>
              <a:ext cx="1383367" cy="1192557"/>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5343525" y="2286763"/>
              <a:ext cx="2471738" cy="1202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p:cNvSpPr/>
          <p:nvPr/>
        </p:nvSpPr>
        <p:spPr>
          <a:xfrm>
            <a:off x="4625736" y="2910645"/>
            <a:ext cx="3133102" cy="938719"/>
          </a:xfrm>
          <a:prstGeom prst="rect">
            <a:avLst/>
          </a:prstGeom>
        </p:spPr>
        <p:txBody>
          <a:bodyPr wrap="square">
            <a:spAutoFit/>
          </a:bodyPr>
          <a:lstStyle/>
          <a:p>
            <a:pPr algn="ctr"/>
            <a:r>
              <a:rPr lang="en-US" sz="1400" b="1" dirty="0" smtClean="0">
                <a:solidFill>
                  <a:srgbClr val="25A4BD"/>
                </a:solidFill>
                <a:latin typeface="+mj-lt"/>
                <a:ea typeface="Times New Roman" panose="02020603050405020304" pitchFamily="18" charset="0"/>
                <a:cs typeface="Calibri" panose="020F0502020204030204" pitchFamily="34" charset="0"/>
              </a:rPr>
              <a:t>Pre-merge quality check </a:t>
            </a:r>
          </a:p>
          <a:p>
            <a:pPr algn="ctr">
              <a:spcBef>
                <a:spcPts val="600"/>
              </a:spcBef>
            </a:pPr>
            <a:r>
              <a:rPr lang="en-US" sz="1200" dirty="0" smtClean="0">
                <a:solidFill>
                  <a:srgbClr val="000000"/>
                </a:solidFill>
                <a:ea typeface="Times New Roman" panose="02020603050405020304" pitchFamily="18" charset="0"/>
                <a:cs typeface="Calibri" panose="020F0502020204030204" pitchFamily="34" charset="0"/>
              </a:rPr>
              <a:t>Pre-merge quality check helps in avoiding </a:t>
            </a:r>
          </a:p>
          <a:p>
            <a:pPr algn="ctr"/>
            <a:r>
              <a:rPr lang="en-US" sz="1200" dirty="0" smtClean="0">
                <a:solidFill>
                  <a:srgbClr val="000000"/>
                </a:solidFill>
                <a:ea typeface="Times New Roman" panose="02020603050405020304" pitchFamily="18" charset="0"/>
                <a:cs typeface="Calibri" panose="020F0502020204030204" pitchFamily="34" charset="0"/>
              </a:rPr>
              <a:t>sonar violation getting merged into release branch. </a:t>
            </a:r>
            <a:r>
              <a:rPr lang="en-US" sz="1200" dirty="0">
                <a:solidFill>
                  <a:srgbClr val="000000"/>
                </a:solidFill>
                <a:ea typeface="Times New Roman" panose="02020603050405020304" pitchFamily="18" charset="0"/>
                <a:cs typeface="Calibri" panose="020F0502020204030204" pitchFamily="34" charset="0"/>
              </a:rPr>
              <a:t>Implemented from </a:t>
            </a:r>
            <a:r>
              <a:rPr lang="en-US" sz="1200" dirty="0" smtClean="0">
                <a:solidFill>
                  <a:srgbClr val="000000"/>
                </a:solidFill>
                <a:ea typeface="Times New Roman" panose="02020603050405020304" pitchFamily="18" charset="0"/>
                <a:cs typeface="Calibri" panose="020F0502020204030204" pitchFamily="34" charset="0"/>
              </a:rPr>
              <a:t>May release.</a:t>
            </a:r>
            <a:endParaRPr lang="en-US" sz="1200" dirty="0">
              <a:solidFill>
                <a:srgbClr val="000000"/>
              </a:solidFill>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40059799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800740" y="794328"/>
            <a:ext cx="8086725" cy="2871493"/>
          </a:xfrm>
          <a:prstGeom prst="roundRect">
            <a:avLst>
              <a:gd name="adj" fmla="val 5539"/>
            </a:avLst>
          </a:prstGeom>
          <a:solidFill>
            <a:srgbClr val="0B3CA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a:solidFill>
                <a:schemeClr val="bg1"/>
              </a:solidFill>
            </a:endParaRPr>
          </a:p>
        </p:txBody>
      </p:sp>
      <p:sp>
        <p:nvSpPr>
          <p:cNvPr id="3" name="Title 2"/>
          <p:cNvSpPr>
            <a:spLocks noGrp="1"/>
          </p:cNvSpPr>
          <p:nvPr>
            <p:ph type="title"/>
          </p:nvPr>
        </p:nvSpPr>
        <p:spPr>
          <a:xfrm>
            <a:off x="181395" y="5989"/>
            <a:ext cx="7830186" cy="484185"/>
          </a:xfrm>
        </p:spPr>
        <p:txBody>
          <a:bodyPr>
            <a:normAutofit/>
          </a:bodyPr>
          <a:lstStyle/>
          <a:p>
            <a:r>
              <a:rPr lang="en-US" sz="1800" b="0" i="0" dirty="0" smtClean="0">
                <a:latin typeface="Segoe UI "/>
                <a:ea typeface="Verdana" panose="020B0604030504040204" pitchFamily="34" charset="0"/>
              </a:rPr>
              <a:t>Business Ideas &amp; Value Adds </a:t>
            </a:r>
            <a:endParaRPr lang="en-US" sz="1800" b="0" i="0" dirty="0">
              <a:latin typeface="Segoe UI "/>
              <a:ea typeface="Verdana" panose="020B0604030504040204" pitchFamily="34" charset="0"/>
            </a:endParaRPr>
          </a:p>
        </p:txBody>
      </p:sp>
      <p:sp>
        <p:nvSpPr>
          <p:cNvPr id="5" name="Oval 4"/>
          <p:cNvSpPr/>
          <p:nvPr/>
        </p:nvSpPr>
        <p:spPr>
          <a:xfrm>
            <a:off x="214955" y="956953"/>
            <a:ext cx="1225523" cy="1215007"/>
          </a:xfrm>
          <a:prstGeom prst="ellipse">
            <a:avLst/>
          </a:prstGeom>
          <a:solidFill>
            <a:srgbClr val="6B98DB"/>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000" dirty="0">
              <a:latin typeface="+mj-lt"/>
            </a:endParaRPr>
          </a:p>
        </p:txBody>
      </p:sp>
      <p:sp>
        <p:nvSpPr>
          <p:cNvPr id="4" name="Rectangle 3"/>
          <p:cNvSpPr/>
          <p:nvPr/>
        </p:nvSpPr>
        <p:spPr>
          <a:xfrm>
            <a:off x="278717" y="1329884"/>
            <a:ext cx="1097997" cy="461665"/>
          </a:xfrm>
          <a:prstGeom prst="rect">
            <a:avLst/>
          </a:prstGeom>
        </p:spPr>
        <p:txBody>
          <a:bodyPr wrap="square">
            <a:spAutoFit/>
          </a:bodyPr>
          <a:lstStyle/>
          <a:p>
            <a:pPr algn="ctr"/>
            <a:r>
              <a:rPr lang="en-US" sz="1200" b="1" dirty="0">
                <a:solidFill>
                  <a:schemeClr val="bg1"/>
                </a:solidFill>
                <a:latin typeface="Segoe UI "/>
                <a:ea typeface="Verdana" panose="020B0604030504040204" pitchFamily="34" charset="0"/>
              </a:rPr>
              <a:t>Business Ideas</a:t>
            </a:r>
            <a:endParaRPr lang="en-US" sz="1200" b="1" dirty="0">
              <a:solidFill>
                <a:schemeClr val="bg1"/>
              </a:solidFill>
            </a:endParaRPr>
          </a:p>
        </p:txBody>
      </p:sp>
      <p:sp>
        <p:nvSpPr>
          <p:cNvPr id="8" name="Rectangle 7"/>
          <p:cNvSpPr/>
          <p:nvPr/>
        </p:nvSpPr>
        <p:spPr>
          <a:xfrm>
            <a:off x="1440475" y="803499"/>
            <a:ext cx="7318401" cy="2862322"/>
          </a:xfrm>
          <a:prstGeom prst="rect">
            <a:avLst/>
          </a:prstGeom>
        </p:spPr>
        <p:txBody>
          <a:bodyPr wrap="square">
            <a:spAutoFit/>
          </a:bodyPr>
          <a:lstStyle/>
          <a:p>
            <a:r>
              <a:rPr lang="en-US" sz="1200" b="1" dirty="0" smtClean="0">
                <a:solidFill>
                  <a:schemeClr val="bg1"/>
                </a:solidFill>
                <a:ea typeface="Times New Roman" panose="02020603050405020304" pitchFamily="18" charset="0"/>
                <a:cs typeface="Calibri" panose="020F0502020204030204" pitchFamily="34" charset="0"/>
              </a:rPr>
              <a:t>AI based Risk </a:t>
            </a:r>
            <a:r>
              <a:rPr lang="en-US" sz="1200" b="1" dirty="0">
                <a:solidFill>
                  <a:schemeClr val="bg1"/>
                </a:solidFill>
                <a:ea typeface="Times New Roman" panose="02020603050405020304" pitchFamily="18" charset="0"/>
                <a:cs typeface="Calibri" panose="020F0502020204030204" pitchFamily="34" charset="0"/>
              </a:rPr>
              <a:t>Tolerance Calculator</a:t>
            </a:r>
            <a:endParaRPr lang="en-US" sz="1200" dirty="0">
              <a:solidFill>
                <a:schemeClr val="bg1"/>
              </a:solidFill>
            </a:endParaRPr>
          </a:p>
          <a:p>
            <a:endParaRPr lang="en-US" sz="1200" dirty="0" smtClean="0">
              <a:solidFill>
                <a:schemeClr val="bg1"/>
              </a:solidFill>
            </a:endParaRPr>
          </a:p>
          <a:p>
            <a:r>
              <a:rPr lang="en-US" sz="1200" dirty="0" smtClean="0">
                <a:solidFill>
                  <a:schemeClr val="bg1"/>
                </a:solidFill>
              </a:rPr>
              <a:t>In </a:t>
            </a:r>
            <a:r>
              <a:rPr lang="en-US" sz="1200" dirty="0">
                <a:solidFill>
                  <a:schemeClr val="bg1"/>
                </a:solidFill>
              </a:rPr>
              <a:t>the existing risk selection process in RoboAdvisor, the user can either select a risk on his own or he could use the Risk questionnaire(RTQ) feature to get a suggested risk. The purpose of the RTQ is to create an accurate risk profile of the client, which becomes the primary factor in selecting their investments.  Yet, it still forces clients to take what amounts to a multiple-choice pop quiz, one for which they have not studied, and relies on their answers to build a portfolio that they may be invested in for decades</a:t>
            </a:r>
            <a:r>
              <a:rPr lang="en-US" sz="1200" dirty="0" smtClean="0">
                <a:solidFill>
                  <a:schemeClr val="bg1"/>
                </a:solidFill>
              </a:rPr>
              <a:t>.</a:t>
            </a:r>
          </a:p>
          <a:p>
            <a:r>
              <a:rPr lang="en-US" sz="1200" dirty="0">
                <a:solidFill>
                  <a:schemeClr val="bg1"/>
                </a:solidFill>
              </a:rPr>
              <a:t> </a:t>
            </a:r>
          </a:p>
          <a:p>
            <a:r>
              <a:rPr lang="en-US" sz="1200" dirty="0">
                <a:solidFill>
                  <a:schemeClr val="bg1"/>
                </a:solidFill>
              </a:rPr>
              <a:t>Companies like </a:t>
            </a:r>
            <a:r>
              <a:rPr lang="en-US" sz="1200" dirty="0" err="1">
                <a:solidFill>
                  <a:schemeClr val="bg1"/>
                </a:solidFill>
              </a:rPr>
              <a:t>Yodlee</a:t>
            </a:r>
            <a:r>
              <a:rPr lang="en-US" sz="1200" dirty="0">
                <a:solidFill>
                  <a:schemeClr val="bg1"/>
                </a:solidFill>
              </a:rPr>
              <a:t> could provide access to an enormous quantity of very useful information about a prospective client.  It could include the client’s entire investing history plus their personal finance history, including every transaction they ever made, and throw in social media, too. An algorithm could be written to develop a personality profile for the client that would be a better representation of how they would deal with different market scenarios and  provide a better understanding of an investor’s risk profile than a questionnaire</a:t>
            </a:r>
            <a:r>
              <a:rPr lang="en-US" sz="1200" dirty="0" smtClean="0">
                <a:solidFill>
                  <a:schemeClr val="bg1"/>
                </a:solidFill>
              </a:rPr>
              <a:t>.</a:t>
            </a:r>
          </a:p>
        </p:txBody>
      </p:sp>
      <p:sp>
        <p:nvSpPr>
          <p:cNvPr id="11" name="Rounded Rectangle 10"/>
          <p:cNvSpPr/>
          <p:nvPr/>
        </p:nvSpPr>
        <p:spPr>
          <a:xfrm>
            <a:off x="800740" y="3924783"/>
            <a:ext cx="8086725" cy="1584829"/>
          </a:xfrm>
          <a:prstGeom prst="roundRect">
            <a:avLst>
              <a:gd name="adj" fmla="val 5539"/>
            </a:avLst>
          </a:prstGeom>
          <a:solidFill>
            <a:srgbClr val="009242">
              <a:alpha val="9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b="1">
              <a:solidFill>
                <a:prstClr val="white"/>
              </a:solidFill>
              <a:latin typeface="+mj-lt"/>
              <a:cs typeface="Calibri" pitchFamily="34" charset="0"/>
            </a:endParaRPr>
          </a:p>
        </p:txBody>
      </p:sp>
      <p:sp>
        <p:nvSpPr>
          <p:cNvPr id="13" name="Oval 12"/>
          <p:cNvSpPr/>
          <p:nvPr/>
        </p:nvSpPr>
        <p:spPr>
          <a:xfrm>
            <a:off x="214955" y="4087408"/>
            <a:ext cx="1225523" cy="1215007"/>
          </a:xfrm>
          <a:prstGeom prst="ellipse">
            <a:avLst/>
          </a:prstGeom>
          <a:solidFill>
            <a:srgbClr val="47CD7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000" dirty="0">
              <a:latin typeface="+mj-lt"/>
            </a:endParaRPr>
          </a:p>
        </p:txBody>
      </p:sp>
      <p:sp>
        <p:nvSpPr>
          <p:cNvPr id="17" name="Rectangle 16"/>
          <p:cNvSpPr/>
          <p:nvPr/>
        </p:nvSpPr>
        <p:spPr>
          <a:xfrm>
            <a:off x="234961" y="4558268"/>
            <a:ext cx="1161758" cy="276999"/>
          </a:xfrm>
          <a:prstGeom prst="rect">
            <a:avLst/>
          </a:prstGeom>
        </p:spPr>
        <p:txBody>
          <a:bodyPr wrap="square">
            <a:spAutoFit/>
          </a:bodyPr>
          <a:lstStyle/>
          <a:p>
            <a:pPr algn="ctr"/>
            <a:r>
              <a:rPr lang="en-US" sz="1200" b="1" dirty="0" smtClean="0">
                <a:solidFill>
                  <a:schemeClr val="bg1"/>
                </a:solidFill>
                <a:ea typeface="Times New Roman" panose="02020603050405020304" pitchFamily="18" charset="0"/>
                <a:cs typeface="Calibri" panose="020F0502020204030204" pitchFamily="34" charset="0"/>
              </a:rPr>
              <a:t>Value Adds</a:t>
            </a:r>
            <a:endParaRPr lang="en-US" sz="1200" b="1" dirty="0">
              <a:solidFill>
                <a:schemeClr val="bg1"/>
              </a:solidFill>
              <a:ea typeface="Times New Roman" panose="02020603050405020304" pitchFamily="18" charset="0"/>
              <a:cs typeface="Calibri" panose="020F0502020204030204" pitchFamily="34" charset="0"/>
            </a:endParaRPr>
          </a:p>
        </p:txBody>
      </p:sp>
      <p:sp>
        <p:nvSpPr>
          <p:cNvPr id="18" name="Rectangle 17"/>
          <p:cNvSpPr/>
          <p:nvPr/>
        </p:nvSpPr>
        <p:spPr>
          <a:xfrm>
            <a:off x="1440475" y="3926969"/>
            <a:ext cx="7318401" cy="1538883"/>
          </a:xfrm>
          <a:prstGeom prst="rect">
            <a:avLst/>
          </a:prstGeom>
        </p:spPr>
        <p:txBody>
          <a:bodyPr wrap="square">
            <a:spAutoFit/>
          </a:bodyPr>
          <a:lstStyle/>
          <a:p>
            <a:pPr marL="171450" indent="-171450">
              <a:spcBef>
                <a:spcPts val="600"/>
              </a:spcBef>
              <a:spcAft>
                <a:spcPts val="0"/>
              </a:spcAft>
              <a:buFont typeface="Arial" panose="020B0604020202020204" pitchFamily="34" charset="0"/>
              <a:buChar char="•"/>
            </a:pPr>
            <a:r>
              <a:rPr lang="en-US" sz="1200" dirty="0" smtClean="0">
                <a:solidFill>
                  <a:schemeClr val="bg1"/>
                </a:solidFill>
                <a:latin typeface="+mj-lt"/>
                <a:ea typeface="Calibri" panose="020F0502020204030204" pitchFamily="34" charset="0"/>
                <a:cs typeface="Calibri" panose="020F0502020204030204" pitchFamily="34" charset="0"/>
              </a:rPr>
              <a:t>Enabled </a:t>
            </a:r>
            <a:r>
              <a:rPr lang="en-US" sz="1200" dirty="0">
                <a:solidFill>
                  <a:schemeClr val="bg1"/>
                </a:solidFill>
                <a:latin typeface="+mj-lt"/>
                <a:ea typeface="Calibri" panose="020F0502020204030204" pitchFamily="34" charset="0"/>
                <a:cs typeface="Calibri" panose="020F0502020204030204" pitchFamily="34" charset="0"/>
              </a:rPr>
              <a:t>the Web unit tests coverage </a:t>
            </a:r>
            <a:r>
              <a:rPr lang="en-US" sz="1200" dirty="0" smtClean="0">
                <a:solidFill>
                  <a:schemeClr val="bg1"/>
                </a:solidFill>
                <a:latin typeface="+mj-lt"/>
                <a:ea typeface="Calibri" panose="020F0502020204030204" pitchFamily="34" charset="0"/>
                <a:cs typeface="Calibri" panose="020F0502020204030204" pitchFamily="34" charset="0"/>
              </a:rPr>
              <a:t>for </a:t>
            </a:r>
            <a:r>
              <a:rPr lang="en-US" sz="1200" dirty="0">
                <a:solidFill>
                  <a:schemeClr val="bg1"/>
                </a:solidFill>
                <a:latin typeface="+mj-lt"/>
                <a:ea typeface="Calibri" panose="020F0502020204030204" pitchFamily="34" charset="0"/>
                <a:cs typeface="Calibri" panose="020F0502020204030204" pitchFamily="34" charset="0"/>
              </a:rPr>
              <a:t>Typescript </a:t>
            </a:r>
            <a:r>
              <a:rPr lang="en-US" sz="1200" dirty="0" smtClean="0">
                <a:solidFill>
                  <a:schemeClr val="bg1"/>
                </a:solidFill>
                <a:latin typeface="+mj-lt"/>
                <a:ea typeface="Calibri" panose="020F0502020204030204" pitchFamily="34" charset="0"/>
                <a:cs typeface="Calibri" panose="020F0502020204030204" pitchFamily="34" charset="0"/>
              </a:rPr>
              <a:t>files </a:t>
            </a:r>
            <a:r>
              <a:rPr lang="en-US" sz="1200" dirty="0">
                <a:solidFill>
                  <a:schemeClr val="bg1"/>
                </a:solidFill>
                <a:latin typeface="+mj-lt"/>
                <a:ea typeface="Calibri" panose="020F0502020204030204" pitchFamily="34" charset="0"/>
                <a:cs typeface="Calibri" panose="020F0502020204030204" pitchFamily="34" charset="0"/>
              </a:rPr>
              <a:t>in </a:t>
            </a:r>
            <a:r>
              <a:rPr lang="en-US" sz="1200" dirty="0" smtClean="0">
                <a:solidFill>
                  <a:schemeClr val="bg1"/>
                </a:solidFill>
                <a:latin typeface="+mj-lt"/>
                <a:ea typeface="Calibri" panose="020F0502020204030204" pitchFamily="34" charset="0"/>
                <a:cs typeface="Calibri" panose="020F0502020204030204" pitchFamily="34" charset="0"/>
              </a:rPr>
              <a:t>Sonar </a:t>
            </a:r>
            <a:r>
              <a:rPr lang="en-US" sz="1200" dirty="0">
                <a:solidFill>
                  <a:schemeClr val="bg1"/>
                </a:solidFill>
                <a:latin typeface="+mj-lt"/>
                <a:ea typeface="Calibri" panose="020F0502020204030204" pitchFamily="34" charset="0"/>
                <a:cs typeface="Calibri" panose="020F0502020204030204" pitchFamily="34" charset="0"/>
              </a:rPr>
              <a:t>Dashboard </a:t>
            </a:r>
            <a:r>
              <a:rPr lang="en-US" sz="1200" dirty="0" smtClean="0">
                <a:solidFill>
                  <a:schemeClr val="bg1"/>
                </a:solidFill>
                <a:latin typeface="+mj-lt"/>
                <a:ea typeface="Calibri" panose="020F0502020204030204" pitchFamily="34" charset="0"/>
                <a:cs typeface="Calibri" panose="020F0502020204030204" pitchFamily="34" charset="0"/>
              </a:rPr>
              <a:t>to </a:t>
            </a:r>
            <a:r>
              <a:rPr lang="en-US" sz="1200" dirty="0">
                <a:solidFill>
                  <a:schemeClr val="bg1"/>
                </a:solidFill>
                <a:latin typeface="+mj-lt"/>
                <a:ea typeface="Calibri" panose="020F0502020204030204" pitchFamily="34" charset="0"/>
                <a:cs typeface="Calibri" panose="020F0502020204030204" pitchFamily="34" charset="0"/>
              </a:rPr>
              <a:t>show both Java and Typescript coverage percentage</a:t>
            </a:r>
            <a:r>
              <a:rPr lang="en-US" sz="1200" dirty="0" smtClean="0">
                <a:solidFill>
                  <a:schemeClr val="bg1"/>
                </a:solidFill>
                <a:latin typeface="+mj-lt"/>
                <a:ea typeface="Calibri" panose="020F0502020204030204" pitchFamily="34" charset="0"/>
                <a:cs typeface="Calibri" panose="020F0502020204030204" pitchFamily="34" charset="0"/>
              </a:rPr>
              <a:t>.</a:t>
            </a:r>
          </a:p>
          <a:p>
            <a:pPr marL="171450" indent="-171450">
              <a:spcBef>
                <a:spcPts val="600"/>
              </a:spcBef>
              <a:spcAft>
                <a:spcPts val="0"/>
              </a:spcAft>
              <a:buFont typeface="Arial" panose="020B0604020202020204" pitchFamily="34" charset="0"/>
              <a:buChar char="•"/>
            </a:pPr>
            <a:r>
              <a:rPr lang="en-US" sz="1200" dirty="0">
                <a:solidFill>
                  <a:schemeClr val="bg1"/>
                </a:solidFill>
                <a:latin typeface="+mj-lt"/>
                <a:ea typeface="Calibri" panose="020F0502020204030204" pitchFamily="34" charset="0"/>
                <a:cs typeface="Calibri" panose="020F0502020204030204" pitchFamily="34" charset="0"/>
              </a:rPr>
              <a:t>I</a:t>
            </a:r>
            <a:r>
              <a:rPr lang="en-US" sz="1200" dirty="0" smtClean="0">
                <a:solidFill>
                  <a:schemeClr val="bg1"/>
                </a:solidFill>
                <a:latin typeface="+mj-lt"/>
                <a:ea typeface="Calibri" panose="020F0502020204030204" pitchFamily="34" charset="0"/>
                <a:cs typeface="Calibri" panose="020F0502020204030204" pitchFamily="34" charset="0"/>
              </a:rPr>
              <a:t>ntegration </a:t>
            </a:r>
            <a:r>
              <a:rPr lang="en-US" sz="1200" dirty="0">
                <a:solidFill>
                  <a:schemeClr val="bg1"/>
                </a:solidFill>
                <a:latin typeface="+mj-lt"/>
                <a:ea typeface="Calibri" panose="020F0502020204030204" pitchFamily="34" charset="0"/>
                <a:cs typeface="Calibri" panose="020F0502020204030204" pitchFamily="34" charset="0"/>
              </a:rPr>
              <a:t>test suite </a:t>
            </a:r>
            <a:r>
              <a:rPr lang="en-US" sz="1200" dirty="0" smtClean="0">
                <a:solidFill>
                  <a:schemeClr val="bg1"/>
                </a:solidFill>
                <a:latin typeface="+mj-lt"/>
                <a:ea typeface="Calibri" panose="020F0502020204030204" pitchFamily="34" charset="0"/>
                <a:cs typeface="Calibri" panose="020F0502020204030204" pitchFamily="34" charset="0"/>
              </a:rPr>
              <a:t>optimized </a:t>
            </a:r>
            <a:r>
              <a:rPr lang="en-US" sz="1200" dirty="0">
                <a:solidFill>
                  <a:schemeClr val="bg1"/>
                </a:solidFill>
                <a:latin typeface="+mj-lt"/>
                <a:ea typeface="Calibri" panose="020F0502020204030204" pitchFamily="34" charset="0"/>
                <a:cs typeface="Calibri" panose="020F0502020204030204" pitchFamily="34" charset="0"/>
              </a:rPr>
              <a:t>and the execution time reduced to 2 Minute 50 seconds from 11 Minute 30 seconds</a:t>
            </a:r>
            <a:r>
              <a:rPr lang="en-US" sz="1200" dirty="0" smtClean="0">
                <a:solidFill>
                  <a:schemeClr val="bg1"/>
                </a:solidFill>
                <a:latin typeface="+mj-lt"/>
                <a:ea typeface="Calibri" panose="020F0502020204030204" pitchFamily="34" charset="0"/>
                <a:cs typeface="Calibri" panose="020F0502020204030204" pitchFamily="34" charset="0"/>
              </a:rPr>
              <a:t>.</a:t>
            </a:r>
          </a:p>
          <a:p>
            <a:pPr marL="171450" indent="-171450">
              <a:spcBef>
                <a:spcPts val="600"/>
              </a:spcBef>
              <a:spcAft>
                <a:spcPts val="0"/>
              </a:spcAft>
              <a:buFont typeface="Arial" panose="020B0604020202020204" pitchFamily="34" charset="0"/>
              <a:buChar char="•"/>
            </a:pPr>
            <a:r>
              <a:rPr lang="en-US" sz="1200" dirty="0" smtClean="0">
                <a:solidFill>
                  <a:schemeClr val="bg1"/>
                </a:solidFill>
                <a:latin typeface="+mj-lt"/>
                <a:ea typeface="Calibri" panose="020F0502020204030204" pitchFamily="34" charset="0"/>
                <a:cs typeface="Calibri" panose="020F0502020204030204" pitchFamily="34" charset="0"/>
              </a:rPr>
              <a:t>As part of streamlining the </a:t>
            </a:r>
            <a:r>
              <a:rPr lang="en-US" sz="1200" dirty="0">
                <a:solidFill>
                  <a:schemeClr val="bg1"/>
                </a:solidFill>
                <a:latin typeface="+mj-lt"/>
                <a:ea typeface="Calibri" panose="020F0502020204030204" pitchFamily="34" charset="0"/>
                <a:cs typeface="Calibri" panose="020F0502020204030204" pitchFamily="34" charset="0"/>
              </a:rPr>
              <a:t>scrum process and tools for Digital </a:t>
            </a:r>
            <a:r>
              <a:rPr lang="en-US" sz="1200" dirty="0" smtClean="0">
                <a:solidFill>
                  <a:schemeClr val="bg1"/>
                </a:solidFill>
                <a:latin typeface="+mj-lt"/>
                <a:ea typeface="Calibri" panose="020F0502020204030204" pitchFamily="34" charset="0"/>
                <a:cs typeface="Calibri" panose="020F0502020204030204" pitchFamily="34" charset="0"/>
              </a:rPr>
              <a:t>Advisor, we created </a:t>
            </a:r>
            <a:r>
              <a:rPr lang="en-US" sz="1200" dirty="0">
                <a:solidFill>
                  <a:schemeClr val="bg1"/>
                </a:solidFill>
                <a:latin typeface="+mj-lt"/>
                <a:ea typeface="Calibri" panose="020F0502020204030204" pitchFamily="34" charset="0"/>
                <a:cs typeface="Calibri" panose="020F0502020204030204" pitchFamily="34" charset="0"/>
              </a:rPr>
              <a:t>new </a:t>
            </a:r>
            <a:r>
              <a:rPr lang="en-US" sz="1200" dirty="0" smtClean="0">
                <a:solidFill>
                  <a:schemeClr val="bg1"/>
                </a:solidFill>
                <a:latin typeface="+mj-lt"/>
                <a:ea typeface="Calibri" panose="020F0502020204030204" pitchFamily="34" charset="0"/>
                <a:cs typeface="Calibri" panose="020F0502020204030204" pitchFamily="34" charset="0"/>
              </a:rPr>
              <a:t>dashboards in Jira  which </a:t>
            </a:r>
            <a:r>
              <a:rPr lang="en-US" sz="1200" dirty="0">
                <a:solidFill>
                  <a:schemeClr val="bg1"/>
                </a:solidFill>
                <a:latin typeface="+mj-lt"/>
                <a:ea typeface="Calibri" panose="020F0502020204030204" pitchFamily="34" charset="0"/>
                <a:cs typeface="Calibri" panose="020F0502020204030204" pitchFamily="34" charset="0"/>
              </a:rPr>
              <a:t>would </a:t>
            </a:r>
            <a:r>
              <a:rPr lang="en-US" sz="1200" dirty="0" smtClean="0">
                <a:solidFill>
                  <a:schemeClr val="bg1"/>
                </a:solidFill>
                <a:latin typeface="+mj-lt"/>
                <a:ea typeface="Calibri" panose="020F0502020204030204" pitchFamily="34" charset="0"/>
                <a:cs typeface="Calibri" panose="020F0502020204030204" pitchFamily="34" charset="0"/>
              </a:rPr>
              <a:t>help to </a:t>
            </a:r>
            <a:r>
              <a:rPr lang="en-US" sz="1200" dirty="0">
                <a:solidFill>
                  <a:schemeClr val="bg1"/>
                </a:solidFill>
                <a:latin typeface="+mj-lt"/>
                <a:ea typeface="Calibri" panose="020F0502020204030204" pitchFamily="34" charset="0"/>
                <a:cs typeface="Calibri" panose="020F0502020204030204" pitchFamily="34" charset="0"/>
              </a:rPr>
              <a:t>track the stories and defects </a:t>
            </a:r>
            <a:r>
              <a:rPr lang="en-US" sz="1200" dirty="0" smtClean="0">
                <a:solidFill>
                  <a:schemeClr val="bg1"/>
                </a:solidFill>
                <a:latin typeface="+mj-lt"/>
                <a:ea typeface="Calibri" panose="020F0502020204030204" pitchFamily="34" charset="0"/>
                <a:cs typeface="Calibri" panose="020F0502020204030204" pitchFamily="34" charset="0"/>
              </a:rPr>
              <a:t>effectively based </a:t>
            </a:r>
            <a:r>
              <a:rPr lang="en-US" sz="1200" dirty="0">
                <a:solidFill>
                  <a:schemeClr val="bg1"/>
                </a:solidFill>
                <a:latin typeface="+mj-lt"/>
                <a:ea typeface="Calibri" panose="020F0502020204030204" pitchFamily="34" charset="0"/>
                <a:cs typeface="Calibri" panose="020F0502020204030204" pitchFamily="34" charset="0"/>
              </a:rPr>
              <a:t>on release and resource effectively</a:t>
            </a:r>
            <a:r>
              <a:rPr lang="en-US" sz="1200" dirty="0" smtClean="0">
                <a:solidFill>
                  <a:schemeClr val="bg1"/>
                </a:solidFill>
                <a:latin typeface="+mj-lt"/>
                <a:ea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2723268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1395" y="5989"/>
            <a:ext cx="7830186" cy="484185"/>
          </a:xfrm>
        </p:spPr>
        <p:txBody>
          <a:bodyPr>
            <a:normAutofit/>
          </a:bodyPr>
          <a:lstStyle/>
          <a:p>
            <a:r>
              <a:rPr lang="en-US" sz="1800" b="0" i="0" dirty="0" smtClean="0">
                <a:latin typeface="Segoe UI "/>
                <a:ea typeface="Verdana" panose="020B0604030504040204" pitchFamily="34" charset="0"/>
              </a:rPr>
              <a:t>RoboAdvisor Team – Other Metrics</a:t>
            </a:r>
            <a:endParaRPr lang="en-US" sz="1800" b="0" i="0" dirty="0">
              <a:latin typeface="Segoe UI "/>
              <a:ea typeface="Verdana" panose="020B0604030504040204" pitchFamily="34" charset="0"/>
            </a:endParaRPr>
          </a:p>
        </p:txBody>
      </p:sp>
      <p:pic>
        <p:nvPicPr>
          <p:cNvPr id="2" name="Picture 1"/>
          <p:cNvPicPr>
            <a:picLocks noChangeAspect="1"/>
          </p:cNvPicPr>
          <p:nvPr/>
        </p:nvPicPr>
        <p:blipFill>
          <a:blip r:embed="rId3"/>
          <a:stretch>
            <a:fillRect/>
          </a:stretch>
        </p:blipFill>
        <p:spPr>
          <a:xfrm>
            <a:off x="2496735" y="1385232"/>
            <a:ext cx="4347426" cy="3201827"/>
          </a:xfrm>
          <a:prstGeom prst="rect">
            <a:avLst/>
          </a:prstGeom>
          <a:ln>
            <a:noFill/>
          </a:ln>
          <a:effectLst>
            <a:softEdge rad="112500"/>
          </a:effectLst>
        </p:spPr>
      </p:pic>
      <p:sp>
        <p:nvSpPr>
          <p:cNvPr id="4" name="Rectangle 3"/>
          <p:cNvSpPr/>
          <p:nvPr/>
        </p:nvSpPr>
        <p:spPr>
          <a:xfrm>
            <a:off x="6708576" y="2486397"/>
            <a:ext cx="2178975" cy="461665"/>
          </a:xfrm>
          <a:prstGeom prst="rect">
            <a:avLst/>
          </a:prstGeom>
        </p:spPr>
        <p:txBody>
          <a:bodyPr wrap="square">
            <a:spAutoFit/>
          </a:bodyPr>
          <a:lstStyle/>
          <a:p>
            <a:pPr algn="ctr"/>
            <a:r>
              <a:rPr lang="en-US" sz="1200" b="1" dirty="0">
                <a:latin typeface="+mj-lt"/>
                <a:ea typeface="Calibri" panose="020F0502020204030204" pitchFamily="34" charset="0"/>
                <a:cs typeface="Calibri" panose="020F0502020204030204" pitchFamily="34" charset="0"/>
              </a:rPr>
              <a:t>CCA Status </a:t>
            </a:r>
            <a:r>
              <a:rPr lang="en-US" sz="1200" b="1" dirty="0">
                <a:latin typeface="+mj-lt"/>
                <a:ea typeface="Verdana" panose="020B0604030504040204" pitchFamily="34" charset="0"/>
                <a:cs typeface="Calibri" panose="020F0502020204030204" pitchFamily="34" charset="0"/>
              </a:rPr>
              <a:t>– </a:t>
            </a:r>
            <a:r>
              <a:rPr lang="en-US" sz="1200" b="1" dirty="0">
                <a:latin typeface="+mj-lt"/>
                <a:ea typeface="Calibri" panose="020F0502020204030204" pitchFamily="34" charset="0"/>
                <a:cs typeface="Calibri" panose="020F0502020204030204" pitchFamily="34" charset="0"/>
              </a:rPr>
              <a:t>RoboAdvisor </a:t>
            </a:r>
            <a:r>
              <a:rPr lang="en-US" sz="1200" b="1" dirty="0">
                <a:latin typeface="+mj-lt"/>
                <a:ea typeface="Verdana" panose="020B0604030504040204" pitchFamily="34" charset="0"/>
                <a:cs typeface="Calibri" panose="020F0502020204030204" pitchFamily="34" charset="0"/>
              </a:rPr>
              <a:t>: </a:t>
            </a:r>
            <a:r>
              <a:rPr lang="en-US" sz="1200" dirty="0" smtClean="0">
                <a:latin typeface="+mj-lt"/>
                <a:ea typeface="Verdana" panose="020B0604030504040204" pitchFamily="34" charset="0"/>
                <a:cs typeface="Calibri" panose="020F0502020204030204" pitchFamily="34" charset="0"/>
              </a:rPr>
              <a:t>On </a:t>
            </a:r>
            <a:r>
              <a:rPr lang="en-US" sz="1200" dirty="0">
                <a:latin typeface="+mj-lt"/>
                <a:ea typeface="Verdana" panose="020B0604030504040204" pitchFamily="34" charset="0"/>
                <a:cs typeface="Calibri" panose="020F0502020204030204" pitchFamily="34" charset="0"/>
              </a:rPr>
              <a:t>T</a:t>
            </a:r>
            <a:r>
              <a:rPr lang="en-US" sz="1200" dirty="0" smtClean="0">
                <a:latin typeface="+mj-lt"/>
                <a:ea typeface="Verdana" panose="020B0604030504040204" pitchFamily="34" charset="0"/>
                <a:cs typeface="Calibri" panose="020F0502020204030204" pitchFamily="34" charset="0"/>
              </a:rPr>
              <a:t>rack for </a:t>
            </a:r>
            <a:r>
              <a:rPr lang="en-US" sz="1200" dirty="0" smtClean="0">
                <a:latin typeface="+mj-lt"/>
                <a:ea typeface="Calibri" panose="020F0502020204030204" pitchFamily="34" charset="0"/>
                <a:cs typeface="Calibri" panose="020F0502020204030204" pitchFamily="34" charset="0"/>
              </a:rPr>
              <a:t>CCA </a:t>
            </a:r>
            <a:r>
              <a:rPr lang="en-US" sz="1200" dirty="0">
                <a:latin typeface="+mj-lt"/>
                <a:ea typeface="Calibri" panose="020F0502020204030204" pitchFamily="34" charset="0"/>
                <a:cs typeface="Calibri" panose="020F0502020204030204" pitchFamily="34" charset="0"/>
              </a:rPr>
              <a:t>target.</a:t>
            </a:r>
          </a:p>
        </p:txBody>
      </p:sp>
      <p:sp>
        <p:nvSpPr>
          <p:cNvPr id="5" name="Rectangle 4"/>
          <p:cNvSpPr/>
          <p:nvPr/>
        </p:nvSpPr>
        <p:spPr>
          <a:xfrm>
            <a:off x="5641203" y="2486397"/>
            <a:ext cx="571707" cy="400110"/>
          </a:xfrm>
          <a:prstGeom prst="rect">
            <a:avLst/>
          </a:prstGeom>
        </p:spPr>
        <p:txBody>
          <a:bodyPr wrap="square">
            <a:spAutoFit/>
          </a:bodyPr>
          <a:lstStyle/>
          <a:p>
            <a:r>
              <a:rPr lang="en-US" sz="1000" b="1" dirty="0">
                <a:solidFill>
                  <a:schemeClr val="bg1"/>
                </a:solidFill>
                <a:ea typeface="Calibri" panose="020F0502020204030204" pitchFamily="34" charset="0"/>
                <a:cs typeface="Calibri" panose="020F0502020204030204" pitchFamily="34" charset="0"/>
              </a:rPr>
              <a:t>CCA Status </a:t>
            </a:r>
            <a:endParaRPr lang="en-US" sz="1000" dirty="0">
              <a:solidFill>
                <a:schemeClr val="bg1"/>
              </a:solidFill>
            </a:endParaRPr>
          </a:p>
        </p:txBody>
      </p:sp>
      <p:sp>
        <p:nvSpPr>
          <p:cNvPr id="6" name="Rectangle 5"/>
          <p:cNvSpPr/>
          <p:nvPr/>
        </p:nvSpPr>
        <p:spPr>
          <a:xfrm>
            <a:off x="6021471" y="3625978"/>
            <a:ext cx="3027511" cy="289951"/>
          </a:xfrm>
          <a:prstGeom prst="rect">
            <a:avLst/>
          </a:prstGeom>
        </p:spPr>
        <p:txBody>
          <a:bodyPr wrap="square">
            <a:spAutoFit/>
          </a:bodyPr>
          <a:lstStyle/>
          <a:p>
            <a:pPr algn="ctr">
              <a:lnSpc>
                <a:spcPct val="107000"/>
              </a:lnSpc>
            </a:pPr>
            <a:r>
              <a:rPr lang="en-US" sz="1200" dirty="0" smtClean="0">
                <a:latin typeface="+mj-lt"/>
                <a:ea typeface="Calibri" panose="020F0502020204030204" pitchFamily="34" charset="0"/>
                <a:cs typeface="Calibri" panose="020F0502020204030204" pitchFamily="34" charset="0"/>
              </a:rPr>
              <a:t>Soft </a:t>
            </a:r>
            <a:r>
              <a:rPr lang="en-US" sz="1200" dirty="0">
                <a:latin typeface="+mj-lt"/>
                <a:ea typeface="Calibri" panose="020F0502020204030204" pitchFamily="34" charset="0"/>
                <a:cs typeface="Calibri" panose="020F0502020204030204" pitchFamily="34" charset="0"/>
              </a:rPr>
              <a:t>Dollar Savings : 3</a:t>
            </a:r>
            <a:r>
              <a:rPr lang="en-US" sz="1200" dirty="0" smtClean="0">
                <a:latin typeface="+mj-lt"/>
                <a:ea typeface="Calibri" panose="020F0502020204030204" pitchFamily="34" charset="0"/>
                <a:cs typeface="Calibri" panose="020F0502020204030204" pitchFamily="34" charset="0"/>
              </a:rPr>
              <a:t> Value-Adds, $35K</a:t>
            </a:r>
            <a:endParaRPr lang="en-US" sz="1200" dirty="0">
              <a:latin typeface="+mj-lt"/>
              <a:ea typeface="Calibri" panose="020F0502020204030204" pitchFamily="34" charset="0"/>
              <a:cs typeface="Calibri" panose="020F0502020204030204" pitchFamily="34" charset="0"/>
            </a:endParaRPr>
          </a:p>
        </p:txBody>
      </p:sp>
      <p:sp>
        <p:nvSpPr>
          <p:cNvPr id="7" name="Rectangle 6"/>
          <p:cNvSpPr/>
          <p:nvPr/>
        </p:nvSpPr>
        <p:spPr>
          <a:xfrm>
            <a:off x="5095509" y="3164925"/>
            <a:ext cx="992139" cy="400110"/>
          </a:xfrm>
          <a:prstGeom prst="rect">
            <a:avLst/>
          </a:prstGeom>
        </p:spPr>
        <p:txBody>
          <a:bodyPr wrap="square">
            <a:spAutoFit/>
          </a:bodyPr>
          <a:lstStyle/>
          <a:p>
            <a:r>
              <a:rPr lang="en-US" sz="1000" b="1" dirty="0">
                <a:solidFill>
                  <a:schemeClr val="bg1"/>
                </a:solidFill>
                <a:ea typeface="Calibri" panose="020F0502020204030204" pitchFamily="34" charset="0"/>
                <a:cs typeface="Calibri" panose="020F0502020204030204" pitchFamily="34" charset="0"/>
              </a:rPr>
              <a:t>CII </a:t>
            </a:r>
            <a:r>
              <a:rPr lang="en-US" sz="1000" b="1" dirty="0" smtClean="0">
                <a:solidFill>
                  <a:schemeClr val="bg1"/>
                </a:solidFill>
                <a:ea typeface="Calibri" panose="020F0502020204030204" pitchFamily="34" charset="0"/>
                <a:cs typeface="Calibri" panose="020F0502020204030204" pitchFamily="34" charset="0"/>
              </a:rPr>
              <a:t>contribution </a:t>
            </a:r>
            <a:endParaRPr lang="en-US" sz="1000" b="1" dirty="0">
              <a:solidFill>
                <a:schemeClr val="bg1"/>
              </a:solidFill>
              <a:ea typeface="Calibri" panose="020F0502020204030204" pitchFamily="34" charset="0"/>
              <a:cs typeface="Calibri" panose="020F0502020204030204" pitchFamily="34" charset="0"/>
            </a:endParaRPr>
          </a:p>
        </p:txBody>
      </p:sp>
      <p:sp>
        <p:nvSpPr>
          <p:cNvPr id="8" name="Rectangle 7"/>
          <p:cNvSpPr/>
          <p:nvPr/>
        </p:nvSpPr>
        <p:spPr>
          <a:xfrm>
            <a:off x="3539974" y="4462319"/>
            <a:ext cx="2260948" cy="685188"/>
          </a:xfrm>
          <a:prstGeom prst="rect">
            <a:avLst/>
          </a:prstGeom>
        </p:spPr>
        <p:txBody>
          <a:bodyPr wrap="square">
            <a:spAutoFit/>
          </a:bodyPr>
          <a:lstStyle/>
          <a:p>
            <a:pPr algn="ctr">
              <a:lnSpc>
                <a:spcPct val="107000"/>
              </a:lnSpc>
            </a:pPr>
            <a:r>
              <a:rPr lang="en-US" sz="1200" dirty="0" smtClean="0">
                <a:latin typeface="+mj-lt"/>
                <a:ea typeface="Calibri" panose="020F0502020204030204" pitchFamily="34" charset="0"/>
                <a:cs typeface="Calibri" panose="020F0502020204030204" pitchFamily="34" charset="0"/>
              </a:rPr>
              <a:t>Offshore </a:t>
            </a:r>
            <a:r>
              <a:rPr lang="en-US" sz="1200" dirty="0">
                <a:latin typeface="+mj-lt"/>
                <a:ea typeface="Calibri" panose="020F0502020204030204" pitchFamily="34" charset="0"/>
                <a:cs typeface="Calibri" panose="020F0502020204030204" pitchFamily="34" charset="0"/>
              </a:rPr>
              <a:t>team continued to provide support for </a:t>
            </a:r>
            <a:r>
              <a:rPr lang="en-US" sz="1200" dirty="0" smtClean="0">
                <a:latin typeface="+mj-lt"/>
                <a:ea typeface="Calibri" panose="020F0502020204030204" pitchFamily="34" charset="0"/>
                <a:cs typeface="Calibri" panose="020F0502020204030204" pitchFamily="34" charset="0"/>
              </a:rPr>
              <a:t>production </a:t>
            </a:r>
            <a:r>
              <a:rPr lang="en-US" sz="1200" dirty="0">
                <a:latin typeface="+mj-lt"/>
                <a:ea typeface="Calibri" panose="020F0502020204030204" pitchFamily="34" charset="0"/>
                <a:cs typeface="Calibri" panose="020F0502020204030204" pitchFamily="34" charset="0"/>
              </a:rPr>
              <a:t>releases </a:t>
            </a:r>
          </a:p>
        </p:txBody>
      </p:sp>
      <p:sp>
        <p:nvSpPr>
          <p:cNvPr id="26" name="Rectangle 25"/>
          <p:cNvSpPr/>
          <p:nvPr/>
        </p:nvSpPr>
        <p:spPr>
          <a:xfrm>
            <a:off x="1096833" y="3682172"/>
            <a:ext cx="2328967" cy="882806"/>
          </a:xfrm>
          <a:prstGeom prst="rect">
            <a:avLst/>
          </a:prstGeom>
        </p:spPr>
        <p:txBody>
          <a:bodyPr wrap="square">
            <a:spAutoFit/>
          </a:bodyPr>
          <a:lstStyle/>
          <a:p>
            <a:pPr algn="ctr">
              <a:lnSpc>
                <a:spcPct val="107000"/>
              </a:lnSpc>
            </a:pPr>
            <a:r>
              <a:rPr lang="en-US" sz="1200" dirty="0" smtClean="0">
                <a:latin typeface="+mj-lt"/>
                <a:ea typeface="Calibri" panose="020F0502020204030204" pitchFamily="34" charset="0"/>
                <a:cs typeface="Calibri" panose="020F0502020204030204" pitchFamily="34" charset="0"/>
              </a:rPr>
              <a:t>Continue </a:t>
            </a:r>
            <a:r>
              <a:rPr lang="en-US" sz="1200" dirty="0">
                <a:latin typeface="+mj-lt"/>
                <a:ea typeface="Calibri" panose="020F0502020204030204" pitchFamily="34" charset="0"/>
                <a:cs typeface="Calibri" panose="020F0502020204030204" pitchFamily="34" charset="0"/>
              </a:rPr>
              <a:t>to support and provide KT sessions ( Business &amp; Application Knowledge) to the GBS resources</a:t>
            </a:r>
          </a:p>
        </p:txBody>
      </p:sp>
      <p:sp>
        <p:nvSpPr>
          <p:cNvPr id="27" name="Rectangle 26"/>
          <p:cNvSpPr/>
          <p:nvPr/>
        </p:nvSpPr>
        <p:spPr>
          <a:xfrm>
            <a:off x="198739" y="2407850"/>
            <a:ext cx="2633748" cy="1080424"/>
          </a:xfrm>
          <a:prstGeom prst="rect">
            <a:avLst/>
          </a:prstGeom>
        </p:spPr>
        <p:txBody>
          <a:bodyPr wrap="square">
            <a:spAutoFit/>
          </a:bodyPr>
          <a:lstStyle/>
          <a:p>
            <a:pPr algn="ctr">
              <a:lnSpc>
                <a:spcPct val="107000"/>
              </a:lnSpc>
            </a:pPr>
            <a:r>
              <a:rPr lang="en-US" sz="1200" dirty="0" smtClean="0">
                <a:latin typeface="+mj-lt"/>
                <a:ea typeface="Calibri" panose="020F0502020204030204" pitchFamily="34" charset="0"/>
                <a:cs typeface="Calibri" panose="020F0502020204030204" pitchFamily="34" charset="0"/>
              </a:rPr>
              <a:t>Team is continuously doing research on latest trend in RoboAdvisor  and shares comparative study in TIAA perspective.</a:t>
            </a:r>
            <a:endParaRPr lang="en-US" sz="1200" dirty="0">
              <a:latin typeface="+mj-lt"/>
              <a:ea typeface="Calibri" panose="020F0502020204030204" pitchFamily="34" charset="0"/>
              <a:cs typeface="Calibri" panose="020F0502020204030204" pitchFamily="34" charset="0"/>
            </a:endParaRPr>
          </a:p>
        </p:txBody>
      </p:sp>
      <p:sp>
        <p:nvSpPr>
          <p:cNvPr id="28" name="Rectangle 27"/>
          <p:cNvSpPr/>
          <p:nvPr/>
        </p:nvSpPr>
        <p:spPr>
          <a:xfrm>
            <a:off x="2897068" y="2400176"/>
            <a:ext cx="1113179" cy="400110"/>
          </a:xfrm>
          <a:prstGeom prst="rect">
            <a:avLst/>
          </a:prstGeom>
        </p:spPr>
        <p:txBody>
          <a:bodyPr wrap="square">
            <a:spAutoFit/>
          </a:bodyPr>
          <a:lstStyle/>
          <a:p>
            <a:r>
              <a:rPr lang="en-US" sz="1000" b="1" dirty="0">
                <a:solidFill>
                  <a:schemeClr val="bg1"/>
                </a:solidFill>
                <a:ea typeface="Calibri" panose="020F0502020204030204" pitchFamily="34" charset="0"/>
                <a:cs typeface="Calibri" panose="020F0502020204030204" pitchFamily="34" charset="0"/>
              </a:rPr>
              <a:t>Research &amp; Development </a:t>
            </a:r>
          </a:p>
        </p:txBody>
      </p:sp>
      <p:sp>
        <p:nvSpPr>
          <p:cNvPr id="29" name="Rectangle 28"/>
          <p:cNvSpPr/>
          <p:nvPr/>
        </p:nvSpPr>
        <p:spPr>
          <a:xfrm>
            <a:off x="3475099" y="3068053"/>
            <a:ext cx="1067699" cy="553998"/>
          </a:xfrm>
          <a:prstGeom prst="rect">
            <a:avLst/>
          </a:prstGeom>
        </p:spPr>
        <p:txBody>
          <a:bodyPr wrap="square">
            <a:spAutoFit/>
          </a:bodyPr>
          <a:lstStyle/>
          <a:p>
            <a:r>
              <a:rPr lang="en-US" sz="1000" b="1" dirty="0">
                <a:solidFill>
                  <a:schemeClr val="bg1"/>
                </a:solidFill>
                <a:ea typeface="Calibri" panose="020F0502020204030204" pitchFamily="34" charset="0"/>
                <a:cs typeface="Calibri" panose="020F0502020204030204" pitchFamily="34" charset="0"/>
              </a:rPr>
              <a:t>GBS Knowledge Sharing</a:t>
            </a:r>
          </a:p>
        </p:txBody>
      </p:sp>
      <p:sp>
        <p:nvSpPr>
          <p:cNvPr id="30" name="Rectangle 29"/>
          <p:cNvSpPr/>
          <p:nvPr/>
        </p:nvSpPr>
        <p:spPr>
          <a:xfrm>
            <a:off x="4313697" y="3466020"/>
            <a:ext cx="878534" cy="400110"/>
          </a:xfrm>
          <a:prstGeom prst="rect">
            <a:avLst/>
          </a:prstGeom>
        </p:spPr>
        <p:txBody>
          <a:bodyPr wrap="square">
            <a:spAutoFit/>
          </a:bodyPr>
          <a:lstStyle/>
          <a:p>
            <a:r>
              <a:rPr lang="en-US" sz="1000" b="1" dirty="0">
                <a:solidFill>
                  <a:schemeClr val="bg1"/>
                </a:solidFill>
                <a:ea typeface="Calibri" panose="020F0502020204030204" pitchFamily="34" charset="0"/>
                <a:cs typeface="Calibri" panose="020F0502020204030204" pitchFamily="34" charset="0"/>
              </a:rPr>
              <a:t>Release Support</a:t>
            </a:r>
          </a:p>
        </p:txBody>
      </p:sp>
      <p:sp>
        <p:nvSpPr>
          <p:cNvPr id="25" name="Rectangle 24"/>
          <p:cNvSpPr/>
          <p:nvPr/>
        </p:nvSpPr>
        <p:spPr>
          <a:xfrm>
            <a:off x="4032623" y="2175111"/>
            <a:ext cx="1275650" cy="307777"/>
          </a:xfrm>
          <a:prstGeom prst="rect">
            <a:avLst/>
          </a:prstGeom>
        </p:spPr>
        <p:txBody>
          <a:bodyPr wrap="square">
            <a:spAutoFit/>
          </a:bodyPr>
          <a:lstStyle/>
          <a:p>
            <a:pPr algn="ctr"/>
            <a:r>
              <a:rPr lang="en-US" sz="1400" b="1" dirty="0" smtClean="0">
                <a:latin typeface="Calibri" panose="020F0502020204030204" pitchFamily="34" charset="0"/>
                <a:ea typeface="Verdana" panose="020B0604030504040204" pitchFamily="34" charset="0"/>
                <a:cs typeface="Calibri" panose="020F0502020204030204" pitchFamily="34" charset="0"/>
              </a:rPr>
              <a:t>Highlights</a:t>
            </a:r>
            <a:endParaRPr lang="en-US" sz="1400" b="1" dirty="0">
              <a:latin typeface="Calibri" panose="020F0502020204030204" pitchFamily="34" charset="0"/>
              <a:cs typeface="Calibri" panose="020F0502020204030204" pitchFamily="34" charset="0"/>
            </a:endParaRPr>
          </a:p>
        </p:txBody>
      </p:sp>
      <p:pic>
        <p:nvPicPr>
          <p:cNvPr id="31" name="Picture 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95796" y="2757733"/>
            <a:ext cx="293673" cy="228412"/>
          </a:xfrm>
          <a:prstGeom prst="rect">
            <a:avLst/>
          </a:prstGeom>
        </p:spPr>
      </p:pic>
      <p:pic>
        <p:nvPicPr>
          <p:cNvPr id="32" name="Picture 3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3388488" y="3695344"/>
            <a:ext cx="303591" cy="233623"/>
          </a:xfrm>
          <a:prstGeom prst="rect">
            <a:avLst/>
          </a:prstGeom>
        </p:spPr>
      </p:pic>
      <p:pic>
        <p:nvPicPr>
          <p:cNvPr id="34" name="Picture 3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6372045" y="2757733"/>
            <a:ext cx="242170" cy="242170"/>
          </a:xfrm>
          <a:prstGeom prst="rect">
            <a:avLst/>
          </a:prstGeom>
        </p:spPr>
      </p:pic>
      <p:pic>
        <p:nvPicPr>
          <p:cNvPr id="35" name="Picture 34"/>
          <p:cNvPicPr>
            <a:picLocks noChangeAspect="1"/>
          </p:cNvPicPr>
          <p:nvPr/>
        </p:nvPicPr>
        <p:blipFill>
          <a:blip r:embed="rId7" cstate="print">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630622" y="3688382"/>
            <a:ext cx="338174" cy="338174"/>
          </a:xfrm>
          <a:prstGeom prst="rect">
            <a:avLst/>
          </a:prstGeom>
        </p:spPr>
      </p:pic>
      <p:pic>
        <p:nvPicPr>
          <p:cNvPr id="36" name="Picture 3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532146" y="4059605"/>
            <a:ext cx="283627" cy="283627"/>
          </a:xfrm>
          <a:prstGeom prst="rect">
            <a:avLst/>
          </a:prstGeom>
        </p:spPr>
      </p:pic>
    </p:spTree>
    <p:extLst>
      <p:ext uri="{BB962C8B-B14F-4D97-AF65-F5344CB8AC3E}">
        <p14:creationId xmlns:p14="http://schemas.microsoft.com/office/powerpoint/2010/main" val="33606736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Same Side Corner Rectangle 3"/>
          <p:cNvSpPr/>
          <p:nvPr/>
        </p:nvSpPr>
        <p:spPr>
          <a:xfrm rot="5400000">
            <a:off x="3312050" y="-187966"/>
            <a:ext cx="2171235" cy="7090635"/>
          </a:xfrm>
          <a:prstGeom prst="round2SameRect">
            <a:avLst/>
          </a:prstGeom>
          <a:solidFill>
            <a:schemeClr val="accent1">
              <a:lumMod val="40000"/>
              <a:lumOff val="60000"/>
            </a:schemeClr>
          </a:solidFill>
        </p:spPr>
        <p:txBody>
          <a:bodyPr vert="horz" lIns="91440" tIns="45720" rIns="91440" bIns="45720" rtlCol="0" anchor="ctr">
            <a:normAutofit/>
          </a:bodyPr>
          <a:lstStyle/>
          <a:p>
            <a:endParaRPr lang="en-US" sz="4400" b="1" dirty="0">
              <a:solidFill>
                <a:schemeClr val="tx1"/>
              </a:solidFill>
              <a:latin typeface="+mj-lt"/>
              <a:ea typeface="ＭＳ Ｐゴシック"/>
              <a:cs typeface="ＭＳ Ｐゴシック"/>
            </a:endParaRPr>
          </a:p>
        </p:txBody>
      </p:sp>
      <p:sp>
        <p:nvSpPr>
          <p:cNvPr id="6" name="Round Same Side Corner Rectangle 5"/>
          <p:cNvSpPr/>
          <p:nvPr/>
        </p:nvSpPr>
        <p:spPr>
          <a:xfrm rot="5400000">
            <a:off x="2705668" y="-542498"/>
            <a:ext cx="2388358" cy="7799698"/>
          </a:xfrm>
          <a:prstGeom prst="round2SameRect">
            <a:avLst/>
          </a:prstGeom>
          <a:solidFill>
            <a:srgbClr val="00B0F0"/>
          </a:solidFill>
        </p:spPr>
        <p:txBody>
          <a:bodyPr vert="horz" lIns="91440" tIns="45720" rIns="91440" bIns="45720" rtlCol="0" anchor="ctr">
            <a:normAutofit/>
          </a:bodyPr>
          <a:lstStyle/>
          <a:p>
            <a:endParaRPr lang="en-US" sz="4400" b="1" dirty="0">
              <a:solidFill>
                <a:schemeClr val="tx1"/>
              </a:solidFill>
              <a:latin typeface="+mj-lt"/>
              <a:ea typeface="ＭＳ Ｐゴシック"/>
              <a:cs typeface="ＭＳ Ｐゴシック"/>
            </a:endParaRPr>
          </a:p>
        </p:txBody>
      </p:sp>
      <p:sp>
        <p:nvSpPr>
          <p:cNvPr id="8" name="Rectangle 7"/>
          <p:cNvSpPr/>
          <p:nvPr/>
        </p:nvSpPr>
        <p:spPr>
          <a:xfrm>
            <a:off x="0" y="2972631"/>
            <a:ext cx="7356079" cy="769441"/>
          </a:xfrm>
          <a:prstGeom prst="rect">
            <a:avLst/>
          </a:prstGeom>
        </p:spPr>
        <p:txBody>
          <a:bodyPr wrap="square">
            <a:spAutoFit/>
          </a:bodyPr>
          <a:lstStyle/>
          <a:p>
            <a:r>
              <a:rPr lang="en-GB" sz="4400" b="1" dirty="0" smtClean="0">
                <a:latin typeface="+mj-lt"/>
                <a:ea typeface="ＭＳ Ｐゴシック"/>
                <a:cs typeface="ＭＳ Ｐゴシック"/>
              </a:rPr>
              <a:t>Challenges</a:t>
            </a:r>
            <a:endParaRPr lang="en-US" sz="4400" b="1" dirty="0">
              <a:latin typeface="+mj-lt"/>
              <a:ea typeface="ＭＳ Ｐゴシック"/>
              <a:cs typeface="ＭＳ Ｐゴシック"/>
            </a:endParaRPr>
          </a:p>
        </p:txBody>
      </p:sp>
    </p:spTree>
    <p:extLst>
      <p:ext uri="{BB962C8B-B14F-4D97-AF65-F5344CB8AC3E}">
        <p14:creationId xmlns:p14="http://schemas.microsoft.com/office/powerpoint/2010/main" val="9133898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1395" y="5989"/>
            <a:ext cx="7830186" cy="484185"/>
          </a:xfrm>
        </p:spPr>
        <p:txBody>
          <a:bodyPr>
            <a:normAutofit/>
          </a:bodyPr>
          <a:lstStyle/>
          <a:p>
            <a:r>
              <a:rPr lang="en-US" sz="1800" b="0" i="0" dirty="0" smtClean="0">
                <a:latin typeface="Segoe UI "/>
                <a:ea typeface="Verdana" panose="020B0604030504040204" pitchFamily="34" charset="0"/>
              </a:rPr>
              <a:t>Challenges</a:t>
            </a:r>
            <a:endParaRPr lang="en-US" sz="1800" b="0" i="0" dirty="0">
              <a:latin typeface="Segoe UI "/>
              <a:ea typeface="Verdana" panose="020B0604030504040204" pitchFamily="34" charset="0"/>
            </a:endParaRPr>
          </a:p>
        </p:txBody>
      </p:sp>
      <p:sp>
        <p:nvSpPr>
          <p:cNvPr id="8" name="Freeform 7"/>
          <p:cNvSpPr/>
          <p:nvPr/>
        </p:nvSpPr>
        <p:spPr>
          <a:xfrm>
            <a:off x="3281897" y="1922614"/>
            <a:ext cx="2580204" cy="2580204"/>
          </a:xfrm>
          <a:custGeom>
            <a:avLst/>
            <a:gdLst>
              <a:gd name="connsiteX0" fmla="*/ 0 w 2580204"/>
              <a:gd name="connsiteY0" fmla="*/ 1290102 h 2580204"/>
              <a:gd name="connsiteX1" fmla="*/ 1290102 w 2580204"/>
              <a:gd name="connsiteY1" fmla="*/ 0 h 2580204"/>
              <a:gd name="connsiteX2" fmla="*/ 2580204 w 2580204"/>
              <a:gd name="connsiteY2" fmla="*/ 1290102 h 2580204"/>
              <a:gd name="connsiteX3" fmla="*/ 1290102 w 2580204"/>
              <a:gd name="connsiteY3" fmla="*/ 2580204 h 2580204"/>
              <a:gd name="connsiteX4" fmla="*/ 0 w 2580204"/>
              <a:gd name="connsiteY4" fmla="*/ 1290102 h 2580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80204" h="2580204">
                <a:moveTo>
                  <a:pt x="0" y="1290102"/>
                </a:moveTo>
                <a:cubicBezTo>
                  <a:pt x="0" y="577598"/>
                  <a:pt x="577598" y="0"/>
                  <a:pt x="1290102" y="0"/>
                </a:cubicBezTo>
                <a:cubicBezTo>
                  <a:pt x="2002606" y="0"/>
                  <a:pt x="2580204" y="577598"/>
                  <a:pt x="2580204" y="1290102"/>
                </a:cubicBezTo>
                <a:cubicBezTo>
                  <a:pt x="2580204" y="2002606"/>
                  <a:pt x="2002606" y="2580204"/>
                  <a:pt x="1290102" y="2580204"/>
                </a:cubicBezTo>
                <a:cubicBezTo>
                  <a:pt x="577598" y="2580204"/>
                  <a:pt x="0" y="2002606"/>
                  <a:pt x="0" y="1290102"/>
                </a:cubicBezTo>
                <a:close/>
              </a:path>
            </a:pathLst>
          </a:custGeom>
          <a:solidFill>
            <a:srgbClr val="0B3CA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a:solidFill>
                <a:schemeClr val="bg1"/>
              </a:solidFill>
            </a:endParaRPr>
          </a:p>
        </p:txBody>
      </p:sp>
      <p:sp>
        <p:nvSpPr>
          <p:cNvPr id="10" name="Freeform 9"/>
          <p:cNvSpPr/>
          <p:nvPr/>
        </p:nvSpPr>
        <p:spPr>
          <a:xfrm>
            <a:off x="5607255" y="2567665"/>
            <a:ext cx="1290102" cy="1290102"/>
          </a:xfrm>
          <a:custGeom>
            <a:avLst/>
            <a:gdLst>
              <a:gd name="connsiteX0" fmla="*/ 0 w 1290102"/>
              <a:gd name="connsiteY0" fmla="*/ 645051 h 1290102"/>
              <a:gd name="connsiteX1" fmla="*/ 645051 w 1290102"/>
              <a:gd name="connsiteY1" fmla="*/ 0 h 1290102"/>
              <a:gd name="connsiteX2" fmla="*/ 1290102 w 1290102"/>
              <a:gd name="connsiteY2" fmla="*/ 645051 h 1290102"/>
              <a:gd name="connsiteX3" fmla="*/ 645051 w 1290102"/>
              <a:gd name="connsiteY3" fmla="*/ 1290102 h 1290102"/>
              <a:gd name="connsiteX4" fmla="*/ 0 w 1290102"/>
              <a:gd name="connsiteY4" fmla="*/ 645051 h 1290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0102" h="1290102">
                <a:moveTo>
                  <a:pt x="0" y="645051"/>
                </a:moveTo>
                <a:cubicBezTo>
                  <a:pt x="0" y="288799"/>
                  <a:pt x="288799" y="0"/>
                  <a:pt x="645051" y="0"/>
                </a:cubicBezTo>
                <a:cubicBezTo>
                  <a:pt x="1001303" y="0"/>
                  <a:pt x="1290102" y="288799"/>
                  <a:pt x="1290102" y="645051"/>
                </a:cubicBezTo>
                <a:cubicBezTo>
                  <a:pt x="1290102" y="1001303"/>
                  <a:pt x="1001303" y="1290102"/>
                  <a:pt x="645051" y="1290102"/>
                </a:cubicBezTo>
                <a:cubicBezTo>
                  <a:pt x="288799" y="1290102"/>
                  <a:pt x="0" y="1001303"/>
                  <a:pt x="0" y="645051"/>
                </a:cubicBezTo>
                <a:close/>
              </a:path>
            </a:pathLst>
          </a:custGeom>
          <a:gradFill flip="none" rotWithShape="1">
            <a:gsLst>
              <a:gs pos="0">
                <a:schemeClr val="accent1">
                  <a:lumMod val="5000"/>
                  <a:lumOff val="95000"/>
                </a:schemeClr>
              </a:gs>
              <a:gs pos="100000">
                <a:srgbClr val="0B3CA4"/>
              </a:gs>
            </a:gsLst>
            <a:lin ang="10800000" scaled="1"/>
            <a:tileRect/>
          </a:grad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223221" tIns="223221" rIns="223221" bIns="223221" numCol="1" spcCol="1270" anchor="ctr" anchorCtr="0">
            <a:noAutofit/>
          </a:bodyPr>
          <a:lstStyle/>
          <a:p>
            <a:pPr algn="ctr" defTabSz="1200150">
              <a:lnSpc>
                <a:spcPct val="90000"/>
              </a:lnSpc>
              <a:spcAft>
                <a:spcPct val="35000"/>
              </a:spcAft>
            </a:pPr>
            <a:endParaRPr lang="en-US" sz="2700"/>
          </a:p>
        </p:txBody>
      </p:sp>
      <p:sp>
        <p:nvSpPr>
          <p:cNvPr id="12" name="Freeform 11"/>
          <p:cNvSpPr/>
          <p:nvPr/>
        </p:nvSpPr>
        <p:spPr>
          <a:xfrm>
            <a:off x="2246642" y="2567665"/>
            <a:ext cx="1290102" cy="1290102"/>
          </a:xfrm>
          <a:custGeom>
            <a:avLst/>
            <a:gdLst>
              <a:gd name="connsiteX0" fmla="*/ 0 w 1290102"/>
              <a:gd name="connsiteY0" fmla="*/ 645051 h 1290102"/>
              <a:gd name="connsiteX1" fmla="*/ 645051 w 1290102"/>
              <a:gd name="connsiteY1" fmla="*/ 0 h 1290102"/>
              <a:gd name="connsiteX2" fmla="*/ 1290102 w 1290102"/>
              <a:gd name="connsiteY2" fmla="*/ 645051 h 1290102"/>
              <a:gd name="connsiteX3" fmla="*/ 645051 w 1290102"/>
              <a:gd name="connsiteY3" fmla="*/ 1290102 h 1290102"/>
              <a:gd name="connsiteX4" fmla="*/ 0 w 1290102"/>
              <a:gd name="connsiteY4" fmla="*/ 645051 h 1290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0102" h="1290102">
                <a:moveTo>
                  <a:pt x="0" y="645051"/>
                </a:moveTo>
                <a:cubicBezTo>
                  <a:pt x="0" y="288799"/>
                  <a:pt x="288799" y="0"/>
                  <a:pt x="645051" y="0"/>
                </a:cubicBezTo>
                <a:cubicBezTo>
                  <a:pt x="1001303" y="0"/>
                  <a:pt x="1290102" y="288799"/>
                  <a:pt x="1290102" y="645051"/>
                </a:cubicBezTo>
                <a:cubicBezTo>
                  <a:pt x="1290102" y="1001303"/>
                  <a:pt x="1001303" y="1290102"/>
                  <a:pt x="645051" y="1290102"/>
                </a:cubicBezTo>
                <a:cubicBezTo>
                  <a:pt x="288799" y="1290102"/>
                  <a:pt x="0" y="1001303"/>
                  <a:pt x="0" y="645051"/>
                </a:cubicBezTo>
                <a:close/>
              </a:path>
            </a:pathLst>
          </a:custGeom>
          <a:gradFill flip="none" rotWithShape="1">
            <a:gsLst>
              <a:gs pos="0">
                <a:schemeClr val="accent1">
                  <a:lumMod val="5000"/>
                  <a:lumOff val="95000"/>
                </a:schemeClr>
              </a:gs>
              <a:gs pos="100000">
                <a:srgbClr val="0B3CA4"/>
              </a:gs>
            </a:gsLst>
            <a:lin ang="0" scaled="1"/>
            <a:tileRect/>
          </a:grad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223221" tIns="223221" rIns="223221" bIns="223221" numCol="1" spcCol="1270" anchor="ctr" anchorCtr="0">
            <a:noAutofit/>
          </a:bodyPr>
          <a:lstStyle/>
          <a:p>
            <a:pPr lvl="0" algn="ctr" defTabSz="1200150">
              <a:lnSpc>
                <a:spcPct val="90000"/>
              </a:lnSpc>
              <a:spcBef>
                <a:spcPct val="0"/>
              </a:spcBef>
              <a:spcAft>
                <a:spcPct val="35000"/>
              </a:spcAft>
            </a:pPr>
            <a:endParaRPr lang="en-US" sz="2700" kern="1200"/>
          </a:p>
        </p:txBody>
      </p:sp>
      <p:sp>
        <p:nvSpPr>
          <p:cNvPr id="13" name="Rectangle 12"/>
          <p:cNvSpPr/>
          <p:nvPr/>
        </p:nvSpPr>
        <p:spPr>
          <a:xfrm>
            <a:off x="3735873" y="2868775"/>
            <a:ext cx="1672253" cy="687881"/>
          </a:xfrm>
          <a:prstGeom prst="rect">
            <a:avLst/>
          </a:prstGeom>
        </p:spPr>
        <p:txBody>
          <a:bodyPr wrap="none">
            <a:spAutoFit/>
          </a:bodyPr>
          <a:lstStyle/>
          <a:p>
            <a:pPr lvl="0" algn="ctr" defTabSz="622300">
              <a:lnSpc>
                <a:spcPct val="90000"/>
              </a:lnSpc>
              <a:spcAft>
                <a:spcPct val="35000"/>
              </a:spcAft>
            </a:pPr>
            <a:r>
              <a:rPr lang="en-US" b="1" dirty="0" smtClean="0">
                <a:solidFill>
                  <a:schemeClr val="bg1"/>
                </a:solidFill>
              </a:rPr>
              <a:t>GBS</a:t>
            </a:r>
          </a:p>
          <a:p>
            <a:pPr lvl="0" algn="ctr" defTabSz="622300">
              <a:lnSpc>
                <a:spcPct val="90000"/>
              </a:lnSpc>
              <a:spcAft>
                <a:spcPct val="35000"/>
              </a:spcAft>
            </a:pPr>
            <a:r>
              <a:rPr lang="en-US" b="1" dirty="0" smtClean="0">
                <a:solidFill>
                  <a:schemeClr val="bg1"/>
                </a:solidFill>
              </a:rPr>
              <a:t>Collaboration</a:t>
            </a:r>
            <a:endParaRPr lang="en-US" b="1" dirty="0">
              <a:solidFill>
                <a:schemeClr val="bg1"/>
              </a:solidFill>
            </a:endParaRPr>
          </a:p>
        </p:txBody>
      </p:sp>
      <p:sp>
        <p:nvSpPr>
          <p:cNvPr id="25" name="Rectangle 24"/>
          <p:cNvSpPr/>
          <p:nvPr/>
        </p:nvSpPr>
        <p:spPr>
          <a:xfrm>
            <a:off x="280823" y="2751051"/>
            <a:ext cx="2828925" cy="923330"/>
          </a:xfrm>
          <a:prstGeom prst="rect">
            <a:avLst/>
          </a:prstGeom>
        </p:spPr>
        <p:txBody>
          <a:bodyPr wrap="square">
            <a:spAutoFit/>
          </a:bodyPr>
          <a:lstStyle/>
          <a:p>
            <a:pPr marL="0" lvl="1" algn="ctr" defTabSz="533400">
              <a:lnSpc>
                <a:spcPct val="90000"/>
              </a:lnSpc>
              <a:spcAft>
                <a:spcPct val="15000"/>
              </a:spcAft>
            </a:pPr>
            <a:r>
              <a:rPr lang="en-US" sz="1200" b="1" dirty="0" smtClean="0"/>
              <a:t>GBS </a:t>
            </a:r>
            <a:r>
              <a:rPr lang="en-US" sz="1200" b="1" dirty="0"/>
              <a:t>owns the QA </a:t>
            </a:r>
            <a:r>
              <a:rPr lang="en-US" sz="1200" b="1" dirty="0" smtClean="0"/>
              <a:t>execution and Cognizant don’t have any involvement. Since GBS QA’s business knowledge is limited, dev team actively support QA.</a:t>
            </a:r>
            <a:endParaRPr lang="en-US" sz="1200" b="1" dirty="0"/>
          </a:p>
        </p:txBody>
      </p:sp>
      <p:sp>
        <p:nvSpPr>
          <p:cNvPr id="22" name="Rectangle 21"/>
          <p:cNvSpPr/>
          <p:nvPr/>
        </p:nvSpPr>
        <p:spPr>
          <a:xfrm>
            <a:off x="5717316" y="2707356"/>
            <a:ext cx="3211096" cy="1089529"/>
          </a:xfrm>
          <a:prstGeom prst="rect">
            <a:avLst/>
          </a:prstGeom>
        </p:spPr>
        <p:txBody>
          <a:bodyPr wrap="square">
            <a:spAutoFit/>
          </a:bodyPr>
          <a:lstStyle/>
          <a:p>
            <a:pPr marL="0" lvl="1" algn="ctr" defTabSz="533400">
              <a:lnSpc>
                <a:spcPct val="90000"/>
              </a:lnSpc>
              <a:spcAft>
                <a:spcPct val="15000"/>
              </a:spcAft>
            </a:pPr>
            <a:r>
              <a:rPr lang="en-US" sz="1200" b="1" dirty="0"/>
              <a:t>Cognizant onsite performs the dual role of Scrum master and Technical lead. There were challenges initially in assigning the work to GBS. But Onsite worked with TIAA managers to sort out the issues.</a:t>
            </a:r>
          </a:p>
        </p:txBody>
      </p:sp>
    </p:spTree>
    <p:extLst>
      <p:ext uri="{BB962C8B-B14F-4D97-AF65-F5344CB8AC3E}">
        <p14:creationId xmlns:p14="http://schemas.microsoft.com/office/powerpoint/2010/main" val="6822748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1395" y="-7659"/>
            <a:ext cx="7830186" cy="484185"/>
          </a:xfrm>
        </p:spPr>
        <p:txBody>
          <a:bodyPr>
            <a:normAutofit/>
          </a:bodyPr>
          <a:lstStyle/>
          <a:p>
            <a:r>
              <a:rPr lang="en-US" sz="1800" b="0" i="0" dirty="0" smtClean="0">
                <a:latin typeface="Segoe UI "/>
                <a:ea typeface="Verdana" panose="020B0604030504040204" pitchFamily="34" charset="0"/>
                <a:cs typeface="Verdana" panose="020B0604030504040204" pitchFamily="34" charset="0"/>
              </a:rPr>
              <a:t>Agenda</a:t>
            </a:r>
            <a:endParaRPr lang="en-US" sz="1800" dirty="0">
              <a:latin typeface="Segoe UI "/>
            </a:endParaRPr>
          </a:p>
        </p:txBody>
      </p:sp>
      <p:sp>
        <p:nvSpPr>
          <p:cNvPr id="16" name="Rectangle 15"/>
          <p:cNvSpPr/>
          <p:nvPr/>
        </p:nvSpPr>
        <p:spPr>
          <a:xfrm>
            <a:off x="1185961" y="859892"/>
            <a:ext cx="2718821" cy="276999"/>
          </a:xfrm>
          <a:prstGeom prst="rect">
            <a:avLst/>
          </a:prstGeom>
        </p:spPr>
        <p:txBody>
          <a:bodyPr wrap="none" anchor="ctr">
            <a:spAutoFit/>
          </a:bodyPr>
          <a:lstStyle/>
          <a:p>
            <a:r>
              <a:rPr lang="en-GB" sz="1200" b="1" dirty="0">
                <a:ea typeface="ＭＳ Ｐゴシック"/>
                <a:cs typeface="ＭＳ Ｐゴシック"/>
              </a:rPr>
              <a:t>TIAA Alexa Skill</a:t>
            </a:r>
            <a:r>
              <a:rPr lang="en-US" sz="1200" b="1" dirty="0" smtClean="0">
                <a:latin typeface="Segoe UI "/>
                <a:ea typeface="Segoe UI" panose="020B0502040204020203" pitchFamily="34" charset="0"/>
                <a:cs typeface="Segoe UI" panose="020B0502040204020203" pitchFamily="34" charset="0"/>
              </a:rPr>
              <a:t> </a:t>
            </a:r>
            <a:r>
              <a:rPr lang="en-US" sz="1200" b="1" dirty="0">
                <a:latin typeface="Segoe UI "/>
                <a:ea typeface="Segoe UI" panose="020B0502040204020203" pitchFamily="34" charset="0"/>
                <a:cs typeface="Segoe UI" panose="020B0502040204020203" pitchFamily="34" charset="0"/>
              </a:rPr>
              <a:t>– </a:t>
            </a:r>
            <a:r>
              <a:rPr lang="en-US" sz="1200" b="1" dirty="0" smtClean="0">
                <a:latin typeface="Segoe UI "/>
                <a:ea typeface="Segoe UI" panose="020B0502040204020203" pitchFamily="34" charset="0"/>
                <a:cs typeface="Segoe UI" panose="020B0502040204020203" pitchFamily="34" charset="0"/>
              </a:rPr>
              <a:t>User Experience</a:t>
            </a:r>
            <a:endParaRPr lang="en-US" sz="1200" b="1" dirty="0">
              <a:latin typeface="Segoe UI "/>
              <a:ea typeface="Segoe UI" panose="020B0502040204020203" pitchFamily="34" charset="0"/>
              <a:cs typeface="Segoe UI" panose="020B0502040204020203" pitchFamily="34" charset="0"/>
            </a:endParaRPr>
          </a:p>
        </p:txBody>
      </p:sp>
      <p:sp>
        <p:nvSpPr>
          <p:cNvPr id="26" name="Rectangle 25"/>
          <p:cNvSpPr/>
          <p:nvPr/>
        </p:nvSpPr>
        <p:spPr>
          <a:xfrm>
            <a:off x="1185961" y="1442494"/>
            <a:ext cx="1649811" cy="276999"/>
          </a:xfrm>
          <a:prstGeom prst="rect">
            <a:avLst/>
          </a:prstGeom>
        </p:spPr>
        <p:txBody>
          <a:bodyPr wrap="none" anchor="ctr">
            <a:spAutoFit/>
          </a:bodyPr>
          <a:lstStyle/>
          <a:p>
            <a:pPr marL="0" lvl="1"/>
            <a:r>
              <a:rPr lang="en-US" altLang="en-US" sz="1200" b="1" dirty="0" smtClean="0">
                <a:latin typeface="Segoe UI "/>
                <a:ea typeface="Segoe UI" panose="020B0502040204020203" pitchFamily="34" charset="0"/>
                <a:cs typeface="Segoe UI" panose="020B0502040204020203" pitchFamily="34" charset="0"/>
              </a:rPr>
              <a:t>What </a:t>
            </a:r>
            <a:r>
              <a:rPr lang="en-US" altLang="en-US" sz="1200" b="1" dirty="0">
                <a:latin typeface="Segoe UI "/>
                <a:ea typeface="Segoe UI" panose="020B0502040204020203" pitchFamily="34" charset="0"/>
                <a:cs typeface="Segoe UI" panose="020B0502040204020203" pitchFamily="34" charset="0"/>
              </a:rPr>
              <a:t>we did in </a:t>
            </a:r>
            <a:r>
              <a:rPr lang="en-US" altLang="en-US" sz="1200" b="1" dirty="0" smtClean="0">
                <a:latin typeface="Segoe UI "/>
                <a:ea typeface="Segoe UI" panose="020B0502040204020203" pitchFamily="34" charset="0"/>
                <a:cs typeface="Segoe UI" panose="020B0502040204020203" pitchFamily="34" charset="0"/>
              </a:rPr>
              <a:t>2019</a:t>
            </a:r>
            <a:endParaRPr lang="en-US" altLang="en-US" sz="1200" b="1" dirty="0">
              <a:latin typeface="Segoe UI "/>
              <a:ea typeface="Segoe UI" panose="020B0502040204020203" pitchFamily="34" charset="0"/>
              <a:cs typeface="Segoe UI" panose="020B0502040204020203" pitchFamily="34" charset="0"/>
            </a:endParaRPr>
          </a:p>
        </p:txBody>
      </p:sp>
      <p:sp>
        <p:nvSpPr>
          <p:cNvPr id="31" name="Rectangle 30"/>
          <p:cNvSpPr/>
          <p:nvPr/>
        </p:nvSpPr>
        <p:spPr>
          <a:xfrm>
            <a:off x="1185961" y="2025096"/>
            <a:ext cx="1409360" cy="276999"/>
          </a:xfrm>
          <a:prstGeom prst="rect">
            <a:avLst/>
          </a:prstGeom>
        </p:spPr>
        <p:txBody>
          <a:bodyPr wrap="none" anchor="ctr">
            <a:spAutoFit/>
          </a:bodyPr>
          <a:lstStyle/>
          <a:p>
            <a:pPr marL="0" lvl="1"/>
            <a:r>
              <a:rPr lang="en-US" altLang="en-US" sz="1200" b="1" dirty="0">
                <a:latin typeface="Segoe UI "/>
                <a:ea typeface="Segoe UI" panose="020B0502040204020203" pitchFamily="34" charset="0"/>
                <a:cs typeface="Segoe UI" panose="020B0502040204020203" pitchFamily="34" charset="0"/>
              </a:rPr>
              <a:t>Execution Model</a:t>
            </a:r>
          </a:p>
        </p:txBody>
      </p:sp>
      <p:sp>
        <p:nvSpPr>
          <p:cNvPr id="34" name="Rectangle 33"/>
          <p:cNvSpPr/>
          <p:nvPr/>
        </p:nvSpPr>
        <p:spPr>
          <a:xfrm>
            <a:off x="1185961" y="2607698"/>
            <a:ext cx="1361270" cy="276999"/>
          </a:xfrm>
          <a:prstGeom prst="rect">
            <a:avLst/>
          </a:prstGeom>
        </p:spPr>
        <p:txBody>
          <a:bodyPr wrap="none" anchor="ctr">
            <a:spAutoFit/>
          </a:bodyPr>
          <a:lstStyle/>
          <a:p>
            <a:pPr marL="0" lvl="1"/>
            <a:r>
              <a:rPr lang="en-US" sz="1200" b="1" dirty="0" smtClean="0">
                <a:latin typeface="Segoe UI "/>
                <a:ea typeface="Segoe UI" panose="020B0502040204020203" pitchFamily="34" charset="0"/>
                <a:cs typeface="Segoe UI" panose="020B0502040204020203" pitchFamily="34" charset="0"/>
              </a:rPr>
              <a:t>Delivery Metrics</a:t>
            </a:r>
            <a:endParaRPr lang="en-US" sz="1200" b="1" dirty="0">
              <a:latin typeface="Segoe UI "/>
              <a:ea typeface="Segoe UI" panose="020B0502040204020203" pitchFamily="34" charset="0"/>
              <a:cs typeface="Segoe UI" panose="020B0502040204020203" pitchFamily="34" charset="0"/>
            </a:endParaRPr>
          </a:p>
        </p:txBody>
      </p:sp>
      <p:sp>
        <p:nvSpPr>
          <p:cNvPr id="37" name="Rectangle 36"/>
          <p:cNvSpPr/>
          <p:nvPr/>
        </p:nvSpPr>
        <p:spPr>
          <a:xfrm>
            <a:off x="1185961" y="3190300"/>
            <a:ext cx="1184940" cy="276999"/>
          </a:xfrm>
          <a:prstGeom prst="rect">
            <a:avLst/>
          </a:prstGeom>
        </p:spPr>
        <p:txBody>
          <a:bodyPr wrap="none" anchor="ctr">
            <a:spAutoFit/>
          </a:bodyPr>
          <a:lstStyle/>
          <a:p>
            <a:pPr marL="0" lvl="1"/>
            <a:r>
              <a:rPr lang="en-US" sz="1200" b="1" dirty="0" smtClean="0">
                <a:latin typeface="Segoe UI "/>
                <a:ea typeface="Segoe UI" panose="020B0502040204020203" pitchFamily="34" charset="0"/>
                <a:cs typeface="Segoe UI" panose="020B0502040204020203" pitchFamily="34" charset="0"/>
              </a:rPr>
              <a:t>SPD / Devops</a:t>
            </a:r>
            <a:endParaRPr lang="en-US" sz="1200" b="1" dirty="0">
              <a:latin typeface="Segoe UI "/>
              <a:ea typeface="Segoe UI" panose="020B0502040204020203" pitchFamily="34" charset="0"/>
              <a:cs typeface="Segoe UI" panose="020B0502040204020203" pitchFamily="34" charset="0"/>
            </a:endParaRPr>
          </a:p>
        </p:txBody>
      </p:sp>
      <p:sp>
        <p:nvSpPr>
          <p:cNvPr id="40" name="Rectangle 39"/>
          <p:cNvSpPr/>
          <p:nvPr/>
        </p:nvSpPr>
        <p:spPr>
          <a:xfrm>
            <a:off x="1185961" y="3772902"/>
            <a:ext cx="3455946" cy="276999"/>
          </a:xfrm>
          <a:prstGeom prst="rect">
            <a:avLst/>
          </a:prstGeom>
        </p:spPr>
        <p:txBody>
          <a:bodyPr wrap="none" anchor="ctr">
            <a:spAutoFit/>
          </a:bodyPr>
          <a:lstStyle/>
          <a:p>
            <a:r>
              <a:rPr lang="en-US" sz="1200" b="1" dirty="0" smtClean="0">
                <a:latin typeface="Segoe UI "/>
                <a:ea typeface="Segoe UI" panose="020B0502040204020203" pitchFamily="34" charset="0"/>
                <a:cs typeface="Segoe UI" panose="020B0502040204020203" pitchFamily="34" charset="0"/>
              </a:rPr>
              <a:t>Best Practices, </a:t>
            </a:r>
            <a:r>
              <a:rPr lang="en-US" sz="1200" b="1" dirty="0">
                <a:ea typeface="ＭＳ Ｐゴシック"/>
                <a:cs typeface="ＭＳ Ｐゴシック"/>
              </a:rPr>
              <a:t>Business </a:t>
            </a:r>
            <a:r>
              <a:rPr lang="en-US" sz="1200" b="1" dirty="0" smtClean="0">
                <a:ea typeface="ＭＳ Ｐゴシック"/>
                <a:cs typeface="ＭＳ Ｐゴシック"/>
              </a:rPr>
              <a:t>Ideas &amp;</a:t>
            </a:r>
            <a:r>
              <a:rPr lang="en-US" sz="1200" b="1" dirty="0" smtClean="0">
                <a:latin typeface="Segoe UI "/>
                <a:ea typeface="Segoe UI" panose="020B0502040204020203" pitchFamily="34" charset="0"/>
                <a:cs typeface="Segoe UI" panose="020B0502040204020203" pitchFamily="34" charset="0"/>
              </a:rPr>
              <a:t> Value-adds</a:t>
            </a:r>
            <a:endParaRPr lang="en-US" sz="1200" b="1" dirty="0">
              <a:latin typeface="Segoe UI "/>
              <a:ea typeface="Segoe UI" panose="020B0502040204020203" pitchFamily="34" charset="0"/>
              <a:cs typeface="Segoe UI" panose="020B0502040204020203" pitchFamily="34" charset="0"/>
            </a:endParaRPr>
          </a:p>
        </p:txBody>
      </p:sp>
      <p:sp>
        <p:nvSpPr>
          <p:cNvPr id="43" name="Rectangle 42"/>
          <p:cNvSpPr/>
          <p:nvPr/>
        </p:nvSpPr>
        <p:spPr>
          <a:xfrm>
            <a:off x="1185961" y="4355504"/>
            <a:ext cx="1005403" cy="276999"/>
          </a:xfrm>
          <a:prstGeom prst="rect">
            <a:avLst/>
          </a:prstGeom>
        </p:spPr>
        <p:txBody>
          <a:bodyPr wrap="none" anchor="ctr">
            <a:spAutoFit/>
          </a:bodyPr>
          <a:lstStyle/>
          <a:p>
            <a:r>
              <a:rPr lang="en-US" sz="1200" b="1" dirty="0" smtClean="0">
                <a:latin typeface="Segoe UI "/>
                <a:ea typeface="Segoe UI" panose="020B0502040204020203" pitchFamily="34" charset="0"/>
                <a:cs typeface="Segoe UI" panose="020B0502040204020203" pitchFamily="34" charset="0"/>
              </a:rPr>
              <a:t>Challenges</a:t>
            </a:r>
            <a:endParaRPr lang="en-US" sz="1200" b="1" dirty="0">
              <a:latin typeface="Segoe UI "/>
              <a:ea typeface="Segoe UI" panose="020B0502040204020203" pitchFamily="34" charset="0"/>
              <a:cs typeface="Segoe UI" panose="020B0502040204020203" pitchFamily="34" charset="0"/>
            </a:endParaRPr>
          </a:p>
        </p:txBody>
      </p:sp>
      <p:sp>
        <p:nvSpPr>
          <p:cNvPr id="46" name="Rectangle 45"/>
          <p:cNvSpPr/>
          <p:nvPr/>
        </p:nvSpPr>
        <p:spPr>
          <a:xfrm>
            <a:off x="1185961" y="4938106"/>
            <a:ext cx="1268296" cy="276999"/>
          </a:xfrm>
          <a:prstGeom prst="rect">
            <a:avLst/>
          </a:prstGeom>
        </p:spPr>
        <p:txBody>
          <a:bodyPr wrap="none" anchor="ctr">
            <a:spAutoFit/>
          </a:bodyPr>
          <a:lstStyle/>
          <a:p>
            <a:r>
              <a:rPr lang="en-US" sz="1200" b="1" dirty="0" smtClean="0">
                <a:latin typeface="Segoe UI "/>
                <a:ea typeface="Segoe UI" panose="020B0502040204020203" pitchFamily="34" charset="0"/>
                <a:cs typeface="Segoe UI" panose="020B0502040204020203" pitchFamily="34" charset="0"/>
              </a:rPr>
              <a:t>2019 Roadmap</a:t>
            </a:r>
            <a:endParaRPr lang="en-US" sz="1200" b="1" dirty="0">
              <a:latin typeface="Segoe UI "/>
              <a:ea typeface="Segoe UI" panose="020B0502040204020203" pitchFamily="34" charset="0"/>
              <a:cs typeface="Segoe UI" panose="020B0502040204020203" pitchFamily="34" charset="0"/>
            </a:endParaRPr>
          </a:p>
        </p:txBody>
      </p:sp>
      <p:sp>
        <p:nvSpPr>
          <p:cNvPr id="47" name="Rectangle 46"/>
          <p:cNvSpPr/>
          <p:nvPr/>
        </p:nvSpPr>
        <p:spPr>
          <a:xfrm>
            <a:off x="1185961" y="5520711"/>
            <a:ext cx="886781" cy="276999"/>
          </a:xfrm>
          <a:prstGeom prst="rect">
            <a:avLst/>
          </a:prstGeom>
        </p:spPr>
        <p:txBody>
          <a:bodyPr wrap="none" anchor="ctr">
            <a:spAutoFit/>
          </a:bodyPr>
          <a:lstStyle/>
          <a:p>
            <a:r>
              <a:rPr lang="en-GB" sz="1200" b="1" dirty="0">
                <a:ea typeface="ＭＳ Ｐゴシック"/>
                <a:cs typeface="ＭＳ Ｐゴシック"/>
              </a:rPr>
              <a:t>Appendix</a:t>
            </a:r>
            <a:endParaRPr lang="en-US" sz="1200" b="1" dirty="0">
              <a:latin typeface="Segoe UI "/>
              <a:ea typeface="Segoe UI" panose="020B0502040204020203" pitchFamily="34" charset="0"/>
              <a:cs typeface="Segoe UI" panose="020B0502040204020203" pitchFamily="34" charset="0"/>
            </a:endParaRPr>
          </a:p>
        </p:txBody>
      </p:sp>
      <p:grpSp>
        <p:nvGrpSpPr>
          <p:cNvPr id="9" name="Group 8"/>
          <p:cNvGrpSpPr/>
          <p:nvPr/>
        </p:nvGrpSpPr>
        <p:grpSpPr>
          <a:xfrm>
            <a:off x="724350" y="808535"/>
            <a:ext cx="312393" cy="380603"/>
            <a:chOff x="685799" y="808535"/>
            <a:chExt cx="414337" cy="504805"/>
          </a:xfrm>
        </p:grpSpPr>
        <p:sp>
          <p:nvSpPr>
            <p:cNvPr id="4" name="Round Same Side Corner Rectangle 3"/>
            <p:cNvSpPr/>
            <p:nvPr/>
          </p:nvSpPr>
          <p:spPr>
            <a:xfrm rot="5400000">
              <a:off x="657224" y="851399"/>
              <a:ext cx="485775" cy="400049"/>
            </a:xfrm>
            <a:prstGeom prst="round2SameRect">
              <a:avLst>
                <a:gd name="adj1" fmla="val 50000"/>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685799" y="808535"/>
              <a:ext cx="0" cy="504805"/>
            </a:xfrm>
            <a:prstGeom prst="line">
              <a:avLst/>
            </a:prstGeom>
            <a:effectLst>
              <a:outerShdw blurRad="50800" dist="381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grpSp>
        <p:nvGrpSpPr>
          <p:cNvPr id="8" name="Group 7"/>
          <p:cNvGrpSpPr/>
          <p:nvPr/>
        </p:nvGrpSpPr>
        <p:grpSpPr>
          <a:xfrm>
            <a:off x="724350" y="1391979"/>
            <a:ext cx="312393" cy="380603"/>
            <a:chOff x="838199" y="960935"/>
            <a:chExt cx="414337" cy="504805"/>
          </a:xfrm>
        </p:grpSpPr>
        <p:sp>
          <p:nvSpPr>
            <p:cNvPr id="48" name="Round Same Side Corner Rectangle 47"/>
            <p:cNvSpPr/>
            <p:nvPr/>
          </p:nvSpPr>
          <p:spPr>
            <a:xfrm rot="5400000">
              <a:off x="809624" y="1003799"/>
              <a:ext cx="485775" cy="400049"/>
            </a:xfrm>
            <a:prstGeom prst="round2SameRect">
              <a:avLst>
                <a:gd name="adj1" fmla="val 50000"/>
                <a:gd name="adj2" fmla="val 0"/>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Connector 48"/>
            <p:cNvCxnSpPr/>
            <p:nvPr/>
          </p:nvCxnSpPr>
          <p:spPr>
            <a:xfrm>
              <a:off x="838199" y="960935"/>
              <a:ext cx="0" cy="504805"/>
            </a:xfrm>
            <a:prstGeom prst="line">
              <a:avLst/>
            </a:prstGeom>
            <a:effectLst>
              <a:outerShdw blurRad="50800" dist="38100" algn="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grpSp>
      <p:grpSp>
        <p:nvGrpSpPr>
          <p:cNvPr id="56" name="Group 55"/>
          <p:cNvGrpSpPr/>
          <p:nvPr/>
        </p:nvGrpSpPr>
        <p:grpSpPr>
          <a:xfrm>
            <a:off x="724350" y="1975423"/>
            <a:ext cx="312393" cy="380603"/>
            <a:chOff x="685799" y="808535"/>
            <a:chExt cx="414337" cy="504805"/>
          </a:xfrm>
        </p:grpSpPr>
        <p:sp>
          <p:nvSpPr>
            <p:cNvPr id="58" name="Round Same Side Corner Rectangle 57"/>
            <p:cNvSpPr/>
            <p:nvPr/>
          </p:nvSpPr>
          <p:spPr>
            <a:xfrm rot="5400000">
              <a:off x="657224" y="851399"/>
              <a:ext cx="485775" cy="400049"/>
            </a:xfrm>
            <a:prstGeom prst="round2SameRect">
              <a:avLst>
                <a:gd name="adj1" fmla="val 50000"/>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685799" y="808535"/>
              <a:ext cx="0" cy="504805"/>
            </a:xfrm>
            <a:prstGeom prst="line">
              <a:avLst/>
            </a:prstGeom>
            <a:effectLst>
              <a:outerShdw blurRad="50800" dist="381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grpSp>
        <p:nvGrpSpPr>
          <p:cNvPr id="60" name="Group 59"/>
          <p:cNvGrpSpPr/>
          <p:nvPr/>
        </p:nvGrpSpPr>
        <p:grpSpPr>
          <a:xfrm>
            <a:off x="724350" y="2558867"/>
            <a:ext cx="312393" cy="380603"/>
            <a:chOff x="838199" y="960935"/>
            <a:chExt cx="414337" cy="504805"/>
          </a:xfrm>
        </p:grpSpPr>
        <p:sp>
          <p:nvSpPr>
            <p:cNvPr id="61" name="Round Same Side Corner Rectangle 60"/>
            <p:cNvSpPr/>
            <p:nvPr/>
          </p:nvSpPr>
          <p:spPr>
            <a:xfrm rot="5400000">
              <a:off x="809624" y="1003799"/>
              <a:ext cx="485775" cy="400049"/>
            </a:xfrm>
            <a:prstGeom prst="round2SameRect">
              <a:avLst>
                <a:gd name="adj1" fmla="val 50000"/>
                <a:gd name="adj2" fmla="val 0"/>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p:cNvCxnSpPr/>
            <p:nvPr/>
          </p:nvCxnSpPr>
          <p:spPr>
            <a:xfrm>
              <a:off x="838199" y="960935"/>
              <a:ext cx="0" cy="504805"/>
            </a:xfrm>
            <a:prstGeom prst="line">
              <a:avLst/>
            </a:prstGeom>
            <a:effectLst>
              <a:outerShdw blurRad="50800" dist="38100" algn="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grpSp>
      <p:grpSp>
        <p:nvGrpSpPr>
          <p:cNvPr id="63" name="Group 62"/>
          <p:cNvGrpSpPr/>
          <p:nvPr/>
        </p:nvGrpSpPr>
        <p:grpSpPr>
          <a:xfrm>
            <a:off x="724350" y="3142311"/>
            <a:ext cx="312393" cy="380603"/>
            <a:chOff x="685799" y="808535"/>
            <a:chExt cx="414337" cy="504805"/>
          </a:xfrm>
        </p:grpSpPr>
        <p:sp>
          <p:nvSpPr>
            <p:cNvPr id="64" name="Round Same Side Corner Rectangle 63"/>
            <p:cNvSpPr/>
            <p:nvPr/>
          </p:nvSpPr>
          <p:spPr>
            <a:xfrm rot="5400000">
              <a:off x="657224" y="851399"/>
              <a:ext cx="485775" cy="400049"/>
            </a:xfrm>
            <a:prstGeom prst="round2SameRect">
              <a:avLst>
                <a:gd name="adj1" fmla="val 50000"/>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Straight Connector 64"/>
            <p:cNvCxnSpPr/>
            <p:nvPr/>
          </p:nvCxnSpPr>
          <p:spPr>
            <a:xfrm>
              <a:off x="685799" y="808535"/>
              <a:ext cx="0" cy="504805"/>
            </a:xfrm>
            <a:prstGeom prst="line">
              <a:avLst/>
            </a:prstGeom>
            <a:effectLst>
              <a:outerShdw blurRad="50800" dist="381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grpSp>
        <p:nvGrpSpPr>
          <p:cNvPr id="66" name="Group 65"/>
          <p:cNvGrpSpPr/>
          <p:nvPr/>
        </p:nvGrpSpPr>
        <p:grpSpPr>
          <a:xfrm>
            <a:off x="724350" y="3725755"/>
            <a:ext cx="312393" cy="380603"/>
            <a:chOff x="838199" y="960935"/>
            <a:chExt cx="414337" cy="504805"/>
          </a:xfrm>
        </p:grpSpPr>
        <p:sp>
          <p:nvSpPr>
            <p:cNvPr id="67" name="Round Same Side Corner Rectangle 66"/>
            <p:cNvSpPr/>
            <p:nvPr/>
          </p:nvSpPr>
          <p:spPr>
            <a:xfrm rot="5400000">
              <a:off x="809624" y="1003799"/>
              <a:ext cx="485775" cy="400049"/>
            </a:xfrm>
            <a:prstGeom prst="round2SameRect">
              <a:avLst>
                <a:gd name="adj1" fmla="val 50000"/>
                <a:gd name="adj2" fmla="val 0"/>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Connector 67"/>
            <p:cNvCxnSpPr/>
            <p:nvPr/>
          </p:nvCxnSpPr>
          <p:spPr>
            <a:xfrm>
              <a:off x="838199" y="960935"/>
              <a:ext cx="0" cy="504805"/>
            </a:xfrm>
            <a:prstGeom prst="line">
              <a:avLst/>
            </a:prstGeom>
            <a:effectLst>
              <a:outerShdw blurRad="50800" dist="38100" algn="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grpSp>
      <p:grpSp>
        <p:nvGrpSpPr>
          <p:cNvPr id="69" name="Group 68"/>
          <p:cNvGrpSpPr/>
          <p:nvPr/>
        </p:nvGrpSpPr>
        <p:grpSpPr>
          <a:xfrm>
            <a:off x="724350" y="4309199"/>
            <a:ext cx="312393" cy="380603"/>
            <a:chOff x="685799" y="808535"/>
            <a:chExt cx="414337" cy="504805"/>
          </a:xfrm>
        </p:grpSpPr>
        <p:sp>
          <p:nvSpPr>
            <p:cNvPr id="70" name="Round Same Side Corner Rectangle 69"/>
            <p:cNvSpPr/>
            <p:nvPr/>
          </p:nvSpPr>
          <p:spPr>
            <a:xfrm rot="5400000">
              <a:off x="657224" y="851399"/>
              <a:ext cx="485775" cy="400049"/>
            </a:xfrm>
            <a:prstGeom prst="round2SameRect">
              <a:avLst>
                <a:gd name="adj1" fmla="val 50000"/>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70"/>
            <p:cNvCxnSpPr/>
            <p:nvPr/>
          </p:nvCxnSpPr>
          <p:spPr>
            <a:xfrm>
              <a:off x="685799" y="808535"/>
              <a:ext cx="0" cy="504805"/>
            </a:xfrm>
            <a:prstGeom prst="line">
              <a:avLst/>
            </a:prstGeom>
            <a:effectLst>
              <a:outerShdw blurRad="50800" dist="381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grpSp>
        <p:nvGrpSpPr>
          <p:cNvPr id="72" name="Group 71"/>
          <p:cNvGrpSpPr/>
          <p:nvPr/>
        </p:nvGrpSpPr>
        <p:grpSpPr>
          <a:xfrm>
            <a:off x="724350" y="4892643"/>
            <a:ext cx="312393" cy="380603"/>
            <a:chOff x="838199" y="960935"/>
            <a:chExt cx="414337" cy="504805"/>
          </a:xfrm>
        </p:grpSpPr>
        <p:sp>
          <p:nvSpPr>
            <p:cNvPr id="73" name="Round Same Side Corner Rectangle 72"/>
            <p:cNvSpPr/>
            <p:nvPr/>
          </p:nvSpPr>
          <p:spPr>
            <a:xfrm rot="5400000">
              <a:off x="809624" y="1003799"/>
              <a:ext cx="485775" cy="400049"/>
            </a:xfrm>
            <a:prstGeom prst="round2SameRect">
              <a:avLst>
                <a:gd name="adj1" fmla="val 50000"/>
                <a:gd name="adj2" fmla="val 0"/>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Connector 73"/>
            <p:cNvCxnSpPr/>
            <p:nvPr/>
          </p:nvCxnSpPr>
          <p:spPr>
            <a:xfrm>
              <a:off x="838199" y="960935"/>
              <a:ext cx="0" cy="504805"/>
            </a:xfrm>
            <a:prstGeom prst="line">
              <a:avLst/>
            </a:prstGeom>
            <a:effectLst>
              <a:outerShdw blurRad="50800" dist="38100" algn="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grpSp>
      <p:grpSp>
        <p:nvGrpSpPr>
          <p:cNvPr id="75" name="Group 74"/>
          <p:cNvGrpSpPr/>
          <p:nvPr/>
        </p:nvGrpSpPr>
        <p:grpSpPr>
          <a:xfrm>
            <a:off x="724350" y="5476084"/>
            <a:ext cx="312393" cy="380603"/>
            <a:chOff x="685799" y="808535"/>
            <a:chExt cx="414337" cy="504805"/>
          </a:xfrm>
        </p:grpSpPr>
        <p:sp>
          <p:nvSpPr>
            <p:cNvPr id="76" name="Round Same Side Corner Rectangle 75"/>
            <p:cNvSpPr/>
            <p:nvPr/>
          </p:nvSpPr>
          <p:spPr>
            <a:xfrm rot="5400000">
              <a:off x="657224" y="851399"/>
              <a:ext cx="485775" cy="400049"/>
            </a:xfrm>
            <a:prstGeom prst="round2SameRect">
              <a:avLst>
                <a:gd name="adj1" fmla="val 50000"/>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7" name="Straight Connector 76"/>
            <p:cNvCxnSpPr/>
            <p:nvPr/>
          </p:nvCxnSpPr>
          <p:spPr>
            <a:xfrm>
              <a:off x="685799" y="808535"/>
              <a:ext cx="0" cy="504805"/>
            </a:xfrm>
            <a:prstGeom prst="line">
              <a:avLst/>
            </a:prstGeom>
            <a:effectLst>
              <a:outerShdw blurRad="50800" dist="381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11" name="Isosceles Triangle 10"/>
          <p:cNvSpPr/>
          <p:nvPr/>
        </p:nvSpPr>
        <p:spPr>
          <a:xfrm rot="5400000">
            <a:off x="1073287" y="962211"/>
            <a:ext cx="157391" cy="7795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rot="5400000">
            <a:off x="1073287" y="1536130"/>
            <a:ext cx="157391" cy="77953"/>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Isosceles Triangle 78"/>
          <p:cNvSpPr/>
          <p:nvPr/>
        </p:nvSpPr>
        <p:spPr>
          <a:xfrm rot="5400000">
            <a:off x="1073287" y="2118310"/>
            <a:ext cx="157391" cy="7795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Isosceles Triangle 79"/>
          <p:cNvSpPr/>
          <p:nvPr/>
        </p:nvSpPr>
        <p:spPr>
          <a:xfrm rot="5400000">
            <a:off x="1073287" y="2692229"/>
            <a:ext cx="157391" cy="77953"/>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Isosceles Triangle 80"/>
          <p:cNvSpPr/>
          <p:nvPr/>
        </p:nvSpPr>
        <p:spPr>
          <a:xfrm rot="5400000">
            <a:off x="1073287" y="3294322"/>
            <a:ext cx="157391" cy="7795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Isosceles Triangle 81"/>
          <p:cNvSpPr/>
          <p:nvPr/>
        </p:nvSpPr>
        <p:spPr>
          <a:xfrm rot="5400000">
            <a:off x="1073287" y="3868241"/>
            <a:ext cx="157391" cy="77953"/>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Isosceles Triangle 82"/>
          <p:cNvSpPr/>
          <p:nvPr/>
        </p:nvSpPr>
        <p:spPr>
          <a:xfrm rot="5400000">
            <a:off x="1073287" y="4450421"/>
            <a:ext cx="157391" cy="7795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Isosceles Triangle 83"/>
          <p:cNvSpPr/>
          <p:nvPr/>
        </p:nvSpPr>
        <p:spPr>
          <a:xfrm rot="5400000">
            <a:off x="1073287" y="5024340"/>
            <a:ext cx="157391" cy="77953"/>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Isosceles Triangle 84"/>
          <p:cNvSpPr/>
          <p:nvPr/>
        </p:nvSpPr>
        <p:spPr>
          <a:xfrm rot="5400000">
            <a:off x="1073287" y="5620235"/>
            <a:ext cx="157391" cy="7795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p:nvPr/>
        </p:nvCxnSpPr>
        <p:spPr>
          <a:xfrm>
            <a:off x="748002" y="1282795"/>
            <a:ext cx="778184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8002" y="1871923"/>
            <a:ext cx="778184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748002" y="2436684"/>
            <a:ext cx="778184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748002" y="3025812"/>
            <a:ext cx="778184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748002" y="3610400"/>
            <a:ext cx="778184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748002" y="4199528"/>
            <a:ext cx="778184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748002" y="4764289"/>
            <a:ext cx="778184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748002" y="5353417"/>
            <a:ext cx="778184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64479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Same Side Corner Rectangle 3"/>
          <p:cNvSpPr/>
          <p:nvPr/>
        </p:nvSpPr>
        <p:spPr>
          <a:xfrm rot="5400000">
            <a:off x="3312050" y="-187966"/>
            <a:ext cx="2171235" cy="7090635"/>
          </a:xfrm>
          <a:prstGeom prst="round2SameRect">
            <a:avLst/>
          </a:prstGeom>
          <a:solidFill>
            <a:schemeClr val="accent1">
              <a:lumMod val="40000"/>
              <a:lumOff val="60000"/>
            </a:schemeClr>
          </a:solidFill>
        </p:spPr>
        <p:txBody>
          <a:bodyPr vert="horz" lIns="91440" tIns="45720" rIns="91440" bIns="45720" rtlCol="0" anchor="ctr">
            <a:normAutofit/>
          </a:bodyPr>
          <a:lstStyle/>
          <a:p>
            <a:endParaRPr lang="en-US" sz="4400" b="1" dirty="0">
              <a:solidFill>
                <a:schemeClr val="tx1"/>
              </a:solidFill>
              <a:latin typeface="+mj-lt"/>
              <a:ea typeface="ＭＳ Ｐゴシック"/>
              <a:cs typeface="ＭＳ Ｐゴシック"/>
            </a:endParaRPr>
          </a:p>
        </p:txBody>
      </p:sp>
      <p:sp>
        <p:nvSpPr>
          <p:cNvPr id="6" name="Round Same Side Corner Rectangle 5"/>
          <p:cNvSpPr/>
          <p:nvPr/>
        </p:nvSpPr>
        <p:spPr>
          <a:xfrm rot="5400000">
            <a:off x="2705668" y="-542498"/>
            <a:ext cx="2388358" cy="7799698"/>
          </a:xfrm>
          <a:prstGeom prst="round2SameRect">
            <a:avLst/>
          </a:prstGeom>
          <a:solidFill>
            <a:srgbClr val="00B0F0"/>
          </a:solidFill>
        </p:spPr>
        <p:txBody>
          <a:bodyPr vert="horz" lIns="91440" tIns="45720" rIns="91440" bIns="45720" rtlCol="0" anchor="ctr">
            <a:normAutofit/>
          </a:bodyPr>
          <a:lstStyle/>
          <a:p>
            <a:endParaRPr lang="en-US" sz="4400" b="1" dirty="0">
              <a:solidFill>
                <a:schemeClr val="tx1"/>
              </a:solidFill>
              <a:latin typeface="+mj-lt"/>
              <a:ea typeface="ＭＳ Ｐゴシック"/>
              <a:cs typeface="ＭＳ Ｐゴシック"/>
            </a:endParaRPr>
          </a:p>
        </p:txBody>
      </p:sp>
      <p:sp>
        <p:nvSpPr>
          <p:cNvPr id="8" name="Rectangle 7"/>
          <p:cNvSpPr/>
          <p:nvPr/>
        </p:nvSpPr>
        <p:spPr>
          <a:xfrm>
            <a:off x="0" y="2972631"/>
            <a:ext cx="7356079" cy="769441"/>
          </a:xfrm>
          <a:prstGeom prst="rect">
            <a:avLst/>
          </a:prstGeom>
        </p:spPr>
        <p:txBody>
          <a:bodyPr wrap="square">
            <a:spAutoFit/>
          </a:bodyPr>
          <a:lstStyle/>
          <a:p>
            <a:r>
              <a:rPr lang="en-GB" sz="4400" b="1" dirty="0">
                <a:latin typeface="+mj-lt"/>
                <a:ea typeface="ＭＳ Ｐゴシック"/>
                <a:cs typeface="ＭＳ Ｐゴシック"/>
              </a:rPr>
              <a:t>2019 Roadmap</a:t>
            </a:r>
            <a:endParaRPr lang="en-US" sz="4400" b="1" dirty="0">
              <a:latin typeface="+mj-lt"/>
              <a:ea typeface="ＭＳ Ｐゴシック"/>
              <a:cs typeface="ＭＳ Ｐゴシック"/>
            </a:endParaRPr>
          </a:p>
        </p:txBody>
      </p:sp>
    </p:spTree>
    <p:extLst>
      <p:ext uri="{BB962C8B-B14F-4D97-AF65-F5344CB8AC3E}">
        <p14:creationId xmlns:p14="http://schemas.microsoft.com/office/powerpoint/2010/main" val="32304607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1395" y="5989"/>
            <a:ext cx="7830186" cy="484185"/>
          </a:xfrm>
        </p:spPr>
        <p:txBody>
          <a:bodyPr>
            <a:normAutofit/>
          </a:bodyPr>
          <a:lstStyle/>
          <a:p>
            <a:r>
              <a:rPr lang="en-US" sz="1800" b="0" i="0" dirty="0" smtClean="0">
                <a:latin typeface="Segoe UI "/>
                <a:ea typeface="Verdana" panose="020B0604030504040204" pitchFamily="34" charset="0"/>
              </a:rPr>
              <a:t>Digital Advisor Road </a:t>
            </a:r>
            <a:r>
              <a:rPr lang="en-US" sz="1800" b="0" i="0" dirty="0">
                <a:latin typeface="Segoe UI "/>
                <a:ea typeface="Verdana" panose="020B0604030504040204" pitchFamily="34" charset="0"/>
              </a:rPr>
              <a:t>Map 2019</a:t>
            </a:r>
          </a:p>
        </p:txBody>
      </p:sp>
      <p:graphicFrame>
        <p:nvGraphicFramePr>
          <p:cNvPr id="4" name="Diagram 3"/>
          <p:cNvGraphicFramePr/>
          <p:nvPr>
            <p:extLst>
              <p:ext uri="{D42A27DB-BD31-4B8C-83A1-F6EECF244321}">
                <p14:modId xmlns:p14="http://schemas.microsoft.com/office/powerpoint/2010/main" val="2807708930"/>
              </p:ext>
            </p:extLst>
          </p:nvPr>
        </p:nvGraphicFramePr>
        <p:xfrm>
          <a:off x="252805" y="1062098"/>
          <a:ext cx="8637795" cy="67999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0" name="TextBox 9"/>
          <p:cNvSpPr txBox="1"/>
          <p:nvPr/>
        </p:nvSpPr>
        <p:spPr>
          <a:xfrm>
            <a:off x="3230085" y="1883404"/>
            <a:ext cx="2541320" cy="1200329"/>
          </a:xfrm>
          <a:prstGeom prst="rect">
            <a:avLst/>
          </a:prstGeom>
          <a:noFill/>
        </p:spPr>
        <p:txBody>
          <a:bodyPr wrap="square" rtlCol="0">
            <a:spAutoFit/>
          </a:bodyPr>
          <a:lstStyle/>
          <a:p>
            <a:pPr marL="171450" indent="-171450">
              <a:buFont typeface="Arial" panose="020B0604020202020204" pitchFamily="34" charset="0"/>
              <a:buChar char="•"/>
            </a:pPr>
            <a:r>
              <a:rPr lang="en-US" sz="1200" dirty="0" smtClean="0"/>
              <a:t>Build the debt management goal experience. </a:t>
            </a:r>
          </a:p>
          <a:p>
            <a:pPr marL="171450" indent="-171450">
              <a:buFont typeface="Arial" panose="020B0604020202020204" pitchFamily="34" charset="0"/>
              <a:buChar char="•"/>
            </a:pPr>
            <a:r>
              <a:rPr lang="en-US" sz="1200" dirty="0" smtClean="0"/>
              <a:t>Analytics updates.</a:t>
            </a:r>
          </a:p>
          <a:p>
            <a:pPr marL="171450" indent="-171450">
              <a:buFont typeface="Arial" panose="020B0604020202020204" pitchFamily="34" charset="0"/>
              <a:buChar char="•"/>
            </a:pPr>
            <a:r>
              <a:rPr lang="en-US" sz="1200" dirty="0" smtClean="0"/>
              <a:t>Minor UI enhancements.</a:t>
            </a:r>
          </a:p>
          <a:p>
            <a:pPr marL="171450" indent="-171450">
              <a:buFont typeface="Arial" panose="020B0604020202020204" pitchFamily="34" charset="0"/>
              <a:buChar char="•"/>
            </a:pPr>
            <a:endParaRPr lang="en-US" sz="1200" dirty="0" smtClean="0"/>
          </a:p>
          <a:p>
            <a:pPr marL="171450" indent="-171450">
              <a:buFont typeface="Arial" panose="020B0604020202020204" pitchFamily="34" charset="0"/>
              <a:buChar char="•"/>
            </a:pPr>
            <a:endParaRPr lang="en-US" sz="1200" dirty="0" smtClean="0"/>
          </a:p>
        </p:txBody>
      </p:sp>
      <p:sp>
        <p:nvSpPr>
          <p:cNvPr id="11" name="Rounded Rectangle 10"/>
          <p:cNvSpPr/>
          <p:nvPr/>
        </p:nvSpPr>
        <p:spPr>
          <a:xfrm>
            <a:off x="751210" y="3175263"/>
            <a:ext cx="7628516" cy="2170999"/>
          </a:xfrm>
          <a:prstGeom prst="roundRect">
            <a:avLst>
              <a:gd name="adj" fmla="val 9752"/>
            </a:avLst>
          </a:prstGeom>
          <a:solidFill>
            <a:srgbClr val="0B3C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Left Brace 5"/>
          <p:cNvSpPr/>
          <p:nvPr/>
        </p:nvSpPr>
        <p:spPr>
          <a:xfrm>
            <a:off x="621635" y="3141954"/>
            <a:ext cx="94167" cy="904493"/>
          </a:xfrm>
          <a:custGeom>
            <a:avLst/>
            <a:gdLst>
              <a:gd name="connsiteX0" fmla="*/ 385763 w 385763"/>
              <a:gd name="connsiteY0" fmla="*/ 1420333 h 1420333"/>
              <a:gd name="connsiteX1" fmla="*/ 192881 w 385763"/>
              <a:gd name="connsiteY1" fmla="*/ 1273886 h 1420333"/>
              <a:gd name="connsiteX2" fmla="*/ 192882 w 385763"/>
              <a:gd name="connsiteY2" fmla="*/ 687864 h 1420333"/>
              <a:gd name="connsiteX3" fmla="*/ 0 w 385763"/>
              <a:gd name="connsiteY3" fmla="*/ 541417 h 1420333"/>
              <a:gd name="connsiteX4" fmla="*/ 192882 w 385763"/>
              <a:gd name="connsiteY4" fmla="*/ 394970 h 1420333"/>
              <a:gd name="connsiteX5" fmla="*/ 192882 w 385763"/>
              <a:gd name="connsiteY5" fmla="*/ 146447 h 1420333"/>
              <a:gd name="connsiteX6" fmla="*/ 385764 w 385763"/>
              <a:gd name="connsiteY6" fmla="*/ 0 h 1420333"/>
              <a:gd name="connsiteX7" fmla="*/ 385763 w 385763"/>
              <a:gd name="connsiteY7" fmla="*/ 1420333 h 1420333"/>
              <a:gd name="connsiteX0" fmla="*/ 385763 w 385763"/>
              <a:gd name="connsiteY0" fmla="*/ 1420333 h 1420333"/>
              <a:gd name="connsiteX1" fmla="*/ 192881 w 385763"/>
              <a:gd name="connsiteY1" fmla="*/ 1273886 h 1420333"/>
              <a:gd name="connsiteX2" fmla="*/ 192882 w 385763"/>
              <a:gd name="connsiteY2" fmla="*/ 687864 h 1420333"/>
              <a:gd name="connsiteX3" fmla="*/ 0 w 385763"/>
              <a:gd name="connsiteY3" fmla="*/ 541417 h 1420333"/>
              <a:gd name="connsiteX4" fmla="*/ 192882 w 385763"/>
              <a:gd name="connsiteY4" fmla="*/ 394970 h 1420333"/>
              <a:gd name="connsiteX5" fmla="*/ 192882 w 385763"/>
              <a:gd name="connsiteY5" fmla="*/ 146447 h 1420333"/>
              <a:gd name="connsiteX6" fmla="*/ 385764 w 385763"/>
              <a:gd name="connsiteY6" fmla="*/ 0 h 1420333"/>
              <a:gd name="connsiteX0" fmla="*/ 385763 w 385764"/>
              <a:gd name="connsiteY0" fmla="*/ 1420333 h 1420333"/>
              <a:gd name="connsiteX1" fmla="*/ 192881 w 385764"/>
              <a:gd name="connsiteY1" fmla="*/ 1273886 h 1420333"/>
              <a:gd name="connsiteX2" fmla="*/ 192882 w 385764"/>
              <a:gd name="connsiteY2" fmla="*/ 687864 h 1420333"/>
              <a:gd name="connsiteX3" fmla="*/ 0 w 385764"/>
              <a:gd name="connsiteY3" fmla="*/ 541417 h 1420333"/>
              <a:gd name="connsiteX4" fmla="*/ 192882 w 385764"/>
              <a:gd name="connsiteY4" fmla="*/ 394970 h 1420333"/>
              <a:gd name="connsiteX5" fmla="*/ 192882 w 385764"/>
              <a:gd name="connsiteY5" fmla="*/ 146447 h 1420333"/>
              <a:gd name="connsiteX6" fmla="*/ 385764 w 385764"/>
              <a:gd name="connsiteY6" fmla="*/ 0 h 1420333"/>
              <a:gd name="connsiteX7" fmla="*/ 385763 w 385764"/>
              <a:gd name="connsiteY7" fmla="*/ 1420333 h 1420333"/>
              <a:gd name="connsiteX0" fmla="*/ 192881 w 385764"/>
              <a:gd name="connsiteY0" fmla="*/ 1273886 h 1420333"/>
              <a:gd name="connsiteX1" fmla="*/ 192882 w 385764"/>
              <a:gd name="connsiteY1" fmla="*/ 687864 h 1420333"/>
              <a:gd name="connsiteX2" fmla="*/ 0 w 385764"/>
              <a:gd name="connsiteY2" fmla="*/ 541417 h 1420333"/>
              <a:gd name="connsiteX3" fmla="*/ 192882 w 385764"/>
              <a:gd name="connsiteY3" fmla="*/ 394970 h 1420333"/>
              <a:gd name="connsiteX4" fmla="*/ 192882 w 385764"/>
              <a:gd name="connsiteY4" fmla="*/ 146447 h 1420333"/>
              <a:gd name="connsiteX5" fmla="*/ 385764 w 385764"/>
              <a:gd name="connsiteY5" fmla="*/ 0 h 1420333"/>
              <a:gd name="connsiteX0" fmla="*/ 385763 w 385764"/>
              <a:gd name="connsiteY0" fmla="*/ 1420333 h 1420333"/>
              <a:gd name="connsiteX1" fmla="*/ 192881 w 385764"/>
              <a:gd name="connsiteY1" fmla="*/ 1273886 h 1420333"/>
              <a:gd name="connsiteX2" fmla="*/ 192882 w 385764"/>
              <a:gd name="connsiteY2" fmla="*/ 687864 h 1420333"/>
              <a:gd name="connsiteX3" fmla="*/ 0 w 385764"/>
              <a:gd name="connsiteY3" fmla="*/ 541417 h 1420333"/>
              <a:gd name="connsiteX4" fmla="*/ 192882 w 385764"/>
              <a:gd name="connsiteY4" fmla="*/ 394970 h 1420333"/>
              <a:gd name="connsiteX5" fmla="*/ 192882 w 385764"/>
              <a:gd name="connsiteY5" fmla="*/ 146447 h 1420333"/>
              <a:gd name="connsiteX6" fmla="*/ 385764 w 385764"/>
              <a:gd name="connsiteY6" fmla="*/ 0 h 1420333"/>
              <a:gd name="connsiteX7" fmla="*/ 385763 w 385764"/>
              <a:gd name="connsiteY7" fmla="*/ 1420333 h 1420333"/>
              <a:gd name="connsiteX0" fmla="*/ 192881 w 385764"/>
              <a:gd name="connsiteY0" fmla="*/ 988136 h 1420333"/>
              <a:gd name="connsiteX1" fmla="*/ 192882 w 385764"/>
              <a:gd name="connsiteY1" fmla="*/ 687864 h 1420333"/>
              <a:gd name="connsiteX2" fmla="*/ 0 w 385764"/>
              <a:gd name="connsiteY2" fmla="*/ 541417 h 1420333"/>
              <a:gd name="connsiteX3" fmla="*/ 192882 w 385764"/>
              <a:gd name="connsiteY3" fmla="*/ 394970 h 1420333"/>
              <a:gd name="connsiteX4" fmla="*/ 192882 w 385764"/>
              <a:gd name="connsiteY4" fmla="*/ 146447 h 1420333"/>
              <a:gd name="connsiteX5" fmla="*/ 385764 w 385764"/>
              <a:gd name="connsiteY5" fmla="*/ 0 h 1420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5764" h="1420333" stroke="0" extrusionOk="0">
                <a:moveTo>
                  <a:pt x="385763" y="1420333"/>
                </a:moveTo>
                <a:cubicBezTo>
                  <a:pt x="279237" y="1420333"/>
                  <a:pt x="192881" y="1354766"/>
                  <a:pt x="192881" y="1273886"/>
                </a:cubicBezTo>
                <a:cubicBezTo>
                  <a:pt x="192881" y="1078545"/>
                  <a:pt x="192882" y="883205"/>
                  <a:pt x="192882" y="687864"/>
                </a:cubicBezTo>
                <a:cubicBezTo>
                  <a:pt x="192882" y="606984"/>
                  <a:pt x="106526" y="541417"/>
                  <a:pt x="0" y="541417"/>
                </a:cubicBezTo>
                <a:cubicBezTo>
                  <a:pt x="106526" y="541417"/>
                  <a:pt x="192882" y="475850"/>
                  <a:pt x="192882" y="394970"/>
                </a:cubicBezTo>
                <a:lnTo>
                  <a:pt x="192882" y="146447"/>
                </a:lnTo>
                <a:cubicBezTo>
                  <a:pt x="192882" y="65567"/>
                  <a:pt x="279238" y="0"/>
                  <a:pt x="385764" y="0"/>
                </a:cubicBezTo>
                <a:cubicBezTo>
                  <a:pt x="385764" y="473444"/>
                  <a:pt x="385763" y="946889"/>
                  <a:pt x="385763" y="1420333"/>
                </a:cubicBezTo>
                <a:close/>
              </a:path>
              <a:path w="385764" h="1420333" fill="none">
                <a:moveTo>
                  <a:pt x="192881" y="988136"/>
                </a:moveTo>
                <a:cubicBezTo>
                  <a:pt x="192881" y="792795"/>
                  <a:pt x="225029" y="762317"/>
                  <a:pt x="192882" y="687864"/>
                </a:cubicBezTo>
                <a:cubicBezTo>
                  <a:pt x="160735" y="613411"/>
                  <a:pt x="106526" y="541417"/>
                  <a:pt x="0" y="541417"/>
                </a:cubicBezTo>
                <a:cubicBezTo>
                  <a:pt x="106526" y="541417"/>
                  <a:pt x="192882" y="475850"/>
                  <a:pt x="192882" y="394970"/>
                </a:cubicBezTo>
                <a:lnTo>
                  <a:pt x="192882" y="146447"/>
                </a:lnTo>
                <a:cubicBezTo>
                  <a:pt x="192882" y="65567"/>
                  <a:pt x="279238" y="0"/>
                  <a:pt x="385764" y="0"/>
                </a:cubicBezTo>
              </a:path>
            </a:pathLst>
          </a:cu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5" name="Left Brace 5"/>
          <p:cNvSpPr/>
          <p:nvPr/>
        </p:nvSpPr>
        <p:spPr>
          <a:xfrm rot="10800000">
            <a:off x="8424615" y="4441769"/>
            <a:ext cx="94167" cy="904493"/>
          </a:xfrm>
          <a:custGeom>
            <a:avLst/>
            <a:gdLst>
              <a:gd name="connsiteX0" fmla="*/ 385763 w 385763"/>
              <a:gd name="connsiteY0" fmla="*/ 1420333 h 1420333"/>
              <a:gd name="connsiteX1" fmla="*/ 192881 w 385763"/>
              <a:gd name="connsiteY1" fmla="*/ 1273886 h 1420333"/>
              <a:gd name="connsiteX2" fmla="*/ 192882 w 385763"/>
              <a:gd name="connsiteY2" fmla="*/ 687864 h 1420333"/>
              <a:gd name="connsiteX3" fmla="*/ 0 w 385763"/>
              <a:gd name="connsiteY3" fmla="*/ 541417 h 1420333"/>
              <a:gd name="connsiteX4" fmla="*/ 192882 w 385763"/>
              <a:gd name="connsiteY4" fmla="*/ 394970 h 1420333"/>
              <a:gd name="connsiteX5" fmla="*/ 192882 w 385763"/>
              <a:gd name="connsiteY5" fmla="*/ 146447 h 1420333"/>
              <a:gd name="connsiteX6" fmla="*/ 385764 w 385763"/>
              <a:gd name="connsiteY6" fmla="*/ 0 h 1420333"/>
              <a:gd name="connsiteX7" fmla="*/ 385763 w 385763"/>
              <a:gd name="connsiteY7" fmla="*/ 1420333 h 1420333"/>
              <a:gd name="connsiteX0" fmla="*/ 385763 w 385763"/>
              <a:gd name="connsiteY0" fmla="*/ 1420333 h 1420333"/>
              <a:gd name="connsiteX1" fmla="*/ 192881 w 385763"/>
              <a:gd name="connsiteY1" fmla="*/ 1273886 h 1420333"/>
              <a:gd name="connsiteX2" fmla="*/ 192882 w 385763"/>
              <a:gd name="connsiteY2" fmla="*/ 687864 h 1420333"/>
              <a:gd name="connsiteX3" fmla="*/ 0 w 385763"/>
              <a:gd name="connsiteY3" fmla="*/ 541417 h 1420333"/>
              <a:gd name="connsiteX4" fmla="*/ 192882 w 385763"/>
              <a:gd name="connsiteY4" fmla="*/ 394970 h 1420333"/>
              <a:gd name="connsiteX5" fmla="*/ 192882 w 385763"/>
              <a:gd name="connsiteY5" fmla="*/ 146447 h 1420333"/>
              <a:gd name="connsiteX6" fmla="*/ 385764 w 385763"/>
              <a:gd name="connsiteY6" fmla="*/ 0 h 1420333"/>
              <a:gd name="connsiteX0" fmla="*/ 385763 w 385764"/>
              <a:gd name="connsiteY0" fmla="*/ 1420333 h 1420333"/>
              <a:gd name="connsiteX1" fmla="*/ 192881 w 385764"/>
              <a:gd name="connsiteY1" fmla="*/ 1273886 h 1420333"/>
              <a:gd name="connsiteX2" fmla="*/ 192882 w 385764"/>
              <a:gd name="connsiteY2" fmla="*/ 687864 h 1420333"/>
              <a:gd name="connsiteX3" fmla="*/ 0 w 385764"/>
              <a:gd name="connsiteY3" fmla="*/ 541417 h 1420333"/>
              <a:gd name="connsiteX4" fmla="*/ 192882 w 385764"/>
              <a:gd name="connsiteY4" fmla="*/ 394970 h 1420333"/>
              <a:gd name="connsiteX5" fmla="*/ 192882 w 385764"/>
              <a:gd name="connsiteY5" fmla="*/ 146447 h 1420333"/>
              <a:gd name="connsiteX6" fmla="*/ 385764 w 385764"/>
              <a:gd name="connsiteY6" fmla="*/ 0 h 1420333"/>
              <a:gd name="connsiteX7" fmla="*/ 385763 w 385764"/>
              <a:gd name="connsiteY7" fmla="*/ 1420333 h 1420333"/>
              <a:gd name="connsiteX0" fmla="*/ 192881 w 385764"/>
              <a:gd name="connsiteY0" fmla="*/ 1273886 h 1420333"/>
              <a:gd name="connsiteX1" fmla="*/ 192882 w 385764"/>
              <a:gd name="connsiteY1" fmla="*/ 687864 h 1420333"/>
              <a:gd name="connsiteX2" fmla="*/ 0 w 385764"/>
              <a:gd name="connsiteY2" fmla="*/ 541417 h 1420333"/>
              <a:gd name="connsiteX3" fmla="*/ 192882 w 385764"/>
              <a:gd name="connsiteY3" fmla="*/ 394970 h 1420333"/>
              <a:gd name="connsiteX4" fmla="*/ 192882 w 385764"/>
              <a:gd name="connsiteY4" fmla="*/ 146447 h 1420333"/>
              <a:gd name="connsiteX5" fmla="*/ 385764 w 385764"/>
              <a:gd name="connsiteY5" fmla="*/ 0 h 1420333"/>
              <a:gd name="connsiteX0" fmla="*/ 385763 w 385764"/>
              <a:gd name="connsiteY0" fmla="*/ 1420333 h 1420333"/>
              <a:gd name="connsiteX1" fmla="*/ 192881 w 385764"/>
              <a:gd name="connsiteY1" fmla="*/ 1273886 h 1420333"/>
              <a:gd name="connsiteX2" fmla="*/ 192882 w 385764"/>
              <a:gd name="connsiteY2" fmla="*/ 687864 h 1420333"/>
              <a:gd name="connsiteX3" fmla="*/ 0 w 385764"/>
              <a:gd name="connsiteY3" fmla="*/ 541417 h 1420333"/>
              <a:gd name="connsiteX4" fmla="*/ 192882 w 385764"/>
              <a:gd name="connsiteY4" fmla="*/ 394970 h 1420333"/>
              <a:gd name="connsiteX5" fmla="*/ 192882 w 385764"/>
              <a:gd name="connsiteY5" fmla="*/ 146447 h 1420333"/>
              <a:gd name="connsiteX6" fmla="*/ 385764 w 385764"/>
              <a:gd name="connsiteY6" fmla="*/ 0 h 1420333"/>
              <a:gd name="connsiteX7" fmla="*/ 385763 w 385764"/>
              <a:gd name="connsiteY7" fmla="*/ 1420333 h 1420333"/>
              <a:gd name="connsiteX0" fmla="*/ 192881 w 385764"/>
              <a:gd name="connsiteY0" fmla="*/ 988136 h 1420333"/>
              <a:gd name="connsiteX1" fmla="*/ 192882 w 385764"/>
              <a:gd name="connsiteY1" fmla="*/ 687864 h 1420333"/>
              <a:gd name="connsiteX2" fmla="*/ 0 w 385764"/>
              <a:gd name="connsiteY2" fmla="*/ 541417 h 1420333"/>
              <a:gd name="connsiteX3" fmla="*/ 192882 w 385764"/>
              <a:gd name="connsiteY3" fmla="*/ 394970 h 1420333"/>
              <a:gd name="connsiteX4" fmla="*/ 192882 w 385764"/>
              <a:gd name="connsiteY4" fmla="*/ 146447 h 1420333"/>
              <a:gd name="connsiteX5" fmla="*/ 385764 w 385764"/>
              <a:gd name="connsiteY5" fmla="*/ 0 h 1420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5764" h="1420333" stroke="0" extrusionOk="0">
                <a:moveTo>
                  <a:pt x="385763" y="1420333"/>
                </a:moveTo>
                <a:cubicBezTo>
                  <a:pt x="279237" y="1420333"/>
                  <a:pt x="192881" y="1354766"/>
                  <a:pt x="192881" y="1273886"/>
                </a:cubicBezTo>
                <a:cubicBezTo>
                  <a:pt x="192881" y="1078545"/>
                  <a:pt x="192882" y="883205"/>
                  <a:pt x="192882" y="687864"/>
                </a:cubicBezTo>
                <a:cubicBezTo>
                  <a:pt x="192882" y="606984"/>
                  <a:pt x="106526" y="541417"/>
                  <a:pt x="0" y="541417"/>
                </a:cubicBezTo>
                <a:cubicBezTo>
                  <a:pt x="106526" y="541417"/>
                  <a:pt x="192882" y="475850"/>
                  <a:pt x="192882" y="394970"/>
                </a:cubicBezTo>
                <a:lnTo>
                  <a:pt x="192882" y="146447"/>
                </a:lnTo>
                <a:cubicBezTo>
                  <a:pt x="192882" y="65567"/>
                  <a:pt x="279238" y="0"/>
                  <a:pt x="385764" y="0"/>
                </a:cubicBezTo>
                <a:cubicBezTo>
                  <a:pt x="385764" y="473444"/>
                  <a:pt x="385763" y="946889"/>
                  <a:pt x="385763" y="1420333"/>
                </a:cubicBezTo>
                <a:close/>
              </a:path>
              <a:path w="385764" h="1420333" fill="none">
                <a:moveTo>
                  <a:pt x="192881" y="988136"/>
                </a:moveTo>
                <a:cubicBezTo>
                  <a:pt x="192881" y="792795"/>
                  <a:pt x="225029" y="762317"/>
                  <a:pt x="192882" y="687864"/>
                </a:cubicBezTo>
                <a:cubicBezTo>
                  <a:pt x="160735" y="613411"/>
                  <a:pt x="106526" y="541417"/>
                  <a:pt x="0" y="541417"/>
                </a:cubicBezTo>
                <a:cubicBezTo>
                  <a:pt x="106526" y="541417"/>
                  <a:pt x="192882" y="475850"/>
                  <a:pt x="192882" y="394970"/>
                </a:cubicBezTo>
                <a:lnTo>
                  <a:pt x="192882" y="146447"/>
                </a:lnTo>
                <a:cubicBezTo>
                  <a:pt x="192882" y="65567"/>
                  <a:pt x="279238" y="0"/>
                  <a:pt x="385764" y="0"/>
                </a:cubicBezTo>
              </a:path>
            </a:pathLst>
          </a:cu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Rectangle 15"/>
          <p:cNvSpPr/>
          <p:nvPr/>
        </p:nvSpPr>
        <p:spPr>
          <a:xfrm>
            <a:off x="903914" y="3299548"/>
            <a:ext cx="7298738" cy="1785104"/>
          </a:xfrm>
          <a:prstGeom prst="rect">
            <a:avLst/>
          </a:prstGeom>
        </p:spPr>
        <p:txBody>
          <a:bodyPr wrap="square">
            <a:spAutoFit/>
          </a:bodyPr>
          <a:lstStyle/>
          <a:p>
            <a:pPr algn="ctr"/>
            <a:r>
              <a:rPr lang="en-US" sz="1400" b="1" dirty="0" smtClean="0">
                <a:solidFill>
                  <a:schemeClr val="bg1"/>
                </a:solidFill>
                <a:latin typeface="+mj-lt"/>
              </a:rPr>
              <a:t>Tech Pipeline for 2019</a:t>
            </a:r>
          </a:p>
          <a:p>
            <a:pPr marL="171450" indent="-171450">
              <a:spcBef>
                <a:spcPts val="600"/>
              </a:spcBef>
              <a:buFont typeface="Arial" panose="020B0604020202020204" pitchFamily="34" charset="0"/>
              <a:buChar char="•"/>
            </a:pPr>
            <a:r>
              <a:rPr lang="en-US" sz="1200" dirty="0">
                <a:solidFill>
                  <a:schemeClr val="bg1"/>
                </a:solidFill>
              </a:rPr>
              <a:t>Angular 6 upgrade</a:t>
            </a:r>
          </a:p>
          <a:p>
            <a:pPr marL="171450" indent="-171450">
              <a:spcBef>
                <a:spcPts val="600"/>
              </a:spcBef>
              <a:buFont typeface="Arial" panose="020B0604020202020204" pitchFamily="34" charset="0"/>
              <a:buChar char="•"/>
            </a:pPr>
            <a:r>
              <a:rPr lang="en-US" sz="1200" dirty="0" err="1">
                <a:solidFill>
                  <a:schemeClr val="bg1"/>
                </a:solidFill>
              </a:rPr>
              <a:t>Sealights</a:t>
            </a:r>
            <a:r>
              <a:rPr lang="en-US" sz="1200" dirty="0">
                <a:solidFill>
                  <a:schemeClr val="bg1"/>
                </a:solidFill>
              </a:rPr>
              <a:t> for better quality </a:t>
            </a:r>
            <a:r>
              <a:rPr lang="en-US" sz="1200" dirty="0" smtClean="0">
                <a:solidFill>
                  <a:schemeClr val="bg1"/>
                </a:solidFill>
              </a:rPr>
              <a:t>management</a:t>
            </a:r>
            <a:endParaRPr lang="en-US" sz="1200" dirty="0">
              <a:solidFill>
                <a:schemeClr val="bg1"/>
              </a:solidFill>
            </a:endParaRPr>
          </a:p>
          <a:p>
            <a:pPr marL="171450" indent="-171450">
              <a:spcBef>
                <a:spcPts val="600"/>
              </a:spcBef>
              <a:buFont typeface="Arial" panose="020B0604020202020204" pitchFamily="34" charset="0"/>
              <a:buChar char="•"/>
            </a:pPr>
            <a:r>
              <a:rPr lang="en-US" sz="1200" dirty="0" smtClean="0">
                <a:solidFill>
                  <a:schemeClr val="bg1"/>
                </a:solidFill>
              </a:rPr>
              <a:t>AWS migration.</a:t>
            </a:r>
          </a:p>
          <a:p>
            <a:pPr marL="171450" indent="-171450">
              <a:spcBef>
                <a:spcPts val="600"/>
              </a:spcBef>
              <a:buFont typeface="Arial" panose="020B0604020202020204" pitchFamily="34" charset="0"/>
              <a:buChar char="•"/>
            </a:pPr>
            <a:r>
              <a:rPr lang="en-US" sz="1200" dirty="0" smtClean="0">
                <a:solidFill>
                  <a:schemeClr val="bg1"/>
                </a:solidFill>
              </a:rPr>
              <a:t>Spock to be used for unit testing Java code.</a:t>
            </a:r>
          </a:p>
          <a:p>
            <a:pPr marL="171450" indent="-171450">
              <a:spcBef>
                <a:spcPts val="600"/>
              </a:spcBef>
              <a:buFont typeface="Arial" panose="020B0604020202020204" pitchFamily="34" charset="0"/>
              <a:buChar char="•"/>
            </a:pPr>
            <a:r>
              <a:rPr lang="en-US" sz="1200" dirty="0" smtClean="0">
                <a:solidFill>
                  <a:schemeClr val="bg1"/>
                </a:solidFill>
              </a:rPr>
              <a:t>Integration of feature experimentation platform </a:t>
            </a:r>
            <a:r>
              <a:rPr lang="en-US" sz="1200" b="1" dirty="0" smtClean="0">
                <a:solidFill>
                  <a:schemeClr val="bg1"/>
                </a:solidFill>
              </a:rPr>
              <a:t>spilt.io</a:t>
            </a:r>
            <a:endParaRPr lang="en-US" sz="1200" b="1" dirty="0">
              <a:solidFill>
                <a:schemeClr val="bg1"/>
              </a:solidFill>
            </a:endParaRPr>
          </a:p>
          <a:p>
            <a:endParaRPr lang="en-US" sz="1100" b="1" i="1" dirty="0">
              <a:solidFill>
                <a:schemeClr val="bg1"/>
              </a:solidFill>
              <a:latin typeface="+mj-lt"/>
            </a:endParaRPr>
          </a:p>
        </p:txBody>
      </p:sp>
      <p:sp>
        <p:nvSpPr>
          <p:cNvPr id="17" name="OTLSHAPE_M_86d1b29883c747efa6bf807cb94d7b65_Date"/>
          <p:cNvSpPr txBox="1"/>
          <p:nvPr>
            <p:custDataLst>
              <p:tags r:id="rId1"/>
            </p:custDataLst>
          </p:nvPr>
        </p:nvSpPr>
        <p:spPr>
          <a:xfrm>
            <a:off x="6150885" y="1936889"/>
            <a:ext cx="2380730" cy="369332"/>
          </a:xfrm>
          <a:prstGeom prst="rect">
            <a:avLst/>
          </a:prstGeom>
          <a:noFill/>
        </p:spPr>
        <p:txBody>
          <a:bodyPr vert="horz" wrap="square" lIns="0" tIns="0" rIns="0" bIns="0" rtlCol="0" anchor="ctr" anchorCtr="0">
            <a:spAutoFit/>
          </a:bodyPr>
          <a:lstStyle/>
          <a:p>
            <a:pPr marL="171450" indent="-171450">
              <a:buFont typeface="Wingdings" panose="05000000000000000000" pitchFamily="2" charset="2"/>
              <a:buChar char="§"/>
            </a:pPr>
            <a:r>
              <a:rPr lang="en-US" sz="1200" dirty="0"/>
              <a:t>Retirement Checkup to include Advice, Planning with </a:t>
            </a:r>
            <a:r>
              <a:rPr lang="en-US" sz="1200" dirty="0" smtClean="0"/>
              <a:t>spouse</a:t>
            </a:r>
          </a:p>
        </p:txBody>
      </p:sp>
      <p:sp>
        <p:nvSpPr>
          <p:cNvPr id="18" name="TextBox 17"/>
          <p:cNvSpPr txBox="1"/>
          <p:nvPr/>
        </p:nvSpPr>
        <p:spPr>
          <a:xfrm>
            <a:off x="605108" y="1892047"/>
            <a:ext cx="2363190" cy="830997"/>
          </a:xfrm>
          <a:prstGeom prst="rect">
            <a:avLst/>
          </a:prstGeom>
          <a:noFill/>
        </p:spPr>
        <p:txBody>
          <a:bodyPr wrap="square" rtlCol="0">
            <a:spAutoFit/>
          </a:bodyPr>
          <a:lstStyle/>
          <a:p>
            <a:pPr marL="171450" indent="-171450">
              <a:buFont typeface="Arial" panose="020B0604020202020204" pitchFamily="34" charset="0"/>
              <a:buChar char="•"/>
            </a:pPr>
            <a:r>
              <a:rPr lang="en-US" sz="1200" dirty="0" smtClean="0"/>
              <a:t>Expand </a:t>
            </a:r>
            <a:r>
              <a:rPr lang="en-US" sz="1200" dirty="0"/>
              <a:t>Goal Recommendations Experience</a:t>
            </a:r>
          </a:p>
          <a:p>
            <a:endParaRPr lang="en-US" sz="1200" dirty="0" smtClean="0"/>
          </a:p>
        </p:txBody>
      </p:sp>
    </p:spTree>
    <p:extLst>
      <p:ext uri="{BB962C8B-B14F-4D97-AF65-F5344CB8AC3E}">
        <p14:creationId xmlns:p14="http://schemas.microsoft.com/office/powerpoint/2010/main" val="21368203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1395" y="5989"/>
            <a:ext cx="7830186" cy="484185"/>
          </a:xfrm>
        </p:spPr>
        <p:txBody>
          <a:bodyPr>
            <a:normAutofit/>
          </a:bodyPr>
          <a:lstStyle/>
          <a:p>
            <a:r>
              <a:rPr lang="en-US" sz="1800" b="0" i="0" dirty="0" smtClean="0">
                <a:latin typeface="Segoe UI "/>
                <a:ea typeface="Verdana" panose="020B0604030504040204" pitchFamily="34" charset="0"/>
              </a:rPr>
              <a:t>Previous Review – Actionable Status</a:t>
            </a:r>
            <a:endParaRPr lang="en-US" sz="1800" b="0" i="0" dirty="0">
              <a:latin typeface="Segoe UI "/>
              <a:ea typeface="Verdana" panose="020B0604030504040204" pitchFamily="34" charset="0"/>
            </a:endParaRPr>
          </a:p>
        </p:txBody>
      </p:sp>
      <p:graphicFrame>
        <p:nvGraphicFramePr>
          <p:cNvPr id="4" name="Content Placeholder 4"/>
          <p:cNvGraphicFramePr>
            <a:graphicFrameLocks/>
          </p:cNvGraphicFramePr>
          <p:nvPr>
            <p:extLst>
              <p:ext uri="{D42A27DB-BD31-4B8C-83A1-F6EECF244321}">
                <p14:modId xmlns:p14="http://schemas.microsoft.com/office/powerpoint/2010/main" val="3808397299"/>
              </p:ext>
            </p:extLst>
          </p:nvPr>
        </p:nvGraphicFramePr>
        <p:xfrm>
          <a:off x="182880" y="764704"/>
          <a:ext cx="8778240" cy="689200"/>
        </p:xfrm>
        <a:graphic>
          <a:graphicData uri="http://schemas.openxmlformats.org/drawingml/2006/table">
            <a:tbl>
              <a:tblPr firstRow="1" bandRow="1">
                <a:tableStyleId>{93296810-A885-4BE3-A3E7-6D5BEEA58F35}</a:tableStyleId>
              </a:tblPr>
              <a:tblGrid>
                <a:gridCol w="597049">
                  <a:extLst>
                    <a:ext uri="{9D8B030D-6E8A-4147-A177-3AD203B41FA5}">
                      <a16:colId xmlns:a16="http://schemas.microsoft.com/office/drawing/2014/main" val="20000"/>
                    </a:ext>
                  </a:extLst>
                </a:gridCol>
                <a:gridCol w="1317812">
                  <a:extLst>
                    <a:ext uri="{9D8B030D-6E8A-4147-A177-3AD203B41FA5}">
                      <a16:colId xmlns:a16="http://schemas.microsoft.com/office/drawing/2014/main" val="20001"/>
                    </a:ext>
                  </a:extLst>
                </a:gridCol>
                <a:gridCol w="1183341">
                  <a:extLst>
                    <a:ext uri="{9D8B030D-6E8A-4147-A177-3AD203B41FA5}">
                      <a16:colId xmlns:a16="http://schemas.microsoft.com/office/drawing/2014/main" val="20002"/>
                    </a:ext>
                  </a:extLst>
                </a:gridCol>
                <a:gridCol w="1290918">
                  <a:extLst>
                    <a:ext uri="{9D8B030D-6E8A-4147-A177-3AD203B41FA5}">
                      <a16:colId xmlns:a16="http://schemas.microsoft.com/office/drawing/2014/main" val="20003"/>
                    </a:ext>
                  </a:extLst>
                </a:gridCol>
                <a:gridCol w="1097280">
                  <a:extLst>
                    <a:ext uri="{9D8B030D-6E8A-4147-A177-3AD203B41FA5}">
                      <a16:colId xmlns:a16="http://schemas.microsoft.com/office/drawing/2014/main" val="20004"/>
                    </a:ext>
                  </a:extLst>
                </a:gridCol>
                <a:gridCol w="1363532">
                  <a:extLst>
                    <a:ext uri="{9D8B030D-6E8A-4147-A177-3AD203B41FA5}">
                      <a16:colId xmlns:a16="http://schemas.microsoft.com/office/drawing/2014/main" val="20005"/>
                    </a:ext>
                  </a:extLst>
                </a:gridCol>
                <a:gridCol w="1102659">
                  <a:extLst>
                    <a:ext uri="{9D8B030D-6E8A-4147-A177-3AD203B41FA5}">
                      <a16:colId xmlns:a16="http://schemas.microsoft.com/office/drawing/2014/main" val="20006"/>
                    </a:ext>
                  </a:extLst>
                </a:gridCol>
                <a:gridCol w="825649">
                  <a:extLst>
                    <a:ext uri="{9D8B030D-6E8A-4147-A177-3AD203B41FA5}">
                      <a16:colId xmlns:a16="http://schemas.microsoft.com/office/drawing/2014/main" val="20007"/>
                    </a:ext>
                  </a:extLst>
                </a:gridCol>
              </a:tblGrid>
              <a:tr h="689200">
                <a:tc>
                  <a:txBody>
                    <a:bodyPr/>
                    <a:lstStyle/>
                    <a:p>
                      <a:pPr algn="ctr"/>
                      <a:r>
                        <a:rPr lang="en-US" sz="1200" dirty="0" smtClean="0">
                          <a:latin typeface="+mj-lt"/>
                          <a:cs typeface="Calibri" panose="020F0502020204030204" pitchFamily="34" charset="0"/>
                        </a:rPr>
                        <a:t>#</a:t>
                      </a:r>
                      <a:endParaRPr lang="en-US" sz="1200" b="1" dirty="0">
                        <a:latin typeface="+mj-lt"/>
                        <a:ea typeface="Verdana" panose="020B0604030504040204" pitchFamily="34" charset="0"/>
                        <a:cs typeface="Calibri" panose="020F0502020204030204" pitchFamily="34" charset="0"/>
                      </a:endParaRPr>
                    </a:p>
                  </a:txBody>
                  <a:tcPr anchor="ctr">
                    <a:solidFill>
                      <a:srgbClr val="0B3CA4"/>
                    </a:solidFill>
                  </a:tcPr>
                </a:tc>
                <a:tc>
                  <a:txBody>
                    <a:bodyPr/>
                    <a:lstStyle/>
                    <a:p>
                      <a:pPr algn="ctr"/>
                      <a:r>
                        <a:rPr lang="en-US" sz="1200" dirty="0" smtClean="0">
                          <a:latin typeface="+mj-lt"/>
                          <a:cs typeface="Calibri" panose="020F0502020204030204" pitchFamily="34" charset="0"/>
                        </a:rPr>
                        <a:t>Actions</a:t>
                      </a:r>
                      <a:endParaRPr lang="en-US" sz="1200" b="1" dirty="0">
                        <a:latin typeface="+mj-lt"/>
                        <a:ea typeface="Verdana" panose="020B0604030504040204" pitchFamily="34" charset="0"/>
                        <a:cs typeface="Calibri" panose="020F0502020204030204" pitchFamily="34" charset="0"/>
                      </a:endParaRPr>
                    </a:p>
                  </a:txBody>
                  <a:tcPr anchor="ctr">
                    <a:solidFill>
                      <a:srgbClr val="0B3CA4"/>
                    </a:solidFill>
                  </a:tcPr>
                </a:tc>
                <a:tc>
                  <a:txBody>
                    <a:bodyPr/>
                    <a:lstStyle/>
                    <a:p>
                      <a:pPr algn="ctr"/>
                      <a:r>
                        <a:rPr lang="en-US" sz="1200" dirty="0" smtClean="0">
                          <a:latin typeface="+mj-lt"/>
                          <a:cs typeface="Calibri" panose="020F0502020204030204" pitchFamily="34" charset="0"/>
                        </a:rPr>
                        <a:t>Review Date</a:t>
                      </a:r>
                      <a:endParaRPr lang="en-US" sz="1200" b="1" dirty="0">
                        <a:latin typeface="+mj-lt"/>
                        <a:ea typeface="Verdana" panose="020B0604030504040204" pitchFamily="34" charset="0"/>
                        <a:cs typeface="Calibri" panose="020F0502020204030204" pitchFamily="34" charset="0"/>
                      </a:endParaRPr>
                    </a:p>
                  </a:txBody>
                  <a:tcPr anchor="ctr">
                    <a:solidFill>
                      <a:srgbClr val="0B3CA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latin typeface="+mj-lt"/>
                          <a:cs typeface="Calibri" panose="020F0502020204030204" pitchFamily="34" charset="0"/>
                        </a:rPr>
                        <a:t>Responsibility</a:t>
                      </a:r>
                      <a:endParaRPr lang="en-US" sz="1200" b="1" dirty="0" smtClean="0">
                        <a:latin typeface="+mj-lt"/>
                        <a:ea typeface="Verdana" panose="020B0604030504040204" pitchFamily="34" charset="0"/>
                        <a:cs typeface="Calibri" panose="020F0502020204030204" pitchFamily="34" charset="0"/>
                      </a:endParaRPr>
                    </a:p>
                  </a:txBody>
                  <a:tcPr anchor="ctr">
                    <a:solidFill>
                      <a:srgbClr val="0B3CA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latin typeface="+mj-lt"/>
                          <a:cs typeface="Calibri" panose="020F0502020204030204" pitchFamily="34" charset="0"/>
                        </a:rPr>
                        <a:t>Target Date</a:t>
                      </a:r>
                      <a:endParaRPr lang="en-US" sz="1200" kern="1200" dirty="0" smtClean="0">
                        <a:solidFill>
                          <a:schemeClr val="dk1"/>
                        </a:solidFill>
                        <a:latin typeface="+mj-lt"/>
                        <a:ea typeface="+mn-ea"/>
                        <a:cs typeface="Calibri" panose="020F0502020204030204" pitchFamily="34" charset="0"/>
                      </a:endParaRPr>
                    </a:p>
                  </a:txBody>
                  <a:tcPr anchor="ctr">
                    <a:solidFill>
                      <a:srgbClr val="0B3CA4"/>
                    </a:solidFill>
                  </a:tcPr>
                </a:tc>
                <a:tc>
                  <a:txBody>
                    <a:bodyPr/>
                    <a:lstStyle/>
                    <a:p>
                      <a:pPr algn="ctr"/>
                      <a:r>
                        <a:rPr lang="en-US" sz="1200" dirty="0" smtClean="0">
                          <a:latin typeface="+mj-lt"/>
                          <a:cs typeface="Calibri" panose="020F0502020204030204" pitchFamily="34" charset="0"/>
                        </a:rPr>
                        <a:t>Actual C</a:t>
                      </a:r>
                      <a:r>
                        <a:rPr lang="en-US" sz="1200" baseline="0" dirty="0" smtClean="0">
                          <a:latin typeface="+mj-lt"/>
                          <a:cs typeface="Calibri" panose="020F0502020204030204" pitchFamily="34" charset="0"/>
                        </a:rPr>
                        <a:t>losure </a:t>
                      </a:r>
                      <a:r>
                        <a:rPr lang="en-US" sz="1200" dirty="0" smtClean="0">
                          <a:latin typeface="+mj-lt"/>
                          <a:cs typeface="Calibri" panose="020F0502020204030204" pitchFamily="34" charset="0"/>
                        </a:rPr>
                        <a:t>Date</a:t>
                      </a:r>
                      <a:endParaRPr lang="en-US" sz="1200" b="1" dirty="0">
                        <a:latin typeface="+mj-lt"/>
                        <a:ea typeface="Verdana" panose="020B0604030504040204" pitchFamily="34" charset="0"/>
                        <a:cs typeface="Calibri" panose="020F0502020204030204" pitchFamily="34" charset="0"/>
                      </a:endParaRPr>
                    </a:p>
                  </a:txBody>
                  <a:tcPr anchor="ctr">
                    <a:solidFill>
                      <a:srgbClr val="0B3CA4"/>
                    </a:solidFill>
                  </a:tcPr>
                </a:tc>
                <a:tc>
                  <a:txBody>
                    <a:bodyPr/>
                    <a:lstStyle/>
                    <a:p>
                      <a:pPr algn="ctr"/>
                      <a:r>
                        <a:rPr lang="en-US" sz="1200" dirty="0" smtClean="0">
                          <a:latin typeface="+mj-lt"/>
                          <a:cs typeface="Calibri" panose="020F0502020204030204" pitchFamily="34" charset="0"/>
                        </a:rPr>
                        <a:t>Status</a:t>
                      </a:r>
                      <a:endParaRPr lang="en-US" sz="1200" b="1" dirty="0">
                        <a:latin typeface="+mj-lt"/>
                        <a:ea typeface="Verdana" panose="020B0604030504040204" pitchFamily="34" charset="0"/>
                        <a:cs typeface="Calibri" panose="020F0502020204030204" pitchFamily="34" charset="0"/>
                      </a:endParaRPr>
                    </a:p>
                  </a:txBody>
                  <a:tcPr anchor="ctr">
                    <a:solidFill>
                      <a:srgbClr val="0B3CA4"/>
                    </a:solidFill>
                  </a:tcPr>
                </a:tc>
                <a:tc>
                  <a:txBody>
                    <a:bodyPr/>
                    <a:lstStyle/>
                    <a:p>
                      <a:pPr marL="0" algn="ctr"/>
                      <a:r>
                        <a:rPr lang="en-US" sz="1200" dirty="0" smtClean="0">
                          <a:latin typeface="+mj-lt"/>
                          <a:cs typeface="Calibri" panose="020F0502020204030204" pitchFamily="34" charset="0"/>
                        </a:rPr>
                        <a:t>Remarks</a:t>
                      </a:r>
                      <a:endParaRPr lang="en-US" sz="1200" b="1" dirty="0">
                        <a:latin typeface="+mj-lt"/>
                        <a:ea typeface="Verdana" panose="020B0604030504040204" pitchFamily="34" charset="0"/>
                        <a:cs typeface="Calibri" panose="020F0502020204030204" pitchFamily="34" charset="0"/>
                      </a:endParaRPr>
                    </a:p>
                  </a:txBody>
                  <a:tcPr anchor="ctr">
                    <a:solidFill>
                      <a:srgbClr val="0B3CA4"/>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7657811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Accolades</a:t>
            </a:r>
            <a:endParaRPr lang="en-US" dirty="0"/>
          </a:p>
        </p:txBody>
      </p:sp>
      <p:sp>
        <p:nvSpPr>
          <p:cNvPr id="2" name="Rounded Rectangular Callout 1"/>
          <p:cNvSpPr/>
          <p:nvPr/>
        </p:nvSpPr>
        <p:spPr>
          <a:xfrm>
            <a:off x="285749" y="611235"/>
            <a:ext cx="8558214" cy="2185987"/>
          </a:xfrm>
          <a:prstGeom prst="wedgeRoundRectCallout">
            <a:avLst>
              <a:gd name="adj1" fmla="val -34025"/>
              <a:gd name="adj2" fmla="val 59886"/>
              <a:gd name="adj3" fmla="val 16667"/>
            </a:avLst>
          </a:prstGeom>
          <a:solidFill>
            <a:srgbClr val="0B3C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t>Blandford, Scott M, EVP, Chief Digital Officer </a:t>
            </a:r>
            <a:r>
              <a:rPr lang="en-US" sz="1400" dirty="0"/>
              <a:t>after Rapid </a:t>
            </a:r>
            <a:r>
              <a:rPr lang="en-US" sz="1400" dirty="0" smtClean="0"/>
              <a:t>release</a:t>
            </a:r>
            <a:endParaRPr lang="en-US" sz="1400" dirty="0"/>
          </a:p>
          <a:p>
            <a:pPr>
              <a:spcBef>
                <a:spcPts val="600"/>
              </a:spcBef>
            </a:pPr>
            <a:r>
              <a:rPr lang="en-US" sz="1400" i="1" dirty="0"/>
              <a:t>Rapid Release Expo Awesome!!!!  Congrats all - this is the future!</a:t>
            </a:r>
          </a:p>
          <a:p>
            <a:endParaRPr lang="en-US" sz="1400" dirty="0"/>
          </a:p>
          <a:p>
            <a:pPr>
              <a:spcBef>
                <a:spcPts val="600"/>
              </a:spcBef>
            </a:pPr>
            <a:r>
              <a:rPr lang="en-US" sz="1400" b="1" dirty="0"/>
              <a:t>Arnold, Chad , SMD, </a:t>
            </a:r>
            <a:r>
              <a:rPr lang="en-US" sz="1400" dirty="0"/>
              <a:t>after Rapid </a:t>
            </a:r>
            <a:r>
              <a:rPr lang="en-US" sz="1400" dirty="0" smtClean="0"/>
              <a:t>release</a:t>
            </a:r>
            <a:r>
              <a:rPr lang="en-US" sz="1400" b="1" dirty="0"/>
              <a:t/>
            </a:r>
            <a:br>
              <a:rPr lang="en-US" sz="1400" b="1" dirty="0"/>
            </a:br>
            <a:r>
              <a:rPr lang="en-US" sz="1400" i="1" dirty="0"/>
              <a:t>What an amazing accomplishment team!  </a:t>
            </a:r>
          </a:p>
          <a:p>
            <a:r>
              <a:rPr lang="en-US" sz="1400" i="1" dirty="0"/>
              <a:t>Scott just shared your success with the new release process during Blake’s leadership meeting.  Very impressive! </a:t>
            </a:r>
          </a:p>
        </p:txBody>
      </p:sp>
      <p:sp>
        <p:nvSpPr>
          <p:cNvPr id="6" name="Rounded Rectangular Callout 5"/>
          <p:cNvSpPr/>
          <p:nvPr/>
        </p:nvSpPr>
        <p:spPr>
          <a:xfrm>
            <a:off x="285749" y="3100388"/>
            <a:ext cx="8558214" cy="2897339"/>
          </a:xfrm>
          <a:prstGeom prst="wedgeRoundRectCallout">
            <a:avLst>
              <a:gd name="adj1" fmla="val -34192"/>
              <a:gd name="adj2" fmla="val 56697"/>
              <a:gd name="adj3" fmla="val 16667"/>
            </a:avLst>
          </a:prstGeom>
          <a:solidFill>
            <a:srgbClr val="0092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t>Mohamed, </a:t>
            </a:r>
            <a:r>
              <a:rPr lang="en-US" sz="1400" b="1" dirty="0" err="1"/>
              <a:t>Fizal</a:t>
            </a:r>
            <a:r>
              <a:rPr lang="en-US" sz="1400" b="1" dirty="0"/>
              <a:t>, </a:t>
            </a:r>
            <a:r>
              <a:rPr lang="en-US" sz="1400" b="1" dirty="0" err="1"/>
              <a:t>Sr</a:t>
            </a:r>
            <a:r>
              <a:rPr lang="en-US" sz="1400" b="1" dirty="0"/>
              <a:t> </a:t>
            </a:r>
            <a:r>
              <a:rPr lang="en-US" sz="1400" b="1" dirty="0" err="1"/>
              <a:t>Mgr</a:t>
            </a:r>
            <a:r>
              <a:rPr lang="en-US" sz="1400" b="1" dirty="0"/>
              <a:t>, </a:t>
            </a:r>
            <a:r>
              <a:rPr lang="en-US" sz="1400" b="1" dirty="0" err="1"/>
              <a:t>Sr</a:t>
            </a:r>
            <a:r>
              <a:rPr lang="en-US" sz="1400" b="1" dirty="0"/>
              <a:t> Lead Architecture Manager, DIT Metrics and Analytics Tech ,TIAA </a:t>
            </a:r>
            <a:endParaRPr lang="en-US" sz="1400" i="1" dirty="0"/>
          </a:p>
          <a:p>
            <a:pPr>
              <a:spcBef>
                <a:spcPts val="600"/>
              </a:spcBef>
            </a:pPr>
            <a:r>
              <a:rPr lang="en-US" sz="1400" i="1" dirty="0"/>
              <a:t>“I wanted to take this opportunity to recognize and appreciate the contributions of the RoboAdvisor team. In the last 6-8 months, the team has gone through a lot of changes including team structure changes, process changes, platform migration, etc.  In addition to the technical and domain expertise, they have also demonstrated a very high work ethics.</a:t>
            </a:r>
          </a:p>
          <a:p>
            <a:endParaRPr lang="en-US" sz="1400" i="1" dirty="0"/>
          </a:p>
          <a:p>
            <a:r>
              <a:rPr lang="en-US" sz="1400" i="1" dirty="0"/>
              <a:t>I want to specially mention about the trio </a:t>
            </a:r>
            <a:r>
              <a:rPr lang="en-US" sz="1400" b="1" i="1" dirty="0"/>
              <a:t>Athira</a:t>
            </a:r>
            <a:r>
              <a:rPr lang="en-US" sz="1400" i="1" dirty="0"/>
              <a:t>, </a:t>
            </a:r>
            <a:r>
              <a:rPr lang="en-US" sz="1400" b="1" i="1" dirty="0" err="1"/>
              <a:t>Bala</a:t>
            </a:r>
            <a:r>
              <a:rPr lang="en-US" sz="1400" i="1" dirty="0"/>
              <a:t> and </a:t>
            </a:r>
            <a:r>
              <a:rPr lang="en-US" sz="1400" b="1" i="1" dirty="0"/>
              <a:t>Sabari</a:t>
            </a:r>
            <a:r>
              <a:rPr lang="en-US" sz="1400" i="1" dirty="0"/>
              <a:t> at onsite, who not only did adapt to these changes well, but embraced and excelled in them. For instance, after losing our scrum master, we challenged them to take up that role and run the scrum team. They got out of their comfort zone, stepped up and have been running the scrum teams successfully ever since then. </a:t>
            </a:r>
          </a:p>
          <a:p>
            <a:r>
              <a:rPr lang="en-US" sz="1400" i="1" dirty="0"/>
              <a:t>Once again team, keep up the great work. We are very glad to have you all as part of the team</a:t>
            </a:r>
            <a:r>
              <a:rPr lang="en-US" sz="1400" i="1" dirty="0" smtClean="0"/>
              <a:t>.”</a:t>
            </a:r>
            <a:endParaRPr lang="en-US" sz="1400" i="1" dirty="0"/>
          </a:p>
        </p:txBody>
      </p:sp>
    </p:spTree>
    <p:extLst>
      <p:ext uri="{BB962C8B-B14F-4D97-AF65-F5344CB8AC3E}">
        <p14:creationId xmlns:p14="http://schemas.microsoft.com/office/powerpoint/2010/main" val="4895946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txBox="1">
            <a:spLocks/>
          </p:cNvSpPr>
          <p:nvPr/>
        </p:nvSpPr>
        <p:spPr>
          <a:xfrm>
            <a:off x="306751" y="6490741"/>
            <a:ext cx="649948" cy="30480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000000">
                    <a:tint val="75000"/>
                  </a:srgbClr>
                </a:solidFill>
              </a:rPr>
              <a:t>#</a:t>
            </a:r>
            <a:fld id="{1FEA9ED0-9C3F-416F-87A7-7224DF63F4A3}" type="slidenum">
              <a:rPr lang="en-US" smtClean="0">
                <a:solidFill>
                  <a:srgbClr val="000000">
                    <a:tint val="75000"/>
                  </a:srgbClr>
                </a:solidFill>
              </a:rPr>
              <a:pPr algn="l"/>
              <a:t>24</a:t>
            </a:fld>
            <a:endParaRPr lang="en-US" dirty="0">
              <a:solidFill>
                <a:srgbClr val="000000">
                  <a:tint val="75000"/>
                </a:srgbClr>
              </a:solidFill>
            </a:endParaRPr>
          </a:p>
        </p:txBody>
      </p:sp>
      <p:sp>
        <p:nvSpPr>
          <p:cNvPr id="5" name="Title 1"/>
          <p:cNvSpPr>
            <a:spLocks noGrp="1"/>
          </p:cNvSpPr>
          <p:nvPr>
            <p:ph type="title"/>
          </p:nvPr>
        </p:nvSpPr>
        <p:spPr>
          <a:xfrm>
            <a:off x="0" y="2093915"/>
            <a:ext cx="7407275" cy="2378075"/>
          </a:xfrm>
          <a:solidFill>
            <a:srgbClr val="00B0F0"/>
          </a:solidFill>
        </p:spPr>
        <p:txBody>
          <a:bodyPr>
            <a:normAutofit/>
          </a:bodyPr>
          <a:lstStyle/>
          <a:p>
            <a:pPr eaLnBrk="1" hangingPunct="1"/>
            <a:r>
              <a:rPr lang="en-GB" sz="4400" i="0" kern="1200" dirty="0">
                <a:solidFill>
                  <a:schemeClr val="tx1"/>
                </a:solidFill>
                <a:latin typeface="+mj-lt"/>
                <a:ea typeface="ＭＳ Ｐゴシック"/>
                <a:cs typeface="ＭＳ Ｐゴシック"/>
              </a:rPr>
              <a:t>Appendix</a:t>
            </a:r>
          </a:p>
        </p:txBody>
      </p:sp>
    </p:spTree>
    <p:extLst>
      <p:ext uri="{BB962C8B-B14F-4D97-AF65-F5344CB8AC3E}">
        <p14:creationId xmlns:p14="http://schemas.microsoft.com/office/powerpoint/2010/main" val="31049152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Screenshots (if any)</a:t>
            </a:r>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4330056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504201" y="3000375"/>
            <a:ext cx="2108782" cy="523220"/>
          </a:xfrm>
          <a:prstGeom prst="rect">
            <a:avLst/>
          </a:prstGeom>
          <a:noFill/>
        </p:spPr>
        <p:txBody>
          <a:bodyPr wrap="none" rtlCol="0">
            <a:spAutoFit/>
          </a:bodyPr>
          <a:lstStyle/>
          <a:p>
            <a:r>
              <a:rPr lang="en-US" sz="2800" b="1" dirty="0" smtClean="0">
                <a:solidFill>
                  <a:srgbClr val="0070C0"/>
                </a:solidFill>
                <a:latin typeface="Segoe UI "/>
              </a:rPr>
              <a:t>Thank You!</a:t>
            </a:r>
            <a:endParaRPr lang="en-US" sz="2800" b="1" dirty="0">
              <a:solidFill>
                <a:srgbClr val="0070C0"/>
              </a:solidFill>
              <a:latin typeface="Segoe UI "/>
            </a:endParaRPr>
          </a:p>
        </p:txBody>
      </p:sp>
    </p:spTree>
    <p:extLst>
      <p:ext uri="{BB962C8B-B14F-4D97-AF65-F5344CB8AC3E}">
        <p14:creationId xmlns:p14="http://schemas.microsoft.com/office/powerpoint/2010/main" val="16580940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 Same Side Corner Rectangle 7"/>
          <p:cNvSpPr/>
          <p:nvPr/>
        </p:nvSpPr>
        <p:spPr>
          <a:xfrm rot="5400000">
            <a:off x="3728310" y="-604228"/>
            <a:ext cx="2171235" cy="7923162"/>
          </a:xfrm>
          <a:prstGeom prst="round2SameRect">
            <a:avLst/>
          </a:prstGeom>
          <a:solidFill>
            <a:schemeClr val="accent1">
              <a:lumMod val="40000"/>
              <a:lumOff val="60000"/>
            </a:schemeClr>
          </a:solidFill>
        </p:spPr>
        <p:txBody>
          <a:bodyPr vert="horz" lIns="91440" tIns="45720" rIns="91440" bIns="45720" rtlCol="0" anchor="ctr">
            <a:normAutofit/>
          </a:bodyPr>
          <a:lstStyle/>
          <a:p>
            <a:endParaRPr lang="en-US" sz="4400" b="1" dirty="0">
              <a:solidFill>
                <a:schemeClr val="tx1"/>
              </a:solidFill>
              <a:latin typeface="+mj-lt"/>
              <a:ea typeface="ＭＳ Ｐゴシック"/>
              <a:cs typeface="ＭＳ Ｐゴシック"/>
            </a:endParaRPr>
          </a:p>
        </p:txBody>
      </p:sp>
      <p:sp>
        <p:nvSpPr>
          <p:cNvPr id="7" name="Slide Number Placeholder 4"/>
          <p:cNvSpPr txBox="1">
            <a:spLocks/>
          </p:cNvSpPr>
          <p:nvPr/>
        </p:nvSpPr>
        <p:spPr>
          <a:xfrm>
            <a:off x="306751" y="6490741"/>
            <a:ext cx="649948" cy="30480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000000">
                    <a:tint val="75000"/>
                  </a:srgbClr>
                </a:solidFill>
              </a:rPr>
              <a:t>#</a:t>
            </a:r>
            <a:fld id="{1FEA9ED0-9C3F-416F-87A7-7224DF63F4A3}" type="slidenum">
              <a:rPr lang="en-US" smtClean="0">
                <a:solidFill>
                  <a:srgbClr val="000000">
                    <a:tint val="75000"/>
                  </a:srgbClr>
                </a:solidFill>
              </a:rPr>
              <a:pPr algn="l"/>
              <a:t>3</a:t>
            </a:fld>
            <a:endParaRPr lang="en-US" dirty="0">
              <a:solidFill>
                <a:srgbClr val="000000">
                  <a:tint val="75000"/>
                </a:srgbClr>
              </a:solidFill>
            </a:endParaRPr>
          </a:p>
        </p:txBody>
      </p:sp>
      <p:sp>
        <p:nvSpPr>
          <p:cNvPr id="2" name="Round Same Side Corner Rectangle 1"/>
          <p:cNvSpPr/>
          <p:nvPr/>
        </p:nvSpPr>
        <p:spPr>
          <a:xfrm rot="5400000">
            <a:off x="3143287" y="-992258"/>
            <a:ext cx="2388358" cy="8674940"/>
          </a:xfrm>
          <a:prstGeom prst="round2SameRect">
            <a:avLst/>
          </a:prstGeom>
          <a:solidFill>
            <a:srgbClr val="00B0F0"/>
          </a:solidFill>
        </p:spPr>
        <p:txBody>
          <a:bodyPr vert="horz" lIns="91440" tIns="45720" rIns="91440" bIns="45720" rtlCol="0" anchor="ctr">
            <a:normAutofit/>
          </a:bodyPr>
          <a:lstStyle/>
          <a:p>
            <a:endParaRPr lang="en-US" sz="4400" b="1" dirty="0">
              <a:solidFill>
                <a:schemeClr val="tx1"/>
              </a:solidFill>
              <a:latin typeface="+mj-lt"/>
              <a:ea typeface="ＭＳ Ｐゴシック"/>
              <a:cs typeface="ＭＳ Ｐゴシック"/>
            </a:endParaRPr>
          </a:p>
        </p:txBody>
      </p:sp>
      <p:sp>
        <p:nvSpPr>
          <p:cNvPr id="4" name="Rectangle 3"/>
          <p:cNvSpPr/>
          <p:nvPr/>
        </p:nvSpPr>
        <p:spPr>
          <a:xfrm>
            <a:off x="0" y="2972631"/>
            <a:ext cx="8674936" cy="707886"/>
          </a:xfrm>
          <a:prstGeom prst="rect">
            <a:avLst/>
          </a:prstGeom>
        </p:spPr>
        <p:txBody>
          <a:bodyPr wrap="square">
            <a:spAutoFit/>
          </a:bodyPr>
          <a:lstStyle/>
          <a:p>
            <a:r>
              <a:rPr lang="en-GB" sz="4000" b="1" dirty="0" smtClean="0">
                <a:latin typeface="+mj-lt"/>
                <a:ea typeface="ＭＳ Ｐゴシック"/>
                <a:cs typeface="ＭＳ Ｐゴシック"/>
              </a:rPr>
              <a:t>TIAA Alexa Skill </a:t>
            </a:r>
            <a:r>
              <a:rPr lang="en-GB" sz="4000" b="1" dirty="0" smtClean="0">
                <a:latin typeface="+mj-lt"/>
                <a:ea typeface="ＭＳ Ｐゴシック"/>
                <a:cs typeface="ＭＳ Ｐゴシック"/>
              </a:rPr>
              <a:t>– </a:t>
            </a:r>
            <a:r>
              <a:rPr lang="en-US" sz="4000" b="1" dirty="0" smtClean="0">
                <a:latin typeface="Segoe UI "/>
                <a:ea typeface="Segoe UI" panose="020B0502040204020203" pitchFamily="34" charset="0"/>
                <a:cs typeface="Segoe UI" panose="020B0502040204020203" pitchFamily="34" charset="0"/>
              </a:rPr>
              <a:t>User Experience</a:t>
            </a:r>
            <a:endParaRPr lang="en-US" sz="4000" b="1" dirty="0">
              <a:latin typeface="+mj-lt"/>
              <a:ea typeface="ＭＳ Ｐゴシック"/>
              <a:cs typeface="ＭＳ Ｐゴシック"/>
            </a:endParaRPr>
          </a:p>
        </p:txBody>
      </p:sp>
    </p:spTree>
    <p:extLst>
      <p:ext uri="{BB962C8B-B14F-4D97-AF65-F5344CB8AC3E}">
        <p14:creationId xmlns:p14="http://schemas.microsoft.com/office/powerpoint/2010/main" val="32422326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99733" y="878089"/>
            <a:ext cx="6351586" cy="4842205"/>
            <a:chOff x="1230547" y="1028214"/>
            <a:chExt cx="6351586" cy="4842205"/>
          </a:xfrm>
        </p:grpSpPr>
        <p:sp>
          <p:nvSpPr>
            <p:cNvPr id="8" name="Bent-Up Arrow 7"/>
            <p:cNvSpPr/>
            <p:nvPr/>
          </p:nvSpPr>
          <p:spPr>
            <a:xfrm rot="5400000">
              <a:off x="1428739" y="1857460"/>
              <a:ext cx="748066" cy="851647"/>
            </a:xfrm>
            <a:prstGeom prst="bentUpArrow">
              <a:avLst>
                <a:gd name="adj1" fmla="val 32840"/>
                <a:gd name="adj2" fmla="val 25000"/>
                <a:gd name="adj3" fmla="val 35780"/>
              </a:avLst>
            </a:prstGeom>
            <a:solidFill>
              <a:schemeClr val="accent1">
                <a:lumMod val="20000"/>
                <a:lumOff val="80000"/>
              </a:schemeClr>
            </a:solidFill>
          </p:spPr>
          <p:style>
            <a:lnRef idx="2">
              <a:schemeClr val="lt1">
                <a:hueOff val="0"/>
                <a:satOff val="0"/>
                <a:lumOff val="0"/>
                <a:alphaOff val="0"/>
              </a:schemeClr>
            </a:lnRef>
            <a:fillRef idx="1">
              <a:schemeClr val="accent2">
                <a:tint val="50000"/>
                <a:hueOff val="0"/>
                <a:satOff val="0"/>
                <a:lumOff val="0"/>
                <a:alphaOff val="0"/>
              </a:schemeClr>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9" name="Freeform 8"/>
            <p:cNvSpPr/>
            <p:nvPr/>
          </p:nvSpPr>
          <p:spPr>
            <a:xfrm>
              <a:off x="1230547" y="1028214"/>
              <a:ext cx="1259303" cy="881471"/>
            </a:xfrm>
            <a:custGeom>
              <a:avLst/>
              <a:gdLst>
                <a:gd name="connsiteX0" fmla="*/ 0 w 1259303"/>
                <a:gd name="connsiteY0" fmla="*/ 146941 h 881471"/>
                <a:gd name="connsiteX1" fmla="*/ 146941 w 1259303"/>
                <a:gd name="connsiteY1" fmla="*/ 0 h 881471"/>
                <a:gd name="connsiteX2" fmla="*/ 1112362 w 1259303"/>
                <a:gd name="connsiteY2" fmla="*/ 0 h 881471"/>
                <a:gd name="connsiteX3" fmla="*/ 1259303 w 1259303"/>
                <a:gd name="connsiteY3" fmla="*/ 146941 h 881471"/>
                <a:gd name="connsiteX4" fmla="*/ 1259303 w 1259303"/>
                <a:gd name="connsiteY4" fmla="*/ 734530 h 881471"/>
                <a:gd name="connsiteX5" fmla="*/ 1112362 w 1259303"/>
                <a:gd name="connsiteY5" fmla="*/ 881471 h 881471"/>
                <a:gd name="connsiteX6" fmla="*/ 146941 w 1259303"/>
                <a:gd name="connsiteY6" fmla="*/ 881471 h 881471"/>
                <a:gd name="connsiteX7" fmla="*/ 0 w 1259303"/>
                <a:gd name="connsiteY7" fmla="*/ 734530 h 881471"/>
                <a:gd name="connsiteX8" fmla="*/ 0 w 1259303"/>
                <a:gd name="connsiteY8" fmla="*/ 146941 h 881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9303" h="881471">
                  <a:moveTo>
                    <a:pt x="0" y="146941"/>
                  </a:moveTo>
                  <a:cubicBezTo>
                    <a:pt x="0" y="65788"/>
                    <a:pt x="65788" y="0"/>
                    <a:pt x="146941" y="0"/>
                  </a:cubicBezTo>
                  <a:lnTo>
                    <a:pt x="1112362" y="0"/>
                  </a:lnTo>
                  <a:cubicBezTo>
                    <a:pt x="1193515" y="0"/>
                    <a:pt x="1259303" y="65788"/>
                    <a:pt x="1259303" y="146941"/>
                  </a:cubicBezTo>
                  <a:lnTo>
                    <a:pt x="1259303" y="734530"/>
                  </a:lnTo>
                  <a:cubicBezTo>
                    <a:pt x="1259303" y="815683"/>
                    <a:pt x="1193515" y="881471"/>
                    <a:pt x="1112362" y="881471"/>
                  </a:cubicBezTo>
                  <a:lnTo>
                    <a:pt x="146941" y="881471"/>
                  </a:lnTo>
                  <a:cubicBezTo>
                    <a:pt x="65788" y="881471"/>
                    <a:pt x="0" y="815683"/>
                    <a:pt x="0" y="734530"/>
                  </a:cubicBezTo>
                  <a:lnTo>
                    <a:pt x="0" y="146941"/>
                  </a:lnTo>
                  <a:close/>
                </a:path>
              </a:pathLst>
            </a:custGeom>
            <a:solidFill>
              <a:srgbClr val="00B0F0">
                <a:alpha val="90000"/>
              </a:srgbClr>
            </a:solidFill>
          </p:spPr>
          <p:style>
            <a:lnRef idx="2">
              <a:schemeClr val="lt1">
                <a:hueOff val="0"/>
                <a:satOff val="0"/>
                <a:lumOff val="0"/>
                <a:alphaOff val="0"/>
              </a:schemeClr>
            </a:lnRef>
            <a:fillRef idx="1">
              <a:schemeClr val="accent2">
                <a:alpha val="90000"/>
                <a:hueOff val="0"/>
                <a:satOff val="0"/>
                <a:lumOff val="0"/>
                <a:alphaOff val="0"/>
              </a:schemeClr>
            </a:fillRef>
            <a:effectRef idx="0">
              <a:schemeClr val="accent2">
                <a:alpha val="90000"/>
                <a:hueOff val="0"/>
                <a:satOff val="0"/>
                <a:lumOff val="0"/>
                <a:alphaOff val="0"/>
              </a:schemeClr>
            </a:effectRef>
            <a:fontRef idx="minor">
              <a:schemeClr val="lt1"/>
            </a:fontRef>
          </p:style>
          <p:txBody>
            <a:bodyPr spcFirstLastPara="0" vert="horz" wrap="square" lIns="157338" tIns="157338" rIns="157338" bIns="157338" numCol="1" spcCol="1270" anchor="ctr" anchorCtr="0">
              <a:noAutofit/>
            </a:bodyPr>
            <a:lstStyle/>
            <a:p>
              <a:pPr lvl="0" algn="ctr" defTabSz="1333500">
                <a:lnSpc>
                  <a:spcPct val="90000"/>
                </a:lnSpc>
                <a:spcBef>
                  <a:spcPct val="0"/>
                </a:spcBef>
                <a:spcAft>
                  <a:spcPct val="35000"/>
                </a:spcAft>
              </a:pPr>
              <a:endParaRPr lang="en-US" sz="3000" kern="1200" dirty="0"/>
            </a:p>
          </p:txBody>
        </p:sp>
        <p:sp>
          <p:nvSpPr>
            <p:cNvPr id="10" name="Freeform 9"/>
            <p:cNvSpPr/>
            <p:nvPr/>
          </p:nvSpPr>
          <p:spPr>
            <a:xfrm>
              <a:off x="2489851" y="1112282"/>
              <a:ext cx="915897" cy="712444"/>
            </a:xfrm>
            <a:custGeom>
              <a:avLst/>
              <a:gdLst>
                <a:gd name="connsiteX0" fmla="*/ 0 w 915897"/>
                <a:gd name="connsiteY0" fmla="*/ 0 h 712444"/>
                <a:gd name="connsiteX1" fmla="*/ 915897 w 915897"/>
                <a:gd name="connsiteY1" fmla="*/ 0 h 712444"/>
                <a:gd name="connsiteX2" fmla="*/ 915897 w 915897"/>
                <a:gd name="connsiteY2" fmla="*/ 712444 h 712444"/>
                <a:gd name="connsiteX3" fmla="*/ 0 w 915897"/>
                <a:gd name="connsiteY3" fmla="*/ 712444 h 712444"/>
                <a:gd name="connsiteX4" fmla="*/ 0 w 915897"/>
                <a:gd name="connsiteY4" fmla="*/ 0 h 712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897" h="712444">
                  <a:moveTo>
                    <a:pt x="0" y="0"/>
                  </a:moveTo>
                  <a:lnTo>
                    <a:pt x="915897" y="0"/>
                  </a:lnTo>
                  <a:lnTo>
                    <a:pt x="915897" y="712444"/>
                  </a:lnTo>
                  <a:lnTo>
                    <a:pt x="0" y="71244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7630" tIns="87630" rIns="87630" bIns="87630" numCol="1" spcCol="1270" anchor="ctr" anchorCtr="0">
              <a:noAutofit/>
            </a:bodyPr>
            <a:lstStyle/>
            <a:p>
              <a:pPr marL="171450" lvl="1" indent="-171450" algn="l" defTabSz="800100">
                <a:lnSpc>
                  <a:spcPct val="90000"/>
                </a:lnSpc>
                <a:spcBef>
                  <a:spcPct val="0"/>
                </a:spcBef>
                <a:spcAft>
                  <a:spcPct val="15000"/>
                </a:spcAft>
                <a:buChar char="••"/>
              </a:pPr>
              <a:endParaRPr lang="en-US" sz="1800" kern="1200" dirty="0"/>
            </a:p>
          </p:txBody>
        </p:sp>
        <p:sp>
          <p:nvSpPr>
            <p:cNvPr id="11" name="Bent-Up Arrow 10"/>
            <p:cNvSpPr/>
            <p:nvPr/>
          </p:nvSpPr>
          <p:spPr>
            <a:xfrm rot="5400000">
              <a:off x="2472836" y="2847644"/>
              <a:ext cx="748066" cy="851647"/>
            </a:xfrm>
            <a:prstGeom prst="bentUpArrow">
              <a:avLst>
                <a:gd name="adj1" fmla="val 32840"/>
                <a:gd name="adj2" fmla="val 25000"/>
                <a:gd name="adj3" fmla="val 35780"/>
              </a:avLst>
            </a:prstGeom>
            <a:solidFill>
              <a:schemeClr val="accent1">
                <a:lumMod val="20000"/>
                <a:lumOff val="80000"/>
              </a:schemeClr>
            </a:solidFill>
          </p:spPr>
          <p:style>
            <a:lnRef idx="2">
              <a:schemeClr val="lt1">
                <a:hueOff val="0"/>
                <a:satOff val="0"/>
                <a:lumOff val="0"/>
                <a:alphaOff val="0"/>
              </a:schemeClr>
            </a:lnRef>
            <a:fillRef idx="1">
              <a:schemeClr val="accent2">
                <a:tint val="50000"/>
                <a:hueOff val="-34396"/>
                <a:satOff val="-651"/>
                <a:lumOff val="3103"/>
                <a:alphaOff val="0"/>
              </a:schemeClr>
            </a:fillRef>
            <a:effectRef idx="0">
              <a:schemeClr val="accent2">
                <a:tint val="50000"/>
                <a:hueOff val="-34396"/>
                <a:satOff val="-651"/>
                <a:lumOff val="3103"/>
                <a:alphaOff val="0"/>
              </a:schemeClr>
            </a:effectRef>
            <a:fontRef idx="minor">
              <a:schemeClr val="lt1">
                <a:hueOff val="0"/>
                <a:satOff val="0"/>
                <a:lumOff val="0"/>
                <a:alphaOff val="0"/>
              </a:schemeClr>
            </a:fontRef>
          </p:style>
        </p:sp>
        <p:sp>
          <p:nvSpPr>
            <p:cNvPr id="12" name="Freeform 11"/>
            <p:cNvSpPr/>
            <p:nvPr/>
          </p:nvSpPr>
          <p:spPr>
            <a:xfrm>
              <a:off x="2274644" y="2018397"/>
              <a:ext cx="1259303" cy="881471"/>
            </a:xfrm>
            <a:custGeom>
              <a:avLst/>
              <a:gdLst>
                <a:gd name="connsiteX0" fmla="*/ 0 w 1259303"/>
                <a:gd name="connsiteY0" fmla="*/ 146941 h 881471"/>
                <a:gd name="connsiteX1" fmla="*/ 146941 w 1259303"/>
                <a:gd name="connsiteY1" fmla="*/ 0 h 881471"/>
                <a:gd name="connsiteX2" fmla="*/ 1112362 w 1259303"/>
                <a:gd name="connsiteY2" fmla="*/ 0 h 881471"/>
                <a:gd name="connsiteX3" fmla="*/ 1259303 w 1259303"/>
                <a:gd name="connsiteY3" fmla="*/ 146941 h 881471"/>
                <a:gd name="connsiteX4" fmla="*/ 1259303 w 1259303"/>
                <a:gd name="connsiteY4" fmla="*/ 734530 h 881471"/>
                <a:gd name="connsiteX5" fmla="*/ 1112362 w 1259303"/>
                <a:gd name="connsiteY5" fmla="*/ 881471 h 881471"/>
                <a:gd name="connsiteX6" fmla="*/ 146941 w 1259303"/>
                <a:gd name="connsiteY6" fmla="*/ 881471 h 881471"/>
                <a:gd name="connsiteX7" fmla="*/ 0 w 1259303"/>
                <a:gd name="connsiteY7" fmla="*/ 734530 h 881471"/>
                <a:gd name="connsiteX8" fmla="*/ 0 w 1259303"/>
                <a:gd name="connsiteY8" fmla="*/ 146941 h 881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9303" h="881471">
                  <a:moveTo>
                    <a:pt x="0" y="146941"/>
                  </a:moveTo>
                  <a:cubicBezTo>
                    <a:pt x="0" y="65788"/>
                    <a:pt x="65788" y="0"/>
                    <a:pt x="146941" y="0"/>
                  </a:cubicBezTo>
                  <a:lnTo>
                    <a:pt x="1112362" y="0"/>
                  </a:lnTo>
                  <a:cubicBezTo>
                    <a:pt x="1193515" y="0"/>
                    <a:pt x="1259303" y="65788"/>
                    <a:pt x="1259303" y="146941"/>
                  </a:cubicBezTo>
                  <a:lnTo>
                    <a:pt x="1259303" y="734530"/>
                  </a:lnTo>
                  <a:cubicBezTo>
                    <a:pt x="1259303" y="815683"/>
                    <a:pt x="1193515" y="881471"/>
                    <a:pt x="1112362" y="881471"/>
                  </a:cubicBezTo>
                  <a:lnTo>
                    <a:pt x="146941" y="881471"/>
                  </a:lnTo>
                  <a:cubicBezTo>
                    <a:pt x="65788" y="881471"/>
                    <a:pt x="0" y="815683"/>
                    <a:pt x="0" y="734530"/>
                  </a:cubicBezTo>
                  <a:lnTo>
                    <a:pt x="0" y="146941"/>
                  </a:lnTo>
                  <a:close/>
                </a:path>
              </a:pathLst>
            </a:custGeom>
            <a:solidFill>
              <a:srgbClr val="00B0F0">
                <a:alpha val="80000"/>
              </a:srgbClr>
            </a:solidFill>
          </p:spPr>
          <p:style>
            <a:lnRef idx="2">
              <a:schemeClr val="lt1">
                <a:hueOff val="0"/>
                <a:satOff val="0"/>
                <a:lumOff val="0"/>
                <a:alphaOff val="0"/>
              </a:schemeClr>
            </a:lnRef>
            <a:fillRef idx="1">
              <a:schemeClr val="accent2">
                <a:alpha val="90000"/>
                <a:hueOff val="0"/>
                <a:satOff val="0"/>
                <a:lumOff val="0"/>
                <a:alphaOff val="-10000"/>
              </a:schemeClr>
            </a:fillRef>
            <a:effectRef idx="0">
              <a:schemeClr val="accent2">
                <a:alpha val="90000"/>
                <a:hueOff val="0"/>
                <a:satOff val="0"/>
                <a:lumOff val="0"/>
                <a:alphaOff val="-10000"/>
              </a:schemeClr>
            </a:effectRef>
            <a:fontRef idx="minor">
              <a:schemeClr val="lt1"/>
            </a:fontRef>
          </p:style>
          <p:txBody>
            <a:bodyPr spcFirstLastPara="0" vert="horz" wrap="square" lIns="187818" tIns="187818" rIns="187818" bIns="187818" numCol="1" spcCol="1270" anchor="ctr" anchorCtr="0">
              <a:noAutofit/>
            </a:bodyPr>
            <a:lstStyle/>
            <a:p>
              <a:pPr lvl="0" algn="ctr" defTabSz="1689100">
                <a:lnSpc>
                  <a:spcPct val="90000"/>
                </a:lnSpc>
                <a:spcBef>
                  <a:spcPct val="0"/>
                </a:spcBef>
                <a:spcAft>
                  <a:spcPct val="35000"/>
                </a:spcAft>
              </a:pPr>
              <a:endParaRPr lang="en-US" sz="3800" kern="1200" dirty="0"/>
            </a:p>
          </p:txBody>
        </p:sp>
        <p:sp>
          <p:nvSpPr>
            <p:cNvPr id="47" name="Rectangle 46"/>
            <p:cNvSpPr/>
            <p:nvPr/>
          </p:nvSpPr>
          <p:spPr>
            <a:xfrm>
              <a:off x="3533947" y="2102466"/>
              <a:ext cx="915897" cy="712444"/>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48" name="Bent-Up Arrow 47"/>
            <p:cNvSpPr/>
            <p:nvPr/>
          </p:nvSpPr>
          <p:spPr>
            <a:xfrm rot="5400000">
              <a:off x="3516932" y="3837827"/>
              <a:ext cx="748066" cy="851647"/>
            </a:xfrm>
            <a:prstGeom prst="bentUpArrow">
              <a:avLst>
                <a:gd name="adj1" fmla="val 32840"/>
                <a:gd name="adj2" fmla="val 25000"/>
                <a:gd name="adj3" fmla="val 35780"/>
              </a:avLst>
            </a:prstGeom>
            <a:solidFill>
              <a:schemeClr val="bg2">
                <a:lumMod val="40000"/>
                <a:lumOff val="60000"/>
              </a:schemeClr>
            </a:solidFill>
          </p:spPr>
          <p:style>
            <a:lnRef idx="2">
              <a:schemeClr val="lt1">
                <a:hueOff val="0"/>
                <a:satOff val="0"/>
                <a:lumOff val="0"/>
                <a:alphaOff val="0"/>
              </a:schemeClr>
            </a:lnRef>
            <a:fillRef idx="1">
              <a:schemeClr val="accent2">
                <a:tint val="50000"/>
                <a:hueOff val="-68793"/>
                <a:satOff val="-1302"/>
                <a:lumOff val="6205"/>
                <a:alphaOff val="0"/>
              </a:schemeClr>
            </a:fillRef>
            <a:effectRef idx="0">
              <a:schemeClr val="accent2">
                <a:tint val="50000"/>
                <a:hueOff val="-68793"/>
                <a:satOff val="-1302"/>
                <a:lumOff val="6205"/>
                <a:alphaOff val="0"/>
              </a:schemeClr>
            </a:effectRef>
            <a:fontRef idx="minor">
              <a:schemeClr val="lt1">
                <a:hueOff val="0"/>
                <a:satOff val="0"/>
                <a:lumOff val="0"/>
                <a:alphaOff val="0"/>
              </a:schemeClr>
            </a:fontRef>
          </p:style>
        </p:sp>
        <p:sp>
          <p:nvSpPr>
            <p:cNvPr id="49" name="Freeform 48"/>
            <p:cNvSpPr/>
            <p:nvPr/>
          </p:nvSpPr>
          <p:spPr>
            <a:xfrm>
              <a:off x="3318740" y="3008581"/>
              <a:ext cx="1259303" cy="881471"/>
            </a:xfrm>
            <a:custGeom>
              <a:avLst/>
              <a:gdLst>
                <a:gd name="connsiteX0" fmla="*/ 0 w 1259303"/>
                <a:gd name="connsiteY0" fmla="*/ 146941 h 881471"/>
                <a:gd name="connsiteX1" fmla="*/ 146941 w 1259303"/>
                <a:gd name="connsiteY1" fmla="*/ 0 h 881471"/>
                <a:gd name="connsiteX2" fmla="*/ 1112362 w 1259303"/>
                <a:gd name="connsiteY2" fmla="*/ 0 h 881471"/>
                <a:gd name="connsiteX3" fmla="*/ 1259303 w 1259303"/>
                <a:gd name="connsiteY3" fmla="*/ 146941 h 881471"/>
                <a:gd name="connsiteX4" fmla="*/ 1259303 w 1259303"/>
                <a:gd name="connsiteY4" fmla="*/ 734530 h 881471"/>
                <a:gd name="connsiteX5" fmla="*/ 1112362 w 1259303"/>
                <a:gd name="connsiteY5" fmla="*/ 881471 h 881471"/>
                <a:gd name="connsiteX6" fmla="*/ 146941 w 1259303"/>
                <a:gd name="connsiteY6" fmla="*/ 881471 h 881471"/>
                <a:gd name="connsiteX7" fmla="*/ 0 w 1259303"/>
                <a:gd name="connsiteY7" fmla="*/ 734530 h 881471"/>
                <a:gd name="connsiteX8" fmla="*/ 0 w 1259303"/>
                <a:gd name="connsiteY8" fmla="*/ 146941 h 881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9303" h="881471">
                  <a:moveTo>
                    <a:pt x="0" y="146941"/>
                  </a:moveTo>
                  <a:cubicBezTo>
                    <a:pt x="0" y="65788"/>
                    <a:pt x="65788" y="0"/>
                    <a:pt x="146941" y="0"/>
                  </a:cubicBezTo>
                  <a:lnTo>
                    <a:pt x="1112362" y="0"/>
                  </a:lnTo>
                  <a:cubicBezTo>
                    <a:pt x="1193515" y="0"/>
                    <a:pt x="1259303" y="65788"/>
                    <a:pt x="1259303" y="146941"/>
                  </a:cubicBezTo>
                  <a:lnTo>
                    <a:pt x="1259303" y="734530"/>
                  </a:lnTo>
                  <a:cubicBezTo>
                    <a:pt x="1259303" y="815683"/>
                    <a:pt x="1193515" y="881471"/>
                    <a:pt x="1112362" y="881471"/>
                  </a:cubicBezTo>
                  <a:lnTo>
                    <a:pt x="146941" y="881471"/>
                  </a:lnTo>
                  <a:cubicBezTo>
                    <a:pt x="65788" y="881471"/>
                    <a:pt x="0" y="815683"/>
                    <a:pt x="0" y="734530"/>
                  </a:cubicBezTo>
                  <a:lnTo>
                    <a:pt x="0" y="146941"/>
                  </a:lnTo>
                  <a:close/>
                </a:path>
              </a:pathLst>
            </a:custGeom>
            <a:solidFill>
              <a:srgbClr val="7030A0">
                <a:alpha val="70000"/>
              </a:srgbClr>
            </a:solidFill>
          </p:spPr>
          <p:style>
            <a:lnRef idx="2">
              <a:schemeClr val="lt1">
                <a:hueOff val="0"/>
                <a:satOff val="0"/>
                <a:lumOff val="0"/>
                <a:alphaOff val="0"/>
              </a:schemeClr>
            </a:lnRef>
            <a:fillRef idx="1">
              <a:schemeClr val="accent2">
                <a:alpha val="90000"/>
                <a:hueOff val="0"/>
                <a:satOff val="0"/>
                <a:lumOff val="0"/>
                <a:alphaOff val="-20000"/>
              </a:schemeClr>
            </a:fillRef>
            <a:effectRef idx="0">
              <a:schemeClr val="accent2">
                <a:alpha val="90000"/>
                <a:hueOff val="0"/>
                <a:satOff val="0"/>
                <a:lumOff val="0"/>
                <a:alphaOff val="-20000"/>
              </a:schemeClr>
            </a:effectRef>
            <a:fontRef idx="minor">
              <a:schemeClr val="lt1"/>
            </a:fontRef>
          </p:style>
          <p:txBody>
            <a:bodyPr spcFirstLastPara="0" vert="horz" wrap="square" lIns="187818" tIns="187818" rIns="187818" bIns="187818" numCol="1" spcCol="1270" anchor="ctr" anchorCtr="0">
              <a:noAutofit/>
            </a:bodyPr>
            <a:lstStyle/>
            <a:p>
              <a:pPr lvl="0" algn="ctr" defTabSz="1689100">
                <a:lnSpc>
                  <a:spcPct val="90000"/>
                </a:lnSpc>
                <a:spcBef>
                  <a:spcPct val="0"/>
                </a:spcBef>
                <a:spcAft>
                  <a:spcPct val="35000"/>
                </a:spcAft>
              </a:pPr>
              <a:endParaRPr lang="en-US" sz="3800" kern="1200" dirty="0"/>
            </a:p>
          </p:txBody>
        </p:sp>
        <p:sp>
          <p:nvSpPr>
            <p:cNvPr id="50" name="Rectangle 49"/>
            <p:cNvSpPr/>
            <p:nvPr/>
          </p:nvSpPr>
          <p:spPr>
            <a:xfrm>
              <a:off x="4578044" y="3092649"/>
              <a:ext cx="915897" cy="712444"/>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51" name="Bent-Up Arrow 50"/>
            <p:cNvSpPr/>
            <p:nvPr/>
          </p:nvSpPr>
          <p:spPr>
            <a:xfrm rot="5400000">
              <a:off x="4561029" y="4828011"/>
              <a:ext cx="748066" cy="851647"/>
            </a:xfrm>
            <a:prstGeom prst="bentUpArrow">
              <a:avLst>
                <a:gd name="adj1" fmla="val 32840"/>
                <a:gd name="adj2" fmla="val 25000"/>
                <a:gd name="adj3" fmla="val 35780"/>
              </a:avLst>
            </a:prstGeom>
            <a:solidFill>
              <a:schemeClr val="bg2">
                <a:lumMod val="40000"/>
                <a:lumOff val="60000"/>
              </a:schemeClr>
            </a:solidFill>
          </p:spPr>
          <p:style>
            <a:lnRef idx="2">
              <a:schemeClr val="lt1">
                <a:hueOff val="0"/>
                <a:satOff val="0"/>
                <a:lumOff val="0"/>
                <a:alphaOff val="0"/>
              </a:schemeClr>
            </a:lnRef>
            <a:fillRef idx="1">
              <a:schemeClr val="accent2">
                <a:tint val="50000"/>
                <a:hueOff val="-103189"/>
                <a:satOff val="-1953"/>
                <a:lumOff val="9308"/>
                <a:alphaOff val="0"/>
              </a:schemeClr>
            </a:fillRef>
            <a:effectRef idx="0">
              <a:schemeClr val="accent2">
                <a:tint val="50000"/>
                <a:hueOff val="-103189"/>
                <a:satOff val="-1953"/>
                <a:lumOff val="9308"/>
                <a:alphaOff val="0"/>
              </a:schemeClr>
            </a:effectRef>
            <a:fontRef idx="minor">
              <a:schemeClr val="lt1">
                <a:hueOff val="0"/>
                <a:satOff val="0"/>
                <a:lumOff val="0"/>
                <a:alphaOff val="0"/>
              </a:schemeClr>
            </a:fontRef>
          </p:style>
        </p:sp>
        <p:sp>
          <p:nvSpPr>
            <p:cNvPr id="52" name="Freeform 51"/>
            <p:cNvSpPr/>
            <p:nvPr/>
          </p:nvSpPr>
          <p:spPr>
            <a:xfrm>
              <a:off x="4362836" y="3998764"/>
              <a:ext cx="1363068" cy="881471"/>
            </a:xfrm>
            <a:custGeom>
              <a:avLst/>
              <a:gdLst>
                <a:gd name="connsiteX0" fmla="*/ 0 w 1259303"/>
                <a:gd name="connsiteY0" fmla="*/ 146941 h 881471"/>
                <a:gd name="connsiteX1" fmla="*/ 146941 w 1259303"/>
                <a:gd name="connsiteY1" fmla="*/ 0 h 881471"/>
                <a:gd name="connsiteX2" fmla="*/ 1112362 w 1259303"/>
                <a:gd name="connsiteY2" fmla="*/ 0 h 881471"/>
                <a:gd name="connsiteX3" fmla="*/ 1259303 w 1259303"/>
                <a:gd name="connsiteY3" fmla="*/ 146941 h 881471"/>
                <a:gd name="connsiteX4" fmla="*/ 1259303 w 1259303"/>
                <a:gd name="connsiteY4" fmla="*/ 734530 h 881471"/>
                <a:gd name="connsiteX5" fmla="*/ 1112362 w 1259303"/>
                <a:gd name="connsiteY5" fmla="*/ 881471 h 881471"/>
                <a:gd name="connsiteX6" fmla="*/ 146941 w 1259303"/>
                <a:gd name="connsiteY6" fmla="*/ 881471 h 881471"/>
                <a:gd name="connsiteX7" fmla="*/ 0 w 1259303"/>
                <a:gd name="connsiteY7" fmla="*/ 734530 h 881471"/>
                <a:gd name="connsiteX8" fmla="*/ 0 w 1259303"/>
                <a:gd name="connsiteY8" fmla="*/ 146941 h 881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9303" h="881471">
                  <a:moveTo>
                    <a:pt x="0" y="146941"/>
                  </a:moveTo>
                  <a:cubicBezTo>
                    <a:pt x="0" y="65788"/>
                    <a:pt x="65788" y="0"/>
                    <a:pt x="146941" y="0"/>
                  </a:cubicBezTo>
                  <a:lnTo>
                    <a:pt x="1112362" y="0"/>
                  </a:lnTo>
                  <a:cubicBezTo>
                    <a:pt x="1193515" y="0"/>
                    <a:pt x="1259303" y="65788"/>
                    <a:pt x="1259303" y="146941"/>
                  </a:cubicBezTo>
                  <a:lnTo>
                    <a:pt x="1259303" y="734530"/>
                  </a:lnTo>
                  <a:cubicBezTo>
                    <a:pt x="1259303" y="815683"/>
                    <a:pt x="1193515" y="881471"/>
                    <a:pt x="1112362" y="881471"/>
                  </a:cubicBezTo>
                  <a:lnTo>
                    <a:pt x="146941" y="881471"/>
                  </a:lnTo>
                  <a:cubicBezTo>
                    <a:pt x="65788" y="881471"/>
                    <a:pt x="0" y="815683"/>
                    <a:pt x="0" y="734530"/>
                  </a:cubicBezTo>
                  <a:lnTo>
                    <a:pt x="0" y="146941"/>
                  </a:lnTo>
                  <a:close/>
                </a:path>
              </a:pathLst>
            </a:custGeom>
            <a:solidFill>
              <a:srgbClr val="7030A0">
                <a:alpha val="60000"/>
              </a:srgbClr>
            </a:solidFill>
          </p:spPr>
          <p:style>
            <a:lnRef idx="2">
              <a:schemeClr val="lt1">
                <a:hueOff val="0"/>
                <a:satOff val="0"/>
                <a:lumOff val="0"/>
                <a:alphaOff val="0"/>
              </a:schemeClr>
            </a:lnRef>
            <a:fillRef idx="1">
              <a:schemeClr val="accent2">
                <a:alpha val="90000"/>
                <a:hueOff val="0"/>
                <a:satOff val="0"/>
                <a:lumOff val="0"/>
                <a:alphaOff val="-30000"/>
              </a:schemeClr>
            </a:fillRef>
            <a:effectRef idx="0">
              <a:schemeClr val="accent2">
                <a:alpha val="90000"/>
                <a:hueOff val="0"/>
                <a:satOff val="0"/>
                <a:lumOff val="0"/>
                <a:alphaOff val="-30000"/>
              </a:schemeClr>
            </a:effectRef>
            <a:fontRef idx="minor">
              <a:schemeClr val="lt1"/>
            </a:fontRef>
          </p:style>
          <p:txBody>
            <a:bodyPr spcFirstLastPara="0" vert="horz" wrap="square" lIns="157338" tIns="157338" rIns="157338" bIns="157338" numCol="1" spcCol="1270" anchor="ctr" anchorCtr="0">
              <a:noAutofit/>
            </a:bodyPr>
            <a:lstStyle/>
            <a:p>
              <a:pPr lvl="0" algn="ctr" defTabSz="1333500">
                <a:lnSpc>
                  <a:spcPct val="90000"/>
                </a:lnSpc>
                <a:spcBef>
                  <a:spcPct val="0"/>
                </a:spcBef>
                <a:spcAft>
                  <a:spcPct val="35000"/>
                </a:spcAft>
              </a:pPr>
              <a:endParaRPr lang="en-US" sz="3000" kern="1200" dirty="0"/>
            </a:p>
          </p:txBody>
        </p:sp>
        <p:sp>
          <p:nvSpPr>
            <p:cNvPr id="53" name="Freeform 52"/>
            <p:cNvSpPr/>
            <p:nvPr/>
          </p:nvSpPr>
          <p:spPr>
            <a:xfrm>
              <a:off x="5622140" y="4082833"/>
              <a:ext cx="915897" cy="712444"/>
            </a:xfrm>
            <a:custGeom>
              <a:avLst/>
              <a:gdLst>
                <a:gd name="connsiteX0" fmla="*/ 0 w 915897"/>
                <a:gd name="connsiteY0" fmla="*/ 0 h 712444"/>
                <a:gd name="connsiteX1" fmla="*/ 915897 w 915897"/>
                <a:gd name="connsiteY1" fmla="*/ 0 h 712444"/>
                <a:gd name="connsiteX2" fmla="*/ 915897 w 915897"/>
                <a:gd name="connsiteY2" fmla="*/ 712444 h 712444"/>
                <a:gd name="connsiteX3" fmla="*/ 0 w 915897"/>
                <a:gd name="connsiteY3" fmla="*/ 712444 h 712444"/>
                <a:gd name="connsiteX4" fmla="*/ 0 w 915897"/>
                <a:gd name="connsiteY4" fmla="*/ 0 h 712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897" h="712444">
                  <a:moveTo>
                    <a:pt x="0" y="0"/>
                  </a:moveTo>
                  <a:lnTo>
                    <a:pt x="915897" y="0"/>
                  </a:lnTo>
                  <a:lnTo>
                    <a:pt x="915897" y="712444"/>
                  </a:lnTo>
                  <a:lnTo>
                    <a:pt x="0" y="71244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7630" tIns="87630" rIns="87630" bIns="87630" numCol="1" spcCol="1270" anchor="ctr" anchorCtr="0">
              <a:noAutofit/>
            </a:bodyPr>
            <a:lstStyle/>
            <a:p>
              <a:pPr marL="171450" lvl="1" indent="-171450" algn="l" defTabSz="800100">
                <a:lnSpc>
                  <a:spcPct val="90000"/>
                </a:lnSpc>
                <a:spcBef>
                  <a:spcPct val="0"/>
                </a:spcBef>
                <a:spcAft>
                  <a:spcPct val="15000"/>
                </a:spcAft>
                <a:buChar char="••"/>
              </a:pPr>
              <a:endParaRPr lang="en-US" sz="1800" kern="1200" dirty="0"/>
            </a:p>
          </p:txBody>
        </p:sp>
        <p:sp>
          <p:nvSpPr>
            <p:cNvPr id="54" name="Freeform 53"/>
            <p:cNvSpPr/>
            <p:nvPr/>
          </p:nvSpPr>
          <p:spPr>
            <a:xfrm>
              <a:off x="5406933" y="4988948"/>
              <a:ext cx="1259303" cy="881471"/>
            </a:xfrm>
            <a:custGeom>
              <a:avLst/>
              <a:gdLst>
                <a:gd name="connsiteX0" fmla="*/ 0 w 1259303"/>
                <a:gd name="connsiteY0" fmla="*/ 146941 h 881471"/>
                <a:gd name="connsiteX1" fmla="*/ 146941 w 1259303"/>
                <a:gd name="connsiteY1" fmla="*/ 0 h 881471"/>
                <a:gd name="connsiteX2" fmla="*/ 1112362 w 1259303"/>
                <a:gd name="connsiteY2" fmla="*/ 0 h 881471"/>
                <a:gd name="connsiteX3" fmla="*/ 1259303 w 1259303"/>
                <a:gd name="connsiteY3" fmla="*/ 146941 h 881471"/>
                <a:gd name="connsiteX4" fmla="*/ 1259303 w 1259303"/>
                <a:gd name="connsiteY4" fmla="*/ 734530 h 881471"/>
                <a:gd name="connsiteX5" fmla="*/ 1112362 w 1259303"/>
                <a:gd name="connsiteY5" fmla="*/ 881471 h 881471"/>
                <a:gd name="connsiteX6" fmla="*/ 146941 w 1259303"/>
                <a:gd name="connsiteY6" fmla="*/ 881471 h 881471"/>
                <a:gd name="connsiteX7" fmla="*/ 0 w 1259303"/>
                <a:gd name="connsiteY7" fmla="*/ 734530 h 881471"/>
                <a:gd name="connsiteX8" fmla="*/ 0 w 1259303"/>
                <a:gd name="connsiteY8" fmla="*/ 146941 h 881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9303" h="881471">
                  <a:moveTo>
                    <a:pt x="0" y="146941"/>
                  </a:moveTo>
                  <a:cubicBezTo>
                    <a:pt x="0" y="65788"/>
                    <a:pt x="65788" y="0"/>
                    <a:pt x="146941" y="0"/>
                  </a:cubicBezTo>
                  <a:lnTo>
                    <a:pt x="1112362" y="0"/>
                  </a:lnTo>
                  <a:cubicBezTo>
                    <a:pt x="1193515" y="0"/>
                    <a:pt x="1259303" y="65788"/>
                    <a:pt x="1259303" y="146941"/>
                  </a:cubicBezTo>
                  <a:lnTo>
                    <a:pt x="1259303" y="734530"/>
                  </a:lnTo>
                  <a:cubicBezTo>
                    <a:pt x="1259303" y="815683"/>
                    <a:pt x="1193515" y="881471"/>
                    <a:pt x="1112362" y="881471"/>
                  </a:cubicBezTo>
                  <a:lnTo>
                    <a:pt x="146941" y="881471"/>
                  </a:lnTo>
                  <a:cubicBezTo>
                    <a:pt x="65788" y="881471"/>
                    <a:pt x="0" y="815683"/>
                    <a:pt x="0" y="734530"/>
                  </a:cubicBezTo>
                  <a:lnTo>
                    <a:pt x="0" y="146941"/>
                  </a:lnTo>
                  <a:close/>
                </a:path>
              </a:pathLst>
            </a:custGeom>
            <a:solidFill>
              <a:srgbClr val="7030A0">
                <a:alpha val="50000"/>
              </a:srgbClr>
            </a:solidFill>
          </p:spPr>
          <p:style>
            <a:lnRef idx="2">
              <a:schemeClr val="lt1">
                <a:hueOff val="0"/>
                <a:satOff val="0"/>
                <a:lumOff val="0"/>
                <a:alphaOff val="0"/>
              </a:schemeClr>
            </a:lnRef>
            <a:fillRef idx="1">
              <a:schemeClr val="accent2">
                <a:alpha val="90000"/>
                <a:hueOff val="0"/>
                <a:satOff val="0"/>
                <a:lumOff val="0"/>
                <a:alphaOff val="-40000"/>
              </a:schemeClr>
            </a:fillRef>
            <a:effectRef idx="0">
              <a:schemeClr val="accent2">
                <a:alpha val="90000"/>
                <a:hueOff val="0"/>
                <a:satOff val="0"/>
                <a:lumOff val="0"/>
                <a:alphaOff val="-40000"/>
              </a:schemeClr>
            </a:effectRef>
            <a:fontRef idx="minor">
              <a:schemeClr val="lt1"/>
            </a:fontRef>
          </p:style>
          <p:txBody>
            <a:bodyPr spcFirstLastPara="0" vert="horz" wrap="square" lIns="157338" tIns="157338" rIns="157338" bIns="157338" numCol="1" spcCol="1270" anchor="ctr" anchorCtr="0">
              <a:noAutofit/>
            </a:bodyPr>
            <a:lstStyle/>
            <a:p>
              <a:pPr lvl="0" algn="ctr" defTabSz="1333500">
                <a:lnSpc>
                  <a:spcPct val="90000"/>
                </a:lnSpc>
                <a:spcBef>
                  <a:spcPct val="0"/>
                </a:spcBef>
                <a:spcAft>
                  <a:spcPct val="35000"/>
                </a:spcAft>
              </a:pPr>
              <a:endParaRPr lang="en-US" sz="3000" kern="1200" dirty="0"/>
            </a:p>
          </p:txBody>
        </p:sp>
        <p:sp>
          <p:nvSpPr>
            <p:cNvPr id="55" name="Freeform 54"/>
            <p:cNvSpPr/>
            <p:nvPr/>
          </p:nvSpPr>
          <p:spPr>
            <a:xfrm>
              <a:off x="6666236" y="5073016"/>
              <a:ext cx="915897" cy="712444"/>
            </a:xfrm>
            <a:custGeom>
              <a:avLst/>
              <a:gdLst>
                <a:gd name="connsiteX0" fmla="*/ 0 w 915897"/>
                <a:gd name="connsiteY0" fmla="*/ 0 h 712444"/>
                <a:gd name="connsiteX1" fmla="*/ 915897 w 915897"/>
                <a:gd name="connsiteY1" fmla="*/ 0 h 712444"/>
                <a:gd name="connsiteX2" fmla="*/ 915897 w 915897"/>
                <a:gd name="connsiteY2" fmla="*/ 712444 h 712444"/>
                <a:gd name="connsiteX3" fmla="*/ 0 w 915897"/>
                <a:gd name="connsiteY3" fmla="*/ 712444 h 712444"/>
                <a:gd name="connsiteX4" fmla="*/ 0 w 915897"/>
                <a:gd name="connsiteY4" fmla="*/ 0 h 712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897" h="712444">
                  <a:moveTo>
                    <a:pt x="0" y="0"/>
                  </a:moveTo>
                  <a:lnTo>
                    <a:pt x="915897" y="0"/>
                  </a:lnTo>
                  <a:lnTo>
                    <a:pt x="915897" y="712444"/>
                  </a:lnTo>
                  <a:lnTo>
                    <a:pt x="0" y="71244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7630" tIns="87630" rIns="87630" bIns="87630" numCol="1" spcCol="1270" anchor="ctr" anchorCtr="0">
              <a:noAutofit/>
            </a:bodyPr>
            <a:lstStyle/>
            <a:p>
              <a:pPr marL="171450" lvl="1" indent="-171450" algn="l" defTabSz="800100">
                <a:lnSpc>
                  <a:spcPct val="90000"/>
                </a:lnSpc>
                <a:spcBef>
                  <a:spcPct val="0"/>
                </a:spcBef>
                <a:spcAft>
                  <a:spcPct val="15000"/>
                </a:spcAft>
                <a:buChar char="••"/>
              </a:pPr>
              <a:endParaRPr lang="en-US" sz="1800" kern="1200" dirty="0"/>
            </a:p>
          </p:txBody>
        </p:sp>
      </p:grpSp>
      <p:sp>
        <p:nvSpPr>
          <p:cNvPr id="30" name="TextBox 29">
            <a:extLst>
              <a:ext uri="{FF2B5EF4-FFF2-40B4-BE49-F238E27FC236}">
                <a16:creationId xmlns:a16="http://schemas.microsoft.com/office/drawing/2014/main" id="{3C287144-458D-47A4-929E-C834887CA039}"/>
              </a:ext>
            </a:extLst>
          </p:cNvPr>
          <p:cNvSpPr txBox="1"/>
          <p:nvPr/>
        </p:nvSpPr>
        <p:spPr>
          <a:xfrm>
            <a:off x="496898" y="1064609"/>
            <a:ext cx="1091631" cy="461665"/>
          </a:xfrm>
          <a:prstGeom prst="rect">
            <a:avLst/>
          </a:prstGeom>
          <a:noFill/>
        </p:spPr>
        <p:txBody>
          <a:bodyPr wrap="square" rtlCol="0">
            <a:spAutoFit/>
          </a:bodyPr>
          <a:lstStyle/>
          <a:p>
            <a:pPr algn="ctr"/>
            <a:r>
              <a:rPr lang="en-US" altLang="ko-KR" sz="1200" b="1" dirty="0" smtClean="0">
                <a:cs typeface="Arial" pitchFamily="34" charset="0"/>
              </a:rPr>
              <a:t>Echo Devices</a:t>
            </a:r>
            <a:endParaRPr lang="ko-KR" altLang="en-US" sz="1200" b="1" dirty="0">
              <a:cs typeface="Arial" pitchFamily="34" charset="0"/>
            </a:endParaRPr>
          </a:p>
        </p:txBody>
      </p:sp>
      <p:sp>
        <p:nvSpPr>
          <p:cNvPr id="31" name="TextBox 30">
            <a:extLst>
              <a:ext uri="{FF2B5EF4-FFF2-40B4-BE49-F238E27FC236}">
                <a16:creationId xmlns:a16="http://schemas.microsoft.com/office/drawing/2014/main" id="{0DB609A8-ACA5-449D-9050-E714CB33C032}"/>
              </a:ext>
            </a:extLst>
          </p:cNvPr>
          <p:cNvSpPr txBox="1"/>
          <p:nvPr/>
        </p:nvSpPr>
        <p:spPr>
          <a:xfrm>
            <a:off x="1651447" y="1028270"/>
            <a:ext cx="6097232" cy="276999"/>
          </a:xfrm>
          <a:prstGeom prst="rect">
            <a:avLst/>
          </a:prstGeom>
          <a:noFill/>
        </p:spPr>
        <p:txBody>
          <a:bodyPr wrap="square" rtlCol="0">
            <a:spAutoFit/>
          </a:bodyPr>
          <a:lstStyle/>
          <a:p>
            <a:r>
              <a:rPr lang="en-US" altLang="ko-KR" sz="1200" dirty="0" smtClean="0">
                <a:cs typeface="Arial" pitchFamily="34" charset="0"/>
              </a:rPr>
              <a:t>User acquires Alexa enabled devices such as Echo Dot, Echo show/spot</a:t>
            </a:r>
            <a:endParaRPr lang="ko-KR" altLang="en-US" sz="1200" dirty="0">
              <a:cs typeface="Arial" pitchFamily="34" charset="0"/>
            </a:endParaRPr>
          </a:p>
        </p:txBody>
      </p:sp>
      <p:sp>
        <p:nvSpPr>
          <p:cNvPr id="34" name="TextBox 33">
            <a:extLst>
              <a:ext uri="{FF2B5EF4-FFF2-40B4-BE49-F238E27FC236}">
                <a16:creationId xmlns:a16="http://schemas.microsoft.com/office/drawing/2014/main" id="{723B68D3-2810-434B-B53F-00829AEC4E99}"/>
              </a:ext>
            </a:extLst>
          </p:cNvPr>
          <p:cNvSpPr txBox="1"/>
          <p:nvPr/>
        </p:nvSpPr>
        <p:spPr>
          <a:xfrm>
            <a:off x="3747229" y="3067913"/>
            <a:ext cx="4652792" cy="461665"/>
          </a:xfrm>
          <a:prstGeom prst="rect">
            <a:avLst/>
          </a:prstGeom>
          <a:noFill/>
        </p:spPr>
        <p:txBody>
          <a:bodyPr wrap="square" rtlCol="0">
            <a:spAutoFit/>
          </a:bodyPr>
          <a:lstStyle/>
          <a:p>
            <a:r>
              <a:rPr lang="en-US" altLang="ko-KR" sz="1200" dirty="0" smtClean="0">
                <a:latin typeface="+mj-lt"/>
                <a:cs typeface="Arial" pitchFamily="34" charset="0"/>
              </a:rPr>
              <a:t>User starts the setup process by opening the companion ap</a:t>
            </a:r>
            <a:r>
              <a:rPr lang="en-US" altLang="ko-KR" sz="1200" dirty="0" smtClean="0">
                <a:latin typeface="+mj-lt"/>
                <a:cs typeface="Arial" pitchFamily="34" charset="0"/>
              </a:rPr>
              <a:t>p and connect the Echo device to the internet</a:t>
            </a:r>
            <a:endParaRPr lang="ko-KR" altLang="en-US" sz="1200" dirty="0">
              <a:latin typeface="+mj-lt"/>
              <a:cs typeface="Arial" pitchFamily="34" charset="0"/>
            </a:endParaRPr>
          </a:p>
        </p:txBody>
      </p:sp>
      <p:sp>
        <p:nvSpPr>
          <p:cNvPr id="36" name="TextBox 35">
            <a:extLst>
              <a:ext uri="{FF2B5EF4-FFF2-40B4-BE49-F238E27FC236}">
                <a16:creationId xmlns:a16="http://schemas.microsoft.com/office/drawing/2014/main" id="{D0157DA0-2324-42B2-8B02-93726D5C3546}"/>
              </a:ext>
            </a:extLst>
          </p:cNvPr>
          <p:cNvSpPr txBox="1"/>
          <p:nvPr/>
        </p:nvSpPr>
        <p:spPr>
          <a:xfrm>
            <a:off x="1534989" y="2023096"/>
            <a:ext cx="1058394" cy="461665"/>
          </a:xfrm>
          <a:prstGeom prst="rect">
            <a:avLst/>
          </a:prstGeom>
          <a:noFill/>
        </p:spPr>
        <p:txBody>
          <a:bodyPr wrap="square" rtlCol="0">
            <a:spAutoFit/>
          </a:bodyPr>
          <a:lstStyle/>
          <a:p>
            <a:pPr algn="ctr"/>
            <a:r>
              <a:rPr lang="en-US" altLang="ko-KR" sz="1200" b="1" dirty="0" smtClean="0">
                <a:cs typeface="Arial" pitchFamily="34" charset="0"/>
              </a:rPr>
              <a:t>Download</a:t>
            </a:r>
          </a:p>
          <a:p>
            <a:pPr algn="ctr"/>
            <a:r>
              <a:rPr lang="en-US" altLang="ko-KR" sz="1200" b="1" dirty="0" smtClean="0">
                <a:cs typeface="Arial" pitchFamily="34" charset="0"/>
              </a:rPr>
              <a:t>Echo app</a:t>
            </a:r>
            <a:endParaRPr lang="ko-KR" altLang="en-US" sz="1200" b="1" dirty="0">
              <a:cs typeface="Arial" pitchFamily="34" charset="0"/>
            </a:endParaRPr>
          </a:p>
        </p:txBody>
      </p:sp>
      <p:sp>
        <p:nvSpPr>
          <p:cNvPr id="37" name="TextBox 36">
            <a:extLst>
              <a:ext uri="{FF2B5EF4-FFF2-40B4-BE49-F238E27FC236}">
                <a16:creationId xmlns:a16="http://schemas.microsoft.com/office/drawing/2014/main" id="{723B68D3-2810-434B-B53F-00829AEC4E99}"/>
              </a:ext>
            </a:extLst>
          </p:cNvPr>
          <p:cNvSpPr txBox="1"/>
          <p:nvPr/>
        </p:nvSpPr>
        <p:spPr>
          <a:xfrm>
            <a:off x="2736923" y="1984972"/>
            <a:ext cx="4223435" cy="461665"/>
          </a:xfrm>
          <a:prstGeom prst="rect">
            <a:avLst/>
          </a:prstGeom>
          <a:noFill/>
        </p:spPr>
        <p:txBody>
          <a:bodyPr wrap="square" rtlCol="0">
            <a:spAutoFit/>
          </a:bodyPr>
          <a:lstStyle/>
          <a:p>
            <a:r>
              <a:rPr lang="en-US" altLang="ko-KR" sz="1200" dirty="0" smtClean="0">
                <a:cs typeface="Arial" pitchFamily="34" charset="0"/>
              </a:rPr>
              <a:t>User plugs the </a:t>
            </a:r>
            <a:r>
              <a:rPr lang="en-US" altLang="ko-KR" sz="1200" dirty="0" smtClean="0">
                <a:cs typeface="Arial" pitchFamily="34" charset="0"/>
              </a:rPr>
              <a:t>Echo </a:t>
            </a:r>
            <a:r>
              <a:rPr lang="en-US" altLang="ko-KR" sz="1200" dirty="0" smtClean="0">
                <a:cs typeface="Arial" pitchFamily="34" charset="0"/>
              </a:rPr>
              <a:t>device and download the companion app to their phone or tablet </a:t>
            </a:r>
            <a:endParaRPr lang="ko-KR" altLang="en-US" sz="1200" dirty="0">
              <a:cs typeface="Arial" pitchFamily="34" charset="0"/>
            </a:endParaRPr>
          </a:p>
        </p:txBody>
      </p:sp>
      <p:sp>
        <p:nvSpPr>
          <p:cNvPr id="39" name="TextBox 38">
            <a:extLst>
              <a:ext uri="{FF2B5EF4-FFF2-40B4-BE49-F238E27FC236}">
                <a16:creationId xmlns:a16="http://schemas.microsoft.com/office/drawing/2014/main" id="{D0157DA0-2324-42B2-8B02-93726D5C3546}"/>
              </a:ext>
            </a:extLst>
          </p:cNvPr>
          <p:cNvSpPr txBox="1"/>
          <p:nvPr/>
        </p:nvSpPr>
        <p:spPr>
          <a:xfrm>
            <a:off x="3564135" y="4063971"/>
            <a:ext cx="1363623" cy="461665"/>
          </a:xfrm>
          <a:prstGeom prst="rect">
            <a:avLst/>
          </a:prstGeom>
          <a:noFill/>
        </p:spPr>
        <p:txBody>
          <a:bodyPr wrap="square" rtlCol="0">
            <a:spAutoFit/>
          </a:bodyPr>
          <a:lstStyle/>
          <a:p>
            <a:pPr algn="ctr"/>
            <a:r>
              <a:rPr lang="en-US" altLang="ko-KR" sz="1200" b="1" dirty="0" smtClean="0">
                <a:cs typeface="Arial" pitchFamily="34" charset="0"/>
              </a:rPr>
              <a:t>Enable TIAA Alexa Skill</a:t>
            </a:r>
            <a:endParaRPr lang="ko-KR" altLang="en-US" sz="1200" b="1" dirty="0">
              <a:cs typeface="Arial" pitchFamily="34" charset="0"/>
            </a:endParaRPr>
          </a:p>
        </p:txBody>
      </p:sp>
      <p:sp>
        <p:nvSpPr>
          <p:cNvPr id="40" name="TextBox 39">
            <a:extLst>
              <a:ext uri="{FF2B5EF4-FFF2-40B4-BE49-F238E27FC236}">
                <a16:creationId xmlns:a16="http://schemas.microsoft.com/office/drawing/2014/main" id="{723B68D3-2810-434B-B53F-00829AEC4E99}"/>
              </a:ext>
            </a:extLst>
          </p:cNvPr>
          <p:cNvSpPr txBox="1"/>
          <p:nvPr/>
        </p:nvSpPr>
        <p:spPr>
          <a:xfrm>
            <a:off x="4895090" y="4073466"/>
            <a:ext cx="3680309" cy="461665"/>
          </a:xfrm>
          <a:prstGeom prst="rect">
            <a:avLst/>
          </a:prstGeom>
          <a:noFill/>
        </p:spPr>
        <p:txBody>
          <a:bodyPr wrap="square" rtlCol="0">
            <a:spAutoFit/>
          </a:bodyPr>
          <a:lstStyle/>
          <a:p>
            <a:r>
              <a:rPr lang="en-US" altLang="ko-KR" sz="1200" dirty="0" smtClean="0">
                <a:cs typeface="Arial" pitchFamily="34" charset="0"/>
              </a:rPr>
              <a:t>User enables the TIAA Alexa skill from the companion app</a:t>
            </a:r>
            <a:endParaRPr lang="ko-KR" altLang="en-US" sz="1200" dirty="0">
              <a:cs typeface="Arial" pitchFamily="34" charset="0"/>
            </a:endParaRPr>
          </a:p>
        </p:txBody>
      </p:sp>
      <p:sp>
        <p:nvSpPr>
          <p:cNvPr id="42" name="TextBox 41">
            <a:extLst>
              <a:ext uri="{FF2B5EF4-FFF2-40B4-BE49-F238E27FC236}">
                <a16:creationId xmlns:a16="http://schemas.microsoft.com/office/drawing/2014/main" id="{7CDA468F-F7FF-4539-BF5B-E8904B623984}"/>
              </a:ext>
            </a:extLst>
          </p:cNvPr>
          <p:cNvSpPr txBox="1"/>
          <p:nvPr/>
        </p:nvSpPr>
        <p:spPr>
          <a:xfrm>
            <a:off x="4640103" y="5088300"/>
            <a:ext cx="1172295" cy="461665"/>
          </a:xfrm>
          <a:prstGeom prst="rect">
            <a:avLst/>
          </a:prstGeom>
          <a:noFill/>
        </p:spPr>
        <p:txBody>
          <a:bodyPr wrap="square" rtlCol="0">
            <a:spAutoFit/>
          </a:bodyPr>
          <a:lstStyle/>
          <a:p>
            <a:pPr algn="ctr"/>
            <a:r>
              <a:rPr lang="en-US" altLang="ko-KR" sz="1200" b="1" dirty="0" smtClean="0">
                <a:cs typeface="Arial" pitchFamily="34" charset="0"/>
              </a:rPr>
              <a:t>Voice Interaction</a:t>
            </a:r>
            <a:endParaRPr lang="ko-KR" altLang="en-US" sz="1200" b="1" dirty="0">
              <a:cs typeface="Arial" pitchFamily="34" charset="0"/>
            </a:endParaRPr>
          </a:p>
        </p:txBody>
      </p:sp>
      <p:sp>
        <p:nvSpPr>
          <p:cNvPr id="43" name="TextBox 42">
            <a:extLst>
              <a:ext uri="{FF2B5EF4-FFF2-40B4-BE49-F238E27FC236}">
                <a16:creationId xmlns:a16="http://schemas.microsoft.com/office/drawing/2014/main" id="{788FCAB3-1945-4376-BFD4-31A04D7C5AD5}"/>
              </a:ext>
            </a:extLst>
          </p:cNvPr>
          <p:cNvSpPr txBox="1"/>
          <p:nvPr/>
        </p:nvSpPr>
        <p:spPr>
          <a:xfrm>
            <a:off x="5835422" y="5085449"/>
            <a:ext cx="2564599" cy="461665"/>
          </a:xfrm>
          <a:prstGeom prst="rect">
            <a:avLst/>
          </a:prstGeom>
          <a:noFill/>
        </p:spPr>
        <p:txBody>
          <a:bodyPr wrap="square" rtlCol="0">
            <a:spAutoFit/>
          </a:bodyPr>
          <a:lstStyle/>
          <a:p>
            <a:r>
              <a:rPr lang="en-US" altLang="ko-KR" sz="1200" dirty="0" smtClean="0">
                <a:cs typeface="Arial" pitchFamily="34" charset="0"/>
              </a:rPr>
              <a:t>User interacts with Alexa through voice and ask TIAA related queries</a:t>
            </a:r>
            <a:endParaRPr lang="ko-KR" altLang="en-US" sz="1200" dirty="0">
              <a:cs typeface="Arial" pitchFamily="34" charset="0"/>
            </a:endParaRPr>
          </a:p>
        </p:txBody>
      </p:sp>
      <p:sp>
        <p:nvSpPr>
          <p:cNvPr id="44" name="Title 2"/>
          <p:cNvSpPr txBox="1">
            <a:spLocks/>
          </p:cNvSpPr>
          <p:nvPr/>
        </p:nvSpPr>
        <p:spPr>
          <a:xfrm>
            <a:off x="177800" y="-14628"/>
            <a:ext cx="7830186" cy="484185"/>
          </a:xfrm>
          <a:prstGeom prst="rect">
            <a:avLst/>
          </a:prstGeom>
        </p:spPr>
        <p:txBody>
          <a:bodyPr anchor="ctr">
            <a:normAutofit/>
          </a:bodyPr>
          <a:lstStyle>
            <a:lvl1pPr algn="l" rtl="0" eaLnBrk="1" fontAlgn="base" hangingPunct="1">
              <a:spcBef>
                <a:spcPct val="0"/>
              </a:spcBef>
              <a:spcAft>
                <a:spcPct val="0"/>
              </a:spcAft>
              <a:defRPr sz="2400" b="1" i="1">
                <a:solidFill>
                  <a:schemeClr val="bg1"/>
                </a:solidFill>
                <a:latin typeface="Calibri" panose="020F0502020204030204" pitchFamily="34" charset="0"/>
                <a:ea typeface="+mj-ea"/>
                <a:cs typeface="Calibri" panose="020F0502020204030204" pitchFamily="34" charset="0"/>
              </a:defRPr>
            </a:lvl1pPr>
            <a:lvl2pPr algn="ctr" rtl="0" eaLnBrk="1" fontAlgn="base" hangingPunct="1">
              <a:spcBef>
                <a:spcPct val="0"/>
              </a:spcBef>
              <a:spcAft>
                <a:spcPct val="0"/>
              </a:spcAft>
              <a:defRPr sz="3200" b="1">
                <a:solidFill>
                  <a:schemeClr val="bg1"/>
                </a:solidFill>
                <a:latin typeface="Arial" charset="0"/>
              </a:defRPr>
            </a:lvl2pPr>
            <a:lvl3pPr algn="ctr" rtl="0" eaLnBrk="1" fontAlgn="base" hangingPunct="1">
              <a:spcBef>
                <a:spcPct val="0"/>
              </a:spcBef>
              <a:spcAft>
                <a:spcPct val="0"/>
              </a:spcAft>
              <a:defRPr sz="3200" b="1">
                <a:solidFill>
                  <a:schemeClr val="bg1"/>
                </a:solidFill>
                <a:latin typeface="Arial" charset="0"/>
              </a:defRPr>
            </a:lvl3pPr>
            <a:lvl4pPr algn="ctr" rtl="0" eaLnBrk="1" fontAlgn="base" hangingPunct="1">
              <a:spcBef>
                <a:spcPct val="0"/>
              </a:spcBef>
              <a:spcAft>
                <a:spcPct val="0"/>
              </a:spcAft>
              <a:defRPr sz="3200" b="1">
                <a:solidFill>
                  <a:schemeClr val="bg1"/>
                </a:solidFill>
                <a:latin typeface="Arial" charset="0"/>
              </a:defRPr>
            </a:lvl4pPr>
            <a:lvl5pPr algn="ctr" rtl="0" eaLnBrk="1" fontAlgn="base" hangingPunct="1">
              <a:spcBef>
                <a:spcPct val="0"/>
              </a:spcBef>
              <a:spcAft>
                <a:spcPct val="0"/>
              </a:spcAft>
              <a:defRPr sz="3200" b="1">
                <a:solidFill>
                  <a:schemeClr val="bg1"/>
                </a:solidFill>
                <a:latin typeface="Arial" charset="0"/>
              </a:defRPr>
            </a:lvl5pPr>
            <a:lvl6pPr marL="457200" algn="ctr" rtl="0" eaLnBrk="1" fontAlgn="base" hangingPunct="1">
              <a:spcBef>
                <a:spcPct val="0"/>
              </a:spcBef>
              <a:spcAft>
                <a:spcPct val="0"/>
              </a:spcAft>
              <a:defRPr sz="3200" b="1">
                <a:solidFill>
                  <a:schemeClr val="bg1"/>
                </a:solidFill>
                <a:latin typeface="Arial" charset="0"/>
              </a:defRPr>
            </a:lvl6pPr>
            <a:lvl7pPr marL="914400" algn="ctr" rtl="0" eaLnBrk="1" fontAlgn="base" hangingPunct="1">
              <a:spcBef>
                <a:spcPct val="0"/>
              </a:spcBef>
              <a:spcAft>
                <a:spcPct val="0"/>
              </a:spcAft>
              <a:defRPr sz="3200" b="1">
                <a:solidFill>
                  <a:schemeClr val="bg1"/>
                </a:solidFill>
                <a:latin typeface="Arial" charset="0"/>
              </a:defRPr>
            </a:lvl7pPr>
            <a:lvl8pPr marL="1371600" algn="ctr" rtl="0" eaLnBrk="1" fontAlgn="base" hangingPunct="1">
              <a:spcBef>
                <a:spcPct val="0"/>
              </a:spcBef>
              <a:spcAft>
                <a:spcPct val="0"/>
              </a:spcAft>
              <a:defRPr sz="3200" b="1">
                <a:solidFill>
                  <a:schemeClr val="bg1"/>
                </a:solidFill>
                <a:latin typeface="Arial" charset="0"/>
              </a:defRPr>
            </a:lvl8pPr>
            <a:lvl9pPr marL="1828800" algn="ctr" rtl="0" eaLnBrk="1" fontAlgn="base" hangingPunct="1">
              <a:spcBef>
                <a:spcPct val="0"/>
              </a:spcBef>
              <a:spcAft>
                <a:spcPct val="0"/>
              </a:spcAft>
              <a:defRPr sz="3200" b="1">
                <a:solidFill>
                  <a:schemeClr val="bg1"/>
                </a:solidFill>
                <a:latin typeface="Arial" charset="0"/>
              </a:defRPr>
            </a:lvl9pPr>
          </a:lstStyle>
          <a:p>
            <a:r>
              <a:rPr lang="en-GB" sz="1800" dirty="0">
                <a:ea typeface="ＭＳ Ｐゴシック"/>
                <a:cs typeface="ＭＳ Ｐゴシック"/>
              </a:rPr>
              <a:t>TIAA Alexa Skill</a:t>
            </a:r>
            <a:r>
              <a:rPr lang="en-US" sz="1800" b="0" i="0" kern="0" dirty="0" smtClean="0">
                <a:latin typeface="Segoe UI "/>
                <a:ea typeface="Verdana" panose="020B0604030504040204" pitchFamily="34" charset="0"/>
              </a:rPr>
              <a:t> – End User / Participant </a:t>
            </a:r>
            <a:r>
              <a:rPr lang="en-US" sz="1800" b="0" i="0" kern="0" dirty="0" smtClean="0">
                <a:latin typeface="Segoe UI "/>
                <a:ea typeface="Verdana" panose="020B0604030504040204" pitchFamily="34" charset="0"/>
              </a:rPr>
              <a:t>in </a:t>
            </a:r>
            <a:r>
              <a:rPr lang="en-US" sz="1800" b="0" i="0" kern="0" dirty="0" smtClean="0">
                <a:latin typeface="Segoe UI "/>
                <a:ea typeface="Verdana" panose="020B0604030504040204" pitchFamily="34" charset="0"/>
              </a:rPr>
              <a:t>Digital Assistant Journey</a:t>
            </a:r>
            <a:endParaRPr lang="en-US" sz="1800" b="0" i="0" kern="0" dirty="0">
              <a:latin typeface="Segoe UI "/>
              <a:ea typeface="Verdana" panose="020B0604030504040204" pitchFamily="34" charset="0"/>
            </a:endParaRPr>
          </a:p>
        </p:txBody>
      </p:sp>
      <p:sp>
        <p:nvSpPr>
          <p:cNvPr id="29" name="TextBox 28">
            <a:extLst>
              <a:ext uri="{FF2B5EF4-FFF2-40B4-BE49-F238E27FC236}">
                <a16:creationId xmlns:a16="http://schemas.microsoft.com/office/drawing/2014/main" id="{D0157DA0-2324-42B2-8B02-93726D5C3546}"/>
              </a:ext>
            </a:extLst>
          </p:cNvPr>
          <p:cNvSpPr txBox="1"/>
          <p:nvPr/>
        </p:nvSpPr>
        <p:spPr>
          <a:xfrm>
            <a:off x="2493192" y="3012441"/>
            <a:ext cx="1248770" cy="461665"/>
          </a:xfrm>
          <a:prstGeom prst="rect">
            <a:avLst/>
          </a:prstGeom>
          <a:noFill/>
        </p:spPr>
        <p:txBody>
          <a:bodyPr wrap="square" rtlCol="0">
            <a:spAutoFit/>
          </a:bodyPr>
          <a:lstStyle/>
          <a:p>
            <a:pPr algn="ctr"/>
            <a:r>
              <a:rPr lang="en-US" altLang="ko-KR" sz="1200" b="1" dirty="0" smtClean="0">
                <a:cs typeface="Arial" pitchFamily="34" charset="0"/>
              </a:rPr>
              <a:t>Device</a:t>
            </a:r>
          </a:p>
          <a:p>
            <a:pPr algn="ctr"/>
            <a:r>
              <a:rPr lang="en-US" altLang="ko-KR" sz="1200" b="1" dirty="0" smtClean="0">
                <a:cs typeface="Arial" pitchFamily="34" charset="0"/>
              </a:rPr>
              <a:t>Set Up</a:t>
            </a:r>
            <a:endParaRPr lang="ko-KR" altLang="en-US" sz="1200" b="1" dirty="0">
              <a:cs typeface="Arial" pitchFamily="34" charset="0"/>
            </a:endParaRPr>
          </a:p>
        </p:txBody>
      </p:sp>
    </p:spTree>
    <p:extLst>
      <p:ext uri="{BB962C8B-B14F-4D97-AF65-F5344CB8AC3E}">
        <p14:creationId xmlns:p14="http://schemas.microsoft.com/office/powerpoint/2010/main" val="39534685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Bent-Up Arrow 7"/>
          <p:cNvSpPr/>
          <p:nvPr/>
        </p:nvSpPr>
        <p:spPr>
          <a:xfrm rot="5400000">
            <a:off x="857232" y="1857460"/>
            <a:ext cx="748066" cy="851647"/>
          </a:xfrm>
          <a:prstGeom prst="bentUpArrow">
            <a:avLst>
              <a:gd name="adj1" fmla="val 32840"/>
              <a:gd name="adj2" fmla="val 25000"/>
              <a:gd name="adj3" fmla="val 35780"/>
            </a:avLst>
          </a:prstGeom>
          <a:solidFill>
            <a:schemeClr val="accent1">
              <a:lumMod val="20000"/>
              <a:lumOff val="80000"/>
            </a:schemeClr>
          </a:solidFill>
        </p:spPr>
        <p:style>
          <a:lnRef idx="2">
            <a:schemeClr val="lt1">
              <a:hueOff val="0"/>
              <a:satOff val="0"/>
              <a:lumOff val="0"/>
              <a:alphaOff val="0"/>
            </a:schemeClr>
          </a:lnRef>
          <a:fillRef idx="1">
            <a:schemeClr val="accent2">
              <a:tint val="50000"/>
              <a:hueOff val="0"/>
              <a:satOff val="0"/>
              <a:lumOff val="0"/>
              <a:alphaOff val="0"/>
            </a:schemeClr>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9" name="Freeform 8"/>
          <p:cNvSpPr/>
          <p:nvPr/>
        </p:nvSpPr>
        <p:spPr>
          <a:xfrm>
            <a:off x="659040" y="1028214"/>
            <a:ext cx="1259303" cy="881471"/>
          </a:xfrm>
          <a:custGeom>
            <a:avLst/>
            <a:gdLst>
              <a:gd name="connsiteX0" fmla="*/ 0 w 1259303"/>
              <a:gd name="connsiteY0" fmla="*/ 146941 h 881471"/>
              <a:gd name="connsiteX1" fmla="*/ 146941 w 1259303"/>
              <a:gd name="connsiteY1" fmla="*/ 0 h 881471"/>
              <a:gd name="connsiteX2" fmla="*/ 1112362 w 1259303"/>
              <a:gd name="connsiteY2" fmla="*/ 0 h 881471"/>
              <a:gd name="connsiteX3" fmla="*/ 1259303 w 1259303"/>
              <a:gd name="connsiteY3" fmla="*/ 146941 h 881471"/>
              <a:gd name="connsiteX4" fmla="*/ 1259303 w 1259303"/>
              <a:gd name="connsiteY4" fmla="*/ 734530 h 881471"/>
              <a:gd name="connsiteX5" fmla="*/ 1112362 w 1259303"/>
              <a:gd name="connsiteY5" fmla="*/ 881471 h 881471"/>
              <a:gd name="connsiteX6" fmla="*/ 146941 w 1259303"/>
              <a:gd name="connsiteY6" fmla="*/ 881471 h 881471"/>
              <a:gd name="connsiteX7" fmla="*/ 0 w 1259303"/>
              <a:gd name="connsiteY7" fmla="*/ 734530 h 881471"/>
              <a:gd name="connsiteX8" fmla="*/ 0 w 1259303"/>
              <a:gd name="connsiteY8" fmla="*/ 146941 h 881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9303" h="881471">
                <a:moveTo>
                  <a:pt x="0" y="146941"/>
                </a:moveTo>
                <a:cubicBezTo>
                  <a:pt x="0" y="65788"/>
                  <a:pt x="65788" y="0"/>
                  <a:pt x="146941" y="0"/>
                </a:cubicBezTo>
                <a:lnTo>
                  <a:pt x="1112362" y="0"/>
                </a:lnTo>
                <a:cubicBezTo>
                  <a:pt x="1193515" y="0"/>
                  <a:pt x="1259303" y="65788"/>
                  <a:pt x="1259303" y="146941"/>
                </a:cubicBezTo>
                <a:lnTo>
                  <a:pt x="1259303" y="734530"/>
                </a:lnTo>
                <a:cubicBezTo>
                  <a:pt x="1259303" y="815683"/>
                  <a:pt x="1193515" y="881471"/>
                  <a:pt x="1112362" y="881471"/>
                </a:cubicBezTo>
                <a:lnTo>
                  <a:pt x="146941" y="881471"/>
                </a:lnTo>
                <a:cubicBezTo>
                  <a:pt x="65788" y="881471"/>
                  <a:pt x="0" y="815683"/>
                  <a:pt x="0" y="734530"/>
                </a:cubicBezTo>
                <a:lnTo>
                  <a:pt x="0" y="146941"/>
                </a:lnTo>
                <a:close/>
              </a:path>
            </a:pathLst>
          </a:custGeom>
          <a:solidFill>
            <a:srgbClr val="00B0F0">
              <a:alpha val="90000"/>
            </a:srgbClr>
          </a:solidFill>
        </p:spPr>
        <p:style>
          <a:lnRef idx="2">
            <a:schemeClr val="lt1">
              <a:hueOff val="0"/>
              <a:satOff val="0"/>
              <a:lumOff val="0"/>
              <a:alphaOff val="0"/>
            </a:schemeClr>
          </a:lnRef>
          <a:fillRef idx="1">
            <a:schemeClr val="accent2">
              <a:alpha val="90000"/>
              <a:hueOff val="0"/>
              <a:satOff val="0"/>
              <a:lumOff val="0"/>
              <a:alphaOff val="0"/>
            </a:schemeClr>
          </a:fillRef>
          <a:effectRef idx="0">
            <a:schemeClr val="accent2">
              <a:alpha val="90000"/>
              <a:hueOff val="0"/>
              <a:satOff val="0"/>
              <a:lumOff val="0"/>
              <a:alphaOff val="0"/>
            </a:schemeClr>
          </a:effectRef>
          <a:fontRef idx="minor">
            <a:schemeClr val="lt1"/>
          </a:fontRef>
        </p:style>
        <p:txBody>
          <a:bodyPr spcFirstLastPara="0" vert="horz" wrap="square" lIns="157338" tIns="157338" rIns="157338" bIns="157338" numCol="1" spcCol="1270" anchor="ctr" anchorCtr="0">
            <a:noAutofit/>
          </a:bodyPr>
          <a:lstStyle/>
          <a:p>
            <a:pPr algn="ctr" defTabSz="1333500">
              <a:lnSpc>
                <a:spcPct val="90000"/>
              </a:lnSpc>
              <a:spcAft>
                <a:spcPct val="35000"/>
              </a:spcAft>
            </a:pPr>
            <a:endParaRPr lang="en-US" sz="3000"/>
          </a:p>
        </p:txBody>
      </p:sp>
      <p:sp>
        <p:nvSpPr>
          <p:cNvPr id="10" name="Freeform 9"/>
          <p:cNvSpPr/>
          <p:nvPr/>
        </p:nvSpPr>
        <p:spPr>
          <a:xfrm>
            <a:off x="1918344" y="1112282"/>
            <a:ext cx="915897" cy="712444"/>
          </a:xfrm>
          <a:custGeom>
            <a:avLst/>
            <a:gdLst>
              <a:gd name="connsiteX0" fmla="*/ 0 w 915897"/>
              <a:gd name="connsiteY0" fmla="*/ 0 h 712444"/>
              <a:gd name="connsiteX1" fmla="*/ 915897 w 915897"/>
              <a:gd name="connsiteY1" fmla="*/ 0 h 712444"/>
              <a:gd name="connsiteX2" fmla="*/ 915897 w 915897"/>
              <a:gd name="connsiteY2" fmla="*/ 712444 h 712444"/>
              <a:gd name="connsiteX3" fmla="*/ 0 w 915897"/>
              <a:gd name="connsiteY3" fmla="*/ 712444 h 712444"/>
              <a:gd name="connsiteX4" fmla="*/ 0 w 915897"/>
              <a:gd name="connsiteY4" fmla="*/ 0 h 712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897" h="712444">
                <a:moveTo>
                  <a:pt x="0" y="0"/>
                </a:moveTo>
                <a:lnTo>
                  <a:pt x="915897" y="0"/>
                </a:lnTo>
                <a:lnTo>
                  <a:pt x="915897" y="712444"/>
                </a:lnTo>
                <a:lnTo>
                  <a:pt x="0" y="71244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7630" tIns="87630" rIns="87630" bIns="87630" numCol="1" spcCol="1270" anchor="ctr" anchorCtr="0">
            <a:noAutofit/>
          </a:bodyPr>
          <a:lstStyle/>
          <a:p>
            <a:pPr marL="171450" lvl="1" indent="-171450" algn="l" defTabSz="800100">
              <a:lnSpc>
                <a:spcPct val="90000"/>
              </a:lnSpc>
              <a:spcBef>
                <a:spcPct val="0"/>
              </a:spcBef>
              <a:spcAft>
                <a:spcPct val="15000"/>
              </a:spcAft>
              <a:buChar char="••"/>
            </a:pPr>
            <a:endParaRPr lang="en-US" sz="1800" kern="1200"/>
          </a:p>
        </p:txBody>
      </p:sp>
      <p:sp>
        <p:nvSpPr>
          <p:cNvPr id="11" name="Bent-Up Arrow 10"/>
          <p:cNvSpPr/>
          <p:nvPr/>
        </p:nvSpPr>
        <p:spPr>
          <a:xfrm rot="5400000">
            <a:off x="1901329" y="2847644"/>
            <a:ext cx="748066" cy="851647"/>
          </a:xfrm>
          <a:prstGeom prst="bentUpArrow">
            <a:avLst>
              <a:gd name="adj1" fmla="val 32840"/>
              <a:gd name="adj2" fmla="val 25000"/>
              <a:gd name="adj3" fmla="val 35780"/>
            </a:avLst>
          </a:prstGeom>
          <a:solidFill>
            <a:schemeClr val="accent1">
              <a:lumMod val="20000"/>
              <a:lumOff val="80000"/>
            </a:schemeClr>
          </a:solidFill>
        </p:spPr>
        <p:style>
          <a:lnRef idx="2">
            <a:schemeClr val="lt1">
              <a:hueOff val="0"/>
              <a:satOff val="0"/>
              <a:lumOff val="0"/>
              <a:alphaOff val="0"/>
            </a:schemeClr>
          </a:lnRef>
          <a:fillRef idx="1">
            <a:schemeClr val="accent2">
              <a:tint val="50000"/>
              <a:hueOff val="-34396"/>
              <a:satOff val="-651"/>
              <a:lumOff val="3103"/>
              <a:alphaOff val="0"/>
            </a:schemeClr>
          </a:fillRef>
          <a:effectRef idx="0">
            <a:schemeClr val="accent2">
              <a:tint val="50000"/>
              <a:hueOff val="-34396"/>
              <a:satOff val="-651"/>
              <a:lumOff val="3103"/>
              <a:alphaOff val="0"/>
            </a:schemeClr>
          </a:effectRef>
          <a:fontRef idx="minor">
            <a:schemeClr val="lt1">
              <a:hueOff val="0"/>
              <a:satOff val="0"/>
              <a:lumOff val="0"/>
              <a:alphaOff val="0"/>
            </a:schemeClr>
          </a:fontRef>
        </p:style>
      </p:sp>
      <p:sp>
        <p:nvSpPr>
          <p:cNvPr id="12" name="Freeform 11"/>
          <p:cNvSpPr/>
          <p:nvPr/>
        </p:nvSpPr>
        <p:spPr>
          <a:xfrm>
            <a:off x="1703137" y="2018397"/>
            <a:ext cx="1259303" cy="881471"/>
          </a:xfrm>
          <a:custGeom>
            <a:avLst/>
            <a:gdLst>
              <a:gd name="connsiteX0" fmla="*/ 0 w 1259303"/>
              <a:gd name="connsiteY0" fmla="*/ 146941 h 881471"/>
              <a:gd name="connsiteX1" fmla="*/ 146941 w 1259303"/>
              <a:gd name="connsiteY1" fmla="*/ 0 h 881471"/>
              <a:gd name="connsiteX2" fmla="*/ 1112362 w 1259303"/>
              <a:gd name="connsiteY2" fmla="*/ 0 h 881471"/>
              <a:gd name="connsiteX3" fmla="*/ 1259303 w 1259303"/>
              <a:gd name="connsiteY3" fmla="*/ 146941 h 881471"/>
              <a:gd name="connsiteX4" fmla="*/ 1259303 w 1259303"/>
              <a:gd name="connsiteY4" fmla="*/ 734530 h 881471"/>
              <a:gd name="connsiteX5" fmla="*/ 1112362 w 1259303"/>
              <a:gd name="connsiteY5" fmla="*/ 881471 h 881471"/>
              <a:gd name="connsiteX6" fmla="*/ 146941 w 1259303"/>
              <a:gd name="connsiteY6" fmla="*/ 881471 h 881471"/>
              <a:gd name="connsiteX7" fmla="*/ 0 w 1259303"/>
              <a:gd name="connsiteY7" fmla="*/ 734530 h 881471"/>
              <a:gd name="connsiteX8" fmla="*/ 0 w 1259303"/>
              <a:gd name="connsiteY8" fmla="*/ 146941 h 881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9303" h="881471">
                <a:moveTo>
                  <a:pt x="0" y="146941"/>
                </a:moveTo>
                <a:cubicBezTo>
                  <a:pt x="0" y="65788"/>
                  <a:pt x="65788" y="0"/>
                  <a:pt x="146941" y="0"/>
                </a:cubicBezTo>
                <a:lnTo>
                  <a:pt x="1112362" y="0"/>
                </a:lnTo>
                <a:cubicBezTo>
                  <a:pt x="1193515" y="0"/>
                  <a:pt x="1259303" y="65788"/>
                  <a:pt x="1259303" y="146941"/>
                </a:cubicBezTo>
                <a:lnTo>
                  <a:pt x="1259303" y="734530"/>
                </a:lnTo>
                <a:cubicBezTo>
                  <a:pt x="1259303" y="815683"/>
                  <a:pt x="1193515" y="881471"/>
                  <a:pt x="1112362" y="881471"/>
                </a:cubicBezTo>
                <a:lnTo>
                  <a:pt x="146941" y="881471"/>
                </a:lnTo>
                <a:cubicBezTo>
                  <a:pt x="65788" y="881471"/>
                  <a:pt x="0" y="815683"/>
                  <a:pt x="0" y="734530"/>
                </a:cubicBezTo>
                <a:lnTo>
                  <a:pt x="0" y="146941"/>
                </a:lnTo>
                <a:close/>
              </a:path>
            </a:pathLst>
          </a:custGeom>
          <a:solidFill>
            <a:srgbClr val="00B0F0">
              <a:alpha val="90000"/>
            </a:srgbClr>
          </a:solidFill>
        </p:spPr>
        <p:style>
          <a:lnRef idx="2">
            <a:schemeClr val="lt1">
              <a:hueOff val="0"/>
              <a:satOff val="0"/>
              <a:lumOff val="0"/>
              <a:alphaOff val="0"/>
            </a:schemeClr>
          </a:lnRef>
          <a:fillRef idx="1">
            <a:schemeClr val="accent2">
              <a:alpha val="90000"/>
              <a:hueOff val="0"/>
              <a:satOff val="0"/>
              <a:lumOff val="0"/>
              <a:alphaOff val="0"/>
            </a:schemeClr>
          </a:fillRef>
          <a:effectRef idx="0">
            <a:schemeClr val="accent2">
              <a:alpha val="90000"/>
              <a:hueOff val="0"/>
              <a:satOff val="0"/>
              <a:lumOff val="0"/>
              <a:alphaOff val="0"/>
            </a:schemeClr>
          </a:effectRef>
          <a:fontRef idx="minor">
            <a:schemeClr val="lt1"/>
          </a:fontRef>
        </p:style>
        <p:txBody>
          <a:bodyPr spcFirstLastPara="0" vert="horz" wrap="square" lIns="157338" tIns="157338" rIns="157338" bIns="157338" numCol="1" spcCol="1270" anchor="ctr" anchorCtr="0">
            <a:noAutofit/>
          </a:bodyPr>
          <a:lstStyle/>
          <a:p>
            <a:pPr algn="ctr" defTabSz="1333500">
              <a:lnSpc>
                <a:spcPct val="90000"/>
              </a:lnSpc>
              <a:spcAft>
                <a:spcPct val="35000"/>
              </a:spcAft>
            </a:pPr>
            <a:endParaRPr lang="en-US" sz="3000"/>
          </a:p>
        </p:txBody>
      </p:sp>
      <p:sp>
        <p:nvSpPr>
          <p:cNvPr id="47" name="Rectangle 46"/>
          <p:cNvSpPr/>
          <p:nvPr/>
        </p:nvSpPr>
        <p:spPr>
          <a:xfrm>
            <a:off x="2962440" y="2102466"/>
            <a:ext cx="915897" cy="712444"/>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48" name="Bent-Up Arrow 47"/>
          <p:cNvSpPr/>
          <p:nvPr/>
        </p:nvSpPr>
        <p:spPr>
          <a:xfrm rot="5400000">
            <a:off x="2945425" y="3837827"/>
            <a:ext cx="748066" cy="851647"/>
          </a:xfrm>
          <a:prstGeom prst="bentUpArrow">
            <a:avLst>
              <a:gd name="adj1" fmla="val 32840"/>
              <a:gd name="adj2" fmla="val 25000"/>
              <a:gd name="adj3" fmla="val 35780"/>
            </a:avLst>
          </a:prstGeom>
          <a:solidFill>
            <a:schemeClr val="accent1">
              <a:lumMod val="20000"/>
              <a:lumOff val="80000"/>
            </a:schemeClr>
          </a:solidFill>
        </p:spPr>
        <p:style>
          <a:lnRef idx="2">
            <a:schemeClr val="lt1">
              <a:hueOff val="0"/>
              <a:satOff val="0"/>
              <a:lumOff val="0"/>
              <a:alphaOff val="0"/>
            </a:schemeClr>
          </a:lnRef>
          <a:fillRef idx="1">
            <a:schemeClr val="accent2">
              <a:tint val="50000"/>
              <a:hueOff val="-68793"/>
              <a:satOff val="-1302"/>
              <a:lumOff val="6205"/>
              <a:alphaOff val="0"/>
            </a:schemeClr>
          </a:fillRef>
          <a:effectRef idx="0">
            <a:schemeClr val="accent2">
              <a:tint val="50000"/>
              <a:hueOff val="-68793"/>
              <a:satOff val="-1302"/>
              <a:lumOff val="6205"/>
              <a:alphaOff val="0"/>
            </a:schemeClr>
          </a:effectRef>
          <a:fontRef idx="minor">
            <a:schemeClr val="lt1">
              <a:hueOff val="0"/>
              <a:satOff val="0"/>
              <a:lumOff val="0"/>
              <a:alphaOff val="0"/>
            </a:schemeClr>
          </a:fontRef>
        </p:style>
      </p:sp>
      <p:sp>
        <p:nvSpPr>
          <p:cNvPr id="49" name="Freeform 48"/>
          <p:cNvSpPr/>
          <p:nvPr/>
        </p:nvSpPr>
        <p:spPr>
          <a:xfrm>
            <a:off x="2747233" y="3008581"/>
            <a:ext cx="1259303" cy="881471"/>
          </a:xfrm>
          <a:custGeom>
            <a:avLst/>
            <a:gdLst>
              <a:gd name="connsiteX0" fmla="*/ 0 w 1259303"/>
              <a:gd name="connsiteY0" fmla="*/ 146941 h 881471"/>
              <a:gd name="connsiteX1" fmla="*/ 146941 w 1259303"/>
              <a:gd name="connsiteY1" fmla="*/ 0 h 881471"/>
              <a:gd name="connsiteX2" fmla="*/ 1112362 w 1259303"/>
              <a:gd name="connsiteY2" fmla="*/ 0 h 881471"/>
              <a:gd name="connsiteX3" fmla="*/ 1259303 w 1259303"/>
              <a:gd name="connsiteY3" fmla="*/ 146941 h 881471"/>
              <a:gd name="connsiteX4" fmla="*/ 1259303 w 1259303"/>
              <a:gd name="connsiteY4" fmla="*/ 734530 h 881471"/>
              <a:gd name="connsiteX5" fmla="*/ 1112362 w 1259303"/>
              <a:gd name="connsiteY5" fmla="*/ 881471 h 881471"/>
              <a:gd name="connsiteX6" fmla="*/ 146941 w 1259303"/>
              <a:gd name="connsiteY6" fmla="*/ 881471 h 881471"/>
              <a:gd name="connsiteX7" fmla="*/ 0 w 1259303"/>
              <a:gd name="connsiteY7" fmla="*/ 734530 h 881471"/>
              <a:gd name="connsiteX8" fmla="*/ 0 w 1259303"/>
              <a:gd name="connsiteY8" fmla="*/ 146941 h 881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9303" h="881471">
                <a:moveTo>
                  <a:pt x="0" y="146941"/>
                </a:moveTo>
                <a:cubicBezTo>
                  <a:pt x="0" y="65788"/>
                  <a:pt x="65788" y="0"/>
                  <a:pt x="146941" y="0"/>
                </a:cubicBezTo>
                <a:lnTo>
                  <a:pt x="1112362" y="0"/>
                </a:lnTo>
                <a:cubicBezTo>
                  <a:pt x="1193515" y="0"/>
                  <a:pt x="1259303" y="65788"/>
                  <a:pt x="1259303" y="146941"/>
                </a:cubicBezTo>
                <a:lnTo>
                  <a:pt x="1259303" y="734530"/>
                </a:lnTo>
                <a:cubicBezTo>
                  <a:pt x="1259303" y="815683"/>
                  <a:pt x="1193515" y="881471"/>
                  <a:pt x="1112362" y="881471"/>
                </a:cubicBezTo>
                <a:lnTo>
                  <a:pt x="146941" y="881471"/>
                </a:lnTo>
                <a:cubicBezTo>
                  <a:pt x="65788" y="881471"/>
                  <a:pt x="0" y="815683"/>
                  <a:pt x="0" y="734530"/>
                </a:cubicBezTo>
                <a:lnTo>
                  <a:pt x="0" y="146941"/>
                </a:lnTo>
                <a:close/>
              </a:path>
            </a:pathLst>
          </a:custGeom>
          <a:solidFill>
            <a:srgbClr val="00B0F0">
              <a:alpha val="90000"/>
            </a:srgbClr>
          </a:solidFill>
        </p:spPr>
        <p:style>
          <a:lnRef idx="2">
            <a:schemeClr val="lt1">
              <a:hueOff val="0"/>
              <a:satOff val="0"/>
              <a:lumOff val="0"/>
              <a:alphaOff val="0"/>
            </a:schemeClr>
          </a:lnRef>
          <a:fillRef idx="1">
            <a:schemeClr val="accent2">
              <a:alpha val="90000"/>
              <a:hueOff val="0"/>
              <a:satOff val="0"/>
              <a:lumOff val="0"/>
              <a:alphaOff val="0"/>
            </a:schemeClr>
          </a:fillRef>
          <a:effectRef idx="0">
            <a:schemeClr val="accent2">
              <a:alpha val="90000"/>
              <a:hueOff val="0"/>
              <a:satOff val="0"/>
              <a:lumOff val="0"/>
              <a:alphaOff val="0"/>
            </a:schemeClr>
          </a:effectRef>
          <a:fontRef idx="minor">
            <a:schemeClr val="lt1"/>
          </a:fontRef>
        </p:style>
        <p:txBody>
          <a:bodyPr spcFirstLastPara="0" vert="horz" wrap="square" lIns="157338" tIns="157338" rIns="157338" bIns="157338" numCol="1" spcCol="1270" anchor="ctr" anchorCtr="0">
            <a:noAutofit/>
          </a:bodyPr>
          <a:lstStyle/>
          <a:p>
            <a:pPr algn="ctr" defTabSz="1333500">
              <a:lnSpc>
                <a:spcPct val="90000"/>
              </a:lnSpc>
              <a:spcAft>
                <a:spcPct val="35000"/>
              </a:spcAft>
            </a:pPr>
            <a:endParaRPr lang="en-US" sz="3000"/>
          </a:p>
        </p:txBody>
      </p:sp>
      <p:sp>
        <p:nvSpPr>
          <p:cNvPr id="50" name="Rectangle 49"/>
          <p:cNvSpPr/>
          <p:nvPr/>
        </p:nvSpPr>
        <p:spPr>
          <a:xfrm>
            <a:off x="4006537" y="3092649"/>
            <a:ext cx="915897" cy="712444"/>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51" name="Bent-Up Arrow 50"/>
          <p:cNvSpPr/>
          <p:nvPr/>
        </p:nvSpPr>
        <p:spPr>
          <a:xfrm rot="5400000">
            <a:off x="3989522" y="4828011"/>
            <a:ext cx="748066" cy="851647"/>
          </a:xfrm>
          <a:prstGeom prst="bentUpArrow">
            <a:avLst>
              <a:gd name="adj1" fmla="val 32840"/>
              <a:gd name="adj2" fmla="val 25000"/>
              <a:gd name="adj3" fmla="val 35780"/>
            </a:avLst>
          </a:prstGeom>
          <a:solidFill>
            <a:schemeClr val="accent1">
              <a:lumMod val="20000"/>
              <a:lumOff val="80000"/>
            </a:schemeClr>
          </a:solidFill>
        </p:spPr>
        <p:style>
          <a:lnRef idx="2">
            <a:schemeClr val="lt1">
              <a:hueOff val="0"/>
              <a:satOff val="0"/>
              <a:lumOff val="0"/>
              <a:alphaOff val="0"/>
            </a:schemeClr>
          </a:lnRef>
          <a:fillRef idx="1">
            <a:schemeClr val="accent2">
              <a:tint val="50000"/>
              <a:hueOff val="-103189"/>
              <a:satOff val="-1953"/>
              <a:lumOff val="9308"/>
              <a:alphaOff val="0"/>
            </a:schemeClr>
          </a:fillRef>
          <a:effectRef idx="0">
            <a:schemeClr val="accent2">
              <a:tint val="50000"/>
              <a:hueOff val="-103189"/>
              <a:satOff val="-1953"/>
              <a:lumOff val="9308"/>
              <a:alphaOff val="0"/>
            </a:schemeClr>
          </a:effectRef>
          <a:fontRef idx="minor">
            <a:schemeClr val="lt1">
              <a:hueOff val="0"/>
              <a:satOff val="0"/>
              <a:lumOff val="0"/>
              <a:alphaOff val="0"/>
            </a:schemeClr>
          </a:fontRef>
        </p:style>
      </p:sp>
      <p:sp>
        <p:nvSpPr>
          <p:cNvPr id="52" name="Freeform 51"/>
          <p:cNvSpPr/>
          <p:nvPr/>
        </p:nvSpPr>
        <p:spPr>
          <a:xfrm>
            <a:off x="3791329" y="3998764"/>
            <a:ext cx="1259303" cy="881471"/>
          </a:xfrm>
          <a:custGeom>
            <a:avLst/>
            <a:gdLst>
              <a:gd name="connsiteX0" fmla="*/ 0 w 1259303"/>
              <a:gd name="connsiteY0" fmla="*/ 146941 h 881471"/>
              <a:gd name="connsiteX1" fmla="*/ 146941 w 1259303"/>
              <a:gd name="connsiteY1" fmla="*/ 0 h 881471"/>
              <a:gd name="connsiteX2" fmla="*/ 1112362 w 1259303"/>
              <a:gd name="connsiteY2" fmla="*/ 0 h 881471"/>
              <a:gd name="connsiteX3" fmla="*/ 1259303 w 1259303"/>
              <a:gd name="connsiteY3" fmla="*/ 146941 h 881471"/>
              <a:gd name="connsiteX4" fmla="*/ 1259303 w 1259303"/>
              <a:gd name="connsiteY4" fmla="*/ 734530 h 881471"/>
              <a:gd name="connsiteX5" fmla="*/ 1112362 w 1259303"/>
              <a:gd name="connsiteY5" fmla="*/ 881471 h 881471"/>
              <a:gd name="connsiteX6" fmla="*/ 146941 w 1259303"/>
              <a:gd name="connsiteY6" fmla="*/ 881471 h 881471"/>
              <a:gd name="connsiteX7" fmla="*/ 0 w 1259303"/>
              <a:gd name="connsiteY7" fmla="*/ 734530 h 881471"/>
              <a:gd name="connsiteX8" fmla="*/ 0 w 1259303"/>
              <a:gd name="connsiteY8" fmla="*/ 146941 h 881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9303" h="881471">
                <a:moveTo>
                  <a:pt x="0" y="146941"/>
                </a:moveTo>
                <a:cubicBezTo>
                  <a:pt x="0" y="65788"/>
                  <a:pt x="65788" y="0"/>
                  <a:pt x="146941" y="0"/>
                </a:cubicBezTo>
                <a:lnTo>
                  <a:pt x="1112362" y="0"/>
                </a:lnTo>
                <a:cubicBezTo>
                  <a:pt x="1193515" y="0"/>
                  <a:pt x="1259303" y="65788"/>
                  <a:pt x="1259303" y="146941"/>
                </a:cubicBezTo>
                <a:lnTo>
                  <a:pt x="1259303" y="734530"/>
                </a:lnTo>
                <a:cubicBezTo>
                  <a:pt x="1259303" y="815683"/>
                  <a:pt x="1193515" y="881471"/>
                  <a:pt x="1112362" y="881471"/>
                </a:cubicBezTo>
                <a:lnTo>
                  <a:pt x="146941" y="881471"/>
                </a:lnTo>
                <a:cubicBezTo>
                  <a:pt x="65788" y="881471"/>
                  <a:pt x="0" y="815683"/>
                  <a:pt x="0" y="734530"/>
                </a:cubicBezTo>
                <a:lnTo>
                  <a:pt x="0" y="146941"/>
                </a:lnTo>
                <a:close/>
              </a:path>
            </a:pathLst>
          </a:custGeom>
          <a:solidFill>
            <a:srgbClr val="00B0F0">
              <a:alpha val="90000"/>
            </a:srgbClr>
          </a:solidFill>
        </p:spPr>
        <p:style>
          <a:lnRef idx="2">
            <a:schemeClr val="lt1">
              <a:hueOff val="0"/>
              <a:satOff val="0"/>
              <a:lumOff val="0"/>
              <a:alphaOff val="0"/>
            </a:schemeClr>
          </a:lnRef>
          <a:fillRef idx="1">
            <a:schemeClr val="accent2">
              <a:alpha val="90000"/>
              <a:hueOff val="0"/>
              <a:satOff val="0"/>
              <a:lumOff val="0"/>
              <a:alphaOff val="0"/>
            </a:schemeClr>
          </a:fillRef>
          <a:effectRef idx="0">
            <a:schemeClr val="accent2">
              <a:alpha val="90000"/>
              <a:hueOff val="0"/>
              <a:satOff val="0"/>
              <a:lumOff val="0"/>
              <a:alphaOff val="0"/>
            </a:schemeClr>
          </a:effectRef>
          <a:fontRef idx="minor">
            <a:schemeClr val="lt1"/>
          </a:fontRef>
        </p:style>
        <p:txBody>
          <a:bodyPr spcFirstLastPara="0" vert="horz" wrap="square" lIns="157338" tIns="157338" rIns="157338" bIns="157338" numCol="1" spcCol="1270" anchor="ctr" anchorCtr="0">
            <a:noAutofit/>
          </a:bodyPr>
          <a:lstStyle/>
          <a:p>
            <a:pPr algn="ctr" defTabSz="1333500">
              <a:lnSpc>
                <a:spcPct val="90000"/>
              </a:lnSpc>
              <a:spcAft>
                <a:spcPct val="35000"/>
              </a:spcAft>
            </a:pPr>
            <a:endParaRPr lang="en-US" sz="3000"/>
          </a:p>
        </p:txBody>
      </p:sp>
      <p:sp>
        <p:nvSpPr>
          <p:cNvPr id="53" name="Freeform 52"/>
          <p:cNvSpPr/>
          <p:nvPr/>
        </p:nvSpPr>
        <p:spPr>
          <a:xfrm>
            <a:off x="5050633" y="4082833"/>
            <a:ext cx="915897" cy="712444"/>
          </a:xfrm>
          <a:custGeom>
            <a:avLst/>
            <a:gdLst>
              <a:gd name="connsiteX0" fmla="*/ 0 w 915897"/>
              <a:gd name="connsiteY0" fmla="*/ 0 h 712444"/>
              <a:gd name="connsiteX1" fmla="*/ 915897 w 915897"/>
              <a:gd name="connsiteY1" fmla="*/ 0 h 712444"/>
              <a:gd name="connsiteX2" fmla="*/ 915897 w 915897"/>
              <a:gd name="connsiteY2" fmla="*/ 712444 h 712444"/>
              <a:gd name="connsiteX3" fmla="*/ 0 w 915897"/>
              <a:gd name="connsiteY3" fmla="*/ 712444 h 712444"/>
              <a:gd name="connsiteX4" fmla="*/ 0 w 915897"/>
              <a:gd name="connsiteY4" fmla="*/ 0 h 712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897" h="712444">
                <a:moveTo>
                  <a:pt x="0" y="0"/>
                </a:moveTo>
                <a:lnTo>
                  <a:pt x="915897" y="0"/>
                </a:lnTo>
                <a:lnTo>
                  <a:pt x="915897" y="712444"/>
                </a:lnTo>
                <a:lnTo>
                  <a:pt x="0" y="71244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7630" tIns="87630" rIns="87630" bIns="87630" numCol="1" spcCol="1270" anchor="ctr" anchorCtr="0">
            <a:noAutofit/>
          </a:bodyPr>
          <a:lstStyle/>
          <a:p>
            <a:pPr marL="171450" lvl="1" indent="-171450" algn="l" defTabSz="800100">
              <a:lnSpc>
                <a:spcPct val="90000"/>
              </a:lnSpc>
              <a:spcBef>
                <a:spcPct val="0"/>
              </a:spcBef>
              <a:spcAft>
                <a:spcPct val="15000"/>
              </a:spcAft>
              <a:buChar char="••"/>
            </a:pPr>
            <a:endParaRPr lang="en-US" sz="1800" kern="1200"/>
          </a:p>
        </p:txBody>
      </p:sp>
      <p:sp>
        <p:nvSpPr>
          <p:cNvPr id="54" name="Freeform 53"/>
          <p:cNvSpPr/>
          <p:nvPr/>
        </p:nvSpPr>
        <p:spPr>
          <a:xfrm>
            <a:off x="4835426" y="4988948"/>
            <a:ext cx="1259303" cy="881471"/>
          </a:xfrm>
          <a:custGeom>
            <a:avLst/>
            <a:gdLst>
              <a:gd name="connsiteX0" fmla="*/ 0 w 1259303"/>
              <a:gd name="connsiteY0" fmla="*/ 146941 h 881471"/>
              <a:gd name="connsiteX1" fmla="*/ 146941 w 1259303"/>
              <a:gd name="connsiteY1" fmla="*/ 0 h 881471"/>
              <a:gd name="connsiteX2" fmla="*/ 1112362 w 1259303"/>
              <a:gd name="connsiteY2" fmla="*/ 0 h 881471"/>
              <a:gd name="connsiteX3" fmla="*/ 1259303 w 1259303"/>
              <a:gd name="connsiteY3" fmla="*/ 146941 h 881471"/>
              <a:gd name="connsiteX4" fmla="*/ 1259303 w 1259303"/>
              <a:gd name="connsiteY4" fmla="*/ 734530 h 881471"/>
              <a:gd name="connsiteX5" fmla="*/ 1112362 w 1259303"/>
              <a:gd name="connsiteY5" fmla="*/ 881471 h 881471"/>
              <a:gd name="connsiteX6" fmla="*/ 146941 w 1259303"/>
              <a:gd name="connsiteY6" fmla="*/ 881471 h 881471"/>
              <a:gd name="connsiteX7" fmla="*/ 0 w 1259303"/>
              <a:gd name="connsiteY7" fmla="*/ 734530 h 881471"/>
              <a:gd name="connsiteX8" fmla="*/ 0 w 1259303"/>
              <a:gd name="connsiteY8" fmla="*/ 146941 h 881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9303" h="881471">
                <a:moveTo>
                  <a:pt x="0" y="146941"/>
                </a:moveTo>
                <a:cubicBezTo>
                  <a:pt x="0" y="65788"/>
                  <a:pt x="65788" y="0"/>
                  <a:pt x="146941" y="0"/>
                </a:cubicBezTo>
                <a:lnTo>
                  <a:pt x="1112362" y="0"/>
                </a:lnTo>
                <a:cubicBezTo>
                  <a:pt x="1193515" y="0"/>
                  <a:pt x="1259303" y="65788"/>
                  <a:pt x="1259303" y="146941"/>
                </a:cubicBezTo>
                <a:lnTo>
                  <a:pt x="1259303" y="734530"/>
                </a:lnTo>
                <a:cubicBezTo>
                  <a:pt x="1259303" y="815683"/>
                  <a:pt x="1193515" y="881471"/>
                  <a:pt x="1112362" y="881471"/>
                </a:cubicBezTo>
                <a:lnTo>
                  <a:pt x="146941" y="881471"/>
                </a:lnTo>
                <a:cubicBezTo>
                  <a:pt x="65788" y="881471"/>
                  <a:pt x="0" y="815683"/>
                  <a:pt x="0" y="734530"/>
                </a:cubicBezTo>
                <a:lnTo>
                  <a:pt x="0" y="146941"/>
                </a:lnTo>
                <a:close/>
              </a:path>
            </a:pathLst>
          </a:custGeom>
          <a:solidFill>
            <a:srgbClr val="7030A0">
              <a:alpha val="60000"/>
            </a:srgbClr>
          </a:solidFill>
        </p:spPr>
        <p:style>
          <a:lnRef idx="2">
            <a:schemeClr val="lt1">
              <a:hueOff val="0"/>
              <a:satOff val="0"/>
              <a:lumOff val="0"/>
              <a:alphaOff val="0"/>
            </a:schemeClr>
          </a:lnRef>
          <a:fillRef idx="1">
            <a:schemeClr val="accent2">
              <a:alpha val="90000"/>
              <a:hueOff val="0"/>
              <a:satOff val="0"/>
              <a:lumOff val="0"/>
              <a:alphaOff val="-30000"/>
            </a:schemeClr>
          </a:fillRef>
          <a:effectRef idx="0">
            <a:schemeClr val="accent2">
              <a:alpha val="90000"/>
              <a:hueOff val="0"/>
              <a:satOff val="0"/>
              <a:lumOff val="0"/>
              <a:alphaOff val="-30000"/>
            </a:schemeClr>
          </a:effectRef>
          <a:fontRef idx="minor">
            <a:schemeClr val="lt1"/>
          </a:fontRef>
        </p:style>
        <p:txBody>
          <a:bodyPr spcFirstLastPara="0" vert="horz" wrap="square" lIns="157338" tIns="157338" rIns="157338" bIns="157338" numCol="1" spcCol="1270" anchor="ctr" anchorCtr="0">
            <a:noAutofit/>
          </a:bodyPr>
          <a:lstStyle/>
          <a:p>
            <a:pPr algn="ctr" defTabSz="1333500">
              <a:lnSpc>
                <a:spcPct val="90000"/>
              </a:lnSpc>
              <a:spcAft>
                <a:spcPct val="35000"/>
              </a:spcAft>
            </a:pPr>
            <a:endParaRPr lang="en-US" sz="3000"/>
          </a:p>
        </p:txBody>
      </p:sp>
      <p:sp>
        <p:nvSpPr>
          <p:cNvPr id="55" name="Freeform 54"/>
          <p:cNvSpPr/>
          <p:nvPr/>
        </p:nvSpPr>
        <p:spPr>
          <a:xfrm>
            <a:off x="6094729" y="5073016"/>
            <a:ext cx="915897" cy="712444"/>
          </a:xfrm>
          <a:custGeom>
            <a:avLst/>
            <a:gdLst>
              <a:gd name="connsiteX0" fmla="*/ 0 w 915897"/>
              <a:gd name="connsiteY0" fmla="*/ 0 h 712444"/>
              <a:gd name="connsiteX1" fmla="*/ 915897 w 915897"/>
              <a:gd name="connsiteY1" fmla="*/ 0 h 712444"/>
              <a:gd name="connsiteX2" fmla="*/ 915897 w 915897"/>
              <a:gd name="connsiteY2" fmla="*/ 712444 h 712444"/>
              <a:gd name="connsiteX3" fmla="*/ 0 w 915897"/>
              <a:gd name="connsiteY3" fmla="*/ 712444 h 712444"/>
              <a:gd name="connsiteX4" fmla="*/ 0 w 915897"/>
              <a:gd name="connsiteY4" fmla="*/ 0 h 712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897" h="712444">
                <a:moveTo>
                  <a:pt x="0" y="0"/>
                </a:moveTo>
                <a:lnTo>
                  <a:pt x="915897" y="0"/>
                </a:lnTo>
                <a:lnTo>
                  <a:pt x="915897" y="712444"/>
                </a:lnTo>
                <a:lnTo>
                  <a:pt x="0" y="71244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7630" tIns="87630" rIns="87630" bIns="87630" numCol="1" spcCol="1270" anchor="ctr" anchorCtr="0">
            <a:noAutofit/>
          </a:bodyPr>
          <a:lstStyle/>
          <a:p>
            <a:pPr marL="171450" lvl="1" indent="-171450" algn="l" defTabSz="800100">
              <a:lnSpc>
                <a:spcPct val="90000"/>
              </a:lnSpc>
              <a:spcBef>
                <a:spcPct val="0"/>
              </a:spcBef>
              <a:spcAft>
                <a:spcPct val="15000"/>
              </a:spcAft>
              <a:buChar char="••"/>
            </a:pPr>
            <a:endParaRPr lang="en-US" sz="1800" kern="1200"/>
          </a:p>
        </p:txBody>
      </p:sp>
      <p:sp>
        <p:nvSpPr>
          <p:cNvPr id="30" name="TextBox 29">
            <a:extLst>
              <a:ext uri="{FF2B5EF4-FFF2-40B4-BE49-F238E27FC236}">
                <a16:creationId xmlns:a16="http://schemas.microsoft.com/office/drawing/2014/main" id="{3C287144-458D-47A4-929E-C834887CA039}"/>
              </a:ext>
            </a:extLst>
          </p:cNvPr>
          <p:cNvSpPr txBox="1"/>
          <p:nvPr/>
        </p:nvSpPr>
        <p:spPr>
          <a:xfrm>
            <a:off x="659039" y="1158819"/>
            <a:ext cx="1190499" cy="646331"/>
          </a:xfrm>
          <a:prstGeom prst="rect">
            <a:avLst/>
          </a:prstGeom>
          <a:noFill/>
        </p:spPr>
        <p:txBody>
          <a:bodyPr wrap="square" rtlCol="0">
            <a:spAutoFit/>
          </a:bodyPr>
          <a:lstStyle/>
          <a:p>
            <a:pPr algn="ctr"/>
            <a:r>
              <a:rPr lang="en-US" altLang="ko-KR" sz="1200" b="1" dirty="0" smtClean="0">
                <a:cs typeface="Arial" pitchFamily="34" charset="0"/>
              </a:rPr>
              <a:t>Ask TIAA for nearest advisor/office</a:t>
            </a:r>
            <a:endParaRPr lang="ko-KR" altLang="en-US" sz="1200" b="1" dirty="0">
              <a:cs typeface="Arial" pitchFamily="34" charset="0"/>
            </a:endParaRPr>
          </a:p>
        </p:txBody>
      </p:sp>
      <p:sp>
        <p:nvSpPr>
          <p:cNvPr id="31" name="TextBox 30">
            <a:extLst>
              <a:ext uri="{FF2B5EF4-FFF2-40B4-BE49-F238E27FC236}">
                <a16:creationId xmlns:a16="http://schemas.microsoft.com/office/drawing/2014/main" id="{0DB609A8-ACA5-449D-9050-E714CB33C032}"/>
              </a:ext>
            </a:extLst>
          </p:cNvPr>
          <p:cNvSpPr txBox="1"/>
          <p:nvPr/>
        </p:nvSpPr>
        <p:spPr>
          <a:xfrm>
            <a:off x="1910754" y="1178395"/>
            <a:ext cx="4721987" cy="461665"/>
          </a:xfrm>
          <a:prstGeom prst="rect">
            <a:avLst/>
          </a:prstGeom>
          <a:noFill/>
        </p:spPr>
        <p:txBody>
          <a:bodyPr wrap="square" rtlCol="0">
            <a:spAutoFit/>
          </a:bodyPr>
          <a:lstStyle/>
          <a:p>
            <a:r>
              <a:rPr lang="en-US" altLang="ko-KR" sz="1200" dirty="0" smtClean="0">
                <a:cs typeface="Arial" pitchFamily="34" charset="0"/>
              </a:rPr>
              <a:t>User gets the location information either from IOT or YEXT services</a:t>
            </a:r>
            <a:endParaRPr lang="ko-KR" altLang="en-US" sz="1200" dirty="0">
              <a:cs typeface="Arial" pitchFamily="34" charset="0"/>
            </a:endParaRPr>
          </a:p>
        </p:txBody>
      </p:sp>
      <p:sp>
        <p:nvSpPr>
          <p:cNvPr id="34" name="TextBox 33">
            <a:extLst>
              <a:ext uri="{FF2B5EF4-FFF2-40B4-BE49-F238E27FC236}">
                <a16:creationId xmlns:a16="http://schemas.microsoft.com/office/drawing/2014/main" id="{723B68D3-2810-434B-B53F-00829AEC4E99}"/>
              </a:ext>
            </a:extLst>
          </p:cNvPr>
          <p:cNvSpPr txBox="1"/>
          <p:nvPr/>
        </p:nvSpPr>
        <p:spPr>
          <a:xfrm>
            <a:off x="4009073" y="3185836"/>
            <a:ext cx="3841819" cy="461665"/>
          </a:xfrm>
          <a:prstGeom prst="rect">
            <a:avLst/>
          </a:prstGeom>
          <a:noFill/>
        </p:spPr>
        <p:txBody>
          <a:bodyPr wrap="square" rtlCol="0">
            <a:spAutoFit/>
          </a:bodyPr>
          <a:lstStyle/>
          <a:p>
            <a:r>
              <a:rPr lang="en-US" altLang="ko-KR" sz="1200" dirty="0">
                <a:cs typeface="Arial" pitchFamily="34" charset="0"/>
              </a:rPr>
              <a:t>User </a:t>
            </a:r>
            <a:r>
              <a:rPr lang="en-US" altLang="ko-KR" sz="1200" dirty="0" smtClean="0">
                <a:cs typeface="Arial" pitchFamily="34" charset="0"/>
              </a:rPr>
              <a:t>plays the quiz about TIAA and TIAA related functions</a:t>
            </a:r>
            <a:endParaRPr lang="ko-KR" altLang="en-US" sz="1200" dirty="0">
              <a:cs typeface="Arial" pitchFamily="34" charset="0"/>
            </a:endParaRPr>
          </a:p>
        </p:txBody>
      </p:sp>
      <p:sp>
        <p:nvSpPr>
          <p:cNvPr id="36" name="TextBox 35">
            <a:extLst>
              <a:ext uri="{FF2B5EF4-FFF2-40B4-BE49-F238E27FC236}">
                <a16:creationId xmlns:a16="http://schemas.microsoft.com/office/drawing/2014/main" id="{D0157DA0-2324-42B2-8B02-93726D5C3546}"/>
              </a:ext>
            </a:extLst>
          </p:cNvPr>
          <p:cNvSpPr txBox="1"/>
          <p:nvPr/>
        </p:nvSpPr>
        <p:spPr>
          <a:xfrm>
            <a:off x="1703137" y="2106026"/>
            <a:ext cx="1259303" cy="646331"/>
          </a:xfrm>
          <a:prstGeom prst="rect">
            <a:avLst/>
          </a:prstGeom>
          <a:noFill/>
        </p:spPr>
        <p:txBody>
          <a:bodyPr wrap="square" rtlCol="0">
            <a:spAutoFit/>
          </a:bodyPr>
          <a:lstStyle/>
          <a:p>
            <a:pPr algn="ctr"/>
            <a:r>
              <a:rPr lang="en-US" altLang="ko-KR" sz="1200" b="1" dirty="0">
                <a:cs typeface="Arial" pitchFamily="34" charset="0"/>
              </a:rPr>
              <a:t>Ask TIAA for </a:t>
            </a:r>
            <a:r>
              <a:rPr lang="en-US" altLang="ko-KR" sz="1200" b="1" dirty="0" smtClean="0">
                <a:cs typeface="Arial" pitchFamily="34" charset="0"/>
              </a:rPr>
              <a:t>market quote/symbol</a:t>
            </a:r>
            <a:endParaRPr lang="ko-KR" altLang="en-US" sz="1200" b="1" dirty="0">
              <a:cs typeface="Arial" pitchFamily="34" charset="0"/>
            </a:endParaRPr>
          </a:p>
        </p:txBody>
      </p:sp>
      <p:sp>
        <p:nvSpPr>
          <p:cNvPr id="37" name="TextBox 36">
            <a:extLst>
              <a:ext uri="{FF2B5EF4-FFF2-40B4-BE49-F238E27FC236}">
                <a16:creationId xmlns:a16="http://schemas.microsoft.com/office/drawing/2014/main" id="{723B68D3-2810-434B-B53F-00829AEC4E99}"/>
              </a:ext>
            </a:extLst>
          </p:cNvPr>
          <p:cNvSpPr txBox="1"/>
          <p:nvPr/>
        </p:nvSpPr>
        <p:spPr>
          <a:xfrm>
            <a:off x="2976775" y="2176675"/>
            <a:ext cx="3655966" cy="461665"/>
          </a:xfrm>
          <a:prstGeom prst="rect">
            <a:avLst/>
          </a:prstGeom>
          <a:noFill/>
        </p:spPr>
        <p:txBody>
          <a:bodyPr wrap="square" rtlCol="0">
            <a:spAutoFit/>
          </a:bodyPr>
          <a:lstStyle/>
          <a:p>
            <a:r>
              <a:rPr lang="en-US" altLang="ko-KR" sz="1200" dirty="0">
                <a:cs typeface="Arial" pitchFamily="34" charset="0"/>
              </a:rPr>
              <a:t>User </a:t>
            </a:r>
            <a:r>
              <a:rPr lang="en-US" altLang="ko-KR" sz="1200" dirty="0" smtClean="0">
                <a:cs typeface="Arial" pitchFamily="34" charset="0"/>
              </a:rPr>
              <a:t>receives the up-to-date stock quote or symbol for the inquired company name</a:t>
            </a:r>
            <a:endParaRPr lang="ko-KR" altLang="en-US" sz="1200" dirty="0">
              <a:cs typeface="Arial" pitchFamily="34" charset="0"/>
            </a:endParaRPr>
          </a:p>
        </p:txBody>
      </p:sp>
      <p:sp>
        <p:nvSpPr>
          <p:cNvPr id="39" name="TextBox 38">
            <a:extLst>
              <a:ext uri="{FF2B5EF4-FFF2-40B4-BE49-F238E27FC236}">
                <a16:creationId xmlns:a16="http://schemas.microsoft.com/office/drawing/2014/main" id="{D0157DA0-2324-42B2-8B02-93726D5C3546}"/>
              </a:ext>
            </a:extLst>
          </p:cNvPr>
          <p:cNvSpPr txBox="1"/>
          <p:nvPr/>
        </p:nvSpPr>
        <p:spPr>
          <a:xfrm>
            <a:off x="3870179" y="4042564"/>
            <a:ext cx="1095949" cy="830997"/>
          </a:xfrm>
          <a:prstGeom prst="rect">
            <a:avLst/>
          </a:prstGeom>
          <a:noFill/>
        </p:spPr>
        <p:txBody>
          <a:bodyPr wrap="square" rtlCol="0">
            <a:spAutoFit/>
          </a:bodyPr>
          <a:lstStyle/>
          <a:p>
            <a:pPr algn="ctr"/>
            <a:r>
              <a:rPr lang="en-US" altLang="ko-KR" sz="1200" b="1" dirty="0">
                <a:cs typeface="Arial" pitchFamily="34" charset="0"/>
              </a:rPr>
              <a:t>Ask TIAA </a:t>
            </a:r>
            <a:r>
              <a:rPr lang="en-US" altLang="ko-KR" sz="1200" b="1" dirty="0" smtClean="0">
                <a:cs typeface="Arial" pitchFamily="34" charset="0"/>
              </a:rPr>
              <a:t>to get the availability of tax forms</a:t>
            </a:r>
            <a:endParaRPr lang="ko-KR" altLang="en-US" sz="1200" b="1" dirty="0">
              <a:cs typeface="Arial" pitchFamily="34" charset="0"/>
            </a:endParaRPr>
          </a:p>
        </p:txBody>
      </p:sp>
      <p:sp>
        <p:nvSpPr>
          <p:cNvPr id="40" name="TextBox 39">
            <a:extLst>
              <a:ext uri="{FF2B5EF4-FFF2-40B4-BE49-F238E27FC236}">
                <a16:creationId xmlns:a16="http://schemas.microsoft.com/office/drawing/2014/main" id="{723B68D3-2810-434B-B53F-00829AEC4E99}"/>
              </a:ext>
            </a:extLst>
          </p:cNvPr>
          <p:cNvSpPr txBox="1"/>
          <p:nvPr/>
        </p:nvSpPr>
        <p:spPr>
          <a:xfrm>
            <a:off x="5044978" y="4038371"/>
            <a:ext cx="3443929" cy="830997"/>
          </a:xfrm>
          <a:prstGeom prst="rect">
            <a:avLst/>
          </a:prstGeom>
          <a:noFill/>
        </p:spPr>
        <p:txBody>
          <a:bodyPr wrap="square" rtlCol="0">
            <a:spAutoFit/>
          </a:bodyPr>
          <a:lstStyle/>
          <a:p>
            <a:r>
              <a:rPr lang="en-US" altLang="ko-KR" sz="1200" dirty="0" smtClean="0">
                <a:cs typeface="Arial" pitchFamily="34" charset="0"/>
              </a:rPr>
              <a:t>User gets the availability of the following tax form</a:t>
            </a:r>
          </a:p>
          <a:p>
            <a:pPr marL="171450" indent="-171450">
              <a:buFont typeface="Arial" panose="020B0604020202020204" pitchFamily="34" charset="0"/>
              <a:buChar char="•"/>
            </a:pPr>
            <a:r>
              <a:rPr lang="en-US" altLang="ko-KR" sz="1200" dirty="0" smtClean="0">
                <a:cs typeface="Arial" pitchFamily="34" charset="0"/>
              </a:rPr>
              <a:t>5498</a:t>
            </a:r>
          </a:p>
          <a:p>
            <a:pPr marL="171450" indent="-171450">
              <a:buFont typeface="Arial" panose="020B0604020202020204" pitchFamily="34" charset="0"/>
              <a:buChar char="•"/>
            </a:pPr>
            <a:r>
              <a:rPr lang="en-US" altLang="ko-KR" sz="1200" dirty="0" smtClean="0">
                <a:cs typeface="Arial" pitchFamily="34" charset="0"/>
              </a:rPr>
              <a:t>1099 B, R, Q, INT, DIV and LTC</a:t>
            </a:r>
            <a:endParaRPr lang="ko-KR" altLang="en-US" sz="1200" dirty="0">
              <a:cs typeface="Arial" pitchFamily="34" charset="0"/>
            </a:endParaRPr>
          </a:p>
        </p:txBody>
      </p:sp>
      <p:sp>
        <p:nvSpPr>
          <p:cNvPr id="42" name="TextBox 41">
            <a:extLst>
              <a:ext uri="{FF2B5EF4-FFF2-40B4-BE49-F238E27FC236}">
                <a16:creationId xmlns:a16="http://schemas.microsoft.com/office/drawing/2014/main" id="{7CDA468F-F7FF-4539-BF5B-E8904B623984}"/>
              </a:ext>
            </a:extLst>
          </p:cNvPr>
          <p:cNvSpPr txBox="1"/>
          <p:nvPr/>
        </p:nvSpPr>
        <p:spPr>
          <a:xfrm>
            <a:off x="4878930" y="5073016"/>
            <a:ext cx="1172295" cy="646331"/>
          </a:xfrm>
          <a:prstGeom prst="rect">
            <a:avLst/>
          </a:prstGeom>
          <a:noFill/>
        </p:spPr>
        <p:txBody>
          <a:bodyPr wrap="square" rtlCol="0">
            <a:spAutoFit/>
          </a:bodyPr>
          <a:lstStyle/>
          <a:p>
            <a:pPr algn="ctr"/>
            <a:r>
              <a:rPr lang="en-US" altLang="ko-KR" sz="1200" b="1" dirty="0">
                <a:cs typeface="Arial" pitchFamily="34" charset="0"/>
              </a:rPr>
              <a:t>Ask TIAA for market </a:t>
            </a:r>
            <a:r>
              <a:rPr lang="en-US" altLang="ko-KR" sz="1200" b="1" dirty="0" smtClean="0">
                <a:cs typeface="Arial" pitchFamily="34" charset="0"/>
              </a:rPr>
              <a:t>performance</a:t>
            </a:r>
            <a:endParaRPr lang="ko-KR" altLang="en-US" sz="1200" b="1" dirty="0">
              <a:cs typeface="Arial" pitchFamily="34" charset="0"/>
            </a:endParaRPr>
          </a:p>
        </p:txBody>
      </p:sp>
      <p:sp>
        <p:nvSpPr>
          <p:cNvPr id="43" name="TextBox 42">
            <a:extLst>
              <a:ext uri="{FF2B5EF4-FFF2-40B4-BE49-F238E27FC236}">
                <a16:creationId xmlns:a16="http://schemas.microsoft.com/office/drawing/2014/main" id="{788FCAB3-1945-4376-BFD4-31A04D7C5AD5}"/>
              </a:ext>
            </a:extLst>
          </p:cNvPr>
          <p:cNvSpPr txBox="1"/>
          <p:nvPr/>
        </p:nvSpPr>
        <p:spPr>
          <a:xfrm>
            <a:off x="6094729" y="5139129"/>
            <a:ext cx="2830907" cy="646331"/>
          </a:xfrm>
          <a:prstGeom prst="rect">
            <a:avLst/>
          </a:prstGeom>
          <a:noFill/>
        </p:spPr>
        <p:txBody>
          <a:bodyPr wrap="square" rtlCol="0">
            <a:spAutoFit/>
          </a:bodyPr>
          <a:lstStyle/>
          <a:p>
            <a:r>
              <a:rPr lang="en-US" altLang="ko-KR" sz="1200" dirty="0">
                <a:cs typeface="Arial" pitchFamily="34" charset="0"/>
              </a:rPr>
              <a:t>User receives the </a:t>
            </a:r>
            <a:r>
              <a:rPr lang="en-US" altLang="ko-KR" sz="1200" dirty="0" smtClean="0">
                <a:cs typeface="Arial" pitchFamily="34" charset="0"/>
              </a:rPr>
              <a:t>up-to-date performance for the inquired market name. i.e. Dow Jones, S&amp;P, NASDAQ</a:t>
            </a:r>
            <a:endParaRPr lang="ko-KR" altLang="en-US" sz="1200" dirty="0">
              <a:cs typeface="Arial" pitchFamily="34" charset="0"/>
            </a:endParaRPr>
          </a:p>
        </p:txBody>
      </p:sp>
      <p:sp>
        <p:nvSpPr>
          <p:cNvPr id="44" name="Title 2"/>
          <p:cNvSpPr txBox="1">
            <a:spLocks/>
          </p:cNvSpPr>
          <p:nvPr/>
        </p:nvSpPr>
        <p:spPr>
          <a:xfrm>
            <a:off x="177800" y="-14628"/>
            <a:ext cx="7830186" cy="484185"/>
          </a:xfrm>
          <a:prstGeom prst="rect">
            <a:avLst/>
          </a:prstGeom>
        </p:spPr>
        <p:txBody>
          <a:bodyPr anchor="ctr">
            <a:normAutofit/>
          </a:bodyPr>
          <a:lstStyle>
            <a:lvl1pPr algn="l" rtl="0" eaLnBrk="1" fontAlgn="base" hangingPunct="1">
              <a:spcBef>
                <a:spcPct val="0"/>
              </a:spcBef>
              <a:spcAft>
                <a:spcPct val="0"/>
              </a:spcAft>
              <a:defRPr sz="2400" b="1" i="1">
                <a:solidFill>
                  <a:schemeClr val="bg1"/>
                </a:solidFill>
                <a:latin typeface="Calibri" panose="020F0502020204030204" pitchFamily="34" charset="0"/>
                <a:ea typeface="+mj-ea"/>
                <a:cs typeface="Calibri" panose="020F0502020204030204" pitchFamily="34" charset="0"/>
              </a:defRPr>
            </a:lvl1pPr>
            <a:lvl2pPr algn="ctr" rtl="0" eaLnBrk="1" fontAlgn="base" hangingPunct="1">
              <a:spcBef>
                <a:spcPct val="0"/>
              </a:spcBef>
              <a:spcAft>
                <a:spcPct val="0"/>
              </a:spcAft>
              <a:defRPr sz="3200" b="1">
                <a:solidFill>
                  <a:schemeClr val="bg1"/>
                </a:solidFill>
                <a:latin typeface="Arial" charset="0"/>
              </a:defRPr>
            </a:lvl2pPr>
            <a:lvl3pPr algn="ctr" rtl="0" eaLnBrk="1" fontAlgn="base" hangingPunct="1">
              <a:spcBef>
                <a:spcPct val="0"/>
              </a:spcBef>
              <a:spcAft>
                <a:spcPct val="0"/>
              </a:spcAft>
              <a:defRPr sz="3200" b="1">
                <a:solidFill>
                  <a:schemeClr val="bg1"/>
                </a:solidFill>
                <a:latin typeface="Arial" charset="0"/>
              </a:defRPr>
            </a:lvl3pPr>
            <a:lvl4pPr algn="ctr" rtl="0" eaLnBrk="1" fontAlgn="base" hangingPunct="1">
              <a:spcBef>
                <a:spcPct val="0"/>
              </a:spcBef>
              <a:spcAft>
                <a:spcPct val="0"/>
              </a:spcAft>
              <a:defRPr sz="3200" b="1">
                <a:solidFill>
                  <a:schemeClr val="bg1"/>
                </a:solidFill>
                <a:latin typeface="Arial" charset="0"/>
              </a:defRPr>
            </a:lvl4pPr>
            <a:lvl5pPr algn="ctr" rtl="0" eaLnBrk="1" fontAlgn="base" hangingPunct="1">
              <a:spcBef>
                <a:spcPct val="0"/>
              </a:spcBef>
              <a:spcAft>
                <a:spcPct val="0"/>
              </a:spcAft>
              <a:defRPr sz="3200" b="1">
                <a:solidFill>
                  <a:schemeClr val="bg1"/>
                </a:solidFill>
                <a:latin typeface="Arial" charset="0"/>
              </a:defRPr>
            </a:lvl5pPr>
            <a:lvl6pPr marL="457200" algn="ctr" rtl="0" eaLnBrk="1" fontAlgn="base" hangingPunct="1">
              <a:spcBef>
                <a:spcPct val="0"/>
              </a:spcBef>
              <a:spcAft>
                <a:spcPct val="0"/>
              </a:spcAft>
              <a:defRPr sz="3200" b="1">
                <a:solidFill>
                  <a:schemeClr val="bg1"/>
                </a:solidFill>
                <a:latin typeface="Arial" charset="0"/>
              </a:defRPr>
            </a:lvl6pPr>
            <a:lvl7pPr marL="914400" algn="ctr" rtl="0" eaLnBrk="1" fontAlgn="base" hangingPunct="1">
              <a:spcBef>
                <a:spcPct val="0"/>
              </a:spcBef>
              <a:spcAft>
                <a:spcPct val="0"/>
              </a:spcAft>
              <a:defRPr sz="3200" b="1">
                <a:solidFill>
                  <a:schemeClr val="bg1"/>
                </a:solidFill>
                <a:latin typeface="Arial" charset="0"/>
              </a:defRPr>
            </a:lvl7pPr>
            <a:lvl8pPr marL="1371600" algn="ctr" rtl="0" eaLnBrk="1" fontAlgn="base" hangingPunct="1">
              <a:spcBef>
                <a:spcPct val="0"/>
              </a:spcBef>
              <a:spcAft>
                <a:spcPct val="0"/>
              </a:spcAft>
              <a:defRPr sz="3200" b="1">
                <a:solidFill>
                  <a:schemeClr val="bg1"/>
                </a:solidFill>
                <a:latin typeface="Arial" charset="0"/>
              </a:defRPr>
            </a:lvl8pPr>
            <a:lvl9pPr marL="1828800" algn="ctr" rtl="0" eaLnBrk="1" fontAlgn="base" hangingPunct="1">
              <a:spcBef>
                <a:spcPct val="0"/>
              </a:spcBef>
              <a:spcAft>
                <a:spcPct val="0"/>
              </a:spcAft>
              <a:defRPr sz="3200" b="1">
                <a:solidFill>
                  <a:schemeClr val="bg1"/>
                </a:solidFill>
                <a:latin typeface="Arial" charset="0"/>
              </a:defRPr>
            </a:lvl9pPr>
          </a:lstStyle>
          <a:p>
            <a:r>
              <a:rPr lang="en-GB" sz="1800" dirty="0">
                <a:ea typeface="ＭＳ Ｐゴシック"/>
                <a:cs typeface="ＭＳ Ｐゴシック"/>
              </a:rPr>
              <a:t>TIAA Alexa Skill</a:t>
            </a:r>
            <a:r>
              <a:rPr lang="en-US" sz="1800" b="0" i="0" kern="0" dirty="0">
                <a:latin typeface="Segoe UI "/>
                <a:ea typeface="Verdana" panose="020B0604030504040204" pitchFamily="34" charset="0"/>
              </a:rPr>
              <a:t> – End User / Participant in Digital Assistant Journey</a:t>
            </a:r>
            <a:endParaRPr lang="en-US" sz="1800" b="0" i="0" kern="0" dirty="0">
              <a:latin typeface="Segoe UI "/>
              <a:ea typeface="Verdana" panose="020B0604030504040204" pitchFamily="34" charset="0"/>
            </a:endParaRPr>
          </a:p>
        </p:txBody>
      </p:sp>
      <p:sp>
        <p:nvSpPr>
          <p:cNvPr id="56" name="TextBox 55">
            <a:extLst>
              <a:ext uri="{FF2B5EF4-FFF2-40B4-BE49-F238E27FC236}">
                <a16:creationId xmlns:a16="http://schemas.microsoft.com/office/drawing/2014/main" id="{D0157DA0-2324-42B2-8B02-93726D5C3546}"/>
              </a:ext>
            </a:extLst>
          </p:cNvPr>
          <p:cNvSpPr txBox="1"/>
          <p:nvPr/>
        </p:nvSpPr>
        <p:spPr>
          <a:xfrm>
            <a:off x="2747232" y="3137572"/>
            <a:ext cx="1261840" cy="646331"/>
          </a:xfrm>
          <a:prstGeom prst="rect">
            <a:avLst/>
          </a:prstGeom>
          <a:noFill/>
        </p:spPr>
        <p:txBody>
          <a:bodyPr wrap="square" rtlCol="0">
            <a:spAutoFit/>
          </a:bodyPr>
          <a:lstStyle/>
          <a:p>
            <a:pPr algn="ctr"/>
            <a:r>
              <a:rPr lang="en-US" altLang="ko-KR" sz="1200" b="1" dirty="0">
                <a:cs typeface="Arial" pitchFamily="34" charset="0"/>
              </a:rPr>
              <a:t>Ask TIAA </a:t>
            </a:r>
            <a:r>
              <a:rPr lang="en-US" altLang="ko-KR" sz="1200" b="1" dirty="0" smtClean="0">
                <a:cs typeface="Arial" pitchFamily="34" charset="0"/>
              </a:rPr>
              <a:t>to play Trivia game</a:t>
            </a:r>
            <a:endParaRPr lang="ko-KR" altLang="en-US" sz="1200" b="1" dirty="0">
              <a:cs typeface="Arial" pitchFamily="34" charset="0"/>
            </a:endParaRPr>
          </a:p>
        </p:txBody>
      </p:sp>
    </p:spTree>
    <p:extLst>
      <p:ext uri="{BB962C8B-B14F-4D97-AF65-F5344CB8AC3E}">
        <p14:creationId xmlns:p14="http://schemas.microsoft.com/office/powerpoint/2010/main" val="28888185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Same Side Corner Rectangle 3"/>
          <p:cNvSpPr/>
          <p:nvPr/>
        </p:nvSpPr>
        <p:spPr>
          <a:xfrm rot="5400000">
            <a:off x="3312050" y="-187966"/>
            <a:ext cx="2171235" cy="7090635"/>
          </a:xfrm>
          <a:prstGeom prst="round2SameRect">
            <a:avLst/>
          </a:prstGeom>
          <a:solidFill>
            <a:schemeClr val="accent1">
              <a:lumMod val="40000"/>
              <a:lumOff val="60000"/>
            </a:schemeClr>
          </a:solidFill>
        </p:spPr>
        <p:txBody>
          <a:bodyPr vert="horz" lIns="91440" tIns="45720" rIns="91440" bIns="45720" rtlCol="0" anchor="ctr">
            <a:normAutofit/>
          </a:bodyPr>
          <a:lstStyle/>
          <a:p>
            <a:endParaRPr lang="en-US" sz="4400" b="1" dirty="0">
              <a:solidFill>
                <a:schemeClr val="tx1"/>
              </a:solidFill>
              <a:latin typeface="+mj-lt"/>
              <a:ea typeface="ＭＳ Ｐゴシック"/>
              <a:cs typeface="ＭＳ Ｐゴシック"/>
            </a:endParaRPr>
          </a:p>
        </p:txBody>
      </p:sp>
      <p:sp>
        <p:nvSpPr>
          <p:cNvPr id="6" name="Round Same Side Corner Rectangle 5"/>
          <p:cNvSpPr/>
          <p:nvPr/>
        </p:nvSpPr>
        <p:spPr>
          <a:xfrm rot="5400000">
            <a:off x="2705668" y="-542498"/>
            <a:ext cx="2388358" cy="7799698"/>
          </a:xfrm>
          <a:prstGeom prst="round2SameRect">
            <a:avLst/>
          </a:prstGeom>
          <a:solidFill>
            <a:srgbClr val="00B0F0"/>
          </a:solidFill>
        </p:spPr>
        <p:txBody>
          <a:bodyPr vert="horz" lIns="91440" tIns="45720" rIns="91440" bIns="45720" rtlCol="0" anchor="ctr">
            <a:normAutofit/>
          </a:bodyPr>
          <a:lstStyle/>
          <a:p>
            <a:endParaRPr lang="en-US" sz="4400" b="1" dirty="0">
              <a:solidFill>
                <a:schemeClr val="tx1"/>
              </a:solidFill>
              <a:latin typeface="+mj-lt"/>
              <a:ea typeface="ＭＳ Ｐゴシック"/>
              <a:cs typeface="ＭＳ Ｐゴシック"/>
            </a:endParaRPr>
          </a:p>
        </p:txBody>
      </p:sp>
      <p:sp>
        <p:nvSpPr>
          <p:cNvPr id="8" name="Rectangle 7"/>
          <p:cNvSpPr/>
          <p:nvPr/>
        </p:nvSpPr>
        <p:spPr>
          <a:xfrm>
            <a:off x="144859" y="2972631"/>
            <a:ext cx="6078519" cy="769441"/>
          </a:xfrm>
          <a:prstGeom prst="rect">
            <a:avLst/>
          </a:prstGeom>
        </p:spPr>
        <p:txBody>
          <a:bodyPr wrap="square">
            <a:spAutoFit/>
          </a:bodyPr>
          <a:lstStyle/>
          <a:p>
            <a:r>
              <a:rPr lang="en-GB" sz="4400" b="1" dirty="0">
                <a:latin typeface="+mj-lt"/>
                <a:ea typeface="ＭＳ Ｐゴシック"/>
                <a:cs typeface="ＭＳ Ｐゴシック"/>
              </a:rPr>
              <a:t>What we did in </a:t>
            </a:r>
            <a:r>
              <a:rPr lang="en-GB" sz="4400" b="1" dirty="0" smtClean="0">
                <a:solidFill>
                  <a:schemeClr val="bg1"/>
                </a:solidFill>
                <a:latin typeface="+mj-lt"/>
                <a:ea typeface="ＭＳ Ｐゴシック"/>
                <a:cs typeface="ＭＳ Ｐゴシック"/>
              </a:rPr>
              <a:t>2019</a:t>
            </a:r>
            <a:endParaRPr lang="en-US" sz="4400" b="1" dirty="0">
              <a:solidFill>
                <a:schemeClr val="bg1"/>
              </a:solidFill>
              <a:latin typeface="+mj-lt"/>
              <a:ea typeface="ＭＳ Ｐゴシック"/>
              <a:cs typeface="ＭＳ Ｐゴシック"/>
            </a:endParaRPr>
          </a:p>
        </p:txBody>
      </p:sp>
      <p:sp>
        <p:nvSpPr>
          <p:cNvPr id="2" name="Title 1"/>
          <p:cNvSpPr>
            <a:spLocks noGrp="1"/>
          </p:cNvSpPr>
          <p:nvPr>
            <p:ph type="title"/>
          </p:nvPr>
        </p:nvSpPr>
        <p:spPr/>
        <p:txBody>
          <a:bodyPr/>
          <a:lstStyle/>
          <a:p>
            <a:r>
              <a:rPr lang="en-GB" dirty="0">
                <a:ea typeface="ＭＳ Ｐゴシック"/>
                <a:cs typeface="ＭＳ Ｐゴシック"/>
              </a:rPr>
              <a:t>TIAA Alexa Skill</a:t>
            </a:r>
            <a:endParaRPr lang="en-US" dirty="0"/>
          </a:p>
        </p:txBody>
      </p:sp>
    </p:spTree>
    <p:extLst>
      <p:ext uri="{BB962C8B-B14F-4D97-AF65-F5344CB8AC3E}">
        <p14:creationId xmlns:p14="http://schemas.microsoft.com/office/powerpoint/2010/main" val="1272429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262214" y="1648795"/>
            <a:ext cx="1559744" cy="310176"/>
          </a:xfrm>
          <a:prstGeom prst="homePlat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itle 2"/>
          <p:cNvSpPr txBox="1">
            <a:spLocks/>
          </p:cNvSpPr>
          <p:nvPr/>
        </p:nvSpPr>
        <p:spPr>
          <a:xfrm>
            <a:off x="177800" y="-14628"/>
            <a:ext cx="7830186" cy="484185"/>
          </a:xfrm>
          <a:prstGeom prst="rect">
            <a:avLst/>
          </a:prstGeom>
        </p:spPr>
        <p:txBody>
          <a:bodyPr anchor="ctr">
            <a:normAutofit/>
          </a:bodyPr>
          <a:lstStyle>
            <a:lvl1pPr algn="l" rtl="0" eaLnBrk="1" fontAlgn="base" hangingPunct="1">
              <a:spcBef>
                <a:spcPct val="0"/>
              </a:spcBef>
              <a:spcAft>
                <a:spcPct val="0"/>
              </a:spcAft>
              <a:defRPr sz="2400" b="1" i="1">
                <a:solidFill>
                  <a:schemeClr val="bg1"/>
                </a:solidFill>
                <a:latin typeface="Calibri" panose="020F0502020204030204" pitchFamily="34" charset="0"/>
                <a:ea typeface="+mj-ea"/>
                <a:cs typeface="Calibri" panose="020F0502020204030204" pitchFamily="34" charset="0"/>
              </a:defRPr>
            </a:lvl1pPr>
            <a:lvl2pPr algn="ctr" rtl="0" eaLnBrk="1" fontAlgn="base" hangingPunct="1">
              <a:spcBef>
                <a:spcPct val="0"/>
              </a:spcBef>
              <a:spcAft>
                <a:spcPct val="0"/>
              </a:spcAft>
              <a:defRPr sz="3200" b="1">
                <a:solidFill>
                  <a:schemeClr val="bg1"/>
                </a:solidFill>
                <a:latin typeface="Arial" charset="0"/>
              </a:defRPr>
            </a:lvl2pPr>
            <a:lvl3pPr algn="ctr" rtl="0" eaLnBrk="1" fontAlgn="base" hangingPunct="1">
              <a:spcBef>
                <a:spcPct val="0"/>
              </a:spcBef>
              <a:spcAft>
                <a:spcPct val="0"/>
              </a:spcAft>
              <a:defRPr sz="3200" b="1">
                <a:solidFill>
                  <a:schemeClr val="bg1"/>
                </a:solidFill>
                <a:latin typeface="Arial" charset="0"/>
              </a:defRPr>
            </a:lvl3pPr>
            <a:lvl4pPr algn="ctr" rtl="0" eaLnBrk="1" fontAlgn="base" hangingPunct="1">
              <a:spcBef>
                <a:spcPct val="0"/>
              </a:spcBef>
              <a:spcAft>
                <a:spcPct val="0"/>
              </a:spcAft>
              <a:defRPr sz="3200" b="1">
                <a:solidFill>
                  <a:schemeClr val="bg1"/>
                </a:solidFill>
                <a:latin typeface="Arial" charset="0"/>
              </a:defRPr>
            </a:lvl4pPr>
            <a:lvl5pPr algn="ctr" rtl="0" eaLnBrk="1" fontAlgn="base" hangingPunct="1">
              <a:spcBef>
                <a:spcPct val="0"/>
              </a:spcBef>
              <a:spcAft>
                <a:spcPct val="0"/>
              </a:spcAft>
              <a:defRPr sz="3200" b="1">
                <a:solidFill>
                  <a:schemeClr val="bg1"/>
                </a:solidFill>
                <a:latin typeface="Arial" charset="0"/>
              </a:defRPr>
            </a:lvl5pPr>
            <a:lvl6pPr marL="457200" algn="ctr" rtl="0" eaLnBrk="1" fontAlgn="base" hangingPunct="1">
              <a:spcBef>
                <a:spcPct val="0"/>
              </a:spcBef>
              <a:spcAft>
                <a:spcPct val="0"/>
              </a:spcAft>
              <a:defRPr sz="3200" b="1">
                <a:solidFill>
                  <a:schemeClr val="bg1"/>
                </a:solidFill>
                <a:latin typeface="Arial" charset="0"/>
              </a:defRPr>
            </a:lvl6pPr>
            <a:lvl7pPr marL="914400" algn="ctr" rtl="0" eaLnBrk="1" fontAlgn="base" hangingPunct="1">
              <a:spcBef>
                <a:spcPct val="0"/>
              </a:spcBef>
              <a:spcAft>
                <a:spcPct val="0"/>
              </a:spcAft>
              <a:defRPr sz="3200" b="1">
                <a:solidFill>
                  <a:schemeClr val="bg1"/>
                </a:solidFill>
                <a:latin typeface="Arial" charset="0"/>
              </a:defRPr>
            </a:lvl7pPr>
            <a:lvl8pPr marL="1371600" algn="ctr" rtl="0" eaLnBrk="1" fontAlgn="base" hangingPunct="1">
              <a:spcBef>
                <a:spcPct val="0"/>
              </a:spcBef>
              <a:spcAft>
                <a:spcPct val="0"/>
              </a:spcAft>
              <a:defRPr sz="3200" b="1">
                <a:solidFill>
                  <a:schemeClr val="bg1"/>
                </a:solidFill>
                <a:latin typeface="Arial" charset="0"/>
              </a:defRPr>
            </a:lvl8pPr>
            <a:lvl9pPr marL="1828800" algn="ctr" rtl="0" eaLnBrk="1" fontAlgn="base" hangingPunct="1">
              <a:spcBef>
                <a:spcPct val="0"/>
              </a:spcBef>
              <a:spcAft>
                <a:spcPct val="0"/>
              </a:spcAft>
              <a:defRPr sz="3200" b="1">
                <a:solidFill>
                  <a:schemeClr val="bg1"/>
                </a:solidFill>
                <a:latin typeface="Arial" charset="0"/>
              </a:defRPr>
            </a:lvl9pPr>
          </a:lstStyle>
          <a:p>
            <a:r>
              <a:rPr lang="en-GB" sz="1800" dirty="0">
                <a:ea typeface="ＭＳ Ｐゴシック"/>
                <a:cs typeface="ＭＳ Ｐゴシック"/>
              </a:rPr>
              <a:t>TIAA Alexa Skill</a:t>
            </a:r>
            <a:r>
              <a:rPr lang="en-US" sz="1800" b="0" i="0" kern="0" dirty="0" smtClean="0">
                <a:latin typeface="Segoe UI "/>
                <a:ea typeface="Verdana" panose="020B0604030504040204" pitchFamily="34" charset="0"/>
              </a:rPr>
              <a:t> </a:t>
            </a:r>
            <a:r>
              <a:rPr lang="en-US" sz="1800" b="0" i="0" kern="0" dirty="0" smtClean="0">
                <a:latin typeface="Segoe UI "/>
                <a:ea typeface="Verdana" panose="020B0604030504040204" pitchFamily="34" charset="0"/>
              </a:rPr>
              <a:t>– 2019 Delivery Highlights</a:t>
            </a:r>
            <a:endParaRPr lang="en-US" sz="1800" b="0" i="0" kern="0" dirty="0">
              <a:latin typeface="Segoe UI "/>
              <a:ea typeface="Verdana" panose="020B0604030504040204" pitchFamily="34" charset="0"/>
            </a:endParaRPr>
          </a:p>
        </p:txBody>
      </p:sp>
      <p:sp>
        <p:nvSpPr>
          <p:cNvPr id="41" name="Rectangle 40"/>
          <p:cNvSpPr/>
          <p:nvPr/>
        </p:nvSpPr>
        <p:spPr>
          <a:xfrm>
            <a:off x="6649621" y="3361475"/>
            <a:ext cx="2089185" cy="507831"/>
          </a:xfrm>
          <a:prstGeom prst="rect">
            <a:avLst/>
          </a:prstGeom>
        </p:spPr>
        <p:txBody>
          <a:bodyPr wrap="square">
            <a:spAutoFit/>
          </a:bodyPr>
          <a:lstStyle/>
          <a:p>
            <a:pPr marR="0" lvl="0" algn="ctr">
              <a:spcBef>
                <a:spcPts val="0"/>
              </a:spcBef>
              <a:spcAft>
                <a:spcPts val="0"/>
              </a:spcAft>
            </a:pPr>
            <a:r>
              <a:rPr lang="en-US" sz="900" b="1" dirty="0" smtClean="0">
                <a:solidFill>
                  <a:srgbClr val="0070C0"/>
                </a:solidFill>
              </a:rPr>
              <a:t>Expo </a:t>
            </a:r>
            <a:r>
              <a:rPr lang="en-US" sz="900" b="1" dirty="0">
                <a:solidFill>
                  <a:srgbClr val="0070C0"/>
                </a:solidFill>
              </a:rPr>
              <a:t>table/booth </a:t>
            </a:r>
            <a:r>
              <a:rPr lang="en-US" sz="900" b="1" dirty="0" smtClean="0">
                <a:solidFill>
                  <a:srgbClr val="0070C0"/>
                </a:solidFill>
              </a:rPr>
              <a:t>to talk </a:t>
            </a:r>
            <a:r>
              <a:rPr lang="en-US" sz="900" b="1" dirty="0">
                <a:solidFill>
                  <a:srgbClr val="0070C0"/>
                </a:solidFill>
              </a:rPr>
              <a:t>about Rapid Release outside the </a:t>
            </a:r>
            <a:r>
              <a:rPr lang="en-US" sz="900" b="1" dirty="0" smtClean="0">
                <a:solidFill>
                  <a:srgbClr val="0070C0"/>
                </a:solidFill>
              </a:rPr>
              <a:t>venue of Scott’s </a:t>
            </a:r>
            <a:r>
              <a:rPr lang="en-US" sz="900" b="1" dirty="0" err="1" smtClean="0">
                <a:solidFill>
                  <a:srgbClr val="0070C0"/>
                </a:solidFill>
              </a:rPr>
              <a:t>Townhall</a:t>
            </a:r>
            <a:r>
              <a:rPr lang="en-US" sz="900" b="1" dirty="0" smtClean="0">
                <a:solidFill>
                  <a:srgbClr val="0070C0"/>
                </a:solidFill>
              </a:rPr>
              <a:t>.</a:t>
            </a:r>
            <a:endParaRPr lang="en-US" sz="900" b="1" dirty="0">
              <a:solidFill>
                <a:srgbClr val="0070C0"/>
              </a:solidFill>
              <a:latin typeface="+mj-lt"/>
              <a:ea typeface="Calibri" panose="020F0502020204030204" pitchFamily="34" charset="0"/>
            </a:endParaRPr>
          </a:p>
        </p:txBody>
      </p:sp>
      <p:pic>
        <p:nvPicPr>
          <p:cNvPr id="45" name="Picture 2" descr="\\ad.tiaa-cref.org\Files\Home\krishn\AppSense\Desktop\IMG_384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6425139" y="1452449"/>
            <a:ext cx="2503758" cy="1881730"/>
          </a:xfrm>
          <a:prstGeom prst="roundRect">
            <a:avLst>
              <a:gd name="adj" fmla="val 8594"/>
            </a:avLst>
          </a:prstGeom>
          <a:solidFill>
            <a:srgbClr val="FFFFFF">
              <a:shade val="85000"/>
            </a:srgbClr>
          </a:solidFill>
          <a:ln>
            <a:solidFill>
              <a:schemeClr val="bg1">
                <a:lumMod val="85000"/>
              </a:schemeClr>
            </a:solidFill>
          </a:ln>
          <a:effectLst>
            <a:reflection blurRad="12700" stA="16000" endPos="28000" dist="5000" dir="5400000" sy="-100000" algn="bl" rotWithShape="0"/>
          </a:effectLst>
          <a:extLst/>
        </p:spPr>
      </p:pic>
      <p:sp>
        <p:nvSpPr>
          <p:cNvPr id="3" name="Rectangle 2"/>
          <p:cNvSpPr/>
          <p:nvPr/>
        </p:nvSpPr>
        <p:spPr>
          <a:xfrm>
            <a:off x="177800" y="494952"/>
            <a:ext cx="8794750" cy="1031051"/>
          </a:xfrm>
          <a:prstGeom prst="rect">
            <a:avLst/>
          </a:prstGeom>
        </p:spPr>
        <p:txBody>
          <a:bodyPr wrap="square">
            <a:spAutoFit/>
          </a:bodyPr>
          <a:lstStyle/>
          <a:p>
            <a:pPr algn="ctr"/>
            <a:r>
              <a:rPr lang="en-US" sz="1400" b="1" dirty="0" smtClean="0">
                <a:solidFill>
                  <a:sysClr val="windowText" lastClr="000000"/>
                </a:solidFill>
                <a:latin typeface="+mj-lt"/>
                <a:ea typeface="Calibri" charset="0"/>
                <a:cs typeface="Calibri" charset="0"/>
              </a:rPr>
              <a:t>Alexa </a:t>
            </a:r>
            <a:r>
              <a:rPr lang="en-US" sz="1400" b="1" dirty="0">
                <a:solidFill>
                  <a:sysClr val="windowText" lastClr="000000"/>
                </a:solidFill>
                <a:latin typeface="+mj-lt"/>
                <a:ea typeface="Calibri" charset="0"/>
                <a:cs typeface="Calibri" charset="0"/>
              </a:rPr>
              <a:t>– First </a:t>
            </a:r>
            <a:r>
              <a:rPr lang="en-US" sz="1400" b="1" dirty="0" smtClean="0">
                <a:solidFill>
                  <a:sysClr val="windowText" lastClr="000000"/>
                </a:solidFill>
                <a:latin typeface="+mj-lt"/>
                <a:ea typeface="Calibri" charset="0"/>
                <a:cs typeface="Calibri" charset="0"/>
              </a:rPr>
              <a:t>Voice Assistant</a:t>
            </a:r>
            <a:endParaRPr lang="en-US" sz="1400" b="1" dirty="0">
              <a:solidFill>
                <a:sysClr val="windowText" lastClr="000000"/>
              </a:solidFill>
              <a:latin typeface="+mj-lt"/>
              <a:ea typeface="Calibri" charset="0"/>
              <a:cs typeface="Calibri" charset="0"/>
            </a:endParaRPr>
          </a:p>
          <a:p>
            <a:endParaRPr lang="en-US" sz="1100" b="1" dirty="0">
              <a:latin typeface="+mj-lt"/>
            </a:endParaRPr>
          </a:p>
          <a:p>
            <a:r>
              <a:rPr lang="en-US" sz="1200" dirty="0" smtClean="0">
                <a:latin typeface="+mj-lt"/>
              </a:rPr>
              <a:t>Alexa is </a:t>
            </a:r>
            <a:r>
              <a:rPr lang="en-US" sz="1200" dirty="0" smtClean="0">
                <a:latin typeface="+mj-lt"/>
              </a:rPr>
              <a:t>the first Voice Assistant, where </a:t>
            </a:r>
            <a:r>
              <a:rPr lang="en-US" sz="1200" dirty="0" err="1" smtClean="0">
                <a:latin typeface="+mj-lt"/>
              </a:rPr>
              <a:t>RoboAdvisor</a:t>
            </a:r>
            <a:r>
              <a:rPr lang="en-US" sz="1200" dirty="0" smtClean="0">
                <a:latin typeface="+mj-lt"/>
              </a:rPr>
              <a:t> </a:t>
            </a:r>
            <a:r>
              <a:rPr lang="en-US" sz="1200" dirty="0">
                <a:latin typeface="+mj-lt"/>
              </a:rPr>
              <a:t>is the first client-facing web application to migrate to OpenShift platform and perform rapid release using Blue-Green deployment style - powered by </a:t>
            </a:r>
            <a:r>
              <a:rPr lang="en-US" sz="1200" dirty="0" err="1">
                <a:latin typeface="+mj-lt"/>
              </a:rPr>
              <a:t>Gitlab</a:t>
            </a:r>
            <a:r>
              <a:rPr lang="en-US" sz="1200" dirty="0">
                <a:latin typeface="+mj-lt"/>
              </a:rPr>
              <a:t> CI, </a:t>
            </a:r>
            <a:r>
              <a:rPr lang="en-US" sz="1200" dirty="0" err="1">
                <a:latin typeface="+mj-lt"/>
              </a:rPr>
              <a:t>ElectricFlow</a:t>
            </a:r>
            <a:r>
              <a:rPr lang="en-US" sz="1200" dirty="0">
                <a:latin typeface="+mj-lt"/>
              </a:rPr>
              <a:t> CD and OpenShift. Move to OpenShift also provides on-demand scaling,  operational efficiency and continuous delivery capabilities.</a:t>
            </a:r>
          </a:p>
        </p:txBody>
      </p:sp>
      <p:sp>
        <p:nvSpPr>
          <p:cNvPr id="4" name="Rectangle 3"/>
          <p:cNvSpPr/>
          <p:nvPr/>
        </p:nvSpPr>
        <p:spPr>
          <a:xfrm>
            <a:off x="257045" y="1664027"/>
            <a:ext cx="6215193" cy="1769715"/>
          </a:xfrm>
          <a:prstGeom prst="rect">
            <a:avLst/>
          </a:prstGeom>
        </p:spPr>
        <p:txBody>
          <a:bodyPr wrap="square">
            <a:spAutoFit/>
          </a:bodyPr>
          <a:lstStyle/>
          <a:p>
            <a:r>
              <a:rPr lang="en-US" sz="1200" b="1" dirty="0">
                <a:solidFill>
                  <a:schemeClr val="bg1"/>
                </a:solidFill>
              </a:rPr>
              <a:t>Why:</a:t>
            </a:r>
            <a:endParaRPr lang="en-US" sz="1200" dirty="0">
              <a:solidFill>
                <a:schemeClr val="bg1"/>
              </a:solidFill>
            </a:endParaRPr>
          </a:p>
          <a:p>
            <a:pPr marL="171450" indent="-171450">
              <a:spcBef>
                <a:spcPts val="600"/>
              </a:spcBef>
              <a:buFont typeface="Arial" panose="020B0604020202020204" pitchFamily="34" charset="0"/>
              <a:buChar char="•"/>
            </a:pPr>
            <a:r>
              <a:rPr lang="en-US" sz="1200" dirty="0">
                <a:latin typeface="+mj-lt"/>
              </a:rPr>
              <a:t>Short duration: substantially reduce the release window duration from days to minutes.</a:t>
            </a:r>
          </a:p>
          <a:p>
            <a:pPr marL="171450" indent="-171450">
              <a:spcBef>
                <a:spcPts val="600"/>
              </a:spcBef>
              <a:buFont typeface="Arial" panose="020B0604020202020204" pitchFamily="34" charset="0"/>
              <a:buChar char="•"/>
            </a:pPr>
            <a:r>
              <a:rPr lang="en-US" sz="1200" dirty="0">
                <a:latin typeface="+mj-lt"/>
              </a:rPr>
              <a:t>Lower risk: make software deployments low-risk events by </a:t>
            </a:r>
            <a:r>
              <a:rPr lang="en-US" sz="1200" dirty="0" smtClean="0">
                <a:latin typeface="+mj-lt"/>
              </a:rPr>
              <a:t>applying patterns </a:t>
            </a:r>
            <a:r>
              <a:rPr lang="en-US" sz="1200" dirty="0">
                <a:latin typeface="+mj-lt"/>
              </a:rPr>
              <a:t>like blue-green deployment to achieve zero-downtime deployments.</a:t>
            </a:r>
          </a:p>
          <a:p>
            <a:pPr marL="171450" indent="-171450">
              <a:spcBef>
                <a:spcPts val="600"/>
              </a:spcBef>
              <a:buFont typeface="Arial" panose="020B0604020202020204" pitchFamily="34" charset="0"/>
              <a:buChar char="•"/>
            </a:pPr>
            <a:r>
              <a:rPr lang="en-US" sz="1200" dirty="0">
                <a:latin typeface="+mj-lt"/>
              </a:rPr>
              <a:t>Lower costs: reduce the cost of making changes to production.</a:t>
            </a:r>
          </a:p>
          <a:p>
            <a:pPr marL="171450" indent="-171450">
              <a:spcBef>
                <a:spcPts val="600"/>
              </a:spcBef>
              <a:buFont typeface="Arial" panose="020B0604020202020204" pitchFamily="34" charset="0"/>
              <a:buChar char="•"/>
            </a:pPr>
            <a:r>
              <a:rPr lang="en-US" sz="1200" dirty="0">
                <a:latin typeface="+mj-lt"/>
              </a:rPr>
              <a:t>Happier teams: make releases less painful and reduce team burnout  </a:t>
            </a:r>
          </a:p>
          <a:p>
            <a:pPr marL="171450" indent="-171450">
              <a:spcBef>
                <a:spcPts val="600"/>
              </a:spcBef>
              <a:buFont typeface="Arial" panose="020B0604020202020204" pitchFamily="34" charset="0"/>
              <a:buChar char="•"/>
            </a:pPr>
            <a:r>
              <a:rPr lang="en-US" sz="1200" dirty="0">
                <a:latin typeface="+mj-lt"/>
              </a:rPr>
              <a:t>Faster time to market: Reduce lead time to deliver value to customers.</a:t>
            </a:r>
          </a:p>
        </p:txBody>
      </p:sp>
      <p:sp>
        <p:nvSpPr>
          <p:cNvPr id="10" name="Pentagon 9"/>
          <p:cNvSpPr/>
          <p:nvPr/>
        </p:nvSpPr>
        <p:spPr>
          <a:xfrm>
            <a:off x="262214" y="3636389"/>
            <a:ext cx="1559744" cy="310176"/>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57045" y="3677747"/>
            <a:ext cx="2443293" cy="2015936"/>
          </a:xfrm>
          <a:prstGeom prst="rect">
            <a:avLst/>
          </a:prstGeom>
        </p:spPr>
        <p:txBody>
          <a:bodyPr wrap="square">
            <a:spAutoFit/>
          </a:bodyPr>
          <a:lstStyle/>
          <a:p>
            <a:r>
              <a:rPr lang="en-US" sz="1200" b="1" dirty="0">
                <a:solidFill>
                  <a:schemeClr val="bg1"/>
                </a:solidFill>
              </a:rPr>
              <a:t>Impact/Result:</a:t>
            </a:r>
          </a:p>
          <a:p>
            <a:pPr marL="171450" indent="-171450">
              <a:spcBef>
                <a:spcPts val="600"/>
              </a:spcBef>
              <a:buFont typeface="Arial" panose="020B0604020202020204" pitchFamily="34" charset="0"/>
              <a:buChar char="•"/>
            </a:pPr>
            <a:r>
              <a:rPr lang="en-US" sz="1200" dirty="0">
                <a:latin typeface="+mj-lt"/>
              </a:rPr>
              <a:t>Reduce release duration from 3 days to &lt;1 hour.</a:t>
            </a:r>
          </a:p>
          <a:p>
            <a:pPr marL="171450" indent="-171450">
              <a:spcBef>
                <a:spcPts val="600"/>
              </a:spcBef>
              <a:buFont typeface="Arial" panose="020B0604020202020204" pitchFamily="34" charset="0"/>
              <a:buChar char="•"/>
            </a:pPr>
            <a:r>
              <a:rPr lang="en-US" sz="1200" dirty="0">
                <a:latin typeface="+mj-lt"/>
              </a:rPr>
              <a:t>Simplified release process demands fewer artifacts and approvals.</a:t>
            </a:r>
          </a:p>
          <a:p>
            <a:pPr marL="171450" indent="-171450">
              <a:spcBef>
                <a:spcPts val="600"/>
              </a:spcBef>
              <a:buFont typeface="Arial" panose="020B0604020202020204" pitchFamily="34" charset="0"/>
              <a:buChar char="•"/>
            </a:pPr>
            <a:r>
              <a:rPr lang="en-US" sz="1200" dirty="0">
                <a:latin typeface="+mj-lt"/>
              </a:rPr>
              <a:t>Deployment and checkout happens during week days.</a:t>
            </a:r>
          </a:p>
          <a:p>
            <a:endParaRPr lang="en-US" sz="1200" dirty="0"/>
          </a:p>
        </p:txBody>
      </p:sp>
      <p:sp>
        <p:nvSpPr>
          <p:cNvPr id="12" name="Pentagon 11"/>
          <p:cNvSpPr/>
          <p:nvPr/>
        </p:nvSpPr>
        <p:spPr>
          <a:xfrm>
            <a:off x="2795145" y="3664099"/>
            <a:ext cx="1711541" cy="282466"/>
          </a:xfrm>
          <a:prstGeom prst="homePlate">
            <a:avLst/>
          </a:prstGeom>
          <a:solidFill>
            <a:srgbClr val="0B3C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796523" y="3664099"/>
            <a:ext cx="6176027" cy="2585323"/>
          </a:xfrm>
          <a:prstGeom prst="rect">
            <a:avLst/>
          </a:prstGeom>
        </p:spPr>
        <p:txBody>
          <a:bodyPr wrap="square">
            <a:spAutoFit/>
          </a:bodyPr>
          <a:lstStyle/>
          <a:p>
            <a:r>
              <a:rPr lang="en-US" sz="1200" b="1" dirty="0" smtClean="0">
                <a:solidFill>
                  <a:schemeClr val="bg1"/>
                </a:solidFill>
              </a:rPr>
              <a:t>What Cognizant did:</a:t>
            </a:r>
            <a:endParaRPr lang="en-US" sz="1200" b="1" dirty="0">
              <a:solidFill>
                <a:schemeClr val="bg1"/>
              </a:solidFill>
            </a:endParaRPr>
          </a:p>
          <a:p>
            <a:pPr marL="171450" indent="-171450">
              <a:spcBef>
                <a:spcPts val="600"/>
              </a:spcBef>
              <a:buFont typeface="Arial" panose="020B0604020202020204" pitchFamily="34" charset="0"/>
              <a:buChar char="•"/>
            </a:pPr>
            <a:r>
              <a:rPr lang="en-US" sz="1200" dirty="0" smtClean="0">
                <a:latin typeface="+mj-lt"/>
              </a:rPr>
              <a:t>Cognizant </a:t>
            </a:r>
            <a:r>
              <a:rPr lang="en-US" sz="1200" dirty="0">
                <a:latin typeface="+mj-lt"/>
              </a:rPr>
              <a:t>was pivotal in the first Rapid release of RoboAdvisor. </a:t>
            </a:r>
          </a:p>
          <a:p>
            <a:pPr marL="171450" indent="-171450">
              <a:spcBef>
                <a:spcPts val="600"/>
              </a:spcBef>
              <a:buFont typeface="Arial" panose="020B0604020202020204" pitchFamily="34" charset="0"/>
              <a:buChar char="•"/>
            </a:pPr>
            <a:r>
              <a:rPr lang="en-US" sz="1200" dirty="0">
                <a:latin typeface="+mj-lt"/>
              </a:rPr>
              <a:t> Analysis and categorization of the configuration files to ensure that the </a:t>
            </a:r>
            <a:r>
              <a:rPr lang="en-US" sz="1200" dirty="0" smtClean="0">
                <a:latin typeface="+mj-lt"/>
              </a:rPr>
              <a:t>application </a:t>
            </a:r>
            <a:r>
              <a:rPr lang="en-US" sz="1200" dirty="0">
                <a:latin typeface="+mj-lt"/>
              </a:rPr>
              <a:t>is ready for OpenShift migration. </a:t>
            </a:r>
          </a:p>
          <a:p>
            <a:pPr marL="171450" indent="-171450">
              <a:spcBef>
                <a:spcPts val="600"/>
              </a:spcBef>
              <a:buFont typeface="Arial" panose="020B0604020202020204" pitchFamily="34" charset="0"/>
              <a:buChar char="•"/>
            </a:pPr>
            <a:r>
              <a:rPr lang="en-US" sz="1200" dirty="0">
                <a:latin typeface="+mj-lt"/>
              </a:rPr>
              <a:t>Building a CI/CD pipeline with GIT Continuous Integration, </a:t>
            </a:r>
            <a:r>
              <a:rPr lang="en-US" sz="1200" dirty="0" err="1">
                <a:latin typeface="+mj-lt"/>
              </a:rPr>
              <a:t>ElectricFlow</a:t>
            </a:r>
            <a:r>
              <a:rPr lang="en-US" sz="1200" dirty="0">
                <a:latin typeface="+mj-lt"/>
              </a:rPr>
              <a:t>, OpenShift, Docker and AWS technologies. </a:t>
            </a:r>
          </a:p>
          <a:p>
            <a:pPr marL="171450" indent="-171450">
              <a:spcBef>
                <a:spcPts val="600"/>
              </a:spcBef>
              <a:buFont typeface="Arial" panose="020B0604020202020204" pitchFamily="34" charset="0"/>
              <a:buChar char="•"/>
              <a:tabLst>
                <a:tab pos="1139825" algn="l"/>
              </a:tabLst>
            </a:pPr>
            <a:r>
              <a:rPr lang="en-US" sz="1200" dirty="0">
                <a:latin typeface="+mj-lt"/>
              </a:rPr>
              <a:t>Integrated </a:t>
            </a:r>
            <a:r>
              <a:rPr lang="en-US" sz="1200" dirty="0" err="1">
                <a:latin typeface="+mj-lt"/>
              </a:rPr>
              <a:t>SeaLights</a:t>
            </a:r>
            <a:r>
              <a:rPr lang="en-US" sz="1200" dirty="0">
                <a:latin typeface="+mj-lt"/>
              </a:rPr>
              <a:t> in CI/CD process to identify and  improve the test effectiveness.</a:t>
            </a:r>
          </a:p>
          <a:p>
            <a:pPr marL="171450" indent="-171450">
              <a:spcBef>
                <a:spcPts val="600"/>
              </a:spcBef>
              <a:buFont typeface="Arial" panose="020B0604020202020204" pitchFamily="34" charset="0"/>
              <a:buChar char="•"/>
              <a:tabLst>
                <a:tab pos="1139825" algn="l"/>
              </a:tabLst>
            </a:pPr>
            <a:r>
              <a:rPr lang="en-US" sz="1200" dirty="0">
                <a:latin typeface="+mj-lt"/>
              </a:rPr>
              <a:t>Optimized the build process by rewriting the </a:t>
            </a:r>
            <a:r>
              <a:rPr lang="en-US" sz="1200" dirty="0" err="1">
                <a:latin typeface="+mj-lt"/>
              </a:rPr>
              <a:t>gitlab-ci.yml</a:t>
            </a:r>
            <a:r>
              <a:rPr lang="en-US" sz="1200" dirty="0">
                <a:latin typeface="+mj-lt"/>
              </a:rPr>
              <a:t> which helped to reduce the overall build time.</a:t>
            </a:r>
          </a:p>
          <a:p>
            <a:pPr marL="171450" indent="-171450">
              <a:spcBef>
                <a:spcPts val="600"/>
              </a:spcBef>
              <a:buFont typeface="Arial" panose="020B0604020202020204" pitchFamily="34" charset="0"/>
              <a:buChar char="•"/>
              <a:tabLst>
                <a:tab pos="1139825" algn="l"/>
              </a:tabLst>
            </a:pPr>
            <a:r>
              <a:rPr lang="en-US" sz="1200" dirty="0">
                <a:latin typeface="+mj-lt"/>
              </a:rPr>
              <a:t>In order to create better visibility on server side issues, team enhanced the </a:t>
            </a:r>
            <a:r>
              <a:rPr lang="en-US" sz="1200" dirty="0" err="1">
                <a:latin typeface="+mj-lt"/>
              </a:rPr>
              <a:t>Splunk</a:t>
            </a:r>
            <a:r>
              <a:rPr lang="en-US" sz="1200" dirty="0">
                <a:latin typeface="+mj-lt"/>
              </a:rPr>
              <a:t> dashboard to use OpenShift logs. </a:t>
            </a:r>
            <a:endParaRPr lang="en-US" sz="1200" dirty="0"/>
          </a:p>
        </p:txBody>
      </p:sp>
    </p:spTree>
    <p:extLst>
      <p:ext uri="{BB962C8B-B14F-4D97-AF65-F5344CB8AC3E}">
        <p14:creationId xmlns:p14="http://schemas.microsoft.com/office/powerpoint/2010/main" val="39662187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286984" y="1004523"/>
            <a:ext cx="4637088" cy="2131315"/>
          </a:xfrm>
          <a:prstGeom prst="roundRect">
            <a:avLst>
              <a:gd name="adj" fmla="val 8623"/>
            </a:avLst>
          </a:prstGeom>
          <a:solidFill>
            <a:srgbClr val="6B9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p:txBody>
          <a:bodyPr>
            <a:normAutofit/>
          </a:bodyPr>
          <a:lstStyle/>
          <a:p>
            <a:r>
              <a:rPr lang="en-US" sz="1800" b="0" i="0" dirty="0" smtClean="0">
                <a:latin typeface="Segoe UI "/>
                <a:ea typeface="Verdana" panose="020B0604030504040204" pitchFamily="34" charset="0"/>
              </a:rPr>
              <a:t>TIAA Alexa Skill </a:t>
            </a:r>
            <a:r>
              <a:rPr lang="en-US" sz="1800" b="0" i="0" dirty="0">
                <a:latin typeface="Segoe UI "/>
                <a:ea typeface="Verdana" panose="020B0604030504040204" pitchFamily="34" charset="0"/>
              </a:rPr>
              <a:t>– </a:t>
            </a:r>
            <a:r>
              <a:rPr lang="en-US" sz="1800" b="0" i="0" dirty="0" smtClean="0">
                <a:latin typeface="Segoe UI "/>
                <a:ea typeface="Verdana" panose="020B0604030504040204" pitchFamily="34" charset="0"/>
              </a:rPr>
              <a:t>2019 </a:t>
            </a:r>
            <a:r>
              <a:rPr lang="en-US" sz="1800" b="0" i="0" dirty="0">
                <a:latin typeface="Segoe UI "/>
                <a:ea typeface="Verdana" panose="020B0604030504040204" pitchFamily="34" charset="0"/>
              </a:rPr>
              <a:t>Delivery </a:t>
            </a:r>
            <a:r>
              <a:rPr lang="en-US" sz="1800" b="0" i="0" dirty="0" smtClean="0">
                <a:latin typeface="Segoe UI "/>
                <a:ea typeface="Verdana" panose="020B0604030504040204" pitchFamily="34" charset="0"/>
              </a:rPr>
              <a:t>Highlights</a:t>
            </a:r>
            <a:endParaRPr lang="en-US" sz="1800" b="0" i="0" dirty="0">
              <a:latin typeface="Segoe UI "/>
              <a:ea typeface="Verdana" panose="020B0604030504040204"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2648" y="903442"/>
            <a:ext cx="3666196" cy="2114550"/>
          </a:xfrm>
          <a:prstGeom prst="rect">
            <a:avLst/>
          </a:prstGeom>
          <a:noFill/>
          <a:ln w="9525">
            <a:solidFill>
              <a:schemeClr val="bg1">
                <a:lumMod val="65000"/>
              </a:schemeClr>
            </a:solidFill>
            <a:miter lim="800000"/>
            <a:headEnd/>
            <a:tailEnd/>
          </a:ln>
          <a:extLst>
            <a:ext uri="{909E8E84-426E-40DD-AFC4-6F175D3DCCD1}">
              <a14:hiddenFill xmlns:a14="http://schemas.microsoft.com/office/drawing/2010/main">
                <a:solidFill>
                  <a:schemeClr val="accent1"/>
                </a:solidFill>
              </a14:hiddenFill>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2648" y="3533767"/>
            <a:ext cx="3666196" cy="2235453"/>
          </a:xfrm>
          <a:prstGeom prst="rect">
            <a:avLst/>
          </a:prstGeom>
          <a:noFill/>
          <a:ln w="9525">
            <a:solidFill>
              <a:schemeClr val="bg1">
                <a:lumMod val="6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5" name="Rounded Rectangle 4"/>
          <p:cNvSpPr/>
          <p:nvPr/>
        </p:nvSpPr>
        <p:spPr>
          <a:xfrm>
            <a:off x="286984" y="794606"/>
            <a:ext cx="4637088" cy="419835"/>
          </a:xfrm>
          <a:prstGeom prst="roundRect">
            <a:avLst/>
          </a:prstGeom>
          <a:solidFill>
            <a:srgbClr val="0B3C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Integrated YEXT </a:t>
            </a:r>
            <a:r>
              <a:rPr lang="en-US" sz="1400" b="1" dirty="0" smtClean="0">
                <a:solidFill>
                  <a:schemeClr val="bg1"/>
                </a:solidFill>
              </a:rPr>
              <a:t>L</a:t>
            </a:r>
            <a:r>
              <a:rPr lang="en-US" sz="1400" b="1" dirty="0" smtClean="0">
                <a:solidFill>
                  <a:schemeClr val="bg1"/>
                </a:solidFill>
              </a:rPr>
              <a:t>ocation Service</a:t>
            </a:r>
            <a:endParaRPr lang="en-US" sz="1400" b="1" dirty="0">
              <a:solidFill>
                <a:schemeClr val="bg1"/>
              </a:solidFill>
            </a:endParaRPr>
          </a:p>
        </p:txBody>
      </p:sp>
      <p:sp>
        <p:nvSpPr>
          <p:cNvPr id="7" name="Rectangle 6"/>
          <p:cNvSpPr/>
          <p:nvPr/>
        </p:nvSpPr>
        <p:spPr>
          <a:xfrm>
            <a:off x="370399" y="1338630"/>
            <a:ext cx="4553673" cy="1646605"/>
          </a:xfrm>
          <a:prstGeom prst="rect">
            <a:avLst/>
          </a:prstGeom>
        </p:spPr>
        <p:txBody>
          <a:bodyPr wrap="square">
            <a:spAutoFit/>
          </a:bodyPr>
          <a:lstStyle/>
          <a:p>
            <a:r>
              <a:rPr lang="en-US" sz="1400" b="1" dirty="0" smtClean="0">
                <a:solidFill>
                  <a:schemeClr val="bg1"/>
                </a:solidFill>
              </a:rPr>
              <a:t>February 2019</a:t>
            </a:r>
            <a:endParaRPr lang="en-US" sz="1400" b="1" dirty="0">
              <a:solidFill>
                <a:schemeClr val="bg1"/>
              </a:solidFill>
            </a:endParaRPr>
          </a:p>
          <a:p>
            <a:endParaRPr lang="en-US" sz="1200" b="1" u="sng" dirty="0">
              <a:solidFill>
                <a:schemeClr val="bg1"/>
              </a:solidFill>
            </a:endParaRPr>
          </a:p>
          <a:p>
            <a:pPr marL="171450" lvl="1" indent="-171450">
              <a:spcBef>
                <a:spcPts val="600"/>
              </a:spcBef>
              <a:buFont typeface="Arial" panose="020B0604020202020204" pitchFamily="34" charset="0"/>
              <a:buChar char="•"/>
            </a:pPr>
            <a:r>
              <a:rPr lang="en-US" sz="1200" dirty="0" smtClean="0">
                <a:solidFill>
                  <a:schemeClr val="bg1"/>
                </a:solidFill>
              </a:rPr>
              <a:t>Additional location services on top of IOT for the nearest advisor</a:t>
            </a:r>
            <a:endParaRPr lang="en-US" sz="1200" dirty="0">
              <a:solidFill>
                <a:schemeClr val="bg1"/>
              </a:solidFill>
            </a:endParaRPr>
          </a:p>
          <a:p>
            <a:pPr marL="171450" lvl="1" indent="-171450">
              <a:spcBef>
                <a:spcPts val="600"/>
              </a:spcBef>
              <a:buFont typeface="Arial" panose="020B0604020202020204" pitchFamily="34" charset="0"/>
              <a:buChar char="•"/>
            </a:pPr>
            <a:r>
              <a:rPr lang="en-US" sz="1200" dirty="0" smtClean="0">
                <a:solidFill>
                  <a:schemeClr val="bg1"/>
                </a:solidFill>
              </a:rPr>
              <a:t>Fetching the advisor/office location from YEXT </a:t>
            </a:r>
          </a:p>
          <a:p>
            <a:pPr marL="171450" lvl="1" indent="-171450">
              <a:spcBef>
                <a:spcPts val="600"/>
              </a:spcBef>
              <a:buFont typeface="Arial" panose="020B0604020202020204" pitchFamily="34" charset="0"/>
              <a:buChar char="•"/>
            </a:pPr>
            <a:r>
              <a:rPr lang="en-US" sz="1200" dirty="0" smtClean="0">
                <a:solidFill>
                  <a:schemeClr val="bg1"/>
                </a:solidFill>
              </a:rPr>
              <a:t>Finding nearest advisor/office from YEXT within 20/500 miles radius</a:t>
            </a:r>
            <a:endParaRPr lang="en-US" sz="1200" dirty="0">
              <a:solidFill>
                <a:schemeClr val="bg1"/>
              </a:solidFill>
            </a:endParaRPr>
          </a:p>
        </p:txBody>
      </p:sp>
      <p:sp>
        <p:nvSpPr>
          <p:cNvPr id="12" name="Rounded Rectangle 11"/>
          <p:cNvSpPr/>
          <p:nvPr/>
        </p:nvSpPr>
        <p:spPr>
          <a:xfrm>
            <a:off x="286984" y="3651553"/>
            <a:ext cx="4637088" cy="2131315"/>
          </a:xfrm>
          <a:prstGeom prst="roundRect">
            <a:avLst>
              <a:gd name="adj" fmla="val 8623"/>
            </a:avLst>
          </a:prstGeom>
          <a:solidFill>
            <a:srgbClr val="32B8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286984" y="3441636"/>
            <a:ext cx="4637088" cy="419835"/>
          </a:xfrm>
          <a:prstGeom prst="roundRect">
            <a:avLst/>
          </a:prstGeom>
          <a:solidFill>
            <a:srgbClr val="0092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Analytics</a:t>
            </a:r>
            <a:endParaRPr lang="en-US" sz="1400" b="1" dirty="0">
              <a:solidFill>
                <a:schemeClr val="bg1"/>
              </a:solidFill>
            </a:endParaRPr>
          </a:p>
        </p:txBody>
      </p:sp>
      <p:sp>
        <p:nvSpPr>
          <p:cNvPr id="14" name="Rectangle 13"/>
          <p:cNvSpPr/>
          <p:nvPr/>
        </p:nvSpPr>
        <p:spPr>
          <a:xfrm>
            <a:off x="370399" y="3985660"/>
            <a:ext cx="4553673" cy="1569660"/>
          </a:xfrm>
          <a:prstGeom prst="rect">
            <a:avLst/>
          </a:prstGeom>
        </p:spPr>
        <p:txBody>
          <a:bodyPr wrap="square">
            <a:spAutoFit/>
          </a:bodyPr>
          <a:lstStyle/>
          <a:p>
            <a:r>
              <a:rPr lang="en-US" sz="1400" b="1" dirty="0" smtClean="0">
                <a:solidFill>
                  <a:schemeClr val="bg1"/>
                </a:solidFill>
              </a:rPr>
              <a:t>March  2019</a:t>
            </a:r>
          </a:p>
          <a:p>
            <a:endParaRPr lang="en-US" sz="1400" b="1" dirty="0">
              <a:solidFill>
                <a:schemeClr val="bg1"/>
              </a:solidFill>
            </a:endParaRPr>
          </a:p>
          <a:p>
            <a:pPr marL="171450" lvl="1" indent="-171450">
              <a:spcBef>
                <a:spcPts val="600"/>
              </a:spcBef>
              <a:buFont typeface="Arial" panose="020B0604020202020204" pitchFamily="34" charset="0"/>
              <a:buChar char="•"/>
            </a:pPr>
            <a:r>
              <a:rPr lang="en-US" sz="1200" dirty="0" smtClean="0">
                <a:solidFill>
                  <a:schemeClr val="bg1"/>
                </a:solidFill>
              </a:rPr>
              <a:t>Tagging the user intents and slots via BOOMR analytics </a:t>
            </a:r>
          </a:p>
          <a:p>
            <a:pPr marL="171450" lvl="1" indent="-171450">
              <a:spcBef>
                <a:spcPts val="600"/>
              </a:spcBef>
              <a:buFont typeface="Arial" panose="020B0604020202020204" pitchFamily="34" charset="0"/>
              <a:buChar char="•"/>
            </a:pPr>
            <a:r>
              <a:rPr lang="en-US" sz="1200" dirty="0" smtClean="0">
                <a:solidFill>
                  <a:schemeClr val="bg1"/>
                </a:solidFill>
              </a:rPr>
              <a:t>Finding the service call time taken</a:t>
            </a:r>
          </a:p>
          <a:p>
            <a:pPr marL="171450" lvl="1" indent="-171450">
              <a:spcBef>
                <a:spcPts val="600"/>
              </a:spcBef>
              <a:buFont typeface="Arial" panose="020B0604020202020204" pitchFamily="34" charset="0"/>
              <a:buChar char="•"/>
            </a:pPr>
            <a:r>
              <a:rPr lang="en-US" sz="1200" dirty="0" smtClean="0">
                <a:solidFill>
                  <a:schemeClr val="bg1"/>
                </a:solidFill>
              </a:rPr>
              <a:t>Passing the session and user details</a:t>
            </a:r>
            <a:endParaRPr lang="en-US" sz="1200" dirty="0" smtClean="0">
              <a:solidFill>
                <a:schemeClr val="bg1"/>
              </a:solidFill>
            </a:endParaRPr>
          </a:p>
          <a:p>
            <a:pPr marL="171450" lvl="1" indent="-171450">
              <a:spcBef>
                <a:spcPts val="600"/>
              </a:spcBef>
              <a:buFont typeface="Arial" panose="020B0604020202020204" pitchFamily="34" charset="0"/>
              <a:buChar char="•"/>
            </a:pPr>
            <a:endParaRPr lang="en-US" sz="1200" dirty="0">
              <a:solidFill>
                <a:schemeClr val="bg1"/>
              </a:solidFill>
            </a:endParaRPr>
          </a:p>
        </p:txBody>
      </p:sp>
    </p:spTree>
    <p:extLst>
      <p:ext uri="{BB962C8B-B14F-4D97-AF65-F5344CB8AC3E}">
        <p14:creationId xmlns:p14="http://schemas.microsoft.com/office/powerpoint/2010/main" val="13255730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1800" b="0" i="0" dirty="0">
                <a:latin typeface="Segoe UI "/>
                <a:ea typeface="Verdana" panose="020B0604030504040204" pitchFamily="34" charset="0"/>
              </a:rPr>
              <a:t>RoboAdvisor – </a:t>
            </a:r>
            <a:r>
              <a:rPr lang="en-US" sz="1800" b="0" i="0" dirty="0" smtClean="0">
                <a:latin typeface="Segoe UI "/>
                <a:ea typeface="Verdana" panose="020B0604030504040204" pitchFamily="34" charset="0"/>
              </a:rPr>
              <a:t>2019 </a:t>
            </a:r>
            <a:r>
              <a:rPr lang="en-US" sz="1800" b="0" i="0" dirty="0">
                <a:latin typeface="Segoe UI "/>
                <a:ea typeface="Verdana" panose="020B0604030504040204" pitchFamily="34" charset="0"/>
              </a:rPr>
              <a:t>Delivery </a:t>
            </a:r>
            <a:r>
              <a:rPr lang="en-US" sz="1800" b="0" i="0" dirty="0" smtClean="0">
                <a:latin typeface="Segoe UI "/>
                <a:ea typeface="Verdana" panose="020B0604030504040204" pitchFamily="34" charset="0"/>
              </a:rPr>
              <a:t>Highlights</a:t>
            </a:r>
            <a:endParaRPr lang="en-US" sz="1800" b="0" i="0" dirty="0">
              <a:latin typeface="Segoe UI "/>
              <a:ea typeface="Verdana" panose="020B0604030504040204"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9369" y="1004523"/>
            <a:ext cx="2719449" cy="4706337"/>
          </a:xfrm>
          <a:prstGeom prst="rect">
            <a:avLst/>
          </a:prstGeom>
          <a:noFill/>
          <a:ln w="9525">
            <a:solidFill>
              <a:schemeClr val="bg1">
                <a:lumMod val="6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10" name="Rounded Rectangle 9"/>
          <p:cNvSpPr/>
          <p:nvPr/>
        </p:nvSpPr>
        <p:spPr>
          <a:xfrm>
            <a:off x="723716" y="1004523"/>
            <a:ext cx="4637088" cy="2303571"/>
          </a:xfrm>
          <a:prstGeom prst="roundRect">
            <a:avLst>
              <a:gd name="adj" fmla="val 8623"/>
            </a:avLst>
          </a:prstGeom>
          <a:solidFill>
            <a:srgbClr val="6B9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723716" y="794606"/>
            <a:ext cx="4637088" cy="419835"/>
          </a:xfrm>
          <a:prstGeom prst="roundRect">
            <a:avLst/>
          </a:prstGeom>
          <a:solidFill>
            <a:srgbClr val="0B3C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Responses based on Device </a:t>
            </a:r>
            <a:r>
              <a:rPr lang="en-US" sz="1400" b="1" dirty="0" err="1" smtClean="0">
                <a:solidFill>
                  <a:schemeClr val="bg1"/>
                </a:solidFill>
              </a:rPr>
              <a:t>TimeZone</a:t>
            </a:r>
            <a:endParaRPr lang="en-US" sz="1400" b="1" dirty="0">
              <a:solidFill>
                <a:schemeClr val="bg1"/>
              </a:solidFill>
            </a:endParaRPr>
          </a:p>
        </p:txBody>
      </p:sp>
      <p:sp>
        <p:nvSpPr>
          <p:cNvPr id="12" name="Rectangle 11"/>
          <p:cNvSpPr/>
          <p:nvPr/>
        </p:nvSpPr>
        <p:spPr>
          <a:xfrm>
            <a:off x="807131" y="1210038"/>
            <a:ext cx="4553673" cy="2062103"/>
          </a:xfrm>
          <a:prstGeom prst="rect">
            <a:avLst/>
          </a:prstGeom>
        </p:spPr>
        <p:txBody>
          <a:bodyPr wrap="square">
            <a:spAutoFit/>
          </a:bodyPr>
          <a:lstStyle/>
          <a:p>
            <a:r>
              <a:rPr lang="en-US" sz="1400" b="1" dirty="0" smtClean="0">
                <a:solidFill>
                  <a:schemeClr val="bg1"/>
                </a:solidFill>
              </a:rPr>
              <a:t>April </a:t>
            </a:r>
            <a:r>
              <a:rPr lang="en-US" sz="1400" b="1" dirty="0">
                <a:solidFill>
                  <a:schemeClr val="bg1"/>
                </a:solidFill>
              </a:rPr>
              <a:t>2019</a:t>
            </a:r>
          </a:p>
          <a:p>
            <a:pPr marL="285750" lvl="1" indent="-285750">
              <a:spcBef>
                <a:spcPts val="1200"/>
              </a:spcBef>
              <a:buFont typeface="Arial" panose="020B0604020202020204" pitchFamily="34" charset="0"/>
              <a:buChar char="•"/>
            </a:pPr>
            <a:r>
              <a:rPr lang="en-US" sz="1200" dirty="0">
                <a:solidFill>
                  <a:schemeClr val="bg1"/>
                </a:solidFill>
              </a:rPr>
              <a:t>Introduction of goal profiling in Goal summary view </a:t>
            </a:r>
          </a:p>
          <a:p>
            <a:pPr marL="285750" lvl="1" indent="-285750">
              <a:spcBef>
                <a:spcPts val="600"/>
              </a:spcBef>
              <a:buFont typeface="Arial" panose="020B0604020202020204" pitchFamily="34" charset="0"/>
              <a:buChar char="•"/>
            </a:pPr>
            <a:r>
              <a:rPr lang="en-US" sz="1200" dirty="0">
                <a:solidFill>
                  <a:schemeClr val="bg1"/>
                </a:solidFill>
              </a:rPr>
              <a:t>Life stage selection  with Q&amp;A regrading user’s savings &amp; future plans</a:t>
            </a:r>
          </a:p>
          <a:p>
            <a:pPr marL="285750" lvl="1" indent="-285750">
              <a:spcBef>
                <a:spcPts val="600"/>
              </a:spcBef>
              <a:buFont typeface="Arial" panose="020B0604020202020204" pitchFamily="34" charset="0"/>
              <a:buChar char="•"/>
            </a:pPr>
            <a:r>
              <a:rPr lang="en-US" sz="1200" dirty="0">
                <a:solidFill>
                  <a:schemeClr val="bg1"/>
                </a:solidFill>
              </a:rPr>
              <a:t>Recommended goals view on completion of Q&amp;A</a:t>
            </a:r>
          </a:p>
          <a:p>
            <a:pPr marL="285750" lvl="1" indent="-285750">
              <a:spcBef>
                <a:spcPts val="600"/>
              </a:spcBef>
              <a:buFont typeface="Arial" panose="020B0604020202020204" pitchFamily="34" charset="0"/>
              <a:buChar char="•"/>
            </a:pPr>
            <a:r>
              <a:rPr lang="en-US" sz="1200" dirty="0">
                <a:solidFill>
                  <a:schemeClr val="bg1"/>
                </a:solidFill>
              </a:rPr>
              <a:t>Set Goal from recommended goals view</a:t>
            </a:r>
          </a:p>
          <a:p>
            <a:pPr marL="285750" lvl="1" indent="-285750">
              <a:spcBef>
                <a:spcPts val="600"/>
              </a:spcBef>
              <a:buFont typeface="Arial" panose="020B0604020202020204" pitchFamily="34" charset="0"/>
              <a:buChar char="•"/>
            </a:pPr>
            <a:r>
              <a:rPr lang="en-US" sz="1200" dirty="0">
                <a:solidFill>
                  <a:schemeClr val="bg1"/>
                </a:solidFill>
              </a:rPr>
              <a:t>Pick from list feature which navigates to redesigned select goal page</a:t>
            </a:r>
          </a:p>
        </p:txBody>
      </p:sp>
      <p:sp>
        <p:nvSpPr>
          <p:cNvPr id="13" name="Rounded Rectangle 12"/>
          <p:cNvSpPr/>
          <p:nvPr/>
        </p:nvSpPr>
        <p:spPr>
          <a:xfrm>
            <a:off x="723716" y="3880157"/>
            <a:ext cx="4637088" cy="2131315"/>
          </a:xfrm>
          <a:prstGeom prst="roundRect">
            <a:avLst>
              <a:gd name="adj" fmla="val 8623"/>
            </a:avLst>
          </a:prstGeom>
          <a:solidFill>
            <a:srgbClr val="32B8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723716" y="3670240"/>
            <a:ext cx="4637088" cy="419835"/>
          </a:xfrm>
          <a:prstGeom prst="roundRect">
            <a:avLst/>
          </a:prstGeom>
          <a:solidFill>
            <a:srgbClr val="0092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Optional Account Linking</a:t>
            </a:r>
            <a:endParaRPr lang="en-US" sz="1400" b="1" dirty="0">
              <a:solidFill>
                <a:schemeClr val="bg1"/>
              </a:solidFill>
            </a:endParaRPr>
          </a:p>
        </p:txBody>
      </p:sp>
      <p:sp>
        <p:nvSpPr>
          <p:cNvPr id="15" name="Rectangle 14"/>
          <p:cNvSpPr/>
          <p:nvPr/>
        </p:nvSpPr>
        <p:spPr>
          <a:xfrm>
            <a:off x="807131" y="4214264"/>
            <a:ext cx="4553673" cy="1615827"/>
          </a:xfrm>
          <a:prstGeom prst="rect">
            <a:avLst/>
          </a:prstGeom>
        </p:spPr>
        <p:txBody>
          <a:bodyPr wrap="square">
            <a:spAutoFit/>
          </a:bodyPr>
          <a:lstStyle/>
          <a:p>
            <a:r>
              <a:rPr lang="en-US" sz="1400" b="1" dirty="0" smtClean="0">
                <a:solidFill>
                  <a:schemeClr val="bg1"/>
                </a:solidFill>
              </a:rPr>
              <a:t>May </a:t>
            </a:r>
            <a:r>
              <a:rPr lang="en-US" sz="1400" b="1" dirty="0">
                <a:solidFill>
                  <a:schemeClr val="bg1"/>
                </a:solidFill>
              </a:rPr>
              <a:t>2019</a:t>
            </a:r>
          </a:p>
          <a:p>
            <a:pPr marL="285750" lvl="1" indent="-285750">
              <a:spcBef>
                <a:spcPts val="1200"/>
              </a:spcBef>
              <a:buFont typeface="Arial" panose="020B0604020202020204" pitchFamily="34" charset="0"/>
              <a:buChar char="•"/>
            </a:pPr>
            <a:r>
              <a:rPr lang="en-US" sz="1200" dirty="0">
                <a:solidFill>
                  <a:schemeClr val="bg1"/>
                </a:solidFill>
              </a:rPr>
              <a:t>Savings &amp; Investing – </a:t>
            </a:r>
            <a:r>
              <a:rPr lang="en-US" sz="1200" dirty="0" smtClean="0">
                <a:solidFill>
                  <a:schemeClr val="bg1"/>
                </a:solidFill>
              </a:rPr>
              <a:t>Enable </a:t>
            </a:r>
            <a:r>
              <a:rPr lang="en-US" sz="1200" dirty="0">
                <a:solidFill>
                  <a:schemeClr val="bg1"/>
                </a:solidFill>
              </a:rPr>
              <a:t>Projection chart </a:t>
            </a:r>
          </a:p>
          <a:p>
            <a:pPr marL="285750" lvl="1" indent="-285750">
              <a:spcBef>
                <a:spcPts val="600"/>
              </a:spcBef>
              <a:buFont typeface="Arial" panose="020B0604020202020204" pitchFamily="34" charset="0"/>
              <a:buChar char="•"/>
            </a:pPr>
            <a:r>
              <a:rPr lang="en-US" sz="1200" dirty="0" smtClean="0">
                <a:solidFill>
                  <a:schemeClr val="bg1"/>
                </a:solidFill>
              </a:rPr>
              <a:t>Savings &amp; Investing – Enable Projection – Bubble view</a:t>
            </a:r>
          </a:p>
          <a:p>
            <a:pPr marL="285750" lvl="1" indent="-285750">
              <a:spcBef>
                <a:spcPts val="600"/>
              </a:spcBef>
              <a:buFont typeface="Arial" panose="020B0604020202020204" pitchFamily="34" charset="0"/>
              <a:buChar char="•"/>
            </a:pPr>
            <a:r>
              <a:rPr lang="en-US" sz="1200" dirty="0" smtClean="0">
                <a:solidFill>
                  <a:schemeClr val="bg1"/>
                </a:solidFill>
              </a:rPr>
              <a:t>Redirection to GS flow for IAS(Individual Advisory services) Engaged users</a:t>
            </a:r>
          </a:p>
          <a:p>
            <a:pPr marL="285750" lvl="1" indent="-285750">
              <a:spcBef>
                <a:spcPts val="600"/>
              </a:spcBef>
              <a:buFont typeface="Arial" panose="020B0604020202020204" pitchFamily="34" charset="0"/>
              <a:buChar char="•"/>
            </a:pPr>
            <a:r>
              <a:rPr lang="en-US" sz="1200" dirty="0" smtClean="0">
                <a:solidFill>
                  <a:schemeClr val="bg1"/>
                </a:solidFill>
              </a:rPr>
              <a:t>Unit Testing migration to </a:t>
            </a:r>
            <a:r>
              <a:rPr lang="en-US" sz="1200" dirty="0" err="1" smtClean="0">
                <a:solidFill>
                  <a:schemeClr val="bg1"/>
                </a:solidFill>
              </a:rPr>
              <a:t>spock</a:t>
            </a:r>
            <a:r>
              <a:rPr lang="en-US" sz="1200" dirty="0" smtClean="0">
                <a:solidFill>
                  <a:schemeClr val="bg1"/>
                </a:solidFill>
              </a:rPr>
              <a:t> framework </a:t>
            </a:r>
            <a:endParaRPr lang="en-US" sz="1200" dirty="0">
              <a:solidFill>
                <a:schemeClr val="bg1"/>
              </a:solidFill>
            </a:endParaRPr>
          </a:p>
        </p:txBody>
      </p:sp>
    </p:spTree>
    <p:extLst>
      <p:ext uri="{BB962C8B-B14F-4D97-AF65-F5344CB8AC3E}">
        <p14:creationId xmlns:p14="http://schemas.microsoft.com/office/powerpoint/2010/main" val="38884026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OTLMARKERSHAPE" val="OTL"/>
</p:tagLst>
</file>

<file path=ppt/theme/theme1.xml><?xml version="1.0" encoding="utf-8"?>
<a:theme xmlns:a="http://schemas.openxmlformats.org/drawingml/2006/main" name="cdb2004171l">
  <a:themeElements>
    <a:clrScheme name="170Gp_natural_light 2">
      <a:dk1>
        <a:srgbClr val="000000"/>
      </a:dk1>
      <a:lt1>
        <a:srgbClr val="FFFFFF"/>
      </a:lt1>
      <a:dk2>
        <a:srgbClr val="333399"/>
      </a:dk2>
      <a:lt2>
        <a:srgbClr val="C0C0C0"/>
      </a:lt2>
      <a:accent1>
        <a:srgbClr val="2EA9B6"/>
      </a:accent1>
      <a:accent2>
        <a:srgbClr val="F1900F"/>
      </a:accent2>
      <a:accent3>
        <a:srgbClr val="FFFFFF"/>
      </a:accent3>
      <a:accent4>
        <a:srgbClr val="000000"/>
      </a:accent4>
      <a:accent5>
        <a:srgbClr val="ADD1D7"/>
      </a:accent5>
      <a:accent6>
        <a:srgbClr val="DA820C"/>
      </a:accent6>
      <a:hlink>
        <a:srgbClr val="CC3300"/>
      </a:hlink>
      <a:folHlink>
        <a:srgbClr val="0066CC"/>
      </a:folHlink>
    </a:clrScheme>
    <a:fontScheme name="170Gp_natural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70Gp_natural_light 1">
        <a:dk1>
          <a:srgbClr val="000000"/>
        </a:dk1>
        <a:lt1>
          <a:srgbClr val="FFFFFF"/>
        </a:lt1>
        <a:dk2>
          <a:srgbClr val="632769"/>
        </a:dk2>
        <a:lt2>
          <a:srgbClr val="DDDDDD"/>
        </a:lt2>
        <a:accent1>
          <a:srgbClr val="8B8DE1"/>
        </a:accent1>
        <a:accent2>
          <a:srgbClr val="FF997D"/>
        </a:accent2>
        <a:accent3>
          <a:srgbClr val="FFFFFF"/>
        </a:accent3>
        <a:accent4>
          <a:srgbClr val="000000"/>
        </a:accent4>
        <a:accent5>
          <a:srgbClr val="C4C5EE"/>
        </a:accent5>
        <a:accent6>
          <a:srgbClr val="E78A71"/>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170Gp_natural_light 2">
        <a:dk1>
          <a:srgbClr val="000000"/>
        </a:dk1>
        <a:lt1>
          <a:srgbClr val="FFFFFF"/>
        </a:lt1>
        <a:dk2>
          <a:srgbClr val="333399"/>
        </a:dk2>
        <a:lt2>
          <a:srgbClr val="C0C0C0"/>
        </a:lt2>
        <a:accent1>
          <a:srgbClr val="2EA9B6"/>
        </a:accent1>
        <a:accent2>
          <a:srgbClr val="F1900F"/>
        </a:accent2>
        <a:accent3>
          <a:srgbClr val="FFFFFF"/>
        </a:accent3>
        <a:accent4>
          <a:srgbClr val="000000"/>
        </a:accent4>
        <a:accent5>
          <a:srgbClr val="ADD1D7"/>
        </a:accent5>
        <a:accent6>
          <a:srgbClr val="DA820C"/>
        </a:accent6>
        <a:hlink>
          <a:srgbClr val="CC3300"/>
        </a:hlink>
        <a:folHlink>
          <a:srgbClr val="0066CC"/>
        </a:folHlink>
      </a:clrScheme>
      <a:clrMap bg1="lt1" tx1="dk1" bg2="lt2" tx2="dk2" accent1="accent1" accent2="accent2" accent3="accent3" accent4="accent4" accent5="accent5" accent6="accent6" hlink="hlink" folHlink="folHlink"/>
    </a:extraClrScheme>
    <a:extraClrScheme>
      <a:clrScheme name="170Gp_natural_light 3">
        <a:dk1>
          <a:srgbClr val="000000"/>
        </a:dk1>
        <a:lt1>
          <a:srgbClr val="FFFFFF"/>
        </a:lt1>
        <a:dk2>
          <a:srgbClr val="26728A"/>
        </a:dk2>
        <a:lt2>
          <a:srgbClr val="DDDDDD"/>
        </a:lt2>
        <a:accent1>
          <a:srgbClr val="E29B3C"/>
        </a:accent1>
        <a:accent2>
          <a:srgbClr val="B2B2B2"/>
        </a:accent2>
        <a:accent3>
          <a:srgbClr val="FFFFFF"/>
        </a:accent3>
        <a:accent4>
          <a:srgbClr val="000000"/>
        </a:accent4>
        <a:accent5>
          <a:srgbClr val="EECBAF"/>
        </a:accent5>
        <a:accent6>
          <a:srgbClr val="A1A1A1"/>
        </a:accent6>
        <a:hlink>
          <a:srgbClr val="7DA0D3"/>
        </a:hlink>
        <a:folHlink>
          <a:srgbClr val="B2E38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4_cdb2004171l">
  <a:themeElements>
    <a:clrScheme name="170Gp_natural_light 2">
      <a:dk1>
        <a:srgbClr val="000000"/>
      </a:dk1>
      <a:lt1>
        <a:srgbClr val="FFFFFF"/>
      </a:lt1>
      <a:dk2>
        <a:srgbClr val="333399"/>
      </a:dk2>
      <a:lt2>
        <a:srgbClr val="C0C0C0"/>
      </a:lt2>
      <a:accent1>
        <a:srgbClr val="2EA9B6"/>
      </a:accent1>
      <a:accent2>
        <a:srgbClr val="F1900F"/>
      </a:accent2>
      <a:accent3>
        <a:srgbClr val="FFFFFF"/>
      </a:accent3>
      <a:accent4>
        <a:srgbClr val="000000"/>
      </a:accent4>
      <a:accent5>
        <a:srgbClr val="ADD1D7"/>
      </a:accent5>
      <a:accent6>
        <a:srgbClr val="DA820C"/>
      </a:accent6>
      <a:hlink>
        <a:srgbClr val="CC3300"/>
      </a:hlink>
      <a:folHlink>
        <a:srgbClr val="0066CC"/>
      </a:folHlink>
    </a:clrScheme>
    <a:fontScheme name="170Gp_natural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70Gp_natural_light 1">
        <a:dk1>
          <a:srgbClr val="000000"/>
        </a:dk1>
        <a:lt1>
          <a:srgbClr val="FFFFFF"/>
        </a:lt1>
        <a:dk2>
          <a:srgbClr val="632769"/>
        </a:dk2>
        <a:lt2>
          <a:srgbClr val="DDDDDD"/>
        </a:lt2>
        <a:accent1>
          <a:srgbClr val="8B8DE1"/>
        </a:accent1>
        <a:accent2>
          <a:srgbClr val="FF997D"/>
        </a:accent2>
        <a:accent3>
          <a:srgbClr val="FFFFFF"/>
        </a:accent3>
        <a:accent4>
          <a:srgbClr val="000000"/>
        </a:accent4>
        <a:accent5>
          <a:srgbClr val="C4C5EE"/>
        </a:accent5>
        <a:accent6>
          <a:srgbClr val="E78A71"/>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170Gp_natural_light 2">
        <a:dk1>
          <a:srgbClr val="000000"/>
        </a:dk1>
        <a:lt1>
          <a:srgbClr val="FFFFFF"/>
        </a:lt1>
        <a:dk2>
          <a:srgbClr val="333399"/>
        </a:dk2>
        <a:lt2>
          <a:srgbClr val="C0C0C0"/>
        </a:lt2>
        <a:accent1>
          <a:srgbClr val="2EA9B6"/>
        </a:accent1>
        <a:accent2>
          <a:srgbClr val="F1900F"/>
        </a:accent2>
        <a:accent3>
          <a:srgbClr val="FFFFFF"/>
        </a:accent3>
        <a:accent4>
          <a:srgbClr val="000000"/>
        </a:accent4>
        <a:accent5>
          <a:srgbClr val="ADD1D7"/>
        </a:accent5>
        <a:accent6>
          <a:srgbClr val="DA820C"/>
        </a:accent6>
        <a:hlink>
          <a:srgbClr val="CC3300"/>
        </a:hlink>
        <a:folHlink>
          <a:srgbClr val="0066CC"/>
        </a:folHlink>
      </a:clrScheme>
      <a:clrMap bg1="lt1" tx1="dk1" bg2="lt2" tx2="dk2" accent1="accent1" accent2="accent2" accent3="accent3" accent4="accent4" accent5="accent5" accent6="accent6" hlink="hlink" folHlink="folHlink"/>
    </a:extraClrScheme>
    <a:extraClrScheme>
      <a:clrScheme name="170Gp_natural_light 3">
        <a:dk1>
          <a:srgbClr val="000000"/>
        </a:dk1>
        <a:lt1>
          <a:srgbClr val="FFFFFF"/>
        </a:lt1>
        <a:dk2>
          <a:srgbClr val="26728A"/>
        </a:dk2>
        <a:lt2>
          <a:srgbClr val="DDDDDD"/>
        </a:lt2>
        <a:accent1>
          <a:srgbClr val="E29B3C"/>
        </a:accent1>
        <a:accent2>
          <a:srgbClr val="B2B2B2"/>
        </a:accent2>
        <a:accent3>
          <a:srgbClr val="FFFFFF"/>
        </a:accent3>
        <a:accent4>
          <a:srgbClr val="000000"/>
        </a:accent4>
        <a:accent5>
          <a:srgbClr val="EECBAF"/>
        </a:accent5>
        <a:accent6>
          <a:srgbClr val="A1A1A1"/>
        </a:accent6>
        <a:hlink>
          <a:srgbClr val="7DA0D3"/>
        </a:hlink>
        <a:folHlink>
          <a:srgbClr val="B2E38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ognizant_4x3">
  <a:themeElements>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fontScheme name="Custom 1">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170Gp_natural_light 2">
    <a:dk1>
      <a:srgbClr val="000000"/>
    </a:dk1>
    <a:lt1>
      <a:srgbClr val="FFFFFF"/>
    </a:lt1>
    <a:dk2>
      <a:srgbClr val="333399"/>
    </a:dk2>
    <a:lt2>
      <a:srgbClr val="C0C0C0"/>
    </a:lt2>
    <a:accent1>
      <a:srgbClr val="2EA9B6"/>
    </a:accent1>
    <a:accent2>
      <a:srgbClr val="F1900F"/>
    </a:accent2>
    <a:accent3>
      <a:srgbClr val="FFFFFF"/>
    </a:accent3>
    <a:accent4>
      <a:srgbClr val="000000"/>
    </a:accent4>
    <a:accent5>
      <a:srgbClr val="ADD1D7"/>
    </a:accent5>
    <a:accent6>
      <a:srgbClr val="DA820C"/>
    </a:accent6>
    <a:hlink>
      <a:srgbClr val="CC3300"/>
    </a:hlink>
    <a:folHlink>
      <a:srgbClr val="0066CC"/>
    </a:folHlink>
  </a:clrScheme>
</a:themeOverride>
</file>

<file path=docProps/app.xml><?xml version="1.0" encoding="utf-8"?>
<Properties xmlns="http://schemas.openxmlformats.org/officeDocument/2006/extended-properties" xmlns:vt="http://schemas.openxmlformats.org/officeDocument/2006/docPropsVTypes">
  <Template/>
  <TotalTime>67283</TotalTime>
  <Words>1457</Words>
  <Application>Microsoft Office PowerPoint</Application>
  <PresentationFormat>On-screen Show (4:3)</PresentationFormat>
  <Paragraphs>316</Paragraphs>
  <Slides>26</Slides>
  <Notes>15</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26</vt:i4>
      </vt:variant>
    </vt:vector>
  </HeadingPairs>
  <TitlesOfParts>
    <vt:vector size="39" baseType="lpstr">
      <vt:lpstr>ＭＳ Ｐゴシック</vt:lpstr>
      <vt:lpstr>Arial</vt:lpstr>
      <vt:lpstr>Calibri</vt:lpstr>
      <vt:lpstr>Century Gothic</vt:lpstr>
      <vt:lpstr>Segoe UI</vt:lpstr>
      <vt:lpstr>Segoe UI </vt:lpstr>
      <vt:lpstr>Segoe UI Semibold</vt:lpstr>
      <vt:lpstr>Times New Roman</vt:lpstr>
      <vt:lpstr>Verdana</vt:lpstr>
      <vt:lpstr>Wingdings</vt:lpstr>
      <vt:lpstr>cdb2004171l</vt:lpstr>
      <vt:lpstr>4_cdb2004171l</vt:lpstr>
      <vt:lpstr>Cognizant_4x3</vt:lpstr>
      <vt:lpstr>PowerPoint Presentation</vt:lpstr>
      <vt:lpstr>Agenda</vt:lpstr>
      <vt:lpstr>PowerPoint Presentation</vt:lpstr>
      <vt:lpstr>PowerPoint Presentation</vt:lpstr>
      <vt:lpstr>PowerPoint Presentation</vt:lpstr>
      <vt:lpstr>TIAA Alexa Skill</vt:lpstr>
      <vt:lpstr>PowerPoint Presentation</vt:lpstr>
      <vt:lpstr>TIAA Alexa Skill – 2019 Delivery Highlights</vt:lpstr>
      <vt:lpstr>RoboAdvisor – 2019 Delivery Highlights</vt:lpstr>
      <vt:lpstr>RoboAdvisor – 2019 Delivery Highlights</vt:lpstr>
      <vt:lpstr>PowerPoint Presentation</vt:lpstr>
      <vt:lpstr>RoboAdvisor  Platform -  Future Release</vt:lpstr>
      <vt:lpstr>Project Gantt Chart and Current State </vt:lpstr>
      <vt:lpstr>PowerPoint Presentation</vt:lpstr>
      <vt:lpstr>Best Practices</vt:lpstr>
      <vt:lpstr>Business Ideas &amp; Value Adds </vt:lpstr>
      <vt:lpstr>RoboAdvisor Team – Other Metrics</vt:lpstr>
      <vt:lpstr>PowerPoint Presentation</vt:lpstr>
      <vt:lpstr>Challenges</vt:lpstr>
      <vt:lpstr>PowerPoint Presentation</vt:lpstr>
      <vt:lpstr>Digital Advisor Road Map 2019</vt:lpstr>
      <vt:lpstr>Previous Review – Actionable Status</vt:lpstr>
      <vt:lpstr>Accolades</vt:lpstr>
      <vt:lpstr>Appendix</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Cognizant</dc:creator>
  <cp:lastModifiedBy>P, Beulahmercy (Cognizant)</cp:lastModifiedBy>
  <cp:revision>5768</cp:revision>
  <dcterms:created xsi:type="dcterms:W3CDTF">2013-12-03T04:25:59Z</dcterms:created>
  <dcterms:modified xsi:type="dcterms:W3CDTF">2019-08-08T13:53:14Z</dcterms:modified>
</cp:coreProperties>
</file>