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 id="2147483791" r:id="rId3"/>
  </p:sldMasterIdLst>
  <p:notesMasterIdLst>
    <p:notesMasterId r:id="rId35"/>
  </p:notesMasterIdLst>
  <p:handoutMasterIdLst>
    <p:handoutMasterId r:id="rId36"/>
  </p:handoutMasterIdLst>
  <p:sldIdLst>
    <p:sldId id="742" r:id="rId4"/>
    <p:sldId id="1231" r:id="rId5"/>
    <p:sldId id="1219" r:id="rId6"/>
    <p:sldId id="1242" r:id="rId7"/>
    <p:sldId id="1239" r:id="rId8"/>
    <p:sldId id="1229" r:id="rId9"/>
    <p:sldId id="1237" r:id="rId10"/>
    <p:sldId id="1226" r:id="rId11"/>
    <p:sldId id="1227" r:id="rId12"/>
    <p:sldId id="1244" r:id="rId13"/>
    <p:sldId id="1218" r:id="rId14"/>
    <p:sldId id="1240" r:id="rId15"/>
    <p:sldId id="1241" r:id="rId16"/>
    <p:sldId id="1230" r:id="rId17"/>
    <p:sldId id="1179" r:id="rId18"/>
    <p:sldId id="1175" r:id="rId19"/>
    <p:sldId id="1177" r:id="rId20"/>
    <p:sldId id="1224" r:id="rId21"/>
    <p:sldId id="1205" r:id="rId22"/>
    <p:sldId id="1232" r:id="rId23"/>
    <p:sldId id="1234" r:id="rId24"/>
    <p:sldId id="768" r:id="rId25"/>
    <p:sldId id="1235" r:id="rId26"/>
    <p:sldId id="811" r:id="rId27"/>
    <p:sldId id="1246" r:id="rId28"/>
    <p:sldId id="1243" r:id="rId29"/>
    <p:sldId id="1245" r:id="rId30"/>
    <p:sldId id="1247" r:id="rId31"/>
    <p:sldId id="1248" r:id="rId32"/>
    <p:sldId id="1249" r:id="rId33"/>
    <p:sldId id="81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DE2E5"/>
    <a:srgbClr val="E8F1F3"/>
    <a:srgbClr val="00B050"/>
    <a:srgbClr val="FF9933"/>
    <a:srgbClr val="009242"/>
    <a:srgbClr val="0B3CA4"/>
    <a:srgbClr val="12DC99"/>
    <a:srgbClr val="10A8DE"/>
    <a:srgbClr val="0C7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027" autoAdjust="0"/>
  </p:normalViewPr>
  <p:slideViewPr>
    <p:cSldViewPr snapToGrid="0">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6089537789240478E-2"/>
          <c:y val="3.2403435529601642E-2"/>
          <c:w val="0.83849170209427915"/>
          <c:h val="0.96759656447039832"/>
        </c:manualLayout>
      </c:layout>
      <c:pieChart>
        <c:varyColors val="1"/>
        <c:ser>
          <c:idx val="0"/>
          <c:order val="0"/>
          <c:tx>
            <c:strRef>
              <c:f>Sheet1!$B$1</c:f>
              <c:strCache>
                <c:ptCount val="1"/>
                <c:pt idx="0">
                  <c:v>Dev</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0-556C-4EA4-9156-181DB96B5EC0}"/>
              </c:ext>
            </c:extLst>
          </c:dPt>
          <c:dPt>
            <c:idx val="1"/>
            <c:bubble3D val="0"/>
            <c:spPr>
              <a:solidFill>
                <a:schemeClr val="tx2">
                  <a:lumMod val="60000"/>
                  <a:lumOff val="40000"/>
                </a:schemeClr>
              </a:solidFill>
            </c:spPr>
            <c:extLst>
              <c:ext xmlns:c16="http://schemas.microsoft.com/office/drawing/2014/chart" uri="{C3380CC4-5D6E-409C-BE32-E72D297353CC}">
                <c16:uniqueId val="{00000001-556C-4EA4-9156-181DB96B5EC0}"/>
              </c:ext>
            </c:extLst>
          </c:dPt>
          <c:dLbls>
            <c:dLbl>
              <c:idx val="0"/>
              <c:layout>
                <c:manualLayout>
                  <c:x val="-0.20428870163455715"/>
                  <c:y val="-0.145712032444326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6C-4EA4-9156-181DB96B5EC0}"/>
                </c:ext>
              </c:extLst>
            </c:dLbl>
            <c:dLbl>
              <c:idx val="1"/>
              <c:layout>
                <c:manualLayout>
                  <c:x val="0.2278604749000829"/>
                  <c:y val="9.9697706409276263E-2"/>
                </c:manualLayout>
              </c:layout>
              <c:tx>
                <c:rich>
                  <a:bodyPr/>
                  <a:lstStyle/>
                  <a:p>
                    <a:r>
                      <a:rPr lang="en-US" dirty="0" smtClean="0"/>
                      <a:t>1</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6C-4EA4-9156-181DB96B5EC0}"/>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Sheet1!$A$2:$A$3</c:f>
              <c:strCache>
                <c:ptCount val="2"/>
                <c:pt idx="0">
                  <c:v>Offshore</c:v>
                </c:pt>
                <c:pt idx="1">
                  <c:v>Onsite</c:v>
                </c:pt>
              </c:strCache>
            </c:strRef>
          </c:cat>
          <c:val>
            <c:numRef>
              <c:f>Sheet1!$B$2:$B$3</c:f>
              <c:numCache>
                <c:formatCode>General</c:formatCode>
                <c:ptCount val="2"/>
                <c:pt idx="0">
                  <c:v>4</c:v>
                </c:pt>
                <c:pt idx="1">
                  <c:v>3</c:v>
                </c:pt>
              </c:numCache>
            </c:numRef>
          </c:val>
          <c:extLst>
            <c:ext xmlns:c16="http://schemas.microsoft.com/office/drawing/2014/chart" uri="{C3380CC4-5D6E-409C-BE32-E72D297353CC}">
              <c16:uniqueId val="{00000002-556C-4EA4-9156-181DB96B5EC0}"/>
            </c:ext>
          </c:extLst>
        </c:ser>
        <c:dLbls>
          <c:dLblPos val="outEnd"/>
          <c:showLegendKey val="0"/>
          <c:showVal val="1"/>
          <c:showCatName val="0"/>
          <c:showSerName val="0"/>
          <c:showPercent val="0"/>
          <c:showBubbleSize val="0"/>
          <c:showLeaderLines val="1"/>
        </c:dLbls>
        <c:firstSliceAng val="0"/>
      </c:pieChart>
    </c:plotArea>
    <c:plotVisOnly val="1"/>
    <c:dispBlanksAs val="zero"/>
    <c:showDLblsOverMax val="0"/>
  </c:chart>
  <c:txPr>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defRPr kumimoji="0" lang="en-US" sz="1000" b="1" i="0" u="none" strike="noStrike" kern="1200" cap="none" spc="0" normalizeH="0" baseline="0">
          <a:ln>
            <a:noFill/>
          </a:ln>
          <a:solidFill>
            <a:sysClr val="windowText" lastClr="000000"/>
          </a:solidFill>
          <a:effectLst/>
          <a:uLnTx/>
          <a:uFillTx/>
          <a:latin typeface="Arial" pitchFamily="34" charset="0"/>
          <a:ea typeface="+mn-ea"/>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954E-6297-43CC-8631-6E13F828982F}" type="doc">
      <dgm:prSet loTypeId="urn:microsoft.com/office/officeart/2005/8/layout/chevron1" loCatId="process" qsTypeId="urn:microsoft.com/office/officeart/2005/8/quickstyle/simple1" qsCatId="simple" csTypeId="urn:microsoft.com/office/officeart/2005/8/colors/accent1_2" csCatId="accent1" phldr="1"/>
      <dgm:spPr/>
    </dgm:pt>
    <dgm:pt modelId="{2660F72A-9422-47D1-ADA1-39CD692B1740}">
      <dgm:prSet phldrT="[Text]" custT="1"/>
      <dgm:spPr>
        <a:solidFill>
          <a:srgbClr val="0B3CA4"/>
        </a:solidFill>
      </dgm:spPr>
      <dgm:t>
        <a:bodyPr/>
        <a:lstStyle/>
        <a:p>
          <a:r>
            <a:rPr lang="en-US" sz="1400" b="1" dirty="0" smtClean="0"/>
            <a:t>Alexa 2019</a:t>
          </a:r>
          <a:endParaRPr lang="en-US" sz="1400" b="1" dirty="0"/>
        </a:p>
      </dgm:t>
    </dgm:pt>
    <dgm:pt modelId="{ECEEA266-B3C3-409C-BA2D-6A92C11B6380}" type="parTrans" cxnId="{DA73091A-DFD5-4425-B9E8-EA0400AC2643}">
      <dgm:prSet/>
      <dgm:spPr/>
      <dgm:t>
        <a:bodyPr/>
        <a:lstStyle/>
        <a:p>
          <a:endParaRPr lang="en-US"/>
        </a:p>
      </dgm:t>
    </dgm:pt>
    <dgm:pt modelId="{F0B8D52F-FDFA-45AF-8315-9730E6C65AA5}" type="sibTrans" cxnId="{DA73091A-DFD5-4425-B9E8-EA0400AC2643}">
      <dgm:prSet/>
      <dgm:spPr/>
      <dgm:t>
        <a:bodyPr/>
        <a:lstStyle/>
        <a:p>
          <a:endParaRPr lang="en-US"/>
        </a:p>
      </dgm:t>
    </dgm:pt>
    <dgm:pt modelId="{A669ABB1-2ED6-4D3F-8D07-7306EA1202FE}">
      <dgm:prSet phldrT="[Text]" custT="1"/>
      <dgm:spPr>
        <a:solidFill>
          <a:srgbClr val="10A8DE"/>
        </a:solidFill>
      </dgm:spPr>
      <dgm:t>
        <a:bodyPr/>
        <a:lstStyle/>
        <a:p>
          <a:r>
            <a:rPr lang="en-US" sz="1400" b="1" dirty="0" smtClean="0"/>
            <a:t>Sep 2019</a:t>
          </a:r>
          <a:endParaRPr lang="en-US" sz="1400" b="1" dirty="0"/>
        </a:p>
      </dgm:t>
    </dgm:pt>
    <dgm:pt modelId="{961DA812-8FAC-439D-BFE1-73422366CBCC}" type="parTrans" cxnId="{DE9E1E34-43D1-4353-BAB2-918EF2ED61EC}">
      <dgm:prSet/>
      <dgm:spPr/>
      <dgm:t>
        <a:bodyPr/>
        <a:lstStyle/>
        <a:p>
          <a:endParaRPr lang="en-US"/>
        </a:p>
      </dgm:t>
    </dgm:pt>
    <dgm:pt modelId="{237C8CFF-8AE5-4F37-B88D-11AAF91FCC79}" type="sibTrans" cxnId="{DE9E1E34-43D1-4353-BAB2-918EF2ED61EC}">
      <dgm:prSet/>
      <dgm:spPr/>
      <dgm:t>
        <a:bodyPr/>
        <a:lstStyle/>
        <a:p>
          <a:endParaRPr lang="en-US"/>
        </a:p>
      </dgm:t>
    </dgm:pt>
    <dgm:pt modelId="{002B3227-2551-446A-BB2B-2B454C6E8DB7}">
      <dgm:prSet phldrT="[Text]" custT="1"/>
      <dgm:spPr>
        <a:solidFill>
          <a:srgbClr val="12DC99"/>
        </a:solidFill>
      </dgm:spPr>
      <dgm:t>
        <a:bodyPr/>
        <a:lstStyle/>
        <a:p>
          <a:r>
            <a:rPr lang="en-US" sz="1400" b="1" dirty="0" smtClean="0"/>
            <a:t>Nov 2019</a:t>
          </a:r>
          <a:endParaRPr lang="en-US" sz="1400" b="1" dirty="0"/>
        </a:p>
      </dgm:t>
    </dgm:pt>
    <dgm:pt modelId="{7230809D-3A00-4845-A981-E684077B6232}" type="parTrans" cxnId="{9A68D17E-DFAB-487C-9297-D3BE9DDE1A13}">
      <dgm:prSet/>
      <dgm:spPr/>
      <dgm:t>
        <a:bodyPr/>
        <a:lstStyle/>
        <a:p>
          <a:endParaRPr lang="en-US"/>
        </a:p>
      </dgm:t>
    </dgm:pt>
    <dgm:pt modelId="{A39DE6EF-FCDA-4571-A7CA-CE4278410F2E}" type="sibTrans" cxnId="{9A68D17E-DFAB-487C-9297-D3BE9DDE1A13}">
      <dgm:prSet/>
      <dgm:spPr/>
      <dgm:t>
        <a:bodyPr/>
        <a:lstStyle/>
        <a:p>
          <a:endParaRPr lang="en-US"/>
        </a:p>
      </dgm:t>
    </dgm:pt>
    <dgm:pt modelId="{3CBC5D65-6ED3-48E7-BB56-74CC1E5299FE}" type="pres">
      <dgm:prSet presAssocID="{76B7954E-6297-43CC-8631-6E13F828982F}" presName="Name0" presStyleCnt="0">
        <dgm:presLayoutVars>
          <dgm:dir/>
          <dgm:animLvl val="lvl"/>
          <dgm:resizeHandles val="exact"/>
        </dgm:presLayoutVars>
      </dgm:prSet>
      <dgm:spPr/>
    </dgm:pt>
    <dgm:pt modelId="{960AC897-8524-42C6-A4C0-AA121002A308}" type="pres">
      <dgm:prSet presAssocID="{2660F72A-9422-47D1-ADA1-39CD692B1740}" presName="parTxOnly" presStyleLbl="node1" presStyleIdx="0" presStyleCnt="3">
        <dgm:presLayoutVars>
          <dgm:chMax val="0"/>
          <dgm:chPref val="0"/>
          <dgm:bulletEnabled val="1"/>
        </dgm:presLayoutVars>
      </dgm:prSet>
      <dgm:spPr/>
      <dgm:t>
        <a:bodyPr/>
        <a:lstStyle/>
        <a:p>
          <a:endParaRPr lang="en-US"/>
        </a:p>
      </dgm:t>
    </dgm:pt>
    <dgm:pt modelId="{79FCF352-0290-4FE5-A2E5-BD4830D3D1DE}" type="pres">
      <dgm:prSet presAssocID="{F0B8D52F-FDFA-45AF-8315-9730E6C65AA5}" presName="parTxOnlySpace" presStyleCnt="0"/>
      <dgm:spPr/>
    </dgm:pt>
    <dgm:pt modelId="{681D62EE-4116-4C30-84C1-CB14E2BEA71D}" type="pres">
      <dgm:prSet presAssocID="{A669ABB1-2ED6-4D3F-8D07-7306EA1202FE}" presName="parTxOnly" presStyleLbl="node1" presStyleIdx="1" presStyleCnt="3">
        <dgm:presLayoutVars>
          <dgm:chMax val="0"/>
          <dgm:chPref val="0"/>
          <dgm:bulletEnabled val="1"/>
        </dgm:presLayoutVars>
      </dgm:prSet>
      <dgm:spPr/>
      <dgm:t>
        <a:bodyPr/>
        <a:lstStyle/>
        <a:p>
          <a:endParaRPr lang="en-US"/>
        </a:p>
      </dgm:t>
    </dgm:pt>
    <dgm:pt modelId="{2D5BC649-EA55-437A-8B9C-9C2EF4FC85C8}" type="pres">
      <dgm:prSet presAssocID="{237C8CFF-8AE5-4F37-B88D-11AAF91FCC79}" presName="parTxOnlySpace" presStyleCnt="0"/>
      <dgm:spPr/>
    </dgm:pt>
    <dgm:pt modelId="{DBD7C74F-A2C2-4263-9D67-CCC525BDCBA8}" type="pres">
      <dgm:prSet presAssocID="{002B3227-2551-446A-BB2B-2B454C6E8DB7}" presName="parTxOnly" presStyleLbl="node1" presStyleIdx="2" presStyleCnt="3">
        <dgm:presLayoutVars>
          <dgm:chMax val="0"/>
          <dgm:chPref val="0"/>
          <dgm:bulletEnabled val="1"/>
        </dgm:presLayoutVars>
      </dgm:prSet>
      <dgm:spPr/>
      <dgm:t>
        <a:bodyPr/>
        <a:lstStyle/>
        <a:p>
          <a:endParaRPr lang="en-US"/>
        </a:p>
      </dgm:t>
    </dgm:pt>
  </dgm:ptLst>
  <dgm:cxnLst>
    <dgm:cxn modelId="{9F5618D2-D8BF-410C-ACB3-6C2AC156F077}" type="presOf" srcId="{002B3227-2551-446A-BB2B-2B454C6E8DB7}" destId="{DBD7C74F-A2C2-4263-9D67-CCC525BDCBA8}" srcOrd="0" destOrd="0" presId="urn:microsoft.com/office/officeart/2005/8/layout/chevron1"/>
    <dgm:cxn modelId="{9A68D17E-DFAB-487C-9297-D3BE9DDE1A13}" srcId="{76B7954E-6297-43CC-8631-6E13F828982F}" destId="{002B3227-2551-446A-BB2B-2B454C6E8DB7}" srcOrd="2" destOrd="0" parTransId="{7230809D-3A00-4845-A981-E684077B6232}" sibTransId="{A39DE6EF-FCDA-4571-A7CA-CE4278410F2E}"/>
    <dgm:cxn modelId="{2644F9E0-7904-43F1-B6FE-A21C6221CD9F}" type="presOf" srcId="{2660F72A-9422-47D1-ADA1-39CD692B1740}" destId="{960AC897-8524-42C6-A4C0-AA121002A308}" srcOrd="0" destOrd="0" presId="urn:microsoft.com/office/officeart/2005/8/layout/chevron1"/>
    <dgm:cxn modelId="{6FA535AF-A1C6-4235-B280-2B943E1890C7}" type="presOf" srcId="{76B7954E-6297-43CC-8631-6E13F828982F}" destId="{3CBC5D65-6ED3-48E7-BB56-74CC1E5299FE}" srcOrd="0" destOrd="0" presId="urn:microsoft.com/office/officeart/2005/8/layout/chevron1"/>
    <dgm:cxn modelId="{DE9E1E34-43D1-4353-BAB2-918EF2ED61EC}" srcId="{76B7954E-6297-43CC-8631-6E13F828982F}" destId="{A669ABB1-2ED6-4D3F-8D07-7306EA1202FE}" srcOrd="1" destOrd="0" parTransId="{961DA812-8FAC-439D-BFE1-73422366CBCC}" sibTransId="{237C8CFF-8AE5-4F37-B88D-11AAF91FCC79}"/>
    <dgm:cxn modelId="{95991948-4AB3-4755-BCBB-BCF237B9E8DF}" type="presOf" srcId="{A669ABB1-2ED6-4D3F-8D07-7306EA1202FE}" destId="{681D62EE-4116-4C30-84C1-CB14E2BEA71D}" srcOrd="0" destOrd="0" presId="urn:microsoft.com/office/officeart/2005/8/layout/chevron1"/>
    <dgm:cxn modelId="{DA73091A-DFD5-4425-B9E8-EA0400AC2643}" srcId="{76B7954E-6297-43CC-8631-6E13F828982F}" destId="{2660F72A-9422-47D1-ADA1-39CD692B1740}" srcOrd="0" destOrd="0" parTransId="{ECEEA266-B3C3-409C-BA2D-6A92C11B6380}" sibTransId="{F0B8D52F-FDFA-45AF-8315-9730E6C65AA5}"/>
    <dgm:cxn modelId="{A392D2F7-4AD9-447C-BD49-94AC2F9F3031}" type="presParOf" srcId="{3CBC5D65-6ED3-48E7-BB56-74CC1E5299FE}" destId="{960AC897-8524-42C6-A4C0-AA121002A308}" srcOrd="0" destOrd="0" presId="urn:microsoft.com/office/officeart/2005/8/layout/chevron1"/>
    <dgm:cxn modelId="{3522A2CB-D34C-4185-BEE2-717CA40069CA}" type="presParOf" srcId="{3CBC5D65-6ED3-48E7-BB56-74CC1E5299FE}" destId="{79FCF352-0290-4FE5-A2E5-BD4830D3D1DE}" srcOrd="1" destOrd="0" presId="urn:microsoft.com/office/officeart/2005/8/layout/chevron1"/>
    <dgm:cxn modelId="{236A50E5-3CF5-45F6-80C9-AD9D330EB8F5}" type="presParOf" srcId="{3CBC5D65-6ED3-48E7-BB56-74CC1E5299FE}" destId="{681D62EE-4116-4C30-84C1-CB14E2BEA71D}" srcOrd="2" destOrd="0" presId="urn:microsoft.com/office/officeart/2005/8/layout/chevron1"/>
    <dgm:cxn modelId="{43830999-5ECE-49C1-A0B6-C4BE0711AEA6}" type="presParOf" srcId="{3CBC5D65-6ED3-48E7-BB56-74CC1E5299FE}" destId="{2D5BC649-EA55-437A-8B9C-9C2EF4FC85C8}" srcOrd="3" destOrd="0" presId="urn:microsoft.com/office/officeart/2005/8/layout/chevron1"/>
    <dgm:cxn modelId="{3D715BB9-DC5E-422E-8481-3B0EB55F96C0}" type="presParOf" srcId="{3CBC5D65-6ED3-48E7-BB56-74CC1E5299FE}" destId="{DBD7C74F-A2C2-4263-9D67-CCC525BDCBA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AC897-8524-42C6-A4C0-AA121002A308}">
      <dsp:nvSpPr>
        <dsp:cNvPr id="0" name=""/>
        <dsp:cNvSpPr/>
      </dsp:nvSpPr>
      <dsp:spPr>
        <a:xfrm>
          <a:off x="2530" y="0"/>
          <a:ext cx="3083119" cy="679993"/>
        </a:xfrm>
        <a:prstGeom prst="chevron">
          <a:avLst/>
        </a:prstGeom>
        <a:solidFill>
          <a:srgbClr val="0B3C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Alexa 2019</a:t>
          </a:r>
          <a:endParaRPr lang="en-US" sz="1400" b="1" kern="1200" dirty="0"/>
        </a:p>
      </dsp:txBody>
      <dsp:txXfrm>
        <a:off x="342527" y="0"/>
        <a:ext cx="2403126" cy="679993"/>
      </dsp:txXfrm>
    </dsp:sp>
    <dsp:sp modelId="{681D62EE-4116-4C30-84C1-CB14E2BEA71D}">
      <dsp:nvSpPr>
        <dsp:cNvPr id="0" name=""/>
        <dsp:cNvSpPr/>
      </dsp:nvSpPr>
      <dsp:spPr>
        <a:xfrm>
          <a:off x="2777337" y="0"/>
          <a:ext cx="3083119" cy="679993"/>
        </a:xfrm>
        <a:prstGeom prst="chevron">
          <a:avLst/>
        </a:prstGeom>
        <a:solidFill>
          <a:srgbClr val="10A8D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Sep 2019</a:t>
          </a:r>
          <a:endParaRPr lang="en-US" sz="1400" b="1" kern="1200" dirty="0"/>
        </a:p>
      </dsp:txBody>
      <dsp:txXfrm>
        <a:off x="3117334" y="0"/>
        <a:ext cx="2403126" cy="679993"/>
      </dsp:txXfrm>
    </dsp:sp>
    <dsp:sp modelId="{DBD7C74F-A2C2-4263-9D67-CCC525BDCBA8}">
      <dsp:nvSpPr>
        <dsp:cNvPr id="0" name=""/>
        <dsp:cNvSpPr/>
      </dsp:nvSpPr>
      <dsp:spPr>
        <a:xfrm>
          <a:off x="5552145" y="0"/>
          <a:ext cx="3083119" cy="679993"/>
        </a:xfrm>
        <a:prstGeom prst="chevron">
          <a:avLst/>
        </a:prstGeom>
        <a:solidFill>
          <a:srgbClr val="12DC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t>Nov 2019</a:t>
          </a:r>
          <a:endParaRPr lang="en-US" sz="1400" b="1" kern="1200" dirty="0"/>
        </a:p>
      </dsp:txBody>
      <dsp:txXfrm>
        <a:off x="5892142" y="0"/>
        <a:ext cx="2403126" cy="679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F0CD79-0DA8-448A-8FD8-5D1DE018C895}" type="datetimeFigureOut">
              <a:rPr lang="en-US" smtClean="0"/>
              <a:pPr/>
              <a:t>8/9/2019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17624A-4E34-4A1C-9601-8DC31C995071}" type="slidenum">
              <a:rPr lang="en-US" smtClean="0"/>
              <a:pPr/>
              <a:t>‹#›</a:t>
            </a:fld>
            <a:endParaRPr lang="en-US" dirty="0"/>
          </a:p>
        </p:txBody>
      </p:sp>
    </p:spTree>
    <p:extLst>
      <p:ext uri="{BB962C8B-B14F-4D97-AF65-F5344CB8AC3E}">
        <p14:creationId xmlns:p14="http://schemas.microsoft.com/office/powerpoint/2010/main" val="122253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D72B8-4B3A-44EC-84A5-3C916A872B14}" type="datetimeFigureOut">
              <a:rPr lang="en-US" smtClean="0"/>
              <a:pPr/>
              <a:t>8/9/2019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3701B-94A1-45AA-9B59-C9EAC47FD4B7}" type="slidenum">
              <a:rPr lang="en-US" smtClean="0"/>
              <a:pPr/>
              <a:t>‹#›</a:t>
            </a:fld>
            <a:endParaRPr lang="en-US" dirty="0"/>
          </a:p>
        </p:txBody>
      </p:sp>
    </p:spTree>
    <p:extLst>
      <p:ext uri="{BB962C8B-B14F-4D97-AF65-F5344CB8AC3E}">
        <p14:creationId xmlns:p14="http://schemas.microsoft.com/office/powerpoint/2010/main" val="103243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1223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1607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19</a:t>
            </a:fld>
            <a:endParaRPr lang="en-US" dirty="0"/>
          </a:p>
        </p:txBody>
      </p:sp>
    </p:spTree>
    <p:extLst>
      <p:ext uri="{BB962C8B-B14F-4D97-AF65-F5344CB8AC3E}">
        <p14:creationId xmlns:p14="http://schemas.microsoft.com/office/powerpoint/2010/main" val="23037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4690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21</a:t>
            </a:fld>
            <a:endParaRPr lang="en-US" dirty="0"/>
          </a:p>
        </p:txBody>
      </p:sp>
    </p:spTree>
    <p:extLst>
      <p:ext uri="{BB962C8B-B14F-4D97-AF65-F5344CB8AC3E}">
        <p14:creationId xmlns:p14="http://schemas.microsoft.com/office/powerpoint/2010/main" val="212881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22</a:t>
            </a:fld>
            <a:endParaRPr lang="en-US" dirty="0"/>
          </a:p>
        </p:txBody>
      </p:sp>
    </p:spTree>
    <p:extLst>
      <p:ext uri="{BB962C8B-B14F-4D97-AF65-F5344CB8AC3E}">
        <p14:creationId xmlns:p14="http://schemas.microsoft.com/office/powerpoint/2010/main" val="3694727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All screenshots</a:t>
            </a:r>
            <a:r>
              <a:rPr lang="en-US" baseline="0" dirty="0" smtClean="0"/>
              <a:t> – Add one liner about on the respective slide.</a:t>
            </a:r>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40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663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662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12</a:t>
            </a:fld>
            <a:endParaRPr lang="en-US" dirty="0"/>
          </a:p>
        </p:txBody>
      </p:sp>
    </p:spTree>
    <p:extLst>
      <p:ext uri="{BB962C8B-B14F-4D97-AF65-F5344CB8AC3E}">
        <p14:creationId xmlns:p14="http://schemas.microsoft.com/office/powerpoint/2010/main" val="4129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13</a:t>
            </a:fld>
            <a:endParaRPr lang="en-US" dirty="0"/>
          </a:p>
        </p:txBody>
      </p:sp>
    </p:spTree>
    <p:extLst>
      <p:ext uri="{BB962C8B-B14F-4D97-AF65-F5344CB8AC3E}">
        <p14:creationId xmlns:p14="http://schemas.microsoft.com/office/powerpoint/2010/main" val="202188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65110-DBFF-406B-88CA-C7BF38D27A1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014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15</a:t>
            </a:fld>
            <a:endParaRPr lang="en-US" dirty="0"/>
          </a:p>
        </p:txBody>
      </p:sp>
    </p:spTree>
    <p:extLst>
      <p:ext uri="{BB962C8B-B14F-4D97-AF65-F5344CB8AC3E}">
        <p14:creationId xmlns:p14="http://schemas.microsoft.com/office/powerpoint/2010/main" val="29653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16</a:t>
            </a:fld>
            <a:endParaRPr lang="en-US" dirty="0"/>
          </a:p>
        </p:txBody>
      </p:sp>
    </p:spTree>
    <p:extLst>
      <p:ext uri="{BB962C8B-B14F-4D97-AF65-F5344CB8AC3E}">
        <p14:creationId xmlns:p14="http://schemas.microsoft.com/office/powerpoint/2010/main" val="154497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3701B-94A1-45AA-9B59-C9EAC47FD4B7}" type="slidenum">
              <a:rPr lang="en-US" smtClean="0"/>
              <a:pPr/>
              <a:t>17</a:t>
            </a:fld>
            <a:endParaRPr lang="en-US" dirty="0"/>
          </a:p>
        </p:txBody>
      </p:sp>
    </p:spTree>
    <p:extLst>
      <p:ext uri="{BB962C8B-B14F-4D97-AF65-F5344CB8AC3E}">
        <p14:creationId xmlns:p14="http://schemas.microsoft.com/office/powerpoint/2010/main" val="2897229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tif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47" y="-19186"/>
            <a:ext cx="2299752" cy="979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55577" y="307397"/>
            <a:ext cx="1019180"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217988" y="5660729"/>
            <a:ext cx="2926080" cy="1261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093" y="6539513"/>
            <a:ext cx="1330657" cy="282987"/>
          </a:xfrm>
          <a:prstGeom prst="rect">
            <a:avLst/>
          </a:prstGeom>
        </p:spPr>
      </p:pic>
      <p:pic>
        <p:nvPicPr>
          <p:cNvPr id="19" name="Picture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7305" y="6482144"/>
            <a:ext cx="971864" cy="3299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56008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508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8465899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3633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53851"/>
            <a:ext cx="9144000" cy="768085"/>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05954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917576" y="1656502"/>
            <a:ext cx="7308849" cy="1241425"/>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4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noProof="0" dirty="0" smtClean="0"/>
              <a:t>Click to edit Master title style</a:t>
            </a:r>
          </a:p>
        </p:txBody>
      </p:sp>
      <p:pic>
        <p:nvPicPr>
          <p:cNvPr id="27" name="Picture 2" descr="C:\Users\138706\Desktop\0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4248" y="183777"/>
            <a:ext cx="2299752" cy="909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448320"/>
            <a:ext cx="9144000" cy="2188724"/>
          </a:xfrm>
          <a:prstGeom prst="rect">
            <a:avLst/>
          </a:prstGeom>
        </p:spPr>
      </p:pic>
      <p:sp>
        <p:nvSpPr>
          <p:cNvPr id="3100" name="Rectangle 28"/>
          <p:cNvSpPr>
            <a:spLocks noChangeArrowheads="1"/>
          </p:cNvSpPr>
          <p:nvPr/>
        </p:nvSpPr>
        <p:spPr bwMode="gray">
          <a:xfrm>
            <a:off x="0" y="2971799"/>
            <a:ext cx="6665976" cy="476521"/>
          </a:xfrm>
          <a:prstGeom prst="rect">
            <a:avLst/>
          </a:prstGeom>
          <a:solidFill>
            <a:schemeClr val="accent4">
              <a:lumMod val="75000"/>
              <a:lumOff val="25000"/>
            </a:schemeClr>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1" name="Rectangle 29"/>
          <p:cNvSpPr>
            <a:spLocks noChangeArrowheads="1"/>
          </p:cNvSpPr>
          <p:nvPr/>
        </p:nvSpPr>
        <p:spPr bwMode="ltGray">
          <a:xfrm>
            <a:off x="6652260" y="2971799"/>
            <a:ext cx="2505456" cy="476521"/>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6" name="AutoShape 34"/>
          <p:cNvSpPr>
            <a:spLocks noChangeArrowheads="1"/>
          </p:cNvSpPr>
          <p:nvPr/>
        </p:nvSpPr>
        <p:spPr bwMode="gray">
          <a:xfrm rot="5400000">
            <a:off x="163513" y="3095625"/>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468313" y="3095625"/>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773113" y="3095625"/>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1077913" y="3095625"/>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hasCustomPrompt="1"/>
          </p:nvPr>
        </p:nvSpPr>
        <p:spPr bwMode="white">
          <a:xfrm>
            <a:off x="1524000" y="3009900"/>
            <a:ext cx="5410200" cy="381000"/>
          </a:xfrm>
        </p:spPr>
        <p:txBody>
          <a:bodyPr/>
          <a:lstStyle>
            <a:lvl1pPr marL="0" indent="0" algn="ctr">
              <a:buFont typeface="Wingdings" pitchFamily="2" charset="2"/>
              <a:buNone/>
              <a:defRPr sz="2000" b="1">
                <a:solidFill>
                  <a:schemeClr val="bg1"/>
                </a:solidFill>
                <a:latin typeface="Calibri" panose="020F0502020204030204" pitchFamily="34" charset="0"/>
                <a:cs typeface="Calibri" panose="020F0502020204030204" pitchFamily="34" charset="0"/>
              </a:defRPr>
            </a:lvl1pPr>
          </a:lstStyle>
          <a:p>
            <a:pPr lvl="0"/>
            <a:r>
              <a:rPr lang="en-US" noProof="0" dirty="0" smtClean="0"/>
              <a:t>December 2014</a:t>
            </a:r>
          </a:p>
        </p:txBody>
      </p:sp>
      <p:pic>
        <p:nvPicPr>
          <p:cNvPr id="23"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userDrawn="1"/>
        </p:nvSpPr>
        <p:spPr>
          <a:xfrm>
            <a:off x="3149600" y="6448993"/>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pic>
        <p:nvPicPr>
          <p:cNvPr id="31" name="Picture 30"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0800000" flipH="1">
            <a:off x="-101604" y="7090"/>
            <a:ext cx="620717" cy="2444999"/>
          </a:xfrm>
          <a:prstGeom prst="rect">
            <a:avLst/>
          </a:prstGeom>
        </p:spPr>
      </p:pic>
      <p:pic>
        <p:nvPicPr>
          <p:cNvPr id="2052" name="Picture 4" descr="D:\191814\Delivery Excellence\Mailers\Final Logos\delivery-excellence-logo-final.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28627" y="7889"/>
            <a:ext cx="2926080" cy="12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7196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14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87567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104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2492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
        <p:nvSpPr>
          <p:cNvPr id="8" name="Text Placeholder 7"/>
          <p:cNvSpPr>
            <a:spLocks noGrp="1"/>
          </p:cNvSpPr>
          <p:nvPr>
            <p:ph type="body" sz="quarter" idx="10" hasCustomPrompt="1"/>
          </p:nvPr>
        </p:nvSpPr>
        <p:spPr>
          <a:xfrm>
            <a:off x="4062413" y="1988290"/>
            <a:ext cx="4527547" cy="2446338"/>
          </a:xfrm>
        </p:spPr>
        <p:txBody>
          <a:bodyPr anchor="ctr"/>
          <a:lstStyle>
            <a:lvl1pPr marL="0" indent="0">
              <a:buNone/>
              <a:defRPr sz="4000" b="1" i="1">
                <a:solidFill>
                  <a:srgbClr val="159B2B"/>
                </a:solidFill>
              </a:defRPr>
            </a:lvl1pPr>
          </a:lstStyle>
          <a:p>
            <a:pPr lvl="0"/>
            <a:r>
              <a:rPr lang="en-US" dirty="0" smtClean="0"/>
              <a:t>Slide Divider</a:t>
            </a:r>
            <a:endParaRPr lang="en-US" dirty="0"/>
          </a:p>
        </p:txBody>
      </p:sp>
      <p:pic>
        <p:nvPicPr>
          <p:cNvPr id="17" name="Picture 2" descr="D:\191814\Delivery Excellence\Mailers\Final Logos\delivery-excellence-without-tag.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46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7878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460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27888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756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117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3500" y="798894"/>
            <a:ext cx="2413000" cy="5139563"/>
          </a:xfrm>
          <a:prstGeom prst="rect">
            <a:avLst/>
          </a:prstGeom>
        </p:spPr>
        <p:txBody>
          <a:bodyPr vert="eaVert"/>
          <a:lstStyle>
            <a:lvl1pPr algn="ct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798894"/>
            <a:ext cx="5943600" cy="5139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11513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85950" y="590550"/>
            <a:ext cx="5943600" cy="563563"/>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267754"/>
            <a:ext cx="8229600" cy="4881292"/>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3662560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52334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589960" y="1988290"/>
            <a:ext cx="620717" cy="2444999"/>
          </a:xfrm>
          <a:prstGeom prst="rect">
            <a:avLst/>
          </a:prstGeom>
        </p:spPr>
      </p:pic>
      <p:sp>
        <p:nvSpPr>
          <p:cNvPr id="3106" name="AutoShape 34"/>
          <p:cNvSpPr>
            <a:spLocks noChangeArrowheads="1"/>
          </p:cNvSpPr>
          <p:nvPr/>
        </p:nvSpPr>
        <p:spPr bwMode="gray">
          <a:xfrm rot="5400000">
            <a:off x="2958070" y="515412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7" name="AutoShape 35"/>
          <p:cNvSpPr>
            <a:spLocks noChangeArrowheads="1"/>
          </p:cNvSpPr>
          <p:nvPr/>
        </p:nvSpPr>
        <p:spPr bwMode="gray">
          <a:xfrm rot="5400000">
            <a:off x="3262870" y="515412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8" name="AutoShape 36"/>
          <p:cNvSpPr>
            <a:spLocks noChangeArrowheads="1"/>
          </p:cNvSpPr>
          <p:nvPr/>
        </p:nvSpPr>
        <p:spPr bwMode="gray">
          <a:xfrm rot="5400000">
            <a:off x="3567670" y="515412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3109" name="AutoShape 37"/>
          <p:cNvSpPr>
            <a:spLocks noChangeArrowheads="1"/>
          </p:cNvSpPr>
          <p:nvPr/>
        </p:nvSpPr>
        <p:spPr bwMode="gray">
          <a:xfrm rot="5400000">
            <a:off x="3872470" y="515412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99429"/>
            <a:ext cx="3029881" cy="5001992"/>
          </a:xfrm>
          <a:prstGeom prst="rect">
            <a:avLst/>
          </a:prstGeom>
        </p:spPr>
      </p:pic>
      <p:pic>
        <p:nvPicPr>
          <p:cNvPr id="22" name="Picture 6"/>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27"/>
          <p:cNvGrpSpPr/>
          <p:nvPr userDrawn="1"/>
        </p:nvGrpSpPr>
        <p:grpSpPr>
          <a:xfrm>
            <a:off x="2743200" y="6409687"/>
            <a:ext cx="3048001" cy="316305"/>
            <a:chOff x="2895599" y="6404084"/>
            <a:chExt cx="3048001" cy="316305"/>
          </a:xfrm>
        </p:grpSpPr>
        <p:sp>
          <p:nvSpPr>
            <p:cNvPr id="29" name="TextBox 28"/>
            <p:cNvSpPr txBox="1"/>
            <p:nvPr userDrawn="1"/>
          </p:nvSpPr>
          <p:spPr>
            <a:xfrm>
              <a:off x="2895599" y="6443390"/>
              <a:ext cx="3048001" cy="276999"/>
            </a:xfrm>
            <a:prstGeom prst="rect">
              <a:avLst/>
            </a:prstGeom>
            <a:noFill/>
          </p:spPr>
          <p:txBody>
            <a:bodyPr wrap="square" rtlCol="0">
              <a:spAutoFit/>
            </a:bodyPr>
            <a:lstStyle/>
            <a:p>
              <a:pPr algn="ctr"/>
              <a:r>
                <a:rPr lang="en-US" sz="1200" dirty="0">
                  <a:solidFill>
                    <a:prstClr val="black">
                      <a:lumMod val="50000"/>
                      <a:lumOff val="50000"/>
                    </a:prstClr>
                  </a:solidFill>
                  <a:latin typeface="Calibri" pitchFamily="34" charset="0"/>
                  <a:cs typeface="Calibri" panose="020F0502020204030204" pitchFamily="34" charset="0"/>
                </a:rPr>
                <a:t>www.cognizant.com |  Copyright © </a:t>
              </a:r>
              <a:r>
                <a:rPr lang="en-US" sz="1200" dirty="0" smtClean="0">
                  <a:solidFill>
                    <a:prstClr val="black">
                      <a:lumMod val="50000"/>
                      <a:lumOff val="50000"/>
                    </a:prstClr>
                  </a:solidFill>
                  <a:latin typeface="Calibri" pitchFamily="34" charset="0"/>
                  <a:cs typeface="Calibri" panose="020F0502020204030204" pitchFamily="34" charset="0"/>
                </a:rPr>
                <a:t>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31" name="Straight Connector 30"/>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41" name="Rectangle 42"/>
          <p:cNvSpPr txBox="1">
            <a:spLocks noChangeArrowheads="1"/>
          </p:cNvSpPr>
          <p:nvPr userDrawn="1"/>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42" name="Picture 41" descr="Cognizant.png"/>
          <p:cNvPicPr>
            <a:picLocks noChangeAspect="1"/>
          </p:cNvPicPr>
          <p:nvPr userDrawn="1"/>
        </p:nvPicPr>
        <p:blipFill>
          <a:blip r:embed="rId5" cstate="screen"/>
          <a:stretch>
            <a:fillRect/>
          </a:stretch>
        </p:blipFill>
        <p:spPr>
          <a:xfrm>
            <a:off x="76201" y="6318905"/>
            <a:ext cx="1562100" cy="561975"/>
          </a:xfrm>
          <a:prstGeom prst="rect">
            <a:avLst/>
          </a:prstGeom>
          <a:effectLst/>
        </p:spPr>
      </p:pic>
    </p:spTree>
    <p:extLst>
      <p:ext uri="{BB962C8B-B14F-4D97-AF65-F5344CB8AC3E}">
        <p14:creationId xmlns:p14="http://schemas.microsoft.com/office/powerpoint/2010/main" val="3709086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9" name="Rectangle 8"/>
          <p:cNvSpPr/>
          <p:nvPr userDrawn="1"/>
        </p:nvSpPr>
        <p:spPr>
          <a:xfrm>
            <a:off x="8"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685772"/>
            <a:endParaRPr lang="en-US" dirty="0">
              <a:solidFill>
                <a:prstClr val="white"/>
              </a:solidFill>
            </a:endParaRPr>
          </a:p>
        </p:txBody>
      </p:sp>
      <p:sp>
        <p:nvSpPr>
          <p:cNvPr id="11" name="TextBox 10"/>
          <p:cNvSpPr txBox="1"/>
          <p:nvPr userDrawn="1"/>
        </p:nvSpPr>
        <p:spPr>
          <a:xfrm>
            <a:off x="419109" y="6259302"/>
            <a:ext cx="1923143" cy="207749"/>
          </a:xfrm>
          <a:prstGeom prst="rect">
            <a:avLst/>
          </a:prstGeom>
          <a:noFill/>
        </p:spPr>
        <p:txBody>
          <a:bodyPr wrap="square" rtlCol="0">
            <a:spAutoFit/>
          </a:bodyPr>
          <a:lstStyle/>
          <a:p>
            <a:pPr defTabSz="685772"/>
            <a:r>
              <a:rPr lang="en-US" sz="750" b="1" dirty="0">
                <a:solidFill>
                  <a:prstClr val="white"/>
                </a:solidFill>
                <a:cs typeface="Arial"/>
              </a:rPr>
              <a:t>© </a:t>
            </a:r>
            <a:r>
              <a:rPr lang="en-US" sz="750" b="1" dirty="0" smtClean="0">
                <a:solidFill>
                  <a:prstClr val="white"/>
                </a:solidFill>
                <a:cs typeface="Arial"/>
              </a:rPr>
              <a:t>2018 </a:t>
            </a:r>
            <a:r>
              <a:rPr lang="en-US" sz="750" b="1" dirty="0">
                <a:solidFill>
                  <a:prstClr val="white"/>
                </a:solidFill>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9108" y="264938"/>
            <a:ext cx="1665501" cy="684559"/>
          </a:xfrm>
          <a:prstGeom prst="rect">
            <a:avLst/>
          </a:prstGeom>
        </p:spPr>
      </p:pic>
      <p:sp>
        <p:nvSpPr>
          <p:cNvPr id="12" name="Text Placeholder 12"/>
          <p:cNvSpPr>
            <a:spLocks noGrp="1"/>
          </p:cNvSpPr>
          <p:nvPr>
            <p:ph type="body" sz="quarter" idx="13" hasCustomPrompt="1"/>
          </p:nvPr>
        </p:nvSpPr>
        <p:spPr>
          <a:xfrm>
            <a:off x="419108" y="2910451"/>
            <a:ext cx="8284634" cy="429229"/>
          </a:xfrm>
          <a:prstGeom prst="rect">
            <a:avLst/>
          </a:prstGeom>
        </p:spPr>
        <p:txBody>
          <a:bodyPr>
            <a:normAutofit/>
          </a:bodyPr>
          <a:lstStyle>
            <a:lvl1pPr marL="0" indent="0">
              <a:buNone/>
              <a:defRPr sz="135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8" y="3346210"/>
            <a:ext cx="8284634" cy="461665"/>
          </a:xfrm>
          <a:prstGeom prst="rect">
            <a:avLst/>
          </a:prstGeom>
        </p:spPr>
        <p:txBody>
          <a:bodyPr wrap="square">
            <a:spAutoFit/>
          </a:bodyPr>
          <a:lstStyle>
            <a:lvl1pPr marL="0" indent="0">
              <a:lnSpc>
                <a:spcPct val="100000"/>
              </a:lnSpc>
              <a:buNone/>
              <a:defRPr sz="2400" baseline="0">
                <a:solidFill>
                  <a:srgbClr val="0099CC"/>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8" y="3936348"/>
            <a:ext cx="8284634" cy="446088"/>
          </a:xfrm>
          <a:prstGeom prst="rect">
            <a:avLst/>
          </a:prstGeom>
        </p:spPr>
        <p:txBody>
          <a:bodyPr>
            <a:normAutofit/>
          </a:bodyPr>
          <a:lstStyle>
            <a:lvl1pPr marL="0" indent="0">
              <a:buNone/>
              <a:defRPr sz="135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1797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90" y="787656"/>
            <a:ext cx="8567928" cy="51846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0"/>
          <p:cNvSpPr>
            <a:spLocks noChangeArrowheads="1"/>
          </p:cNvSpPr>
          <p:nvPr userDrawn="1"/>
        </p:nvSpPr>
        <p:spPr bwMode="ltGray">
          <a:xfrm>
            <a:off x="0" y="52386"/>
            <a:ext cx="177800" cy="427036"/>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77800" y="-14628"/>
            <a:ext cx="7830186" cy="48418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8438667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9980" y="6375970"/>
            <a:ext cx="505263" cy="433958"/>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81886" y="1"/>
            <a:ext cx="8966579" cy="395785"/>
          </a:xfrm>
        </p:spPr>
        <p:txBody>
          <a:bodyPr anchor="ctr">
            <a:noAutofit/>
          </a:bodyPr>
          <a:lstStyle>
            <a:lvl1pPr algn="l" defTabSz="342900" rtl="0" eaLnBrk="1" latinLnBrk="0" hangingPunct="1">
              <a:spcBef>
                <a:spcPct val="0"/>
              </a:spcBef>
              <a:buNone/>
              <a:defRPr lang="en-US" sz="1350" b="1" kern="1200" dirty="0">
                <a:solidFill>
                  <a:srgbClr val="0099CC"/>
                </a:solidFill>
                <a:latin typeface="+mj-lt"/>
                <a:ea typeface="+mj-ea"/>
                <a:cs typeface="+mj-cs"/>
              </a:defRPr>
            </a:lvl1pPr>
          </a:lstStyle>
          <a:p>
            <a:r>
              <a:rPr lang="en-US" dirty="0" smtClean="0"/>
              <a:t>Header</a:t>
            </a:r>
            <a:endParaRPr lang="en-US" dirty="0"/>
          </a:p>
        </p:txBody>
      </p:sp>
    </p:spTree>
    <p:extLst>
      <p:ext uri="{BB962C8B-B14F-4D97-AF65-F5344CB8AC3E}">
        <p14:creationId xmlns:p14="http://schemas.microsoft.com/office/powerpoint/2010/main" val="295503717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8"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72"/>
            <a:endParaRPr lang="en-US"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0"/>
            <a:ext cx="9144000" cy="6858000"/>
          </a:xfrm>
          <a:prstGeom prst="rect">
            <a:avLst/>
          </a:prstGeom>
        </p:spPr>
      </p:pic>
      <p:sp>
        <p:nvSpPr>
          <p:cNvPr id="2" name="Title 1"/>
          <p:cNvSpPr>
            <a:spLocks noGrp="1"/>
          </p:cNvSpPr>
          <p:nvPr>
            <p:ph type="title" hasCustomPrompt="1"/>
          </p:nvPr>
        </p:nvSpPr>
        <p:spPr>
          <a:xfrm>
            <a:off x="5327201" y="3629157"/>
            <a:ext cx="3616148" cy="607258"/>
          </a:xfrm>
        </p:spPr>
        <p:txBody>
          <a:bodyPr>
            <a:normAutofit/>
          </a:bodyPr>
          <a:lstStyle>
            <a:lvl1pPr>
              <a:defRPr sz="3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8" y="4427538"/>
            <a:ext cx="3633788" cy="1924050"/>
          </a:xfrm>
          <a:prstGeom prst="rect">
            <a:avLst/>
          </a:prstGeom>
        </p:spPr>
        <p:txBody>
          <a:bodyPr vert="horz">
            <a:normAutofit/>
          </a:bodyPr>
          <a:lstStyle>
            <a:lvl1pPr marL="0" indent="0">
              <a:buNone/>
              <a:defRPr sz="1800">
                <a:solidFill>
                  <a:schemeClr val="tx2">
                    <a:lumMod val="75000"/>
                    <a:lumOff val="25000"/>
                  </a:schemeClr>
                </a:solidFill>
              </a:defRPr>
            </a:lvl1pPr>
            <a:lvl2pPr marL="342900" indent="0">
              <a:buNone/>
              <a:defRPr>
                <a:solidFill>
                  <a:srgbClr val="141414"/>
                </a:solidFill>
              </a:defRPr>
            </a:lvl2pPr>
            <a:lvl3pPr marL="685800" indent="0">
              <a:buNone/>
              <a:defRPr>
                <a:solidFill>
                  <a:srgbClr val="141414"/>
                </a:solidFill>
              </a:defRPr>
            </a:lvl3pPr>
            <a:lvl4pPr marL="1028700" indent="0">
              <a:buNone/>
              <a:defRPr>
                <a:solidFill>
                  <a:srgbClr val="141414"/>
                </a:solidFill>
              </a:defRPr>
            </a:lvl4pPr>
            <a:lvl5pPr marL="13716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5764" y="337334"/>
            <a:ext cx="1805331" cy="684559"/>
          </a:xfrm>
          <a:prstGeom prst="rect">
            <a:avLst/>
          </a:prstGeom>
        </p:spPr>
      </p:pic>
    </p:spTree>
    <p:extLst>
      <p:ext uri="{BB962C8B-B14F-4D97-AF65-F5344CB8AC3E}">
        <p14:creationId xmlns:p14="http://schemas.microsoft.com/office/powerpoint/2010/main" val="18839369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7" name="Picture 6" descr="trans.png"/>
          <p:cNvPicPr>
            <a:picLocks noChangeAspect="1"/>
          </p:cNvPicPr>
          <p:nvPr userDrawn="1"/>
        </p:nvPicPr>
        <p:blipFill rotWithShape="1">
          <a:blip r:embed="rId2" cstate="email">
            <a:extLst>
              <a:ext uri="{28A0092B-C50C-407E-A947-70E740481C1C}">
                <a14:useLocalDpi xmlns:a14="http://schemas.microsoft.com/office/drawing/2010/main"/>
              </a:ext>
            </a:extLst>
          </a:blip>
          <a:srcRect b="7829"/>
          <a:stretch/>
        </p:blipFill>
        <p:spPr>
          <a:xfrm>
            <a:off x="2" y="-12415"/>
            <a:ext cx="9144000" cy="6328155"/>
          </a:xfrm>
          <a:prstGeom prst="rect">
            <a:avLst/>
          </a:prstGeom>
        </p:spPr>
      </p:pic>
      <p:sp>
        <p:nvSpPr>
          <p:cNvPr id="3" name="Content Placeholder 2"/>
          <p:cNvSpPr>
            <a:spLocks noGrp="1"/>
          </p:cNvSpPr>
          <p:nvPr>
            <p:ph idx="1" hasCustomPrompt="1"/>
          </p:nvPr>
        </p:nvSpPr>
        <p:spPr>
          <a:xfrm>
            <a:off x="717178" y="3107559"/>
            <a:ext cx="8059271" cy="627739"/>
          </a:xfrm>
          <a:prstGeom prst="rect">
            <a:avLst/>
          </a:prstGeom>
        </p:spPr>
        <p:txBody>
          <a:bodyPr anchor="ctr">
            <a:noAutofit/>
          </a:bodyPr>
          <a:lstStyle>
            <a:lvl1pPr marL="0" indent="0">
              <a:buNone/>
              <a:defRPr sz="3200">
                <a:solidFill>
                  <a:schemeClr val="bg1"/>
                </a:solidFill>
              </a:defRPr>
            </a:lvl1pPr>
            <a:lvl2pPr marL="342789" indent="0">
              <a:buNone/>
              <a:defRPr>
                <a:solidFill>
                  <a:schemeClr val="tx2"/>
                </a:solidFill>
              </a:defRPr>
            </a:lvl2pPr>
            <a:lvl3pPr marL="685577" indent="0">
              <a:buNone/>
              <a:defRPr>
                <a:solidFill>
                  <a:schemeClr val="tx2"/>
                </a:solidFill>
              </a:defRPr>
            </a:lvl3pPr>
            <a:lvl4pPr marL="1028366" indent="0">
              <a:buNone/>
              <a:defRPr>
                <a:solidFill>
                  <a:schemeClr val="tx2"/>
                </a:solidFill>
              </a:defRPr>
            </a:lvl4pPr>
            <a:lvl5pPr marL="1371154" indent="0">
              <a:buNone/>
              <a:defRPr>
                <a:solidFill>
                  <a:schemeClr val="tx2"/>
                </a:solidFill>
              </a:defRPr>
            </a:lvl5pPr>
          </a:lstStyle>
          <a:p>
            <a:pPr lvl="0"/>
            <a:r>
              <a:rPr lang="en-US" dirty="0" smtClean="0"/>
              <a:t>Transition Slide </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9092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a:cs typeface="Century Gothic"/>
              </a:defRPr>
            </a:lvl1p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22"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7"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9"/>
            <a:ext cx="8333705" cy="627739"/>
          </a:xfrm>
          <a:prstGeom prst="rect">
            <a:avLst/>
          </a:prstGeom>
        </p:spPr>
        <p:txBody>
          <a:bodyPr lIns="68580" tIns="34290" rIns="68580" bIns="34290">
            <a:normAutofit/>
          </a:bodyPr>
          <a:lstStyle>
            <a:lvl1pPr marL="0" indent="0">
              <a:buNone/>
              <a:defRPr sz="2699">
                <a:solidFill>
                  <a:srgbClr val="141414"/>
                </a:solidFill>
                <a:latin typeface="Century Gothic"/>
                <a:cs typeface="Century Gothic"/>
              </a:defRPr>
            </a:lvl1pPr>
            <a:lvl2pPr marL="342815" indent="0">
              <a:buNone/>
              <a:defRPr>
                <a:solidFill>
                  <a:schemeClr val="tx2"/>
                </a:solidFill>
              </a:defRPr>
            </a:lvl2pPr>
            <a:lvl3pPr marL="685628" indent="0">
              <a:buNone/>
              <a:defRPr>
                <a:solidFill>
                  <a:schemeClr val="tx2"/>
                </a:solidFill>
              </a:defRPr>
            </a:lvl3pPr>
            <a:lvl4pPr marL="1028443" indent="0">
              <a:buNone/>
              <a:defRPr>
                <a:solidFill>
                  <a:schemeClr val="tx2"/>
                </a:solidFill>
              </a:defRPr>
            </a:lvl4pPr>
            <a:lvl5pPr marL="1371257"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5853120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8907"/>
            <a:ext cx="7772400" cy="1500187"/>
          </a:xfrm>
        </p:spPr>
        <p:txBody>
          <a:bodyPr anchor="ctr"/>
          <a:lstStyle>
            <a:lvl1pPr marL="0" indent="0" algn="ctr">
              <a:buNone/>
              <a:defRPr sz="3600" b="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164115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63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708" y="774705"/>
            <a:ext cx="4202584" cy="51815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5143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428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6568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450" y="805950"/>
            <a:ext cx="5111750" cy="5142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100" y="800100"/>
            <a:ext cx="3325813" cy="51389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71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ctr"/>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687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microsoft.com/office/2007/relationships/hdphoto" Target="../media/hdphoto1.wdp"/><Relationship Id="rId2" Type="http://schemas.openxmlformats.org/officeDocument/2006/relationships/slideLayout" Target="../slideLayouts/slideLayout16.xml"/><Relationship Id="rId16" Type="http://schemas.openxmlformats.org/officeDocument/2006/relationships/image" Target="../media/image1.png"/><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1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4.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743200" y="6404819"/>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2019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1360"/>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chemeClr val="tx1">
                    <a:lumMod val="50000"/>
                    <a:lumOff val="50000"/>
                  </a:schemeClr>
                </a:solidFill>
                <a:latin typeface="Calibri" panose="020F0502020204030204" pitchFamily="34" charset="0"/>
                <a:cs typeface="Calibri" panose="020F0502020204030204" pitchFamily="34" charset="0"/>
              </a:rPr>
              <a:pPr/>
              <a:t>‹#›</a:t>
            </a:fld>
            <a:endParaRPr lang="en-US" sz="1400" dirty="0" smtClean="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Rectangle 29"/>
          <p:cNvSpPr>
            <a:spLocks noChangeArrowheads="1"/>
          </p:cNvSpPr>
          <p:nvPr/>
        </p:nvSpPr>
        <p:spPr bwMode="gray">
          <a:xfrm>
            <a:off x="177800" y="-4182"/>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chemeClr val="bg1"/>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28308"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63277" y="6443977"/>
            <a:ext cx="1330657" cy="282987"/>
          </a:xfrm>
          <a:prstGeom prst="rect">
            <a:avLst/>
          </a:prstGeom>
        </p:spPr>
      </p:pic>
      <p:pic>
        <p:nvPicPr>
          <p:cNvPr id="30" name="Picture 29"/>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546489" y="6386608"/>
            <a:ext cx="971864" cy="3299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729" r:id="rId13"/>
    <p:sldLayoutId id="2147483797"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6" cstate="print">
            <a:extLst>
              <a:ext uri="{BEBA8EAE-BF5A-486C-A8C5-ECC9F3942E4B}">
                <a14:imgProps xmlns:a14="http://schemas.microsoft.com/office/drawing/2010/main">
                  <a14:imgLayer r:embed="rId17">
                    <a14:imgEffect>
                      <a14:sharpenSoften amount="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86" y="215"/>
            <a:ext cx="9143427" cy="6857570"/>
          </a:xfrm>
          <a:prstGeom prst="rect">
            <a:avLst/>
          </a:prstGeom>
        </p:spPr>
      </p:pic>
      <p:grpSp>
        <p:nvGrpSpPr>
          <p:cNvPr id="6" name="Group 5"/>
          <p:cNvGrpSpPr/>
          <p:nvPr/>
        </p:nvGrpSpPr>
        <p:grpSpPr>
          <a:xfrm>
            <a:off x="8071486" y="174622"/>
            <a:ext cx="914400" cy="304800"/>
            <a:chOff x="7796213" y="138111"/>
            <a:chExt cx="1143000" cy="381000"/>
          </a:xfrm>
        </p:grpSpPr>
        <p:sp>
          <p:nvSpPr>
            <p:cNvPr id="1056"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7"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8"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1059"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1027" name="Rectangle 3"/>
          <p:cNvSpPr>
            <a:spLocks noGrp="1" noChangeArrowheads="1"/>
          </p:cNvSpPr>
          <p:nvPr>
            <p:ph type="body" idx="1"/>
          </p:nvPr>
        </p:nvSpPr>
        <p:spPr bwMode="auto">
          <a:xfrm>
            <a:off x="290123" y="787405"/>
            <a:ext cx="8563755" cy="518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6"/>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0" y="6542500"/>
            <a:ext cx="9144000" cy="3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6276447"/>
            <a:ext cx="9144000" cy="58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p:nvGrpSpPr>
        <p:grpSpPr>
          <a:xfrm>
            <a:off x="2743200" y="6409687"/>
            <a:ext cx="3048001" cy="316305"/>
            <a:chOff x="2895599" y="6404084"/>
            <a:chExt cx="3048001" cy="316305"/>
          </a:xfrm>
        </p:grpSpPr>
        <p:sp>
          <p:nvSpPr>
            <p:cNvPr id="19" name="TextBox 18"/>
            <p:cNvSpPr txBox="1"/>
            <p:nvPr userDrawn="1"/>
          </p:nvSpPr>
          <p:spPr>
            <a:xfrm>
              <a:off x="2895599" y="6443390"/>
              <a:ext cx="3048001" cy="276999"/>
            </a:xfrm>
            <a:prstGeom prst="rect">
              <a:avLst/>
            </a:prstGeom>
            <a:noFill/>
          </p:spPr>
          <p:txBody>
            <a:bodyPr wrap="square" rtlCol="0">
              <a:spAutoFit/>
            </a:bodyPr>
            <a:lstStyle/>
            <a:p>
              <a:pPr algn="ctr"/>
              <a:r>
                <a:rPr lang="en-US" sz="1200" dirty="0" smtClean="0">
                  <a:solidFill>
                    <a:prstClr val="black">
                      <a:lumMod val="50000"/>
                      <a:lumOff val="50000"/>
                    </a:prstClr>
                  </a:solidFill>
                  <a:latin typeface="Calibri" pitchFamily="34" charset="0"/>
                  <a:cs typeface="Calibri" panose="020F0502020204030204" pitchFamily="34" charset="0"/>
                </a:rPr>
                <a:t>www.cognizant.com |  Copyright © 2016 </a:t>
              </a:r>
              <a:endParaRPr lang="en-US" sz="1200" dirty="0">
                <a:solidFill>
                  <a:prstClr val="black">
                    <a:lumMod val="50000"/>
                    <a:lumOff val="50000"/>
                  </a:prstClr>
                </a:solidFill>
                <a:latin typeface="Calibri" pitchFamily="34" charset="0"/>
                <a:cs typeface="Calibri" panose="020F0502020204030204" pitchFamily="34" charset="0"/>
              </a:endParaRPr>
            </a:p>
          </p:txBody>
        </p:sp>
        <p:cxnSp>
          <p:nvCxnSpPr>
            <p:cNvPr id="20" name="Straight Connector 19"/>
            <p:cNvCxnSpPr/>
            <p:nvPr userDrawn="1"/>
          </p:nvCxnSpPr>
          <p:spPr>
            <a:xfrm rot="5400000">
              <a:off x="5779037" y="655594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grpSp>
      <p:sp>
        <p:nvSpPr>
          <p:cNvPr id="21" name="Rectangle 42"/>
          <p:cNvSpPr txBox="1">
            <a:spLocks noChangeArrowheads="1"/>
          </p:cNvSpPr>
          <p:nvPr/>
        </p:nvSpPr>
        <p:spPr bwMode="auto">
          <a:xfrm>
            <a:off x="5828196" y="6426228"/>
            <a:ext cx="633412" cy="307777"/>
          </a:xfrm>
          <a:prstGeom prst="rect">
            <a:avLst/>
          </a:prstGeom>
          <a:noFill/>
        </p:spPr>
        <p:txBody>
          <a:bodyPr wrap="squar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66A7B-7A0D-45A7-8528-CB0B5EDDA38F}" type="slidenum">
              <a:rPr lang="en-US" sz="1400" smtClean="0">
                <a:solidFill>
                  <a:srgbClr val="000000">
                    <a:lumMod val="50000"/>
                    <a:lumOff val="50000"/>
                  </a:srgbClr>
                </a:solidFill>
                <a:latin typeface="Calibri" panose="020F0502020204030204" pitchFamily="34" charset="0"/>
                <a:cs typeface="Calibri" panose="020F0502020204030204" pitchFamily="34" charset="0"/>
              </a:rPr>
              <a:pPr/>
              <a:t>‹#›</a:t>
            </a:fld>
            <a:endParaRPr lang="en-US" sz="1400" dirty="0" smtClean="0">
              <a:solidFill>
                <a:srgbClr val="000000">
                  <a:lumMod val="50000"/>
                  <a:lumOff val="50000"/>
                </a:srgbClr>
              </a:solidFill>
              <a:latin typeface="Calibri" panose="020F0502020204030204" pitchFamily="34" charset="0"/>
              <a:cs typeface="Calibri" panose="020F0502020204030204" pitchFamily="34" charset="0"/>
            </a:endParaRPr>
          </a:p>
        </p:txBody>
      </p:sp>
      <p:pic>
        <p:nvPicPr>
          <p:cNvPr id="16" name="Picture 15" descr="Cognizant.png"/>
          <p:cNvPicPr>
            <a:picLocks noChangeAspect="1"/>
          </p:cNvPicPr>
          <p:nvPr/>
        </p:nvPicPr>
        <p:blipFill>
          <a:blip r:embed="rId19" cstate="screen"/>
          <a:stretch>
            <a:fillRect/>
          </a:stretch>
        </p:blipFill>
        <p:spPr>
          <a:xfrm>
            <a:off x="0" y="6357005"/>
            <a:ext cx="1562100" cy="561975"/>
          </a:xfrm>
          <a:prstGeom prst="rect">
            <a:avLst/>
          </a:prstGeom>
          <a:effectLst/>
        </p:spPr>
      </p:pic>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8807098" y="3911600"/>
            <a:ext cx="388054" cy="2294861"/>
          </a:xfrm>
          <a:prstGeom prst="rect">
            <a:avLst/>
          </a:prstGeom>
        </p:spPr>
      </p:pic>
      <p:sp>
        <p:nvSpPr>
          <p:cNvPr id="22" name="Rectangle 29"/>
          <p:cNvSpPr>
            <a:spLocks noChangeArrowheads="1"/>
          </p:cNvSpPr>
          <p:nvPr/>
        </p:nvSpPr>
        <p:spPr bwMode="gray">
          <a:xfrm>
            <a:off x="177800" y="4871"/>
            <a:ext cx="8966200" cy="487145"/>
          </a:xfrm>
          <a:prstGeom prst="rect">
            <a:avLst/>
          </a:prstGeom>
          <a:solidFill>
            <a:schemeClr val="tx1">
              <a:lumMod val="75000"/>
              <a:lumOff val="25000"/>
            </a:schemeClr>
          </a:solidFill>
          <a:ln w="9525">
            <a:noFill/>
            <a:miter lim="800000"/>
            <a:headEnd/>
            <a:tailEnd/>
          </a:ln>
          <a:effectLst/>
          <a:extLst/>
        </p:spPr>
        <p:txBody>
          <a:bodyPr wrap="none" anchor="ctr"/>
          <a:lstStyle/>
          <a:p>
            <a:endParaRPr lang="en-US" sz="2400" b="1" i="1" dirty="0">
              <a:solidFill>
                <a:srgbClr val="FFFFFF"/>
              </a:solidFill>
              <a:latin typeface="Calibri" panose="020F0502020204030204" pitchFamily="34" charset="0"/>
              <a:cs typeface="Calibri" panose="020F0502020204030204" pitchFamily="34" charset="0"/>
            </a:endParaRPr>
          </a:p>
        </p:txBody>
      </p:sp>
      <p:sp>
        <p:nvSpPr>
          <p:cNvPr id="23" name="Rectangle 30"/>
          <p:cNvSpPr>
            <a:spLocks noChangeArrowheads="1"/>
          </p:cNvSpPr>
          <p:nvPr/>
        </p:nvSpPr>
        <p:spPr bwMode="ltGray">
          <a:xfrm>
            <a:off x="0" y="0"/>
            <a:ext cx="177800" cy="484632"/>
          </a:xfrm>
          <a:prstGeom prst="rect">
            <a:avLst/>
          </a:prstGeom>
          <a:solidFill>
            <a:srgbClr val="159B2B"/>
          </a:solidFill>
          <a:ln>
            <a:noFill/>
          </a:ln>
          <a:effectLs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nvGrpSpPr>
          <p:cNvPr id="24" name="Group 23"/>
          <p:cNvGrpSpPr/>
          <p:nvPr/>
        </p:nvGrpSpPr>
        <p:grpSpPr>
          <a:xfrm>
            <a:off x="8071486" y="111122"/>
            <a:ext cx="914400" cy="304800"/>
            <a:chOff x="7796213" y="138111"/>
            <a:chExt cx="1143000" cy="381000"/>
          </a:xfrm>
        </p:grpSpPr>
        <p:sp>
          <p:nvSpPr>
            <p:cNvPr id="25" name="AutoShape 32"/>
            <p:cNvSpPr>
              <a:spLocks noChangeArrowheads="1"/>
            </p:cNvSpPr>
            <p:nvPr/>
          </p:nvSpPr>
          <p:spPr bwMode="gray">
            <a:xfrm rot="-37800000">
              <a:off x="7720013" y="214311"/>
              <a:ext cx="381000" cy="228600"/>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6" name="AutoShape 33"/>
            <p:cNvSpPr>
              <a:spLocks noChangeArrowheads="1"/>
            </p:cNvSpPr>
            <p:nvPr/>
          </p:nvSpPr>
          <p:spPr bwMode="gray">
            <a:xfrm rot="-37800000">
              <a:off x="8024813" y="214311"/>
              <a:ext cx="381000" cy="228600"/>
            </a:xfrm>
            <a:prstGeom prst="triangle">
              <a:avLst>
                <a:gd name="adj" fmla="val 50000"/>
              </a:avLst>
            </a:prstGeom>
            <a:solidFill>
              <a:schemeClr val="bg2">
                <a:alpha val="8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7" name="AutoShape 34"/>
            <p:cNvSpPr>
              <a:spLocks noChangeArrowheads="1"/>
            </p:cNvSpPr>
            <p:nvPr/>
          </p:nvSpPr>
          <p:spPr bwMode="gray">
            <a:xfrm rot="-37800000">
              <a:off x="8329613" y="214311"/>
              <a:ext cx="381000" cy="228600"/>
            </a:xfrm>
            <a:prstGeom prst="triangle">
              <a:avLst>
                <a:gd name="adj" fmla="val 50000"/>
              </a:avLst>
            </a:prstGeom>
            <a:solidFill>
              <a:schemeClr val="bg2">
                <a:alpha val="56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sp>
          <p:nvSpPr>
            <p:cNvPr id="28" name="AutoShape 35"/>
            <p:cNvSpPr>
              <a:spLocks noChangeArrowheads="1"/>
            </p:cNvSpPr>
            <p:nvPr/>
          </p:nvSpPr>
          <p:spPr bwMode="gray">
            <a:xfrm rot="-37800000">
              <a:off x="8634413" y="214311"/>
              <a:ext cx="381000" cy="228600"/>
            </a:xfrm>
            <a:prstGeom prst="triangle">
              <a:avLst>
                <a:gd name="adj" fmla="val 50000"/>
              </a:avLst>
            </a:prstGeom>
            <a:solidFill>
              <a:schemeClr val="bg2">
                <a:alpha val="2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anose="020F0502020204030204" pitchFamily="34" charset="0"/>
                <a:cs typeface="Calibri" panose="020F0502020204030204" pitchFamily="34" charset="0"/>
              </a:endParaRPr>
            </a:p>
          </p:txBody>
        </p:sp>
      </p:grpSp>
      <p:sp>
        <p:nvSpPr>
          <p:cNvPr id="9" name="Title Placeholder 8"/>
          <p:cNvSpPr>
            <a:spLocks noGrp="1"/>
          </p:cNvSpPr>
          <p:nvPr>
            <p:ph type="title"/>
          </p:nvPr>
        </p:nvSpPr>
        <p:spPr>
          <a:xfrm>
            <a:off x="177800" y="-5575"/>
            <a:ext cx="7830186" cy="4841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1026" name="Picture 2" descr="D:\191814\Delivery Excellence\Mailers\Final Logos\delivery-excellence-without-ta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37492" y="6249571"/>
            <a:ext cx="1508762" cy="65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9999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9" r:id="rId14"/>
  </p:sldLayoutIdLst>
  <p:timing>
    <p:tnLst>
      <p:par>
        <p:cTn id="1" dur="indefinite" restart="never" nodeType="tmRoot"/>
      </p:par>
    </p:tnLst>
  </p:timing>
  <p:txStyles>
    <p:title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8"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a:defRPr/>
              </a:pPr>
              <a:endParaRPr lang="en-US" kern="0" dirty="0">
                <a:solidFill>
                  <a:sysClr val="window" lastClr="FFFFFF"/>
                </a:solidFill>
              </a:endParaRPr>
            </a:p>
          </p:txBody>
        </p:sp>
        <p:sp>
          <p:nvSpPr>
            <p:cNvPr id="29" name="TextBox 28"/>
            <p:cNvSpPr txBox="1"/>
            <p:nvPr/>
          </p:nvSpPr>
          <p:spPr>
            <a:xfrm>
              <a:off x="517019" y="6476194"/>
              <a:ext cx="1923143" cy="207749"/>
            </a:xfrm>
            <a:prstGeom prst="rect">
              <a:avLst/>
            </a:prstGeom>
            <a:noFill/>
          </p:spPr>
          <p:txBody>
            <a:bodyPr wrap="square" rtlCol="0">
              <a:spAutoFit/>
            </a:bodyPr>
            <a:lstStyle/>
            <a:p>
              <a:pPr>
                <a:defRPr/>
              </a:pPr>
              <a:r>
                <a:rPr lang="en-US" sz="750" b="1" kern="0" dirty="0">
                  <a:solidFill>
                    <a:sysClr val="window" lastClr="FFFFFF"/>
                  </a:solidFill>
                  <a:cs typeface="Arial"/>
                </a:rPr>
                <a:t>© </a:t>
              </a:r>
              <a:r>
                <a:rPr lang="en-US" sz="750" b="1" kern="0" dirty="0" smtClean="0">
                  <a:solidFill>
                    <a:sysClr val="window" lastClr="FFFFFF"/>
                  </a:solidFill>
                  <a:cs typeface="Arial"/>
                </a:rPr>
                <a:t>2018 </a:t>
              </a:r>
              <a:r>
                <a:rPr lang="en-US" sz="750" b="1" kern="0" dirty="0">
                  <a:solidFill>
                    <a:sysClr val="window" lastClr="FFFFFF"/>
                  </a:solidFill>
                  <a:cs typeface="Arial"/>
                </a:rPr>
                <a:t>Cognizant </a:t>
              </a:r>
            </a:p>
          </p:txBody>
        </p:sp>
        <p:cxnSp>
          <p:nvCxnSpPr>
            <p:cNvPr id="30" name="Straight Connector 29"/>
            <p:cNvCxnSpPr/>
            <p:nvPr/>
          </p:nvCxnSpPr>
          <p:spPr>
            <a:xfrm>
              <a:off x="437729"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8009" y="6375970"/>
            <a:ext cx="440354" cy="433958"/>
          </a:xfrm>
          <a:prstGeom prst="rect">
            <a:avLst/>
          </a:prstGeom>
        </p:spPr>
        <p:txBody>
          <a:bodyPr vert="horz" lIns="91440" tIns="45720" rIns="91440" bIns="45720" rtlCol="0" anchor="ctr"/>
          <a:lstStyle>
            <a:lvl1pPr algn="r">
              <a:defRPr sz="825" b="1">
                <a:solidFill>
                  <a:schemeClr val="bg1"/>
                </a:solidFill>
                <a:latin typeface="Calibri" panose="020F0502020204030204" pitchFamily="34" charset="0"/>
              </a:defRPr>
            </a:lvl1pPr>
          </a:lstStyle>
          <a:p>
            <a:pPr defTabSz="685772"/>
            <a:fld id="{B32AB80A-78BA-6B42-BA0D-B44ACF890F5A}" type="slidenum">
              <a:rPr lang="en-US" smtClean="0">
                <a:solidFill>
                  <a:prstClr val="white"/>
                </a:solidFill>
              </a:rPr>
              <a:pPr defTabSz="685772"/>
              <a:t>‹#›</a:t>
            </a:fld>
            <a:endParaRPr lang="en-US" dirty="0">
              <a:solidFill>
                <a:prstClr val="white"/>
              </a:solidFill>
            </a:endParaRPr>
          </a:p>
        </p:txBody>
      </p:sp>
      <p:sp>
        <p:nvSpPr>
          <p:cNvPr id="33" name="Title Placeholder 32"/>
          <p:cNvSpPr>
            <a:spLocks noGrp="1"/>
          </p:cNvSpPr>
          <p:nvPr>
            <p:ph type="title"/>
          </p:nvPr>
        </p:nvSpPr>
        <p:spPr>
          <a:xfrm>
            <a:off x="71661" y="54592"/>
            <a:ext cx="8382437" cy="311184"/>
          </a:xfrm>
          <a:prstGeom prst="rect">
            <a:avLst/>
          </a:prstGeom>
        </p:spPr>
        <p:txBody>
          <a:bodyPr vert="horz" lIns="91440" tIns="45720" rIns="91440" bIns="45720" rtlCol="0" anchor="ctr">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5820" y="6396599"/>
            <a:ext cx="992882" cy="392700"/>
          </a:xfrm>
          <a:prstGeom prst="rect">
            <a:avLst/>
          </a:prstGeom>
        </p:spPr>
      </p:pic>
      <p:cxnSp>
        <p:nvCxnSpPr>
          <p:cNvPr id="9" name="Straight Connector 8"/>
          <p:cNvCxnSpPr/>
          <p:nvPr userDrawn="1"/>
        </p:nvCxnSpPr>
        <p:spPr>
          <a:xfrm>
            <a:off x="71660" y="406720"/>
            <a:ext cx="8987042"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8797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iming>
    <p:tnLst>
      <p:par>
        <p:cTn id="1" dur="indefinite" restart="never" nodeType="tmRoot"/>
      </p:par>
    </p:tnLst>
  </p:timing>
  <p:hf hdr="0" ftr="0" dt="0"/>
  <p:txStyles>
    <p:titleStyle>
      <a:lvl1pPr algn="l" defTabSz="342900" rtl="0" eaLnBrk="1" latinLnBrk="0" hangingPunct="1">
        <a:spcBef>
          <a:spcPct val="0"/>
        </a:spcBef>
        <a:buNone/>
        <a:defRPr sz="1350" b="1" kern="1200">
          <a:solidFill>
            <a:srgbClr val="0099CC"/>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cid:image008.jpg@01D54ECF.C94903E0" TargetMode="External"/><Relationship Id="rId2" Type="http://schemas.openxmlformats.org/officeDocument/2006/relationships/image" Target="../media/image36.jpeg"/><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20875" y="3009900"/>
            <a:ext cx="5410200" cy="381000"/>
          </a:xfrm>
        </p:spPr>
        <p:txBody>
          <a:bodyPr anchor="ctr"/>
          <a:lstStyle/>
          <a:p>
            <a:r>
              <a:rPr lang="en-US" sz="1400" dirty="0" smtClean="0">
                <a:latin typeface="Segoe UI Semibold" panose="020B0702040204020203" pitchFamily="34" charset="0"/>
                <a:ea typeface="Segoe UI" panose="020B0502040204020203" pitchFamily="34" charset="0"/>
                <a:cs typeface="Segoe UI" panose="020B0502040204020203" pitchFamily="34" charset="0"/>
              </a:rPr>
              <a:t>Review Date: 26/07/2019</a:t>
            </a:r>
            <a:endParaRPr lang="en-US" sz="1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itle 1"/>
          <p:cNvSpPr txBox="1">
            <a:spLocks/>
          </p:cNvSpPr>
          <p:nvPr/>
        </p:nvSpPr>
        <p:spPr bwMode="black">
          <a:xfrm>
            <a:off x="774001" y="1108827"/>
            <a:ext cx="5979496" cy="747270"/>
          </a:xfrm>
          <a:prstGeom prst="rect">
            <a:avLst/>
          </a:prstGeom>
          <a:extLst>
            <a:ext uri="{AF507438-7753-43E0-B8FC-AC1667EBCBE1}">
              <a14:hiddenEffects xmlns:a14="http://schemas.microsoft.com/office/drawing/2010/main">
                <a:effectLst>
                  <a:outerShdw dist="53882" dir="2700000" algn="ctr" rotWithShape="0">
                    <a:schemeClr val="tx1"/>
                  </a:outerShdw>
                </a:effectLst>
              </a14:hiddenEffects>
            </a:ext>
          </a:extLst>
        </p:spPr>
        <p:txBody>
          <a:bodyPr vert="horz" lIns="91440" tIns="45720" rIns="91440" bIns="45720" rtlCol="0" anchor="ctr">
            <a:noAutofit/>
          </a:bodyPr>
          <a:lstStyle>
            <a:lvl1pPr algn="ctr" rtl="0" eaLnBrk="1" fontAlgn="base" hangingPunct="1">
              <a:spcBef>
                <a:spcPct val="0"/>
              </a:spcBef>
              <a:spcAft>
                <a:spcPct val="0"/>
              </a:spcAft>
              <a:defRPr sz="4400" b="1" i="1">
                <a:solidFill>
                  <a:schemeClr val="tx1">
                    <a:lumMod val="75000"/>
                    <a:lumOff val="25000"/>
                  </a:schemeClr>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pPr lvl="0" algn="l"/>
            <a:r>
              <a:rPr lang="en-US" sz="1600" b="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ESA ID: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TIAA ALEXA Digital Assistant</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a:p>
            <a:pPr algn="l"/>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PM ID and Name: </a:t>
            </a:r>
            <a:r>
              <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rPr>
              <a:t>(611198) </a:t>
            </a:r>
            <a:r>
              <a:rPr lang="en-US" sz="1600" i="0" kern="0" dirty="0" smtClean="0">
                <a:solidFill>
                  <a:srgbClr val="000000">
                    <a:lumMod val="75000"/>
                    <a:lumOff val="25000"/>
                  </a:srgbClr>
                </a:solidFill>
                <a:latin typeface="Segoe UI Semibold" panose="020B0702040204020203" pitchFamily="34" charset="0"/>
                <a:ea typeface="Segoe UI" pitchFamily="34" charset="0"/>
                <a:cs typeface="Segoe UI" pitchFamily="34" charset="0"/>
              </a:rPr>
              <a:t>Pushparaj R</a:t>
            </a:r>
            <a:endParaRPr lang="en-US" sz="1600" i="0" kern="0" dirty="0">
              <a:solidFill>
                <a:srgbClr val="000000">
                  <a:lumMod val="75000"/>
                  <a:lumOff val="25000"/>
                </a:srgbClr>
              </a:solidFill>
              <a:latin typeface="Segoe UI Semibold" panose="020B07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2489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Designed Alexa skill with Visual Experience</a:t>
            </a:r>
          </a:p>
        </p:txBody>
      </p:sp>
      <p:sp>
        <p:nvSpPr>
          <p:cNvPr id="12" name="Rectangle 11"/>
          <p:cNvSpPr/>
          <p:nvPr/>
        </p:nvSpPr>
        <p:spPr>
          <a:xfrm>
            <a:off x="807131" y="1210038"/>
            <a:ext cx="4553673" cy="1846659"/>
          </a:xfrm>
          <a:prstGeom prst="rect">
            <a:avLst/>
          </a:prstGeom>
        </p:spPr>
        <p:txBody>
          <a:bodyPr wrap="square">
            <a:spAutoFit/>
          </a:bodyPr>
          <a:lstStyle/>
          <a:p>
            <a:r>
              <a:rPr lang="en-US" sz="1400" b="1" dirty="0" smtClean="0">
                <a:solidFill>
                  <a:schemeClr val="bg1"/>
                </a:solidFill>
              </a:rPr>
              <a:t>June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Adding Alexa Visual UX for TIAA trivia game.</a:t>
            </a:r>
          </a:p>
          <a:p>
            <a:pPr marL="285750" lvl="1" indent="-285750">
              <a:spcBef>
                <a:spcPts val="1200"/>
              </a:spcBef>
              <a:buFont typeface="Arial" panose="020B0604020202020204" pitchFamily="34" charset="0"/>
              <a:buChar char="•"/>
            </a:pPr>
            <a:r>
              <a:rPr lang="en-US" sz="1200" dirty="0" smtClean="0">
                <a:solidFill>
                  <a:schemeClr val="bg1"/>
                </a:solidFill>
              </a:rPr>
              <a:t>Introducing the Alexa Visual components for displaying the list of advisors from YEXT</a:t>
            </a:r>
            <a:endParaRPr lang="en-US" sz="1200" dirty="0">
              <a:solidFill>
                <a:schemeClr val="bg1"/>
              </a:solidFill>
            </a:endParaRPr>
          </a:p>
          <a:p>
            <a:pPr marL="285750" lvl="1" indent="-285750">
              <a:spcBef>
                <a:spcPts val="1200"/>
              </a:spcBef>
              <a:buFont typeface="Arial" panose="020B0604020202020204" pitchFamily="34" charset="0"/>
              <a:buChar char="•"/>
            </a:pPr>
            <a:r>
              <a:rPr lang="en-US" sz="1200" dirty="0" smtClean="0">
                <a:solidFill>
                  <a:schemeClr val="bg1"/>
                </a:solidFill>
              </a:rPr>
              <a:t>Viewing particular advisor details on touch selection.</a:t>
            </a:r>
          </a:p>
          <a:p>
            <a:pPr marL="285750" lvl="1" indent="-285750">
              <a:spcBef>
                <a:spcPts val="1200"/>
              </a:spcBef>
              <a:buFont typeface="Arial" panose="020B0604020202020204" pitchFamily="34" charset="0"/>
              <a:buChar char="•"/>
            </a:pPr>
            <a:r>
              <a:rPr lang="en-US" sz="1200" dirty="0" smtClean="0">
                <a:solidFill>
                  <a:schemeClr val="bg1"/>
                </a:solidFill>
              </a:rPr>
              <a:t>Integrating Google Map View in Echo display device</a:t>
            </a: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Account Balance Inquiry</a:t>
            </a:r>
            <a:endParaRPr lang="en-US" sz="1400" b="1" dirty="0">
              <a:solidFill>
                <a:schemeClr val="bg1"/>
              </a:solidFill>
            </a:endParaRPr>
          </a:p>
        </p:txBody>
      </p:sp>
      <p:sp>
        <p:nvSpPr>
          <p:cNvPr id="15" name="Rectangle 14"/>
          <p:cNvSpPr/>
          <p:nvPr/>
        </p:nvSpPr>
        <p:spPr>
          <a:xfrm>
            <a:off x="807131" y="4146024"/>
            <a:ext cx="4553673" cy="1877437"/>
          </a:xfrm>
          <a:prstGeom prst="rect">
            <a:avLst/>
          </a:prstGeom>
        </p:spPr>
        <p:txBody>
          <a:bodyPr wrap="square">
            <a:spAutoFit/>
          </a:bodyPr>
          <a:lstStyle/>
          <a:p>
            <a:r>
              <a:rPr lang="en-US" sz="1400" b="1" dirty="0" smtClean="0">
                <a:solidFill>
                  <a:schemeClr val="bg1"/>
                </a:solidFill>
              </a:rPr>
              <a:t>July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Secure PIN authentication in the balance inquiry conversation flow</a:t>
            </a:r>
          </a:p>
          <a:p>
            <a:pPr marL="285750" lvl="1" indent="-285750">
              <a:spcBef>
                <a:spcPts val="1200"/>
              </a:spcBef>
              <a:buFont typeface="Arial" panose="020B0604020202020204" pitchFamily="34" charset="0"/>
              <a:buChar char="•"/>
            </a:pPr>
            <a:r>
              <a:rPr lang="en-US" sz="1200" dirty="0" smtClean="0">
                <a:solidFill>
                  <a:schemeClr val="bg1"/>
                </a:solidFill>
              </a:rPr>
              <a:t>Providing account balance for the Portfolio, Brokerage, Bank, Retirement, Life Insurance, Mutual Funds, Retirement Healthcare, Outside Assets and Trust</a:t>
            </a:r>
          </a:p>
          <a:p>
            <a:pPr marL="285750" lvl="1" indent="-285750">
              <a:spcBef>
                <a:spcPts val="1200"/>
              </a:spcBef>
              <a:buFont typeface="Arial" panose="020B0604020202020204" pitchFamily="34" charset="0"/>
              <a:buChar char="•"/>
            </a:pPr>
            <a:r>
              <a:rPr lang="en-US" sz="1200" dirty="0" smtClean="0">
                <a:solidFill>
                  <a:schemeClr val="bg1"/>
                </a:solidFill>
              </a:rPr>
              <a:t>Migrated AWS Lambda to TIAA VPC environment.</a:t>
            </a:r>
          </a:p>
        </p:txBody>
      </p:sp>
      <p:pic>
        <p:nvPicPr>
          <p:cNvPr id="2" name="Picture 5" descr="image0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2584" y="589886"/>
            <a:ext cx="2676198" cy="158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descr="image0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584" y="2161970"/>
            <a:ext cx="2662550" cy="157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descr="image007"/>
          <p:cNvPicPr>
            <a:picLocks noChangeAspect="1" noChangeArrowheads="1"/>
          </p:cNvPicPr>
          <p:nvPr/>
        </p:nvPicPr>
        <p:blipFill rotWithShape="1">
          <a:blip r:embed="rId4">
            <a:extLst>
              <a:ext uri="{28A0092B-C50C-407E-A947-70E740481C1C}">
                <a14:useLocalDpi xmlns:a14="http://schemas.microsoft.com/office/drawing/2010/main" val="0"/>
              </a:ext>
            </a:extLst>
          </a:blip>
          <a:srcRect t="37164"/>
          <a:stretch/>
        </p:blipFill>
        <p:spPr bwMode="auto">
          <a:xfrm>
            <a:off x="5410098" y="3757325"/>
            <a:ext cx="2962801" cy="24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07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Execution Model</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4209617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794758"/>
            <a:ext cx="3575853" cy="1914114"/>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Skill Platform -  Future Release</a:t>
            </a:r>
            <a:endParaRPr lang="en-US" sz="1800" b="0" i="0" dirty="0">
              <a:latin typeface="Segoe UI "/>
              <a:ea typeface="Verdana" panose="020B0604030504040204" pitchFamily="34" charset="0"/>
            </a:endParaRPr>
          </a:p>
        </p:txBody>
      </p:sp>
      <p:grpSp>
        <p:nvGrpSpPr>
          <p:cNvPr id="8" name="Group 7"/>
          <p:cNvGrpSpPr/>
          <p:nvPr/>
        </p:nvGrpSpPr>
        <p:grpSpPr>
          <a:xfrm>
            <a:off x="4918527" y="2856514"/>
            <a:ext cx="3871928" cy="894214"/>
            <a:chOff x="390563" y="4719763"/>
            <a:chExt cx="1800403" cy="894214"/>
          </a:xfrm>
        </p:grpSpPr>
        <p:sp>
          <p:nvSpPr>
            <p:cNvPr id="10" name="TextBox 9"/>
            <p:cNvSpPr txBox="1"/>
            <p:nvPr/>
          </p:nvSpPr>
          <p:spPr>
            <a:xfrm>
              <a:off x="390563" y="4719763"/>
              <a:ext cx="1714193" cy="492443"/>
            </a:xfrm>
            <a:prstGeom prst="rect">
              <a:avLst/>
            </a:prstGeom>
            <a:noFill/>
          </p:spPr>
          <p:txBody>
            <a:bodyPr wrap="square" rtlCol="0">
              <a:spAutoFit/>
            </a:bodyPr>
            <a:lstStyle/>
            <a:p>
              <a:pPr algn="ctr"/>
              <a:r>
                <a:rPr lang="en-US" sz="1400" b="1" dirty="0">
                  <a:solidFill>
                    <a:srgbClr val="000000"/>
                  </a:solidFill>
                  <a:latin typeface="+mj-lt"/>
                  <a:cs typeface="Calibri" panose="020F0502020204030204" pitchFamily="34" charset="0"/>
                </a:rPr>
                <a:t>Platform </a:t>
              </a:r>
              <a:r>
                <a:rPr lang="en-US" sz="1400" b="1" dirty="0" smtClean="0">
                  <a:solidFill>
                    <a:srgbClr val="000000"/>
                  </a:solidFill>
                  <a:latin typeface="+mj-lt"/>
                  <a:cs typeface="Calibri" panose="020F0502020204030204" pitchFamily="34" charset="0"/>
                </a:rPr>
                <a:t>Nature</a:t>
              </a:r>
            </a:p>
            <a:p>
              <a:pPr algn="ctr"/>
              <a:endParaRPr lang="en-US" sz="1200" b="1" dirty="0">
                <a:solidFill>
                  <a:srgbClr val="000000"/>
                </a:solidFill>
                <a:latin typeface="+mj-lt"/>
                <a:cs typeface="Calibri" panose="020F0502020204030204" pitchFamily="34" charset="0"/>
              </a:endParaRPr>
            </a:p>
          </p:txBody>
        </p:sp>
        <p:sp>
          <p:nvSpPr>
            <p:cNvPr id="11" name="TextBox 10"/>
            <p:cNvSpPr txBox="1"/>
            <p:nvPr/>
          </p:nvSpPr>
          <p:spPr>
            <a:xfrm>
              <a:off x="390563" y="5075368"/>
              <a:ext cx="1800403" cy="538609"/>
            </a:xfrm>
            <a:prstGeom prst="rect">
              <a:avLst/>
            </a:prstGeom>
            <a:noFill/>
          </p:spPr>
          <p:txBody>
            <a:bodyPr wrap="square" rtlCol="0">
              <a:spAutoFit/>
            </a:bodyPr>
            <a:lstStyle/>
            <a:p>
              <a:pPr marL="171450" lvl="1" indent="-171450">
                <a:spcBef>
                  <a:spcPts val="600"/>
                </a:spcBef>
                <a:buFont typeface="Wingdings" panose="05000000000000000000" pitchFamily="2" charset="2"/>
                <a:buChar char="§"/>
              </a:pPr>
              <a:r>
                <a:rPr lang="en-US" sz="1200" dirty="0" smtClean="0"/>
                <a:t>Followed </a:t>
              </a:r>
              <a:r>
                <a:rPr lang="en-US" sz="1200" dirty="0"/>
                <a:t>agile methodologies across the releases</a:t>
              </a:r>
            </a:p>
            <a:p>
              <a:pPr marL="171450" lvl="1" indent="-171450">
                <a:spcBef>
                  <a:spcPts val="600"/>
                </a:spcBef>
                <a:buFont typeface="Wingdings" panose="05000000000000000000" pitchFamily="2" charset="2"/>
                <a:buChar char="§"/>
              </a:pPr>
              <a:r>
                <a:rPr lang="en-US" sz="1200" dirty="0" smtClean="0"/>
                <a:t>GBS </a:t>
              </a:r>
              <a:r>
                <a:rPr lang="en-US" sz="1200" dirty="0"/>
                <a:t>QA </a:t>
              </a:r>
              <a:r>
                <a:rPr lang="en-US" sz="1200" dirty="0" smtClean="0"/>
                <a:t>involved in August release</a:t>
              </a:r>
              <a:endParaRPr lang="en-US" sz="1200" dirty="0"/>
            </a:p>
          </p:txBody>
        </p:sp>
      </p:grpSp>
      <p:sp>
        <p:nvSpPr>
          <p:cNvPr id="15" name="TextBox 14"/>
          <p:cNvSpPr txBox="1"/>
          <p:nvPr/>
        </p:nvSpPr>
        <p:spPr>
          <a:xfrm>
            <a:off x="7047379" y="4530999"/>
            <a:ext cx="1177227" cy="461665"/>
          </a:xfrm>
          <a:prstGeom prst="rect">
            <a:avLst/>
          </a:prstGeom>
          <a:noFill/>
        </p:spPr>
        <p:txBody>
          <a:bodyPr wrap="square" rtlCol="0">
            <a:spAutoFit/>
          </a:bodyPr>
          <a:lstStyle/>
          <a:p>
            <a:r>
              <a:rPr lang="en-US" sz="1200" dirty="0" smtClean="0">
                <a:solidFill>
                  <a:srgbClr val="000000"/>
                </a:solidFill>
                <a:latin typeface="Calibri" panose="020F0502020204030204" pitchFamily="34" charset="0"/>
                <a:cs typeface="Calibri" panose="020F0502020204030204" pitchFamily="34" charset="0"/>
              </a:rPr>
              <a:t>  </a:t>
            </a:r>
          </a:p>
          <a:p>
            <a:r>
              <a:rPr lang="en-US" sz="1200" dirty="0" smtClean="0">
                <a:solidFill>
                  <a:srgbClr val="000000"/>
                </a:solidFill>
                <a:latin typeface="Calibri" panose="020F0502020204030204" pitchFamily="34" charset="0"/>
                <a:cs typeface="Calibri" panose="020F0502020204030204" pitchFamily="34" charset="0"/>
              </a:rPr>
              <a:t>Chennai : 4</a:t>
            </a:r>
          </a:p>
        </p:txBody>
      </p:sp>
      <p:graphicFrame>
        <p:nvGraphicFramePr>
          <p:cNvPr id="14" name="Chart 13"/>
          <p:cNvGraphicFramePr/>
          <p:nvPr>
            <p:extLst>
              <p:ext uri="{D42A27DB-BD31-4B8C-83A1-F6EECF244321}">
                <p14:modId xmlns:p14="http://schemas.microsoft.com/office/powerpoint/2010/main" val="1919410329"/>
              </p:ext>
            </p:extLst>
          </p:nvPr>
        </p:nvGraphicFramePr>
        <p:xfrm>
          <a:off x="5540767" y="4099757"/>
          <a:ext cx="1616340" cy="16560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690130" y="4628042"/>
            <a:ext cx="617863" cy="400110"/>
          </a:xfrm>
          <a:prstGeom prst="rect">
            <a:avLst/>
          </a:prstGeom>
          <a:noFill/>
        </p:spPr>
        <p:txBody>
          <a:bodyPr wrap="square" rtlCol="0">
            <a:spAutoFit/>
          </a:bodyPr>
          <a:lstStyle/>
          <a:p>
            <a:r>
              <a:rPr lang="en-US" sz="1000" b="1" dirty="0" smtClean="0"/>
              <a:t>Onsite</a:t>
            </a:r>
            <a:endParaRPr lang="en-US" sz="1000" b="1" dirty="0"/>
          </a:p>
        </p:txBody>
      </p:sp>
      <p:sp>
        <p:nvSpPr>
          <p:cNvPr id="5" name="TextBox 4"/>
          <p:cNvSpPr txBox="1"/>
          <p:nvPr/>
        </p:nvSpPr>
        <p:spPr>
          <a:xfrm>
            <a:off x="6190669" y="4954755"/>
            <a:ext cx="738663" cy="400110"/>
          </a:xfrm>
          <a:prstGeom prst="rect">
            <a:avLst/>
          </a:prstGeom>
          <a:noFill/>
        </p:spPr>
        <p:txBody>
          <a:bodyPr wrap="square" rtlCol="0">
            <a:spAutoFit/>
          </a:bodyPr>
          <a:lstStyle/>
          <a:p>
            <a:r>
              <a:rPr lang="en-US" sz="1000" b="1" dirty="0" smtClean="0"/>
              <a:t>Offshore</a:t>
            </a:r>
            <a:endParaRPr lang="en-US" sz="1000" b="1" dirty="0"/>
          </a:p>
        </p:txBody>
      </p:sp>
      <p:sp>
        <p:nvSpPr>
          <p:cNvPr id="13" name="TextBox 12"/>
          <p:cNvSpPr txBox="1"/>
          <p:nvPr/>
        </p:nvSpPr>
        <p:spPr>
          <a:xfrm>
            <a:off x="5109640" y="3872694"/>
            <a:ext cx="3432400" cy="307777"/>
          </a:xfrm>
          <a:prstGeom prst="rect">
            <a:avLst/>
          </a:prstGeom>
          <a:noFill/>
        </p:spPr>
        <p:txBody>
          <a:bodyPr wrap="square" rtlCol="0">
            <a:spAutoFit/>
          </a:bodyPr>
          <a:lstStyle/>
          <a:p>
            <a:pPr algn="ctr"/>
            <a:r>
              <a:rPr lang="en-US" sz="1400" b="1" dirty="0" smtClean="0">
                <a:solidFill>
                  <a:srgbClr val="000000"/>
                </a:solidFill>
                <a:latin typeface="+mj-lt"/>
                <a:cs typeface="Calibri" panose="020F0502020204030204" pitchFamily="34" charset="0"/>
              </a:rPr>
              <a:t>Development </a:t>
            </a:r>
            <a:r>
              <a:rPr lang="en-US" sz="1400" b="1" dirty="0">
                <a:solidFill>
                  <a:srgbClr val="000000"/>
                </a:solidFill>
                <a:latin typeface="+mj-lt"/>
                <a:cs typeface="Calibri" panose="020F0502020204030204" pitchFamily="34" charset="0"/>
              </a:rPr>
              <a:t>T</a:t>
            </a:r>
            <a:r>
              <a:rPr lang="en-US" sz="1400" b="1" dirty="0" smtClean="0">
                <a:solidFill>
                  <a:srgbClr val="000000"/>
                </a:solidFill>
                <a:latin typeface="+mj-lt"/>
                <a:cs typeface="Calibri" panose="020F0502020204030204" pitchFamily="34" charset="0"/>
              </a:rPr>
              <a:t>eam Distribution - 5</a:t>
            </a:r>
            <a:endParaRPr lang="en-US" sz="1400" b="1" dirty="0">
              <a:solidFill>
                <a:srgbClr val="000000"/>
              </a:solidFill>
              <a:latin typeface="+mj-lt"/>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01826050"/>
              </p:ext>
            </p:extLst>
          </p:nvPr>
        </p:nvGraphicFramePr>
        <p:xfrm>
          <a:off x="290171" y="1086621"/>
          <a:ext cx="8563658" cy="1146282"/>
        </p:xfrm>
        <a:graphic>
          <a:graphicData uri="http://schemas.openxmlformats.org/drawingml/2006/table">
            <a:tbl>
              <a:tblPr firstRow="1" bandRow="1">
                <a:tableStyleId>{21E4AEA4-8DFA-4A89-87EB-49C32662AFE0}</a:tableStyleId>
              </a:tblPr>
              <a:tblGrid>
                <a:gridCol w="1238666">
                  <a:extLst>
                    <a:ext uri="{9D8B030D-6E8A-4147-A177-3AD203B41FA5}">
                      <a16:colId xmlns:a16="http://schemas.microsoft.com/office/drawing/2014/main" val="437570508"/>
                    </a:ext>
                  </a:extLst>
                </a:gridCol>
                <a:gridCol w="644956">
                  <a:extLst>
                    <a:ext uri="{9D8B030D-6E8A-4147-A177-3AD203B41FA5}">
                      <a16:colId xmlns:a16="http://schemas.microsoft.com/office/drawing/2014/main" val="2644268842"/>
                    </a:ext>
                  </a:extLst>
                </a:gridCol>
                <a:gridCol w="816775">
                  <a:extLst>
                    <a:ext uri="{9D8B030D-6E8A-4147-A177-3AD203B41FA5}">
                      <a16:colId xmlns:a16="http://schemas.microsoft.com/office/drawing/2014/main" val="3366416359"/>
                    </a:ext>
                  </a:extLst>
                </a:gridCol>
                <a:gridCol w="940962">
                  <a:extLst>
                    <a:ext uri="{9D8B030D-6E8A-4147-A177-3AD203B41FA5}">
                      <a16:colId xmlns:a16="http://schemas.microsoft.com/office/drawing/2014/main" val="773277111"/>
                    </a:ext>
                  </a:extLst>
                </a:gridCol>
                <a:gridCol w="1269288">
                  <a:extLst>
                    <a:ext uri="{9D8B030D-6E8A-4147-A177-3AD203B41FA5}">
                      <a16:colId xmlns:a16="http://schemas.microsoft.com/office/drawing/2014/main" val="118753089"/>
                    </a:ext>
                  </a:extLst>
                </a:gridCol>
                <a:gridCol w="3653011">
                  <a:extLst>
                    <a:ext uri="{9D8B030D-6E8A-4147-A177-3AD203B41FA5}">
                      <a16:colId xmlns:a16="http://schemas.microsoft.com/office/drawing/2014/main" val="1917268064"/>
                    </a:ext>
                  </a:extLst>
                </a:gridCol>
              </a:tblGrid>
              <a:tr h="580851">
                <a:tc>
                  <a:txBody>
                    <a:bodyPr/>
                    <a:lstStyle/>
                    <a:p>
                      <a:pPr algn="ctr" rtl="0" fontAlgn="ctr"/>
                      <a:r>
                        <a:rPr lang="en-US" sz="1200" u="none" strike="noStrike" dirty="0">
                          <a:effectLst/>
                        </a:rPr>
                        <a:t>Release Name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marL="0" indent="0" algn="ctr" rtl="0" fontAlgn="ctr"/>
                      <a:r>
                        <a:rPr lang="en-US" sz="1200" u="none" strike="noStrike" dirty="0">
                          <a:effectLst/>
                        </a:rPr>
                        <a:t>Onsite</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Offshore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a:effectLst/>
                        </a:rPr>
                        <a:t>Nearshore</a:t>
                      </a:r>
                      <a:endParaRPr lang="en-US" sz="1200" b="1" i="0" u="none" strike="noStrike">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Current Status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tc>
                  <a:txBody>
                    <a:bodyPr/>
                    <a:lstStyle/>
                    <a:p>
                      <a:pPr algn="ctr" rtl="0" fontAlgn="ctr"/>
                      <a:r>
                        <a:rPr lang="en-US" sz="1200" u="none" strike="noStrike" dirty="0">
                          <a:effectLst/>
                        </a:rPr>
                        <a:t>Release changes</a:t>
                      </a:r>
                      <a:endParaRPr lang="en-US" sz="1200" b="1" i="0" u="none" strike="noStrike" dirty="0">
                        <a:solidFill>
                          <a:srgbClr val="FFFFFF"/>
                        </a:solidFill>
                        <a:effectLst/>
                        <a:latin typeface="Calibri" panose="020F0502020204030204" pitchFamily="34" charset="0"/>
                      </a:endParaRPr>
                    </a:p>
                  </a:txBody>
                  <a:tcPr marL="83046" marR="9227" marT="9227" marB="0" anchor="ctr">
                    <a:solidFill>
                      <a:srgbClr val="0B3CA4"/>
                    </a:solidFill>
                  </a:tcPr>
                </a:tc>
                <a:extLst>
                  <a:ext uri="{0D108BD9-81ED-4DB2-BD59-A6C34878D82A}">
                    <a16:rowId xmlns:a16="http://schemas.microsoft.com/office/drawing/2014/main" val="1804894734"/>
                  </a:ext>
                </a:extLst>
              </a:tr>
              <a:tr h="565431">
                <a:tc>
                  <a:txBody>
                    <a:bodyPr/>
                    <a:lstStyle/>
                    <a:p>
                      <a:pPr algn="ctr" rtl="0" fontAlgn="ctr"/>
                      <a:r>
                        <a:rPr lang="en-US" sz="1200" u="none" strike="noStrike" dirty="0" smtClean="0">
                          <a:effectLst/>
                        </a:rPr>
                        <a:t>August</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a:solidFill>
                            <a:schemeClr val="dk1"/>
                          </a:solidFill>
                          <a:effectLst/>
                          <a:latin typeface="+mn-lt"/>
                        </a:rPr>
                        <a:t>1</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u="none" strike="noStrike" dirty="0" smtClean="0">
                          <a:effectLst/>
                        </a:rPr>
                        <a:t>App Submission</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tc>
                  <a:txBody>
                    <a:bodyPr/>
                    <a:lstStyle/>
                    <a:p>
                      <a:pPr algn="ctr" rtl="0" fontAlgn="ctr"/>
                      <a:r>
                        <a:rPr lang="en-US" sz="1200" b="0" i="0" u="none" strike="noStrike" dirty="0" smtClean="0">
                          <a:solidFill>
                            <a:schemeClr val="dk1"/>
                          </a:solidFill>
                          <a:effectLst/>
                          <a:latin typeface="+mn-lt"/>
                        </a:rPr>
                        <a:t>Balance Inquiry with secure PIN conversation</a:t>
                      </a:r>
                      <a:r>
                        <a:rPr lang="en-US" sz="1200" b="0" i="0" u="none" strike="noStrike" baseline="0" dirty="0" smtClean="0">
                          <a:solidFill>
                            <a:schemeClr val="dk1"/>
                          </a:solidFill>
                          <a:effectLst/>
                          <a:latin typeface="+mn-lt"/>
                        </a:rPr>
                        <a:t> flow</a:t>
                      </a:r>
                      <a:endParaRPr lang="en-US" sz="1200" b="0" i="0" u="none" strike="noStrike" dirty="0">
                        <a:solidFill>
                          <a:srgbClr val="000000"/>
                        </a:solidFill>
                        <a:effectLst/>
                        <a:latin typeface="Calibri" panose="020F0502020204030204" pitchFamily="34" charset="0"/>
                      </a:endParaRPr>
                    </a:p>
                  </a:txBody>
                  <a:tcPr marL="9227" marR="9227" marT="9227" marB="0" anchor="ctr">
                    <a:solidFill>
                      <a:srgbClr val="BDD0FB"/>
                    </a:solidFill>
                  </a:tcPr>
                </a:tc>
                <a:extLst>
                  <a:ext uri="{0D108BD9-81ED-4DB2-BD59-A6C34878D82A}">
                    <a16:rowId xmlns:a16="http://schemas.microsoft.com/office/drawing/2014/main" val="860083434"/>
                  </a:ext>
                </a:extLst>
              </a:tr>
            </a:tbl>
          </a:graphicData>
        </a:graphic>
      </p:graphicFrame>
      <p:grpSp>
        <p:nvGrpSpPr>
          <p:cNvPr id="7" name="Group 6"/>
          <p:cNvGrpSpPr/>
          <p:nvPr/>
        </p:nvGrpSpPr>
        <p:grpSpPr>
          <a:xfrm>
            <a:off x="290171" y="2920735"/>
            <a:ext cx="4332644" cy="2835028"/>
            <a:chOff x="290171" y="2620485"/>
            <a:chExt cx="4332644" cy="2648895"/>
          </a:xfrm>
        </p:grpSpPr>
        <p:sp>
          <p:nvSpPr>
            <p:cNvPr id="18" name="TextBox 17"/>
            <p:cNvSpPr txBox="1"/>
            <p:nvPr/>
          </p:nvSpPr>
          <p:spPr>
            <a:xfrm>
              <a:off x="290171" y="2620485"/>
              <a:ext cx="4323560" cy="276999"/>
            </a:xfrm>
            <a:prstGeom prst="rect">
              <a:avLst/>
            </a:prstGeom>
            <a:solidFill>
              <a:srgbClr val="6B98D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Digital Advice Zone</a:t>
              </a:r>
              <a:endParaRPr lang="en-US" sz="1200" b="1" kern="0" dirty="0">
                <a:solidFill>
                  <a:srgbClr val="FFFFFF"/>
                </a:solidFill>
                <a:latin typeface="+mj-lt"/>
                <a:ea typeface="ＭＳ Ｐゴシック"/>
              </a:endParaRPr>
            </a:p>
          </p:txBody>
        </p:sp>
        <p:sp>
          <p:nvSpPr>
            <p:cNvPr id="19" name="Rectangle 16"/>
            <p:cNvSpPr txBox="1">
              <a:spLocks/>
            </p:cNvSpPr>
            <p:nvPr/>
          </p:nvSpPr>
          <p:spPr>
            <a:xfrm>
              <a:off x="598132" y="3612893"/>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0" name="TextBox 19"/>
            <p:cNvSpPr txBox="1"/>
            <p:nvPr/>
          </p:nvSpPr>
          <p:spPr>
            <a:xfrm>
              <a:off x="290171" y="3294918"/>
              <a:ext cx="2166165" cy="276999"/>
            </a:xfrm>
            <a:prstGeom prst="rect">
              <a:avLst/>
            </a:prstGeom>
            <a:solidFill>
              <a:srgbClr val="C9C642"/>
            </a:solidFill>
            <a:ln>
              <a:noFill/>
            </a:ln>
          </p:spPr>
          <p:txBody>
            <a:bodyPr wrap="square" rtlCol="0">
              <a:spAutoFit/>
            </a:bodyPr>
            <a:lstStyle>
              <a:defPPr>
                <a:defRPr lang="en-US"/>
              </a:defPPr>
              <a:lvl1pPr marL="173732" indent="-91438" algn="ctr">
                <a:defRPr sz="1400" b="1">
                  <a:solidFill>
                    <a:schemeClr val="bg1"/>
                  </a:solidFill>
                  <a:latin typeface="+mj-lt"/>
                </a:defRPr>
              </a:lvl1pPr>
            </a:lstStyle>
            <a:p>
              <a:r>
                <a:rPr lang="en-US" sz="1200" dirty="0">
                  <a:solidFill>
                    <a:schemeClr val="tx1"/>
                  </a:solidFill>
                </a:rPr>
                <a:t>Team  Alpha</a:t>
              </a:r>
            </a:p>
          </p:txBody>
        </p:sp>
        <p:sp>
          <p:nvSpPr>
            <p:cNvPr id="21" name="Rectangle 16"/>
            <p:cNvSpPr txBox="1">
              <a:spLocks/>
            </p:cNvSpPr>
            <p:nvPr/>
          </p:nvSpPr>
          <p:spPr>
            <a:xfrm>
              <a:off x="295661" y="3623460"/>
              <a:ext cx="279159" cy="1645920"/>
            </a:xfrm>
            <a:prstGeom prst="rect">
              <a:avLst/>
            </a:prstGeom>
            <a:solidFill>
              <a:srgbClr val="C9C642"/>
            </a:solidFill>
            <a:ln w="9525" cap="flat" cmpd="sng" algn="ctr">
              <a:no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2" name="Rectangle 16"/>
            <p:cNvSpPr txBox="1">
              <a:spLocks/>
            </p:cNvSpPr>
            <p:nvPr/>
          </p:nvSpPr>
          <p:spPr>
            <a:xfrm>
              <a:off x="2794499" y="3627351"/>
              <a:ext cx="1773328" cy="1351849"/>
            </a:xfrm>
            <a:prstGeom prst="rect">
              <a:avLst/>
            </a:prstGeom>
            <a:solidFill>
              <a:schemeClr val="bg1">
                <a:lumMod val="95000"/>
              </a:schemeClr>
            </a:solidFill>
            <a:ln w="9525">
              <a:solidFill>
                <a:schemeClr val="bg1">
                  <a:lumMod val="95000"/>
                </a:schemeClr>
              </a:solidFill>
              <a:miter lim="800000"/>
              <a:headEnd/>
              <a:tailEnd/>
            </a:ln>
            <a:effectLst/>
            <a:extLst/>
          </p:spPr>
          <p:txBody>
            <a:bodyPr vert="horz" wrap="none" lIns="0" tIns="72009" rIns="72009" bIns="72009" numCol="1" anchor="t" anchorCtr="0" compatLnSpc="1">
              <a:prstTxWarp prst="textNoShape">
                <a:avLst/>
              </a:prstTxWarp>
              <a:noAutofit/>
            </a:bodyPr>
            <a:lstStyle>
              <a:defPPr>
                <a:defRPr lang="en-US"/>
              </a:defPPr>
              <a:lvl1pPr marL="173736" lvl="0" indent="-91440" defTabSz="913526" fontAlgn="base">
                <a:spcBef>
                  <a:spcPct val="0"/>
                </a:spcBef>
                <a:spcAft>
                  <a:spcPct val="0"/>
                </a:spcAft>
                <a:buClr>
                  <a:srgbClr val="000000"/>
                </a:buClr>
                <a:buFont typeface="Arial" panose="020B0604020202020204" pitchFamily="34" charset="0"/>
                <a:buChar char="•"/>
                <a:defRPr kumimoji="0" sz="900" b="0" i="0" u="none" strike="noStrike" kern="0" cap="none" spc="0" normalizeH="0" baseline="0">
                  <a:ln>
                    <a:noFill/>
                  </a:ln>
                  <a:solidFill>
                    <a:srgbClr val="000000"/>
                  </a:solidFill>
                  <a:effectLst/>
                  <a:uLnTx/>
                  <a:uFillTx/>
                  <a:latin typeface="+mj-lt"/>
                  <a:ea typeface="ＭＳ Ｐゴシック"/>
                </a:defRPr>
              </a:lvl1pPr>
              <a:lvl2pPr marL="197607" lvl="1" indent="-195987" defTabSz="913526">
                <a:buClr>
                  <a:schemeClr val="tx2"/>
                </a:buClr>
                <a:buSzPct val="125000"/>
                <a:buFont typeface="Arial" charset="0"/>
                <a:buChar char="▪"/>
                <a:defRPr baseline="0"/>
              </a:lvl2pPr>
              <a:lvl3pPr marL="466481" lvl="2" indent="-267255" defTabSz="913526">
                <a:buClr>
                  <a:schemeClr val="tx2"/>
                </a:buClr>
                <a:buSzPct val="120000"/>
                <a:buFont typeface="Arial" charset="0"/>
                <a:buChar char="–"/>
                <a:defRPr baseline="0"/>
              </a:lvl3pPr>
              <a:lvl4pPr marL="626835" lvl="3" indent="-158733" defTabSz="913526">
                <a:buClr>
                  <a:schemeClr val="tx2"/>
                </a:buClr>
                <a:buSzPct val="120000"/>
                <a:buFont typeface="Arial" charset="0"/>
                <a:buChar char="▫"/>
                <a:defRPr baseline="0"/>
              </a:lvl4pPr>
              <a:lvl5pPr marL="765029" lvl="4" indent="-132818" defTabSz="913526">
                <a:buClr>
                  <a:schemeClr val="tx2"/>
                </a:buClr>
                <a:buSzPct val="89000"/>
                <a:buFont typeface="Arial" charset="0"/>
                <a:buChar char="-"/>
                <a:defRPr baseline="0"/>
              </a:lvl5pPr>
              <a:lvl6pPr marL="765029" indent="-132818" defTabSz="913526" fontAlgn="base">
                <a:spcBef>
                  <a:spcPct val="0"/>
                </a:spcBef>
                <a:spcAft>
                  <a:spcPct val="0"/>
                </a:spcAft>
                <a:buClr>
                  <a:schemeClr val="tx2"/>
                </a:buClr>
                <a:buSzPct val="89000"/>
                <a:buFont typeface="Arial" charset="0"/>
                <a:buChar char="-"/>
                <a:defRPr baseline="0"/>
              </a:lvl6pPr>
              <a:lvl7pPr marL="765029" indent="-132818" defTabSz="913526" fontAlgn="base">
                <a:spcBef>
                  <a:spcPct val="0"/>
                </a:spcBef>
                <a:spcAft>
                  <a:spcPct val="0"/>
                </a:spcAft>
                <a:buClr>
                  <a:schemeClr val="tx2"/>
                </a:buClr>
                <a:buSzPct val="89000"/>
                <a:buFont typeface="Arial" charset="0"/>
                <a:buChar char="-"/>
                <a:defRPr baseline="0"/>
              </a:lvl7pPr>
              <a:lvl8pPr marL="765029" indent="-132818" defTabSz="913526" fontAlgn="base">
                <a:spcBef>
                  <a:spcPct val="0"/>
                </a:spcBef>
                <a:spcAft>
                  <a:spcPct val="0"/>
                </a:spcAft>
                <a:buClr>
                  <a:schemeClr val="tx2"/>
                </a:buClr>
                <a:buSzPct val="89000"/>
                <a:buFont typeface="Arial" charset="0"/>
                <a:buChar char="-"/>
                <a:defRPr baseline="0"/>
              </a:lvl8pPr>
              <a:lvl9pPr marL="765029" indent="-132818" defTabSz="913526" fontAlgn="base">
                <a:spcBef>
                  <a:spcPct val="0"/>
                </a:spcBef>
                <a:spcAft>
                  <a:spcPct val="0"/>
                </a:spcAft>
                <a:buClr>
                  <a:schemeClr val="tx2"/>
                </a:buClr>
                <a:buSzPct val="89000"/>
                <a:buFont typeface="Arial" charset="0"/>
                <a:buChar char="-"/>
                <a:defRPr baseline="0"/>
              </a:lvl9pPr>
            </a:lstStyle>
            <a:p>
              <a:pPr marL="253744" indent="-171450">
                <a:defRPr/>
              </a:pPr>
              <a:endParaRPr lang="en-US" sz="1200" dirty="0">
                <a:solidFill>
                  <a:schemeClr val="tx1"/>
                </a:solidFill>
              </a:endParaRPr>
            </a:p>
          </p:txBody>
        </p:sp>
        <p:sp>
          <p:nvSpPr>
            <p:cNvPr id="23" name="TextBox 22"/>
            <p:cNvSpPr txBox="1"/>
            <p:nvPr/>
          </p:nvSpPr>
          <p:spPr>
            <a:xfrm>
              <a:off x="2519674" y="3299644"/>
              <a:ext cx="2094058" cy="276999"/>
            </a:xfrm>
            <a:prstGeom prst="rect">
              <a:avLst/>
            </a:prstGeom>
            <a:solidFill>
              <a:srgbClr val="69B772"/>
            </a:solidFill>
            <a:ln>
              <a:noFill/>
            </a:ln>
          </p:spPr>
          <p:txBody>
            <a:bodyPr wrap="square" rtlCol="0">
              <a:spAutoFit/>
            </a:bodyPr>
            <a:lstStyle/>
            <a:p>
              <a:pPr marL="173732" indent="-91438" algn="ctr">
                <a:defRPr/>
              </a:pPr>
              <a:r>
                <a:rPr lang="en-US" sz="1200" b="1" dirty="0" smtClean="0">
                  <a:latin typeface="+mj-lt"/>
                </a:rPr>
                <a:t>Team Beta</a:t>
              </a:r>
              <a:endParaRPr lang="en-US" sz="1200" b="1" dirty="0">
                <a:latin typeface="+mj-lt"/>
              </a:endParaRPr>
            </a:p>
          </p:txBody>
        </p:sp>
        <p:sp>
          <p:nvSpPr>
            <p:cNvPr id="24" name="Rectangle 16"/>
            <p:cNvSpPr txBox="1">
              <a:spLocks/>
            </p:cNvSpPr>
            <p:nvPr/>
          </p:nvSpPr>
          <p:spPr>
            <a:xfrm>
              <a:off x="2520955" y="3618446"/>
              <a:ext cx="248149" cy="1614500"/>
            </a:xfrm>
            <a:prstGeom prst="rect">
              <a:avLst/>
            </a:prstGeom>
            <a:solidFill>
              <a:srgbClr val="69B772"/>
            </a:solidFill>
            <a:ln w="9525" cap="flat" cmpd="sng" algn="ctr">
              <a:solidFill>
                <a:schemeClr val="accent1">
                  <a:lumMod val="60000"/>
                  <a:lumOff val="40000"/>
                </a:schemeClr>
              </a:solidFill>
              <a:prstDash val="solid"/>
              <a:headEnd/>
              <a:tailEnd/>
            </a:ln>
            <a:effectLst/>
            <a:extLst/>
          </p:spPr>
          <p:txBody>
            <a:bodyPr vert="vert270" wrap="none" lIns="72009" tIns="72009" rIns="72009" bIns="72009" numCol="1" anchor="ctr" anchorCtr="0" compatLnSpc="1">
              <a:prstTxWarp prst="textNoShape">
                <a:avLst/>
              </a:prstTxWarp>
              <a:no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20000"/>
                <a:buFont typeface="Arial"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0000"/>
                </a:buClr>
                <a:defRPr/>
              </a:pPr>
              <a:r>
                <a:rPr lang="en-US" sz="1200" b="1" kern="0" dirty="0">
                  <a:latin typeface="+mj-lt"/>
                  <a:ea typeface="ＭＳ Ｐゴシック"/>
                </a:rPr>
                <a:t>Scrum Team</a:t>
              </a:r>
            </a:p>
          </p:txBody>
        </p:sp>
        <p:sp>
          <p:nvSpPr>
            <p:cNvPr id="25" name="TextBox 24"/>
            <p:cNvSpPr txBox="1"/>
            <p:nvPr/>
          </p:nvSpPr>
          <p:spPr>
            <a:xfrm>
              <a:off x="290171" y="2949919"/>
              <a:ext cx="4323560" cy="276999"/>
            </a:xfrm>
            <a:prstGeom prst="rect">
              <a:avLst/>
            </a:prstGeom>
            <a:solidFill>
              <a:srgbClr val="25A4BD"/>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solidFill>
                    <a:srgbClr val="FFFFFF"/>
                  </a:solidFill>
                  <a:latin typeface="+mj-lt"/>
                  <a:ea typeface="ＭＳ Ｐゴシック"/>
                </a:rPr>
                <a:t>Business, PM (TIAA)</a:t>
              </a:r>
              <a:endParaRPr lang="en-US" sz="1200" b="1" kern="0" dirty="0">
                <a:solidFill>
                  <a:srgbClr val="FFFFFF"/>
                </a:solidFill>
                <a:latin typeface="+mj-lt"/>
                <a:ea typeface="ＭＳ Ｐゴシック"/>
              </a:endParaRPr>
            </a:p>
          </p:txBody>
        </p:sp>
        <p:sp>
          <p:nvSpPr>
            <p:cNvPr id="26" name="TextBox 25"/>
            <p:cNvSpPr txBox="1"/>
            <p:nvPr/>
          </p:nvSpPr>
          <p:spPr>
            <a:xfrm>
              <a:off x="598132" y="3627351"/>
              <a:ext cx="1840714"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7" name="TextBox 26"/>
            <p:cNvSpPr txBox="1"/>
            <p:nvPr/>
          </p:nvSpPr>
          <p:spPr>
            <a:xfrm>
              <a:off x="2794499" y="3612388"/>
              <a:ext cx="1820329"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Scrum master (CTS)</a:t>
              </a:r>
              <a:endParaRPr lang="en-US" sz="1200" b="1" kern="0" dirty="0">
                <a:latin typeface="+mj-lt"/>
                <a:ea typeface="ＭＳ Ｐゴシック"/>
              </a:endParaRPr>
            </a:p>
          </p:txBody>
        </p:sp>
        <p:sp>
          <p:nvSpPr>
            <p:cNvPr id="28" name="TextBox 27"/>
            <p:cNvSpPr txBox="1"/>
            <p:nvPr/>
          </p:nvSpPr>
          <p:spPr>
            <a:xfrm>
              <a:off x="598132" y="3964429"/>
              <a:ext cx="184592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 (CTS)</a:t>
              </a:r>
              <a:endParaRPr lang="en-US" sz="1200" b="1" kern="0" dirty="0">
                <a:latin typeface="+mj-lt"/>
                <a:ea typeface="ＭＳ Ｐゴシック"/>
              </a:endParaRPr>
            </a:p>
          </p:txBody>
        </p:sp>
        <p:sp>
          <p:nvSpPr>
            <p:cNvPr id="29" name="TextBox 28"/>
            <p:cNvSpPr txBox="1"/>
            <p:nvPr/>
          </p:nvSpPr>
          <p:spPr>
            <a:xfrm>
              <a:off x="598132" y="4642124"/>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QA(GBS)</a:t>
              </a:r>
              <a:endParaRPr lang="en-US" sz="1200" b="1" kern="0" dirty="0">
                <a:latin typeface="+mj-lt"/>
                <a:ea typeface="ＭＳ Ｐゴシック"/>
              </a:endParaRPr>
            </a:p>
          </p:txBody>
        </p:sp>
        <p:sp>
          <p:nvSpPr>
            <p:cNvPr id="30" name="TextBox 29"/>
            <p:cNvSpPr txBox="1"/>
            <p:nvPr/>
          </p:nvSpPr>
          <p:spPr>
            <a:xfrm>
              <a:off x="2794499" y="3949294"/>
              <a:ext cx="1828316" cy="276999"/>
            </a:xfrm>
            <a:prstGeom prst="rect">
              <a:avLst/>
            </a:prstGeom>
            <a:solidFill>
              <a:srgbClr val="A3D13B"/>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Dev(CTS)</a:t>
              </a:r>
              <a:endParaRPr lang="en-US" sz="1200" b="1" kern="0" dirty="0">
                <a:latin typeface="+mj-lt"/>
                <a:ea typeface="ＭＳ Ｐゴシック"/>
              </a:endParaRPr>
            </a:p>
          </p:txBody>
        </p:sp>
        <p:sp>
          <p:nvSpPr>
            <p:cNvPr id="31" name="TextBox 30"/>
            <p:cNvSpPr txBox="1"/>
            <p:nvPr/>
          </p:nvSpPr>
          <p:spPr>
            <a:xfrm>
              <a:off x="2794499" y="4615621"/>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QA(GBS)</a:t>
              </a:r>
            </a:p>
          </p:txBody>
        </p:sp>
        <p:sp>
          <p:nvSpPr>
            <p:cNvPr id="32" name="TextBox 31"/>
            <p:cNvSpPr txBox="1"/>
            <p:nvPr/>
          </p:nvSpPr>
          <p:spPr>
            <a:xfrm>
              <a:off x="2794499" y="4955947"/>
              <a:ext cx="1822792" cy="27699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a:solidFill>
                    <a:schemeClr val="tx1"/>
                  </a:solidFill>
                </a:rPr>
                <a:t>UX, Prototype(TIAA)</a:t>
              </a:r>
            </a:p>
          </p:txBody>
        </p:sp>
        <p:sp>
          <p:nvSpPr>
            <p:cNvPr id="33" name="TextBox 32"/>
            <p:cNvSpPr txBox="1"/>
            <p:nvPr/>
          </p:nvSpPr>
          <p:spPr>
            <a:xfrm>
              <a:off x="598132" y="4969252"/>
              <a:ext cx="1845926" cy="286949"/>
            </a:xfrm>
            <a:prstGeom prst="rect">
              <a:avLst/>
            </a:prstGeom>
            <a:solidFill>
              <a:srgbClr val="4295CE"/>
            </a:solidFill>
            <a:ln>
              <a:solidFill>
                <a:schemeClr val="tx2">
                  <a:lumMod val="25000"/>
                  <a:lumOff val="75000"/>
                </a:schemeClr>
              </a:solidFill>
            </a:ln>
          </p:spPr>
          <p:txBody>
            <a:bodyPr wrap="square" rtlCol="0">
              <a:spAutoFit/>
            </a:bodyPr>
            <a:lstStyle>
              <a:defPPr>
                <a:defRPr lang="en-US"/>
              </a:defPPr>
              <a:lvl1pPr algn="ctr">
                <a:defRPr sz="1600" b="1" kern="0">
                  <a:solidFill>
                    <a:srgbClr val="FFFFFF"/>
                  </a:solidFill>
                  <a:latin typeface="+mj-lt"/>
                  <a:ea typeface="ＭＳ Ｐゴシック"/>
                </a:defRPr>
              </a:lvl1pPr>
            </a:lstStyle>
            <a:p>
              <a:r>
                <a:rPr lang="en-US" sz="1200" dirty="0">
                  <a:solidFill>
                    <a:schemeClr val="tx1"/>
                  </a:solidFill>
                </a:rPr>
                <a:t>UX, Prototype (TIAA)</a:t>
              </a:r>
            </a:p>
          </p:txBody>
        </p:sp>
        <p:sp>
          <p:nvSpPr>
            <p:cNvPr id="36" name="TextBox 35"/>
            <p:cNvSpPr txBox="1"/>
            <p:nvPr/>
          </p:nvSpPr>
          <p:spPr>
            <a:xfrm>
              <a:off x="598132" y="4303441"/>
              <a:ext cx="1832169" cy="278998"/>
            </a:xfrm>
            <a:prstGeom prst="rect">
              <a:avLst/>
            </a:prstGeom>
            <a:solidFill>
              <a:srgbClr val="82E4D1"/>
            </a:solidFill>
            <a:ln>
              <a:solidFill>
                <a:schemeClr val="tx2">
                  <a:lumMod val="25000"/>
                  <a:lumOff val="75000"/>
                </a:schemeClr>
              </a:solidFill>
            </a:ln>
          </p:spPr>
          <p:txBody>
            <a:bodyPr wrap="square" rtlCol="0">
              <a:spAutoFit/>
            </a:bodyPr>
            <a:lstStyle/>
            <a:p>
              <a:pPr algn="ctr" fontAlgn="base">
                <a:spcBef>
                  <a:spcPct val="0"/>
                </a:spcBef>
                <a:spcAft>
                  <a:spcPct val="0"/>
                </a:spcAft>
              </a:pPr>
              <a:r>
                <a:rPr lang="en-US" sz="1200" b="1" kern="0" dirty="0" smtClean="0">
                  <a:latin typeface="+mj-lt"/>
                  <a:ea typeface="ＭＳ Ｐゴシック"/>
                </a:rPr>
                <a:t>Dev(GBS)</a:t>
              </a:r>
              <a:endParaRPr lang="en-US" sz="1200" b="1" kern="0" dirty="0">
                <a:latin typeface="+mj-lt"/>
                <a:ea typeface="ＭＳ Ｐゴシック"/>
              </a:endParaRPr>
            </a:p>
          </p:txBody>
        </p:sp>
        <p:sp>
          <p:nvSpPr>
            <p:cNvPr id="37" name="TextBox 36"/>
            <p:cNvSpPr txBox="1"/>
            <p:nvPr/>
          </p:nvSpPr>
          <p:spPr>
            <a:xfrm>
              <a:off x="2794499" y="4279130"/>
              <a:ext cx="1822581" cy="276999"/>
            </a:xfrm>
            <a:prstGeom prst="rect">
              <a:avLst/>
            </a:prstGeom>
            <a:solidFill>
              <a:srgbClr val="82E4D1"/>
            </a:solidFill>
            <a:ln>
              <a:solidFill>
                <a:schemeClr val="tx2">
                  <a:lumMod val="25000"/>
                  <a:lumOff val="75000"/>
                </a:schemeClr>
              </a:solidFill>
            </a:ln>
          </p:spPr>
          <p:txBody>
            <a:bodyPr wrap="square" rtlCol="0">
              <a:spAutoFit/>
            </a:bodyPr>
            <a:lstStyle>
              <a:defPPr>
                <a:defRPr lang="en-US"/>
              </a:defPPr>
              <a:lvl1pPr algn="ctr">
                <a:defRPr sz="1200" b="1" kern="0">
                  <a:solidFill>
                    <a:srgbClr val="FFFFFF"/>
                  </a:solidFill>
                  <a:latin typeface="+mj-lt"/>
                  <a:ea typeface="ＭＳ Ｐゴシック"/>
                </a:defRPr>
              </a:lvl1pPr>
            </a:lstStyle>
            <a:p>
              <a:r>
                <a:rPr lang="en-US" dirty="0" smtClean="0">
                  <a:solidFill>
                    <a:schemeClr val="tx1"/>
                  </a:solidFill>
                </a:rPr>
                <a:t>Dev(GBS))</a:t>
              </a:r>
              <a:endParaRPr lang="en-US" dirty="0">
                <a:solidFill>
                  <a:schemeClr val="tx1"/>
                </a:solidFill>
              </a:endParaRPr>
            </a:p>
          </p:txBody>
        </p:sp>
      </p:grpSp>
    </p:spTree>
    <p:extLst>
      <p:ext uri="{BB962C8B-B14F-4D97-AF65-F5344CB8AC3E}">
        <p14:creationId xmlns:p14="http://schemas.microsoft.com/office/powerpoint/2010/main" val="403618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cs typeface="Verdana" panose="020B0604030504040204" pitchFamily="34" charset="0"/>
              </a:rPr>
              <a:t>Project Gantt Chart and Current State </a:t>
            </a:r>
          </a:p>
        </p:txBody>
      </p:sp>
      <p:sp>
        <p:nvSpPr>
          <p:cNvPr id="31" name="Text Placeholder 2"/>
          <p:cNvSpPr txBox="1">
            <a:spLocks/>
          </p:cNvSpPr>
          <p:nvPr/>
        </p:nvSpPr>
        <p:spPr bwMode="auto">
          <a:xfrm>
            <a:off x="327546" y="636373"/>
            <a:ext cx="8475260" cy="3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60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Calibri" panose="020F0502020204030204" pitchFamily="34" charset="0"/>
                <a:cs typeface="Calibri" panose="020F0502020204030204" pitchFamily="34"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Calibri" panose="020F0502020204030204" pitchFamily="34" charset="0"/>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sz="1600" b="1" kern="0" dirty="0" smtClean="0">
                <a:solidFill>
                  <a:srgbClr val="0B3CA4"/>
                </a:solidFill>
                <a:latin typeface="+mn-lt"/>
                <a:cs typeface="Arial" pitchFamily="34" charset="0"/>
              </a:rPr>
              <a:t>August Release Plan</a:t>
            </a:r>
            <a:endParaRPr lang="en-US" sz="1600" b="1" kern="0" dirty="0">
              <a:solidFill>
                <a:srgbClr val="0B3CA4"/>
              </a:solidFill>
              <a:latin typeface="+mn-lt"/>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09941806"/>
              </p:ext>
            </p:extLst>
          </p:nvPr>
        </p:nvGraphicFramePr>
        <p:xfrm>
          <a:off x="327546" y="1144485"/>
          <a:ext cx="8475260" cy="4894183"/>
        </p:xfrm>
        <a:graphic>
          <a:graphicData uri="http://schemas.openxmlformats.org/drawingml/2006/table">
            <a:tbl>
              <a:tblPr firstRow="1" bandRow="1">
                <a:tableStyleId>{5C22544A-7EE6-4342-B048-85BDC9FD1C3A}</a:tableStyleId>
              </a:tblPr>
              <a:tblGrid>
                <a:gridCol w="847526">
                  <a:extLst>
                    <a:ext uri="{9D8B030D-6E8A-4147-A177-3AD203B41FA5}">
                      <a16:colId xmlns:a16="http://schemas.microsoft.com/office/drawing/2014/main" val="975508152"/>
                    </a:ext>
                  </a:extLst>
                </a:gridCol>
                <a:gridCol w="847526">
                  <a:extLst>
                    <a:ext uri="{9D8B030D-6E8A-4147-A177-3AD203B41FA5}">
                      <a16:colId xmlns:a16="http://schemas.microsoft.com/office/drawing/2014/main" val="3341474751"/>
                    </a:ext>
                  </a:extLst>
                </a:gridCol>
                <a:gridCol w="847526">
                  <a:extLst>
                    <a:ext uri="{9D8B030D-6E8A-4147-A177-3AD203B41FA5}">
                      <a16:colId xmlns:a16="http://schemas.microsoft.com/office/drawing/2014/main" val="1536675786"/>
                    </a:ext>
                  </a:extLst>
                </a:gridCol>
                <a:gridCol w="847526">
                  <a:extLst>
                    <a:ext uri="{9D8B030D-6E8A-4147-A177-3AD203B41FA5}">
                      <a16:colId xmlns:a16="http://schemas.microsoft.com/office/drawing/2014/main" val="3961556036"/>
                    </a:ext>
                  </a:extLst>
                </a:gridCol>
                <a:gridCol w="847526">
                  <a:extLst>
                    <a:ext uri="{9D8B030D-6E8A-4147-A177-3AD203B41FA5}">
                      <a16:colId xmlns:a16="http://schemas.microsoft.com/office/drawing/2014/main" val="1732999911"/>
                    </a:ext>
                  </a:extLst>
                </a:gridCol>
                <a:gridCol w="847526">
                  <a:extLst>
                    <a:ext uri="{9D8B030D-6E8A-4147-A177-3AD203B41FA5}">
                      <a16:colId xmlns:a16="http://schemas.microsoft.com/office/drawing/2014/main" val="3875367118"/>
                    </a:ext>
                  </a:extLst>
                </a:gridCol>
                <a:gridCol w="847526">
                  <a:extLst>
                    <a:ext uri="{9D8B030D-6E8A-4147-A177-3AD203B41FA5}">
                      <a16:colId xmlns:a16="http://schemas.microsoft.com/office/drawing/2014/main" val="3282707227"/>
                    </a:ext>
                  </a:extLst>
                </a:gridCol>
                <a:gridCol w="847526">
                  <a:extLst>
                    <a:ext uri="{9D8B030D-6E8A-4147-A177-3AD203B41FA5}">
                      <a16:colId xmlns:a16="http://schemas.microsoft.com/office/drawing/2014/main" val="743674528"/>
                    </a:ext>
                  </a:extLst>
                </a:gridCol>
                <a:gridCol w="847526">
                  <a:extLst>
                    <a:ext uri="{9D8B030D-6E8A-4147-A177-3AD203B41FA5}">
                      <a16:colId xmlns:a16="http://schemas.microsoft.com/office/drawing/2014/main" val="2583310581"/>
                    </a:ext>
                  </a:extLst>
                </a:gridCol>
                <a:gridCol w="847526">
                  <a:extLst>
                    <a:ext uri="{9D8B030D-6E8A-4147-A177-3AD203B41FA5}">
                      <a16:colId xmlns:a16="http://schemas.microsoft.com/office/drawing/2014/main" val="1201607865"/>
                    </a:ext>
                  </a:extLst>
                </a:gridCol>
              </a:tblGrid>
              <a:tr h="559096">
                <a:tc>
                  <a:txBody>
                    <a:bodyPr/>
                    <a:lstStyle/>
                    <a:p>
                      <a:pPr algn="ctr" rtl="0" fontAlgn="ctr"/>
                      <a:r>
                        <a:rPr lang="en-US" sz="1200" u="none" strike="noStrike" dirty="0">
                          <a:effectLst/>
                        </a:rPr>
                        <a:t>Phases</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14-Jun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26-Jun</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08-Jul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13-Jul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19-Jul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25-Jul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30-Jul</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tc>
                  <a:txBody>
                    <a:bodyPr/>
                    <a:lstStyle/>
                    <a:p>
                      <a:pPr algn="ctr" rtl="0" fontAlgn="ctr"/>
                      <a:r>
                        <a:rPr lang="en-US" sz="1200" u="none" strike="noStrike" dirty="0" smtClean="0">
                          <a:effectLst/>
                        </a:rPr>
                        <a:t>12-Aug</a:t>
                      </a:r>
                      <a:endParaRPr lang="en-US" sz="1200" b="1" i="0" u="none" strike="noStrike" dirty="0">
                        <a:solidFill>
                          <a:srgbClr val="FFFFFF"/>
                        </a:solidFill>
                        <a:effectLst/>
                        <a:latin typeface="Arial" panose="020B0604020202020204" pitchFamily="34" charset="0"/>
                      </a:endParaRPr>
                    </a:p>
                  </a:txBody>
                  <a:tcPr marL="9525" marR="9525" marT="9525" marB="0" anchor="ctr">
                    <a:solidFill>
                      <a:srgbClr val="0B3CA4"/>
                    </a:solidFill>
                  </a:tcPr>
                </a:tc>
                <a:extLst>
                  <a:ext uri="{0D108BD9-81ED-4DB2-BD59-A6C34878D82A}">
                    <a16:rowId xmlns:a16="http://schemas.microsoft.com/office/drawing/2014/main" val="3281196957"/>
                  </a:ext>
                </a:extLst>
              </a:tr>
              <a:tr h="430855">
                <a:tc>
                  <a:txBody>
                    <a:bodyPr/>
                    <a:lstStyle/>
                    <a:p>
                      <a:pPr algn="ctr" rtl="0" fontAlgn="ctr"/>
                      <a:r>
                        <a:rPr lang="en-US" sz="1100" b="1" u="none" strike="noStrike" dirty="0" smtClean="0">
                          <a:effectLst/>
                        </a:rPr>
                        <a:t>Design</a:t>
                      </a:r>
                      <a:r>
                        <a:rPr lang="en-US" sz="1100" b="1" u="none" strike="noStrike" baseline="0" dirty="0" smtClean="0">
                          <a:effectLst/>
                        </a:rPr>
                        <a:t> &amp; DEV</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92D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738302951"/>
                  </a:ext>
                </a:extLst>
              </a:tr>
              <a:tr h="430855">
                <a:tc>
                  <a:txBody>
                    <a:bodyPr/>
                    <a:lstStyle/>
                    <a:p>
                      <a:pPr algn="ctr" rtl="0" fontAlgn="ctr"/>
                      <a:r>
                        <a:rPr lang="en-US" sz="1100" b="1" u="none" strike="noStrike">
                          <a:effectLst/>
                        </a:rPr>
                        <a:t>QA</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chemeClr val="accent1">
                        <a:tint val="20000"/>
                      </a:schemeClr>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168158958"/>
                  </a:ext>
                </a:extLst>
              </a:tr>
              <a:tr h="430855">
                <a:tc>
                  <a:txBody>
                    <a:bodyPr/>
                    <a:lstStyle/>
                    <a:p>
                      <a:pPr algn="ctr" rtl="0" fontAlgn="ctr"/>
                      <a:r>
                        <a:rPr lang="en-US" sz="1100" b="1" u="none" strike="noStrike">
                          <a:effectLst/>
                        </a:rPr>
                        <a:t>UAT</a:t>
                      </a:r>
                      <a:endParaRPr lang="en-US" sz="11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13528305"/>
                  </a:ext>
                </a:extLst>
              </a:tr>
              <a:tr h="507087">
                <a:tc>
                  <a:txBody>
                    <a:bodyPr/>
                    <a:lstStyle/>
                    <a:p>
                      <a:pPr algn="ctr" rtl="0" fontAlgn="ctr"/>
                      <a:r>
                        <a:rPr lang="en-US" sz="1100" b="1" i="0" u="none" strike="noStrike" dirty="0" smtClean="0">
                          <a:solidFill>
                            <a:schemeClr val="dk1"/>
                          </a:solidFill>
                          <a:effectLst/>
                          <a:latin typeface="+mn-lt"/>
                        </a:rPr>
                        <a:t>Enterprise</a:t>
                      </a:r>
                      <a:r>
                        <a:rPr lang="en-US" sz="1100" b="1" i="0" u="none" strike="noStrike" baseline="0" dirty="0" smtClean="0">
                          <a:solidFill>
                            <a:schemeClr val="dk1"/>
                          </a:solidFill>
                          <a:effectLst/>
                          <a:latin typeface="+mn-lt"/>
                        </a:rPr>
                        <a:t> Release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895259617"/>
                  </a:ext>
                </a:extLst>
              </a:tr>
              <a:tr h="507087">
                <a:tc>
                  <a:txBody>
                    <a:bodyPr/>
                    <a:lstStyle/>
                    <a:p>
                      <a:pPr algn="ctr" rtl="0" fontAlgn="ctr"/>
                      <a:r>
                        <a:rPr lang="en-US" sz="1100" b="1" u="none" strike="noStrike" dirty="0" smtClean="0">
                          <a:effectLst/>
                        </a:rPr>
                        <a:t>Pilot Kickoff</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251422180"/>
                  </a:ext>
                </a:extLst>
              </a:tr>
              <a:tr h="507087">
                <a:tc>
                  <a:txBody>
                    <a:bodyPr/>
                    <a:lstStyle/>
                    <a:p>
                      <a:pPr algn="ctr" rtl="0" fontAlgn="ctr"/>
                      <a:r>
                        <a:rPr lang="en-US" sz="1100" b="1" i="0" u="none" strike="noStrike" dirty="0" smtClean="0">
                          <a:solidFill>
                            <a:schemeClr val="dk1"/>
                          </a:solidFill>
                          <a:effectLst/>
                          <a:latin typeface="+mn-lt"/>
                        </a:rPr>
                        <a:t>Checkpoint</a:t>
                      </a:r>
                      <a:r>
                        <a:rPr lang="en-US" sz="1100" b="1" i="0" u="none" strike="noStrike" baseline="0" dirty="0" smtClean="0">
                          <a:solidFill>
                            <a:schemeClr val="dk1"/>
                          </a:solidFill>
                          <a:effectLst/>
                          <a:latin typeface="+mn-lt"/>
                        </a:rPr>
                        <a:t> Calls</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tc>
                  <a:txBody>
                    <a:bodyPr/>
                    <a:lstStyle/>
                    <a:p>
                      <a:pPr algn="l" fontAlgn="t"/>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solidFill>
                      <a:srgbClr val="E8F1F3"/>
                    </a:solidFill>
                  </a:tcPr>
                </a:tc>
                <a:extLst>
                  <a:ext uri="{0D108BD9-81ED-4DB2-BD59-A6C34878D82A}">
                    <a16:rowId xmlns:a16="http://schemas.microsoft.com/office/drawing/2014/main" val="3392894689"/>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Pilot Close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CDE2E5"/>
                    </a:solidFill>
                  </a:tcPr>
                </a:tc>
                <a:extLst>
                  <a:ext uri="{0D108BD9-81ED-4DB2-BD59-A6C34878D82A}">
                    <a16:rowId xmlns:a16="http://schemas.microsoft.com/office/drawing/2014/main" val="1574996085"/>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App Submission</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3350857142"/>
                  </a:ext>
                </a:extLst>
              </a:tr>
              <a:tr h="507087">
                <a:tc>
                  <a:txBody>
                    <a:bodyPr/>
                    <a:lstStyle/>
                    <a:p>
                      <a:pPr algn="ctr" rtl="0" fontAlgn="ctr"/>
                      <a:r>
                        <a:rPr lang="en-US" sz="1100" b="1" i="0" u="none" strike="noStrike" dirty="0" smtClean="0">
                          <a:solidFill>
                            <a:srgbClr val="000000"/>
                          </a:solidFill>
                          <a:effectLst/>
                          <a:latin typeface="Arial" panose="020B0604020202020204" pitchFamily="34" charset="0"/>
                        </a:rPr>
                        <a:t>Go Live</a:t>
                      </a:r>
                      <a:endParaRPr lang="en-US" sz="11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tc>
                  <a:txBody>
                    <a:bodyPr/>
                    <a:lstStyle/>
                    <a:p>
                      <a:pPr algn="l" fontAlgn="t"/>
                      <a:endParaRPr lang="en-US" sz="1800" b="0" i="0" u="none" strike="noStrike" dirty="0">
                        <a:solidFill>
                          <a:srgbClr val="000000"/>
                        </a:solidFill>
                        <a:effectLst/>
                        <a:latin typeface="Arial" panose="020B0604020202020204" pitchFamily="34" charset="0"/>
                      </a:endParaRPr>
                    </a:p>
                  </a:txBody>
                  <a:tcPr marL="9525" marR="9525" marT="9525" marB="0">
                    <a:solidFill>
                      <a:srgbClr val="008000"/>
                    </a:solidFill>
                  </a:tcPr>
                </a:tc>
                <a:extLst>
                  <a:ext uri="{0D108BD9-81ED-4DB2-BD59-A6C34878D82A}">
                    <a16:rowId xmlns:a16="http://schemas.microsoft.com/office/drawing/2014/main" val="1710608754"/>
                  </a:ext>
                </a:extLst>
              </a:tr>
            </a:tbl>
          </a:graphicData>
        </a:graphic>
      </p:graphicFrame>
    </p:spTree>
    <p:extLst>
      <p:ext uri="{BB962C8B-B14F-4D97-AF65-F5344CB8AC3E}">
        <p14:creationId xmlns:p14="http://schemas.microsoft.com/office/powerpoint/2010/main" val="1685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634076"/>
            <a:ext cx="7356079" cy="1446550"/>
          </a:xfrm>
          <a:prstGeom prst="rect">
            <a:avLst/>
          </a:prstGeom>
        </p:spPr>
        <p:txBody>
          <a:bodyPr wrap="square">
            <a:spAutoFit/>
          </a:bodyPr>
          <a:lstStyle/>
          <a:p>
            <a:r>
              <a:rPr lang="en-GB" sz="4400" b="1" dirty="0">
                <a:latin typeface="+mj-lt"/>
                <a:ea typeface="ＭＳ Ｐゴシック"/>
                <a:cs typeface="ＭＳ Ｐゴシック"/>
              </a:rPr>
              <a:t>Best Practices, </a:t>
            </a:r>
            <a:r>
              <a:rPr lang="en-US" sz="4400" b="1" dirty="0">
                <a:latin typeface="+mj-lt"/>
                <a:ea typeface="ＭＳ Ｐゴシック"/>
                <a:cs typeface="ＭＳ Ｐゴシック"/>
              </a:rPr>
              <a:t>Business Ideas </a:t>
            </a:r>
            <a:r>
              <a:rPr lang="en-GB" sz="4400" b="1" dirty="0">
                <a:latin typeface="+mj-lt"/>
                <a:ea typeface="ＭＳ Ｐゴシック"/>
                <a:cs typeface="ＭＳ Ｐゴシック"/>
              </a:rPr>
              <a:t>and Valu</a:t>
            </a:r>
            <a:r>
              <a:rPr lang="en-GB" sz="4400" b="1" dirty="0" smtClean="0">
                <a:latin typeface="+mj-lt"/>
                <a:ea typeface="ＭＳ Ｐゴシック"/>
                <a:cs typeface="ＭＳ Ｐゴシック"/>
              </a:rPr>
              <a:t>e-Adds</a:t>
            </a:r>
            <a:r>
              <a:rPr lang="en-GB" sz="4400" b="1" dirty="0">
                <a:latin typeface="+mj-lt"/>
                <a:ea typeface="ＭＳ Ｐゴシック"/>
                <a:cs typeface="ＭＳ Ｐゴシック"/>
              </a:rPr>
              <a:t>.</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680676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9627" y="846163"/>
            <a:ext cx="8443179" cy="3480180"/>
          </a:xfrm>
          <a:prstGeom prst="roundRect">
            <a:avLst>
              <a:gd name="adj" fmla="val 8432"/>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Best Practices</a:t>
            </a:r>
            <a:endParaRPr lang="en-US" sz="1800" b="0" i="0" dirty="0">
              <a:latin typeface="Segoe UI "/>
              <a:ea typeface="Verdana" panose="020B0604030504040204" pitchFamily="34" charset="0"/>
            </a:endParaRPr>
          </a:p>
        </p:txBody>
      </p:sp>
      <p:sp>
        <p:nvSpPr>
          <p:cNvPr id="14" name="Hexagon 13"/>
          <p:cNvSpPr/>
          <p:nvPr/>
        </p:nvSpPr>
        <p:spPr>
          <a:xfrm>
            <a:off x="4127148" y="1030048"/>
            <a:ext cx="1793242" cy="1545898"/>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4127148" y="2615373"/>
            <a:ext cx="1793242" cy="1545898"/>
          </a:xfrm>
          <a:prstGeom prst="hexagon">
            <a:avLst/>
          </a:prstGeom>
          <a:solidFill>
            <a:srgbClr val="25A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672834" y="1811984"/>
            <a:ext cx="1793242" cy="1545898"/>
          </a:xfrm>
          <a:prstGeom prst="hexagon">
            <a:avLst/>
          </a:prstGeom>
          <a:solidFill>
            <a:srgbClr val="6B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347565" y="1220321"/>
            <a:ext cx="3077042" cy="1412576"/>
            <a:chOff x="4738221" y="1859262"/>
            <a:chExt cx="3077042" cy="1412576"/>
          </a:xfrm>
          <a:effectLst>
            <a:outerShdw blurRad="50800" dist="38100" dir="10800000" algn="r" rotWithShape="0">
              <a:prstClr val="black">
                <a:alpha val="40000"/>
              </a:prstClr>
            </a:outerShdw>
          </a:effectLst>
        </p:grpSpPr>
        <p:sp>
          <p:nvSpPr>
            <p:cNvPr id="28" name="Hexagon 27"/>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43525" y="2073012"/>
              <a:ext cx="2471738" cy="119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402157" y="2788105"/>
            <a:ext cx="3077042" cy="1192557"/>
            <a:chOff x="4738221" y="1859262"/>
            <a:chExt cx="3077042" cy="1192557"/>
          </a:xfrm>
          <a:effectLst>
            <a:outerShdw blurRad="50800" dist="38100" dir="10800000" algn="r" rotWithShape="0">
              <a:prstClr val="black">
                <a:alpha val="40000"/>
              </a:prstClr>
            </a:outerShdw>
          </a:effectLst>
        </p:grpSpPr>
        <p:sp>
          <p:nvSpPr>
            <p:cNvPr id="31" name="Hexagon 30"/>
            <p:cNvSpPr/>
            <p:nvPr/>
          </p:nvSpPr>
          <p:spPr>
            <a:xfrm>
              <a:off x="4738221" y="18592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14299" y="1899914"/>
              <a:ext cx="2900964" cy="951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a:t>
              </a:r>
              <a:endParaRPr lang="en-US" dirty="0"/>
            </a:p>
          </p:txBody>
        </p:sp>
      </p:grpSp>
      <p:grpSp>
        <p:nvGrpSpPr>
          <p:cNvPr id="33" name="Group 32"/>
          <p:cNvGrpSpPr/>
          <p:nvPr/>
        </p:nvGrpSpPr>
        <p:grpSpPr>
          <a:xfrm rot="10800000">
            <a:off x="1153179" y="1996406"/>
            <a:ext cx="3077042" cy="1192558"/>
            <a:chOff x="4738221" y="2286762"/>
            <a:chExt cx="3077042" cy="1192558"/>
          </a:xfrm>
          <a:effectLst>
            <a:outerShdw blurRad="50800" dist="38100" algn="l" rotWithShape="0">
              <a:prstClr val="black">
                <a:alpha val="40000"/>
              </a:prstClr>
            </a:outerShdw>
          </a:effectLst>
        </p:grpSpPr>
        <p:sp>
          <p:nvSpPr>
            <p:cNvPr id="34" name="Hexagon 33"/>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43525" y="2286763"/>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137548" y="2219737"/>
            <a:ext cx="2940450" cy="1015663"/>
          </a:xfrm>
          <a:prstGeom prst="rect">
            <a:avLst/>
          </a:prstGeom>
        </p:spPr>
        <p:txBody>
          <a:bodyPr wrap="square">
            <a:spAutoFit/>
          </a:bodyPr>
          <a:lstStyle/>
          <a:p>
            <a:pPr algn="ctr"/>
            <a:r>
              <a:rPr lang="en-US" sz="1200" dirty="0"/>
              <a:t>Unit tests identify issues in the very first stages of the app development </a:t>
            </a:r>
            <a:r>
              <a:rPr lang="en-US" sz="1200" dirty="0" smtClean="0"/>
              <a:t>cycle. Helps in incremental changes and </a:t>
            </a:r>
            <a:r>
              <a:rPr lang="en-US" sz="1200" dirty="0"/>
              <a:t>more flexible with regard to implementing changes in preexisting code</a:t>
            </a:r>
          </a:p>
        </p:txBody>
      </p:sp>
      <p:sp>
        <p:nvSpPr>
          <p:cNvPr id="4" name="Rectangle 3"/>
          <p:cNvSpPr/>
          <p:nvPr/>
        </p:nvSpPr>
        <p:spPr>
          <a:xfrm>
            <a:off x="1490881" y="1987794"/>
            <a:ext cx="2381181" cy="307777"/>
          </a:xfrm>
          <a:prstGeom prst="rect">
            <a:avLst/>
          </a:prstGeom>
        </p:spPr>
        <p:txBody>
          <a:bodyPr wrap="square">
            <a:spAutoFit/>
          </a:bodyPr>
          <a:lstStyle/>
          <a:p>
            <a:pPr algn="ctr"/>
            <a:r>
              <a:rPr lang="en-US" sz="1400" b="1" dirty="0" smtClean="0">
                <a:solidFill>
                  <a:srgbClr val="306DC6"/>
                </a:solidFill>
                <a:latin typeface="+mj-lt"/>
                <a:ea typeface="Times New Roman" panose="02020603050405020304" pitchFamily="18" charset="0"/>
                <a:cs typeface="Calibri" panose="020F0502020204030204" pitchFamily="34" charset="0"/>
              </a:rPr>
              <a:t>Automated Unit Testing</a:t>
            </a:r>
            <a:endParaRPr lang="en-US" sz="1400" dirty="0">
              <a:solidFill>
                <a:srgbClr val="306DC6"/>
              </a:solidFill>
              <a:latin typeface="+mj-lt"/>
            </a:endParaRPr>
          </a:p>
        </p:txBody>
      </p:sp>
      <p:sp>
        <p:nvSpPr>
          <p:cNvPr id="21" name="Rectangle 20"/>
          <p:cNvSpPr/>
          <p:nvPr/>
        </p:nvSpPr>
        <p:spPr>
          <a:xfrm>
            <a:off x="4578235" y="3381136"/>
            <a:ext cx="2950512" cy="275653"/>
          </a:xfrm>
          <a:prstGeom prst="rect">
            <a:avLst/>
          </a:prstGeom>
        </p:spPr>
        <p:txBody>
          <a:bodyPr wrap="square">
            <a:spAutoFit/>
          </a:bodyPr>
          <a:lstStyle/>
          <a:p>
            <a:pPr algn="ctr">
              <a:lnSpc>
                <a:spcPct val="107000"/>
              </a:lnSpc>
            </a:pPr>
            <a:endParaRPr lang="en-US" sz="1200" dirty="0">
              <a:solidFill>
                <a:srgbClr val="000000"/>
              </a:solidFill>
              <a:latin typeface="+mj-lt"/>
              <a:ea typeface="Times New Roman" panose="02020603050405020304" pitchFamily="18" charset="0"/>
              <a:cs typeface="Calibri" panose="020F0502020204030204" pitchFamily="34" charset="0"/>
            </a:endParaRPr>
          </a:p>
        </p:txBody>
      </p:sp>
      <p:sp>
        <p:nvSpPr>
          <p:cNvPr id="24" name="Rectangle 23"/>
          <p:cNvSpPr/>
          <p:nvPr/>
        </p:nvSpPr>
        <p:spPr>
          <a:xfrm>
            <a:off x="359627" y="4465511"/>
            <a:ext cx="8443179" cy="480131"/>
          </a:xfrm>
          <a:prstGeom prst="rect">
            <a:avLst/>
          </a:prstGeom>
        </p:spPr>
        <p:txBody>
          <a:bodyPr wrap="square">
            <a:spAutoFit/>
          </a:bodyPr>
          <a:lstStyle/>
          <a:p>
            <a:pPr marL="0" lvl="1" defTabSz="533400">
              <a:lnSpc>
                <a:spcPct val="90000"/>
              </a:lnSpc>
              <a:spcAft>
                <a:spcPct val="15000"/>
              </a:spcAft>
            </a:pPr>
            <a:r>
              <a:rPr lang="en-US" sz="1400" dirty="0" smtClean="0"/>
              <a:t>In TIAA, TIAA Alexa Skill is the first project that uses server-less computing platform i.e. AWS Lambda. The lambda then moved to VPC environment for high secure deployment.</a:t>
            </a:r>
            <a:endParaRPr lang="en-US" sz="1400" dirty="0"/>
          </a:p>
        </p:txBody>
      </p:sp>
      <p:grpSp>
        <p:nvGrpSpPr>
          <p:cNvPr id="23" name="Group 22"/>
          <p:cNvGrpSpPr/>
          <p:nvPr/>
        </p:nvGrpSpPr>
        <p:grpSpPr>
          <a:xfrm>
            <a:off x="4594388" y="1218714"/>
            <a:ext cx="3077042" cy="1192558"/>
            <a:chOff x="4738221" y="2300410"/>
            <a:chExt cx="3077042" cy="1192558"/>
          </a:xfrm>
          <a:effectLst>
            <a:outerShdw blurRad="50800" dist="38100" algn="l" rotWithShape="0">
              <a:prstClr val="black">
                <a:alpha val="40000"/>
              </a:prstClr>
            </a:outerShdw>
          </a:effectLst>
        </p:grpSpPr>
        <p:sp>
          <p:nvSpPr>
            <p:cNvPr id="25" name="Hexagon 24"/>
            <p:cNvSpPr/>
            <p:nvPr/>
          </p:nvSpPr>
          <p:spPr>
            <a:xfrm>
              <a:off x="4738221" y="2300410"/>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43525" y="2300411"/>
              <a:ext cx="2471738" cy="1192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4675049" y="1269464"/>
            <a:ext cx="2864374" cy="307777"/>
          </a:xfrm>
          <a:prstGeom prst="rect">
            <a:avLst/>
          </a:prstGeom>
        </p:spPr>
        <p:txBody>
          <a:bodyPr wrap="square">
            <a:spAutoFit/>
          </a:bodyPr>
          <a:lstStyle/>
          <a:p>
            <a:pPr algn="ctr"/>
            <a:r>
              <a:rPr lang="en-US" sz="1400" b="1" dirty="0" smtClean="0">
                <a:solidFill>
                  <a:schemeClr val="accent2"/>
                </a:solidFill>
                <a:latin typeface="+mj-lt"/>
                <a:ea typeface="Times New Roman" panose="02020603050405020304" pitchFamily="18" charset="0"/>
                <a:cs typeface="Calibri" panose="020F0502020204030204" pitchFamily="34" charset="0"/>
              </a:rPr>
              <a:t>Static Code Analysis</a:t>
            </a:r>
            <a:endParaRPr lang="en-US" sz="1400" b="1" dirty="0">
              <a:solidFill>
                <a:schemeClr val="accent2"/>
              </a:solidFill>
              <a:latin typeface="+mj-lt"/>
              <a:ea typeface="Times New Roman" panose="02020603050405020304" pitchFamily="18" charset="0"/>
              <a:cs typeface="Calibri" panose="020F0502020204030204" pitchFamily="34" charset="0"/>
            </a:endParaRPr>
          </a:p>
        </p:txBody>
      </p:sp>
      <p:sp>
        <p:nvSpPr>
          <p:cNvPr id="13" name="Rectangle 12"/>
          <p:cNvSpPr/>
          <p:nvPr/>
        </p:nvSpPr>
        <p:spPr>
          <a:xfrm>
            <a:off x="4718803" y="1516689"/>
            <a:ext cx="2948075" cy="882806"/>
          </a:xfrm>
          <a:prstGeom prst="rect">
            <a:avLst/>
          </a:prstGeom>
        </p:spPr>
        <p:txBody>
          <a:bodyPr wrap="square">
            <a:spAutoFit/>
          </a:bodyPr>
          <a:lstStyle/>
          <a:p>
            <a:pPr algn="ctr">
              <a:lnSpc>
                <a:spcPct val="107000"/>
              </a:lnSpc>
            </a:pPr>
            <a:r>
              <a:rPr lang="en-US" sz="1200" dirty="0" smtClean="0"/>
              <a:t>Method </a:t>
            </a:r>
            <a:r>
              <a:rPr lang="en-US" sz="1200" dirty="0"/>
              <a:t>of debugging by examining source code before a program is run. It’s done by analyzing a set of code against a set (or multiple sets) of coding rules.</a:t>
            </a:r>
            <a:endParaRPr lang="en-US" sz="1200" dirty="0">
              <a:solidFill>
                <a:srgbClr val="000000"/>
              </a:solidFill>
              <a:latin typeface="+mj-lt"/>
              <a:ea typeface="Times New Roman" panose="02020603050405020304" pitchFamily="18" charset="0"/>
              <a:cs typeface="Calibri" panose="020F0502020204030204" pitchFamily="34" charset="0"/>
            </a:endParaRPr>
          </a:p>
        </p:txBody>
      </p:sp>
      <p:grpSp>
        <p:nvGrpSpPr>
          <p:cNvPr id="39" name="Group 38"/>
          <p:cNvGrpSpPr/>
          <p:nvPr/>
        </p:nvGrpSpPr>
        <p:grpSpPr>
          <a:xfrm>
            <a:off x="4784411" y="2778260"/>
            <a:ext cx="3077042" cy="1202402"/>
            <a:chOff x="4738221" y="2286762"/>
            <a:chExt cx="3077042" cy="1202402"/>
          </a:xfrm>
          <a:effectLst>
            <a:outerShdw blurRad="50800" dist="38100" algn="l" rotWithShape="0">
              <a:prstClr val="black">
                <a:alpha val="40000"/>
              </a:prstClr>
            </a:outerShdw>
          </a:effectLst>
        </p:grpSpPr>
        <p:sp>
          <p:nvSpPr>
            <p:cNvPr id="40" name="Hexagon 39"/>
            <p:cNvSpPr/>
            <p:nvPr/>
          </p:nvSpPr>
          <p:spPr>
            <a:xfrm>
              <a:off x="4738221" y="2286762"/>
              <a:ext cx="1383367" cy="1192557"/>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43525" y="2286763"/>
              <a:ext cx="2471738" cy="1202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571144" y="2815109"/>
            <a:ext cx="3372006" cy="1123384"/>
          </a:xfrm>
          <a:prstGeom prst="rect">
            <a:avLst/>
          </a:prstGeom>
        </p:spPr>
        <p:txBody>
          <a:bodyPr wrap="square">
            <a:spAutoFit/>
          </a:bodyPr>
          <a:lstStyle/>
          <a:p>
            <a:pPr algn="ctr"/>
            <a:r>
              <a:rPr lang="en-US" sz="1400" b="1" dirty="0" smtClean="0">
                <a:solidFill>
                  <a:srgbClr val="25A4BD"/>
                </a:solidFill>
                <a:latin typeface="+mj-lt"/>
                <a:ea typeface="Times New Roman" panose="02020603050405020304" pitchFamily="18" charset="0"/>
                <a:cs typeface="Calibri" panose="020F0502020204030204" pitchFamily="34" charset="0"/>
              </a:rPr>
              <a:t>Veracode Check</a:t>
            </a:r>
          </a:p>
          <a:p>
            <a:pPr algn="ctr">
              <a:spcBef>
                <a:spcPts val="600"/>
              </a:spcBef>
            </a:pPr>
            <a:r>
              <a:rPr lang="en-US" sz="1200" dirty="0" smtClean="0"/>
              <a:t>Helps </a:t>
            </a:r>
            <a:r>
              <a:rPr lang="en-US" sz="1200" dirty="0"/>
              <a:t>find security issues in </a:t>
            </a:r>
            <a:r>
              <a:rPr lang="en-US" sz="1200" dirty="0" smtClean="0"/>
              <a:t>code and </a:t>
            </a:r>
            <a:r>
              <a:rPr lang="en-US" sz="1200" dirty="0"/>
              <a:t>identify code defects that could lead to security issues like SQL Injection, Cross-site scripting, poor cryptography practices, and other issues</a:t>
            </a:r>
            <a:endParaRPr lang="en-US" sz="1200" dirty="0">
              <a:solidFill>
                <a:srgbClr val="000000"/>
              </a:solidFill>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0597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0740" y="794328"/>
            <a:ext cx="8086725" cy="2871493"/>
          </a:xfrm>
          <a:prstGeom prst="roundRect">
            <a:avLst>
              <a:gd name="adj" fmla="val 5539"/>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Business Ideas &amp; Value Adds </a:t>
            </a:r>
            <a:endParaRPr lang="en-US" sz="1800" b="0" i="0" dirty="0">
              <a:latin typeface="Segoe UI "/>
              <a:ea typeface="Verdana" panose="020B0604030504040204" pitchFamily="34" charset="0"/>
            </a:endParaRPr>
          </a:p>
        </p:txBody>
      </p:sp>
      <p:sp>
        <p:nvSpPr>
          <p:cNvPr id="5" name="Oval 4"/>
          <p:cNvSpPr/>
          <p:nvPr/>
        </p:nvSpPr>
        <p:spPr>
          <a:xfrm>
            <a:off x="214955" y="956953"/>
            <a:ext cx="1225523" cy="1215007"/>
          </a:xfrm>
          <a:prstGeom prst="ellipse">
            <a:avLst/>
          </a:prstGeom>
          <a:solidFill>
            <a:srgbClr val="6B98D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4" name="Rectangle 3"/>
          <p:cNvSpPr/>
          <p:nvPr/>
        </p:nvSpPr>
        <p:spPr>
          <a:xfrm>
            <a:off x="278717" y="1329884"/>
            <a:ext cx="1097997" cy="461665"/>
          </a:xfrm>
          <a:prstGeom prst="rect">
            <a:avLst/>
          </a:prstGeom>
        </p:spPr>
        <p:txBody>
          <a:bodyPr wrap="square">
            <a:spAutoFit/>
          </a:bodyPr>
          <a:lstStyle/>
          <a:p>
            <a:pPr algn="ctr"/>
            <a:r>
              <a:rPr lang="en-US" sz="1200" b="1" dirty="0">
                <a:solidFill>
                  <a:schemeClr val="bg1"/>
                </a:solidFill>
                <a:latin typeface="Segoe UI "/>
                <a:ea typeface="Verdana" panose="020B0604030504040204" pitchFamily="34" charset="0"/>
              </a:rPr>
              <a:t>Business Ideas</a:t>
            </a:r>
            <a:endParaRPr lang="en-US" sz="1200" b="1" dirty="0">
              <a:solidFill>
                <a:schemeClr val="bg1"/>
              </a:solidFill>
            </a:endParaRPr>
          </a:p>
        </p:txBody>
      </p:sp>
      <p:sp>
        <p:nvSpPr>
          <p:cNvPr id="8" name="Rectangle 7"/>
          <p:cNvSpPr/>
          <p:nvPr/>
        </p:nvSpPr>
        <p:spPr>
          <a:xfrm>
            <a:off x="1440475" y="803499"/>
            <a:ext cx="7318401" cy="2862322"/>
          </a:xfrm>
          <a:prstGeom prst="rect">
            <a:avLst/>
          </a:prstGeom>
        </p:spPr>
        <p:txBody>
          <a:bodyPr wrap="square">
            <a:spAutoFit/>
          </a:bodyPr>
          <a:lstStyle/>
          <a:p>
            <a:r>
              <a:rPr lang="en-US" sz="1200" b="1" dirty="0" smtClean="0">
                <a:solidFill>
                  <a:schemeClr val="bg1"/>
                </a:solidFill>
                <a:ea typeface="Times New Roman" panose="02020603050405020304" pitchFamily="18" charset="0"/>
                <a:cs typeface="Calibri" panose="020F0502020204030204" pitchFamily="34" charset="0"/>
              </a:rPr>
              <a:t>AI based Risk </a:t>
            </a:r>
            <a:r>
              <a:rPr lang="en-US" sz="1200" b="1" dirty="0">
                <a:solidFill>
                  <a:schemeClr val="bg1"/>
                </a:solidFill>
                <a:ea typeface="Times New Roman" panose="02020603050405020304" pitchFamily="18" charset="0"/>
                <a:cs typeface="Calibri" panose="020F0502020204030204" pitchFamily="34" charset="0"/>
              </a:rPr>
              <a:t>Tolerance Calculator</a:t>
            </a:r>
            <a:endParaRPr lang="en-US" sz="1200" dirty="0">
              <a:solidFill>
                <a:schemeClr val="bg1"/>
              </a:solidFill>
            </a:endParaRPr>
          </a:p>
          <a:p>
            <a:endParaRPr lang="en-US" sz="1200" dirty="0" smtClean="0">
              <a:solidFill>
                <a:schemeClr val="bg1"/>
              </a:solidFill>
            </a:endParaRPr>
          </a:p>
          <a:p>
            <a:r>
              <a:rPr lang="en-US" sz="1200" dirty="0" smtClean="0">
                <a:solidFill>
                  <a:schemeClr val="bg1"/>
                </a:solidFill>
              </a:rPr>
              <a:t>In </a:t>
            </a:r>
            <a:r>
              <a:rPr lang="en-US" sz="1200" dirty="0">
                <a:solidFill>
                  <a:schemeClr val="bg1"/>
                </a:solidFill>
              </a:rPr>
              <a:t>the existing risk selection process in RoboAdvisor, the user can either select a risk on his own or he could use the Risk questionnaire(RTQ) feature to get a suggested risk. The purpose of the RTQ is to create an accurate risk profile of the client, which becomes the primary factor in selecting their investments.  Yet, it still forces clients to take what amounts to a multiple-choice pop quiz, one for which they have not studied, and relies on their answers to build a portfolio that they may be invested in for decades</a:t>
            </a:r>
            <a:r>
              <a:rPr lang="en-US" sz="1200" dirty="0" smtClean="0">
                <a:solidFill>
                  <a:schemeClr val="bg1"/>
                </a:solidFill>
              </a:rPr>
              <a:t>.</a:t>
            </a:r>
          </a:p>
          <a:p>
            <a:r>
              <a:rPr lang="en-US" sz="1200" dirty="0">
                <a:solidFill>
                  <a:schemeClr val="bg1"/>
                </a:solidFill>
              </a:rPr>
              <a:t> </a:t>
            </a:r>
          </a:p>
          <a:p>
            <a:r>
              <a:rPr lang="en-US" sz="1200" dirty="0">
                <a:solidFill>
                  <a:schemeClr val="bg1"/>
                </a:solidFill>
              </a:rPr>
              <a:t>Companies like </a:t>
            </a:r>
            <a:r>
              <a:rPr lang="en-US" sz="1200" dirty="0" err="1">
                <a:solidFill>
                  <a:schemeClr val="bg1"/>
                </a:solidFill>
              </a:rPr>
              <a:t>Yodlee</a:t>
            </a:r>
            <a:r>
              <a:rPr lang="en-US" sz="1200" dirty="0">
                <a:solidFill>
                  <a:schemeClr val="bg1"/>
                </a:solidFill>
              </a:rPr>
              <a:t> could provide access to an enormous quantity of very useful information about a prospective client.  It could include the client’s entire investing history plus their personal finance history, including every transaction they ever made, and throw in social media, too. An algorithm could be written to develop a personality profile for the client that would be a better representation of how they would deal with different market scenarios and  provide a better understanding of an investor’s risk profile than a questionnaire</a:t>
            </a:r>
            <a:r>
              <a:rPr lang="en-US" sz="1200" dirty="0" smtClean="0">
                <a:solidFill>
                  <a:schemeClr val="bg1"/>
                </a:solidFill>
              </a:rPr>
              <a:t>.</a:t>
            </a:r>
          </a:p>
        </p:txBody>
      </p:sp>
      <p:sp>
        <p:nvSpPr>
          <p:cNvPr id="11" name="Rounded Rectangle 10"/>
          <p:cNvSpPr/>
          <p:nvPr/>
        </p:nvSpPr>
        <p:spPr>
          <a:xfrm>
            <a:off x="800740" y="3924783"/>
            <a:ext cx="8086725" cy="1584829"/>
          </a:xfrm>
          <a:prstGeom prst="roundRect">
            <a:avLst>
              <a:gd name="adj" fmla="val 5539"/>
            </a:avLst>
          </a:prstGeom>
          <a:solidFill>
            <a:srgbClr val="009242">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prstClr val="white"/>
              </a:solidFill>
              <a:latin typeface="+mj-lt"/>
              <a:cs typeface="Calibri" pitchFamily="34" charset="0"/>
            </a:endParaRPr>
          </a:p>
        </p:txBody>
      </p:sp>
      <p:sp>
        <p:nvSpPr>
          <p:cNvPr id="13" name="Oval 12"/>
          <p:cNvSpPr/>
          <p:nvPr/>
        </p:nvSpPr>
        <p:spPr>
          <a:xfrm>
            <a:off x="214955" y="4087408"/>
            <a:ext cx="1225523" cy="1215007"/>
          </a:xfrm>
          <a:prstGeom prst="ellipse">
            <a:avLst/>
          </a:prstGeom>
          <a:solidFill>
            <a:srgbClr val="47CD7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dirty="0">
              <a:latin typeface="+mj-lt"/>
            </a:endParaRPr>
          </a:p>
        </p:txBody>
      </p:sp>
      <p:sp>
        <p:nvSpPr>
          <p:cNvPr id="17" name="Rectangle 16"/>
          <p:cNvSpPr/>
          <p:nvPr/>
        </p:nvSpPr>
        <p:spPr>
          <a:xfrm>
            <a:off x="234961" y="4558268"/>
            <a:ext cx="1161758" cy="276999"/>
          </a:xfrm>
          <a:prstGeom prst="rect">
            <a:avLst/>
          </a:prstGeom>
        </p:spPr>
        <p:txBody>
          <a:bodyPr wrap="square">
            <a:spAutoFit/>
          </a:bodyPr>
          <a:lstStyle/>
          <a:p>
            <a:pPr algn="ctr"/>
            <a:r>
              <a:rPr lang="en-US" sz="1200" b="1" dirty="0" smtClean="0">
                <a:solidFill>
                  <a:schemeClr val="bg1"/>
                </a:solidFill>
                <a:ea typeface="Times New Roman" panose="02020603050405020304" pitchFamily="18" charset="0"/>
                <a:cs typeface="Calibri" panose="020F0502020204030204" pitchFamily="34" charset="0"/>
              </a:rPr>
              <a:t>Value Adds</a:t>
            </a:r>
            <a:endParaRPr lang="en-US" sz="1200" b="1" dirty="0">
              <a:solidFill>
                <a:schemeClr val="bg1"/>
              </a:solidFill>
              <a:ea typeface="Times New Roman" panose="02020603050405020304" pitchFamily="18" charset="0"/>
              <a:cs typeface="Calibri" panose="020F0502020204030204" pitchFamily="34" charset="0"/>
            </a:endParaRPr>
          </a:p>
        </p:txBody>
      </p:sp>
      <p:sp>
        <p:nvSpPr>
          <p:cNvPr id="18" name="Rectangle 17"/>
          <p:cNvSpPr/>
          <p:nvPr/>
        </p:nvSpPr>
        <p:spPr>
          <a:xfrm>
            <a:off x="1440475" y="3926969"/>
            <a:ext cx="7446990" cy="1615827"/>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en-US" sz="1200" dirty="0">
                <a:solidFill>
                  <a:schemeClr val="bg1"/>
                </a:solidFill>
                <a:latin typeface="+mj-lt"/>
                <a:ea typeface="Calibri" panose="020F0502020204030204" pitchFamily="34" charset="0"/>
                <a:cs typeface="Calibri" panose="020F0502020204030204" pitchFamily="34" charset="0"/>
              </a:rPr>
              <a:t>Provided configuration based settings which ease the changes in service endpoints, date ranges and logic </a:t>
            </a:r>
            <a:r>
              <a:rPr lang="en-US" sz="1200" dirty="0" smtClean="0">
                <a:solidFill>
                  <a:schemeClr val="bg1"/>
                </a:solidFill>
                <a:latin typeface="+mj-lt"/>
                <a:ea typeface="Calibri" panose="020F0502020204030204" pitchFamily="34" charset="0"/>
                <a:cs typeface="Calibri" panose="020F0502020204030204" pitchFamily="34" charset="0"/>
              </a:rPr>
              <a:t>parameters.</a:t>
            </a:r>
            <a:endParaRPr lang="en-US" sz="1200" dirty="0">
              <a:solidFill>
                <a:schemeClr val="bg1"/>
              </a:solidFill>
              <a:latin typeface="+mj-lt"/>
              <a:ea typeface="Calibri" panose="020F0502020204030204" pitchFamily="34" charset="0"/>
              <a:cs typeface="Calibri" panose="020F0502020204030204" pitchFamily="34" charset="0"/>
            </a:endParaRP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Achieved hiding the user secure PIN information in the Balance Inquiry conversation flow as part of security aspects.</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Automated unit test scripts helped in ensuring the bug free code prior to code deployment.</a:t>
            </a:r>
          </a:p>
          <a:p>
            <a:pPr marL="171450" indent="-171450">
              <a:spcBef>
                <a:spcPts val="600"/>
              </a:spcBef>
              <a:spcAft>
                <a:spcPts val="0"/>
              </a:spcAft>
              <a:buFont typeface="Arial" panose="020B0604020202020204" pitchFamily="34" charset="0"/>
              <a:buChar char="•"/>
            </a:pPr>
            <a:r>
              <a:rPr lang="en-US" sz="1200" dirty="0" smtClean="0">
                <a:solidFill>
                  <a:schemeClr val="bg1"/>
                </a:solidFill>
                <a:latin typeface="+mj-lt"/>
                <a:ea typeface="Calibri" panose="020F0502020204030204" pitchFamily="34" charset="0"/>
                <a:cs typeface="Calibri" panose="020F0502020204030204" pitchFamily="34" charset="0"/>
              </a:rPr>
              <a:t>Provided for both Voice and Visual </a:t>
            </a:r>
            <a:r>
              <a:rPr lang="en-US" sz="1200" dirty="0" smtClean="0">
                <a:solidFill>
                  <a:schemeClr val="bg1"/>
                </a:solidFill>
                <a:ea typeface="Calibri" panose="020F0502020204030204" pitchFamily="34" charset="0"/>
                <a:cs typeface="Calibri" panose="020F0502020204030204" pitchFamily="34" charset="0"/>
              </a:rPr>
              <a:t>experiences which covers the usage of both Echo and Echo display devices</a:t>
            </a:r>
            <a:r>
              <a:rPr lang="en-US" sz="1200" dirty="0" smtClean="0">
                <a:solidFill>
                  <a:schemeClr val="bg1"/>
                </a:solidFill>
                <a:latin typeface="+mj-lt"/>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7232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TIAA Alexa Team – Other Metrics</a:t>
            </a:r>
            <a:endParaRPr lang="en-US" sz="1800" b="0" i="0" dirty="0">
              <a:latin typeface="Segoe UI "/>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2496735" y="1385232"/>
            <a:ext cx="4347426" cy="3201827"/>
          </a:xfrm>
          <a:prstGeom prst="rect">
            <a:avLst/>
          </a:prstGeom>
          <a:ln>
            <a:noFill/>
          </a:ln>
          <a:effectLst>
            <a:softEdge rad="112500"/>
          </a:effectLst>
        </p:spPr>
      </p:pic>
      <p:sp>
        <p:nvSpPr>
          <p:cNvPr id="4" name="Rectangle 3"/>
          <p:cNvSpPr/>
          <p:nvPr/>
        </p:nvSpPr>
        <p:spPr>
          <a:xfrm>
            <a:off x="6708576" y="2486397"/>
            <a:ext cx="2178975" cy="461665"/>
          </a:xfrm>
          <a:prstGeom prst="rect">
            <a:avLst/>
          </a:prstGeom>
        </p:spPr>
        <p:txBody>
          <a:bodyPr wrap="square">
            <a:spAutoFit/>
          </a:bodyPr>
          <a:lstStyle/>
          <a:p>
            <a:pPr algn="ctr"/>
            <a:r>
              <a:rPr lang="en-US" sz="1200" b="1" dirty="0">
                <a:latin typeface="+mj-lt"/>
                <a:ea typeface="Calibri" panose="020F0502020204030204" pitchFamily="34" charset="0"/>
                <a:cs typeface="Calibri" panose="020F0502020204030204" pitchFamily="34" charset="0"/>
              </a:rPr>
              <a:t>CCA Status </a:t>
            </a:r>
            <a:r>
              <a:rPr lang="en-US" sz="1200" b="1" dirty="0">
                <a:latin typeface="+mj-lt"/>
                <a:ea typeface="Verdana" panose="020B0604030504040204" pitchFamily="34" charset="0"/>
                <a:cs typeface="Calibri" panose="020F0502020204030204" pitchFamily="34" charset="0"/>
              </a:rPr>
              <a:t>– </a:t>
            </a:r>
            <a:r>
              <a:rPr lang="en-US" sz="1200" b="1" dirty="0" smtClean="0">
                <a:latin typeface="+mj-lt"/>
                <a:ea typeface="Calibri" panose="020F0502020204030204" pitchFamily="34" charset="0"/>
                <a:cs typeface="Calibri" panose="020F0502020204030204" pitchFamily="34" charset="0"/>
              </a:rPr>
              <a:t>Alexa </a:t>
            </a:r>
            <a:r>
              <a:rPr lang="en-US" sz="1200" b="1" dirty="0">
                <a:latin typeface="+mj-lt"/>
                <a:ea typeface="Verdana" panose="020B0604030504040204" pitchFamily="34" charset="0"/>
                <a:cs typeface="Calibri" panose="020F0502020204030204" pitchFamily="34" charset="0"/>
              </a:rPr>
              <a:t>: </a:t>
            </a:r>
            <a:r>
              <a:rPr lang="en-US" sz="1200" dirty="0" smtClean="0">
                <a:latin typeface="+mj-lt"/>
                <a:ea typeface="Verdana" panose="020B0604030504040204" pitchFamily="34" charset="0"/>
                <a:cs typeface="Calibri" panose="020F0502020204030204" pitchFamily="34" charset="0"/>
              </a:rPr>
              <a:t>On </a:t>
            </a:r>
            <a:r>
              <a:rPr lang="en-US" sz="1200" dirty="0">
                <a:latin typeface="+mj-lt"/>
                <a:ea typeface="Verdana" panose="020B0604030504040204" pitchFamily="34" charset="0"/>
                <a:cs typeface="Calibri" panose="020F0502020204030204" pitchFamily="34" charset="0"/>
              </a:rPr>
              <a:t>T</a:t>
            </a:r>
            <a:r>
              <a:rPr lang="en-US" sz="1200" dirty="0" smtClean="0">
                <a:latin typeface="+mj-lt"/>
                <a:ea typeface="Verdana" panose="020B0604030504040204" pitchFamily="34" charset="0"/>
                <a:cs typeface="Calibri" panose="020F0502020204030204" pitchFamily="34" charset="0"/>
              </a:rPr>
              <a:t>rack for </a:t>
            </a:r>
            <a:r>
              <a:rPr lang="en-US" sz="1200" dirty="0" smtClean="0">
                <a:latin typeface="+mj-lt"/>
                <a:ea typeface="Calibri" panose="020F0502020204030204" pitchFamily="34" charset="0"/>
                <a:cs typeface="Calibri" panose="020F0502020204030204" pitchFamily="34" charset="0"/>
              </a:rPr>
              <a:t>CCA </a:t>
            </a:r>
            <a:r>
              <a:rPr lang="en-US" sz="1200" dirty="0">
                <a:latin typeface="+mj-lt"/>
                <a:ea typeface="Calibri" panose="020F0502020204030204" pitchFamily="34" charset="0"/>
                <a:cs typeface="Calibri" panose="020F0502020204030204" pitchFamily="34" charset="0"/>
              </a:rPr>
              <a:t>target.</a:t>
            </a:r>
          </a:p>
        </p:txBody>
      </p:sp>
      <p:sp>
        <p:nvSpPr>
          <p:cNvPr id="5" name="Rectangle 4"/>
          <p:cNvSpPr/>
          <p:nvPr/>
        </p:nvSpPr>
        <p:spPr>
          <a:xfrm>
            <a:off x="5641203" y="2486397"/>
            <a:ext cx="571707"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CCA Status </a:t>
            </a:r>
            <a:endParaRPr lang="en-US" sz="1000" dirty="0">
              <a:solidFill>
                <a:schemeClr val="bg1"/>
              </a:solidFill>
            </a:endParaRPr>
          </a:p>
        </p:txBody>
      </p:sp>
      <p:sp>
        <p:nvSpPr>
          <p:cNvPr id="6" name="Rectangle 5"/>
          <p:cNvSpPr/>
          <p:nvPr/>
        </p:nvSpPr>
        <p:spPr>
          <a:xfrm>
            <a:off x="6021471" y="3625978"/>
            <a:ext cx="3027511" cy="289951"/>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Soft </a:t>
            </a:r>
            <a:r>
              <a:rPr lang="en-US" sz="1200" dirty="0">
                <a:latin typeface="+mj-lt"/>
                <a:ea typeface="Calibri" panose="020F0502020204030204" pitchFamily="34" charset="0"/>
                <a:cs typeface="Calibri" panose="020F0502020204030204" pitchFamily="34" charset="0"/>
              </a:rPr>
              <a:t>Dollar Savings : 3</a:t>
            </a:r>
            <a:r>
              <a:rPr lang="en-US" sz="1200" dirty="0" smtClean="0">
                <a:latin typeface="+mj-lt"/>
                <a:ea typeface="Calibri" panose="020F0502020204030204" pitchFamily="34" charset="0"/>
                <a:cs typeface="Calibri" panose="020F0502020204030204" pitchFamily="34" charset="0"/>
              </a:rPr>
              <a:t> Value-Adds, $35K</a:t>
            </a:r>
            <a:endParaRPr lang="en-US" sz="1200" dirty="0">
              <a:latin typeface="+mj-lt"/>
              <a:ea typeface="Calibri" panose="020F0502020204030204" pitchFamily="34" charset="0"/>
              <a:cs typeface="Calibri" panose="020F0502020204030204" pitchFamily="34" charset="0"/>
            </a:endParaRPr>
          </a:p>
        </p:txBody>
      </p:sp>
      <p:sp>
        <p:nvSpPr>
          <p:cNvPr id="7" name="Rectangle 6"/>
          <p:cNvSpPr/>
          <p:nvPr/>
        </p:nvSpPr>
        <p:spPr>
          <a:xfrm>
            <a:off x="5095509" y="3164925"/>
            <a:ext cx="99213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CII </a:t>
            </a:r>
            <a:r>
              <a:rPr lang="en-US" sz="1000" b="1" dirty="0" smtClean="0">
                <a:solidFill>
                  <a:schemeClr val="bg1"/>
                </a:solidFill>
                <a:ea typeface="Calibri" panose="020F0502020204030204" pitchFamily="34" charset="0"/>
                <a:cs typeface="Calibri" panose="020F0502020204030204" pitchFamily="34" charset="0"/>
              </a:rPr>
              <a:t>contribution </a:t>
            </a:r>
            <a:endParaRPr lang="en-US" sz="1000" b="1" dirty="0">
              <a:solidFill>
                <a:schemeClr val="bg1"/>
              </a:solidFill>
              <a:ea typeface="Calibri" panose="020F0502020204030204" pitchFamily="34" charset="0"/>
              <a:cs typeface="Calibri" panose="020F0502020204030204" pitchFamily="34" charset="0"/>
            </a:endParaRPr>
          </a:p>
        </p:txBody>
      </p:sp>
      <p:sp>
        <p:nvSpPr>
          <p:cNvPr id="8" name="Rectangle 7"/>
          <p:cNvSpPr/>
          <p:nvPr/>
        </p:nvSpPr>
        <p:spPr>
          <a:xfrm>
            <a:off x="3539974" y="4462319"/>
            <a:ext cx="2260948" cy="685188"/>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Offshore </a:t>
            </a:r>
            <a:r>
              <a:rPr lang="en-US" sz="1200" dirty="0">
                <a:latin typeface="+mj-lt"/>
                <a:ea typeface="Calibri" panose="020F0502020204030204" pitchFamily="34" charset="0"/>
                <a:cs typeface="Calibri" panose="020F0502020204030204" pitchFamily="34" charset="0"/>
              </a:rPr>
              <a:t>team continued to provide support for </a:t>
            </a:r>
            <a:r>
              <a:rPr lang="en-US" sz="1200" dirty="0" smtClean="0">
                <a:latin typeface="+mj-lt"/>
                <a:ea typeface="Calibri" panose="020F0502020204030204" pitchFamily="34" charset="0"/>
                <a:cs typeface="Calibri" panose="020F0502020204030204" pitchFamily="34" charset="0"/>
              </a:rPr>
              <a:t>production </a:t>
            </a:r>
            <a:r>
              <a:rPr lang="en-US" sz="1200" dirty="0">
                <a:latin typeface="+mj-lt"/>
                <a:ea typeface="Calibri" panose="020F0502020204030204" pitchFamily="34" charset="0"/>
                <a:cs typeface="Calibri" panose="020F0502020204030204" pitchFamily="34" charset="0"/>
              </a:rPr>
              <a:t>releases </a:t>
            </a:r>
          </a:p>
        </p:txBody>
      </p:sp>
      <p:sp>
        <p:nvSpPr>
          <p:cNvPr id="26" name="Rectangle 25"/>
          <p:cNvSpPr/>
          <p:nvPr/>
        </p:nvSpPr>
        <p:spPr>
          <a:xfrm>
            <a:off x="1096833" y="3682172"/>
            <a:ext cx="2328967"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Continue </a:t>
            </a:r>
            <a:r>
              <a:rPr lang="en-US" sz="1200" dirty="0">
                <a:latin typeface="+mj-lt"/>
                <a:ea typeface="Calibri" panose="020F0502020204030204" pitchFamily="34" charset="0"/>
                <a:cs typeface="Calibri" panose="020F0502020204030204" pitchFamily="34" charset="0"/>
              </a:rPr>
              <a:t>to support and provide KT sessions </a:t>
            </a:r>
            <a:r>
              <a:rPr lang="en-US" sz="1200" dirty="0" smtClean="0">
                <a:latin typeface="+mj-lt"/>
                <a:ea typeface="Calibri" panose="020F0502020204030204" pitchFamily="34" charset="0"/>
                <a:cs typeface="Calibri" panose="020F0502020204030204" pitchFamily="34" charset="0"/>
              </a:rPr>
              <a:t>(Business </a:t>
            </a:r>
            <a:r>
              <a:rPr lang="en-US" sz="1200" dirty="0">
                <a:latin typeface="+mj-lt"/>
                <a:ea typeface="Calibri" panose="020F0502020204030204" pitchFamily="34" charset="0"/>
                <a:cs typeface="Calibri" panose="020F0502020204030204" pitchFamily="34" charset="0"/>
              </a:rPr>
              <a:t>&amp; Application Knowledge) to the GBS resources</a:t>
            </a:r>
          </a:p>
        </p:txBody>
      </p:sp>
      <p:sp>
        <p:nvSpPr>
          <p:cNvPr id="27" name="Rectangle 26"/>
          <p:cNvSpPr/>
          <p:nvPr/>
        </p:nvSpPr>
        <p:spPr>
          <a:xfrm>
            <a:off x="144147" y="2407850"/>
            <a:ext cx="2633748" cy="882806"/>
          </a:xfrm>
          <a:prstGeom prst="rect">
            <a:avLst/>
          </a:prstGeom>
        </p:spPr>
        <p:txBody>
          <a:bodyPr wrap="square">
            <a:spAutoFit/>
          </a:bodyPr>
          <a:lstStyle/>
          <a:p>
            <a:pPr algn="ctr">
              <a:lnSpc>
                <a:spcPct val="107000"/>
              </a:lnSpc>
            </a:pPr>
            <a:r>
              <a:rPr lang="en-US" sz="1200" dirty="0" smtClean="0">
                <a:latin typeface="+mj-lt"/>
                <a:ea typeface="Calibri" panose="020F0502020204030204" pitchFamily="34" charset="0"/>
                <a:cs typeface="Calibri" panose="020F0502020204030204" pitchFamily="34" charset="0"/>
              </a:rPr>
              <a:t>Team is continuously doing research on latest trend in Amazon Alexa and shares comparative study in TIAA perspective.</a:t>
            </a:r>
            <a:endParaRPr lang="en-US" sz="1200" dirty="0">
              <a:latin typeface="+mj-lt"/>
              <a:ea typeface="Calibri" panose="020F0502020204030204" pitchFamily="34" charset="0"/>
              <a:cs typeface="Calibri" panose="020F0502020204030204" pitchFamily="34" charset="0"/>
            </a:endParaRPr>
          </a:p>
        </p:txBody>
      </p:sp>
      <p:sp>
        <p:nvSpPr>
          <p:cNvPr id="28" name="Rectangle 27"/>
          <p:cNvSpPr/>
          <p:nvPr/>
        </p:nvSpPr>
        <p:spPr>
          <a:xfrm>
            <a:off x="2897068" y="2400176"/>
            <a:ext cx="1113179"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Research &amp; Development </a:t>
            </a:r>
          </a:p>
        </p:txBody>
      </p:sp>
      <p:sp>
        <p:nvSpPr>
          <p:cNvPr id="29" name="Rectangle 28"/>
          <p:cNvSpPr/>
          <p:nvPr/>
        </p:nvSpPr>
        <p:spPr>
          <a:xfrm>
            <a:off x="3475099" y="3068053"/>
            <a:ext cx="1067699" cy="553998"/>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GBS Knowledge Sharing</a:t>
            </a:r>
          </a:p>
        </p:txBody>
      </p:sp>
      <p:sp>
        <p:nvSpPr>
          <p:cNvPr id="30" name="Rectangle 29"/>
          <p:cNvSpPr/>
          <p:nvPr/>
        </p:nvSpPr>
        <p:spPr>
          <a:xfrm>
            <a:off x="4313697" y="3466020"/>
            <a:ext cx="878534" cy="400110"/>
          </a:xfrm>
          <a:prstGeom prst="rect">
            <a:avLst/>
          </a:prstGeom>
        </p:spPr>
        <p:txBody>
          <a:bodyPr wrap="square">
            <a:spAutoFit/>
          </a:bodyPr>
          <a:lstStyle/>
          <a:p>
            <a:r>
              <a:rPr lang="en-US" sz="1000" b="1" dirty="0">
                <a:solidFill>
                  <a:schemeClr val="bg1"/>
                </a:solidFill>
                <a:ea typeface="Calibri" panose="020F0502020204030204" pitchFamily="34" charset="0"/>
                <a:cs typeface="Calibri" panose="020F0502020204030204" pitchFamily="34" charset="0"/>
              </a:rPr>
              <a:t>Release Support</a:t>
            </a:r>
          </a:p>
        </p:txBody>
      </p:sp>
      <p:sp>
        <p:nvSpPr>
          <p:cNvPr id="25" name="Rectangle 24"/>
          <p:cNvSpPr/>
          <p:nvPr/>
        </p:nvSpPr>
        <p:spPr>
          <a:xfrm>
            <a:off x="4032623" y="2175111"/>
            <a:ext cx="1275650" cy="307777"/>
          </a:xfrm>
          <a:prstGeom prst="rect">
            <a:avLst/>
          </a:prstGeom>
        </p:spPr>
        <p:txBody>
          <a:bodyPr wrap="square">
            <a:spAutoFit/>
          </a:bodyPr>
          <a:lstStyle/>
          <a:p>
            <a:pPr algn="ctr"/>
            <a:r>
              <a:rPr lang="en-US" sz="1400" b="1" dirty="0" smtClean="0">
                <a:latin typeface="Calibri" panose="020F0502020204030204" pitchFamily="34" charset="0"/>
                <a:ea typeface="Verdana" panose="020B0604030504040204" pitchFamily="34" charset="0"/>
                <a:cs typeface="Calibri" panose="020F0502020204030204" pitchFamily="34" charset="0"/>
              </a:rPr>
              <a:t>Highlights</a:t>
            </a:r>
            <a:endParaRPr lang="en-US" sz="1400" b="1" dirty="0">
              <a:latin typeface="Calibri" panose="020F0502020204030204" pitchFamily="34" charset="0"/>
              <a:cs typeface="Calibri" panose="020F0502020204030204" pitchFamily="34" charset="0"/>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5796" y="2757733"/>
            <a:ext cx="293673" cy="228412"/>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8488" y="3695344"/>
            <a:ext cx="303591" cy="23362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372045" y="2757733"/>
            <a:ext cx="242170" cy="242170"/>
          </a:xfrm>
          <a:prstGeom prst="rect">
            <a:avLst/>
          </a:prstGeom>
        </p:spPr>
      </p:pic>
      <p:pic>
        <p:nvPicPr>
          <p:cNvPr id="35" name="Picture 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30622" y="3688382"/>
            <a:ext cx="338174" cy="338174"/>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2146" y="4059605"/>
            <a:ext cx="283627" cy="283627"/>
          </a:xfrm>
          <a:prstGeom prst="rect">
            <a:avLst/>
          </a:prstGeom>
        </p:spPr>
      </p:pic>
    </p:spTree>
    <p:extLst>
      <p:ext uri="{BB962C8B-B14F-4D97-AF65-F5344CB8AC3E}">
        <p14:creationId xmlns:p14="http://schemas.microsoft.com/office/powerpoint/2010/main" val="336067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smtClean="0">
                <a:latin typeface="+mj-lt"/>
                <a:ea typeface="ＭＳ Ｐゴシック"/>
                <a:cs typeface="ＭＳ Ｐゴシック"/>
              </a:rPr>
              <a:t>Challenges</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91338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Challenges</a:t>
            </a:r>
            <a:endParaRPr lang="en-US" sz="1800" b="0" i="0" dirty="0">
              <a:latin typeface="Segoe UI "/>
              <a:ea typeface="Verdana" panose="020B0604030504040204" pitchFamily="34" charset="0"/>
            </a:endParaRPr>
          </a:p>
        </p:txBody>
      </p:sp>
      <p:sp>
        <p:nvSpPr>
          <p:cNvPr id="8" name="Freeform 7"/>
          <p:cNvSpPr/>
          <p:nvPr/>
        </p:nvSpPr>
        <p:spPr>
          <a:xfrm>
            <a:off x="3281897" y="1922614"/>
            <a:ext cx="2580204" cy="2580204"/>
          </a:xfrm>
          <a:custGeom>
            <a:avLst/>
            <a:gdLst>
              <a:gd name="connsiteX0" fmla="*/ 0 w 2580204"/>
              <a:gd name="connsiteY0" fmla="*/ 1290102 h 2580204"/>
              <a:gd name="connsiteX1" fmla="*/ 1290102 w 2580204"/>
              <a:gd name="connsiteY1" fmla="*/ 0 h 2580204"/>
              <a:gd name="connsiteX2" fmla="*/ 2580204 w 2580204"/>
              <a:gd name="connsiteY2" fmla="*/ 1290102 h 2580204"/>
              <a:gd name="connsiteX3" fmla="*/ 1290102 w 2580204"/>
              <a:gd name="connsiteY3" fmla="*/ 2580204 h 2580204"/>
              <a:gd name="connsiteX4" fmla="*/ 0 w 2580204"/>
              <a:gd name="connsiteY4" fmla="*/ 1290102 h 258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204" h="2580204">
                <a:moveTo>
                  <a:pt x="0" y="1290102"/>
                </a:moveTo>
                <a:cubicBezTo>
                  <a:pt x="0" y="577598"/>
                  <a:pt x="577598" y="0"/>
                  <a:pt x="1290102" y="0"/>
                </a:cubicBezTo>
                <a:cubicBezTo>
                  <a:pt x="2002606" y="0"/>
                  <a:pt x="2580204" y="577598"/>
                  <a:pt x="2580204" y="1290102"/>
                </a:cubicBezTo>
                <a:cubicBezTo>
                  <a:pt x="2580204" y="2002606"/>
                  <a:pt x="2002606" y="2580204"/>
                  <a:pt x="1290102" y="2580204"/>
                </a:cubicBezTo>
                <a:cubicBezTo>
                  <a:pt x="577598" y="2580204"/>
                  <a:pt x="0" y="2002606"/>
                  <a:pt x="0" y="1290102"/>
                </a:cubicBezTo>
                <a:close/>
              </a:path>
            </a:pathLst>
          </a:cu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0" name="Freeform 9"/>
          <p:cNvSpPr/>
          <p:nvPr/>
        </p:nvSpPr>
        <p:spPr>
          <a:xfrm>
            <a:off x="5607255"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1080000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algn="ctr" defTabSz="1200150">
              <a:lnSpc>
                <a:spcPct val="90000"/>
              </a:lnSpc>
              <a:spcAft>
                <a:spcPct val="35000"/>
              </a:spcAft>
            </a:pPr>
            <a:endParaRPr lang="en-US" sz="2700"/>
          </a:p>
        </p:txBody>
      </p:sp>
      <p:sp>
        <p:nvSpPr>
          <p:cNvPr id="12" name="Freeform 11"/>
          <p:cNvSpPr/>
          <p:nvPr/>
        </p:nvSpPr>
        <p:spPr>
          <a:xfrm>
            <a:off x="2246642" y="2567665"/>
            <a:ext cx="1290102" cy="1290102"/>
          </a:xfrm>
          <a:custGeom>
            <a:avLst/>
            <a:gdLst>
              <a:gd name="connsiteX0" fmla="*/ 0 w 1290102"/>
              <a:gd name="connsiteY0" fmla="*/ 645051 h 1290102"/>
              <a:gd name="connsiteX1" fmla="*/ 645051 w 1290102"/>
              <a:gd name="connsiteY1" fmla="*/ 0 h 1290102"/>
              <a:gd name="connsiteX2" fmla="*/ 1290102 w 1290102"/>
              <a:gd name="connsiteY2" fmla="*/ 645051 h 1290102"/>
              <a:gd name="connsiteX3" fmla="*/ 645051 w 1290102"/>
              <a:gd name="connsiteY3" fmla="*/ 1290102 h 1290102"/>
              <a:gd name="connsiteX4" fmla="*/ 0 w 1290102"/>
              <a:gd name="connsiteY4" fmla="*/ 645051 h 129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102" h="1290102">
                <a:moveTo>
                  <a:pt x="0" y="645051"/>
                </a:moveTo>
                <a:cubicBezTo>
                  <a:pt x="0" y="288799"/>
                  <a:pt x="288799" y="0"/>
                  <a:pt x="645051" y="0"/>
                </a:cubicBezTo>
                <a:cubicBezTo>
                  <a:pt x="1001303" y="0"/>
                  <a:pt x="1290102" y="288799"/>
                  <a:pt x="1290102" y="645051"/>
                </a:cubicBezTo>
                <a:cubicBezTo>
                  <a:pt x="1290102" y="1001303"/>
                  <a:pt x="1001303" y="1290102"/>
                  <a:pt x="645051" y="1290102"/>
                </a:cubicBezTo>
                <a:cubicBezTo>
                  <a:pt x="288799" y="1290102"/>
                  <a:pt x="0" y="1001303"/>
                  <a:pt x="0" y="645051"/>
                </a:cubicBezTo>
                <a:close/>
              </a:path>
            </a:pathLst>
          </a:custGeom>
          <a:gradFill flip="none" rotWithShape="1">
            <a:gsLst>
              <a:gs pos="0">
                <a:schemeClr val="accent1">
                  <a:lumMod val="5000"/>
                  <a:lumOff val="95000"/>
                </a:schemeClr>
              </a:gs>
              <a:gs pos="100000">
                <a:srgbClr val="0B3CA4"/>
              </a:gs>
            </a:gsLst>
            <a:lin ang="0" scaled="1"/>
            <a:tileRect/>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3221" tIns="223221" rIns="223221" bIns="223221" numCol="1" spcCol="1270" anchor="ctr" anchorCtr="0">
            <a:noAutofit/>
          </a:bodyPr>
          <a:lstStyle/>
          <a:p>
            <a:pPr lvl="0" algn="ctr" defTabSz="1200150">
              <a:lnSpc>
                <a:spcPct val="90000"/>
              </a:lnSpc>
              <a:spcBef>
                <a:spcPct val="0"/>
              </a:spcBef>
              <a:spcAft>
                <a:spcPct val="35000"/>
              </a:spcAft>
            </a:pPr>
            <a:endParaRPr lang="en-US" sz="2700" kern="1200"/>
          </a:p>
        </p:txBody>
      </p:sp>
      <p:sp>
        <p:nvSpPr>
          <p:cNvPr id="13" name="Rectangle 12"/>
          <p:cNvSpPr/>
          <p:nvPr/>
        </p:nvSpPr>
        <p:spPr>
          <a:xfrm>
            <a:off x="3735873" y="2868775"/>
            <a:ext cx="1672253" cy="687881"/>
          </a:xfrm>
          <a:prstGeom prst="rect">
            <a:avLst/>
          </a:prstGeom>
        </p:spPr>
        <p:txBody>
          <a:bodyPr wrap="none">
            <a:spAutoFit/>
          </a:bodyPr>
          <a:lstStyle/>
          <a:p>
            <a:pPr lvl="0" algn="ctr" defTabSz="622300">
              <a:lnSpc>
                <a:spcPct val="90000"/>
              </a:lnSpc>
              <a:spcAft>
                <a:spcPct val="35000"/>
              </a:spcAft>
            </a:pPr>
            <a:r>
              <a:rPr lang="en-US" b="1" dirty="0" smtClean="0">
                <a:solidFill>
                  <a:schemeClr val="bg1"/>
                </a:solidFill>
              </a:rPr>
              <a:t>GBS</a:t>
            </a:r>
          </a:p>
          <a:p>
            <a:pPr lvl="0" algn="ctr" defTabSz="622300">
              <a:lnSpc>
                <a:spcPct val="90000"/>
              </a:lnSpc>
              <a:spcAft>
                <a:spcPct val="35000"/>
              </a:spcAft>
            </a:pPr>
            <a:r>
              <a:rPr lang="en-US" b="1" dirty="0" smtClean="0">
                <a:solidFill>
                  <a:schemeClr val="bg1"/>
                </a:solidFill>
              </a:rPr>
              <a:t>Collaboration</a:t>
            </a:r>
            <a:endParaRPr lang="en-US" b="1" dirty="0">
              <a:solidFill>
                <a:schemeClr val="bg1"/>
              </a:solidFill>
            </a:endParaRPr>
          </a:p>
        </p:txBody>
      </p:sp>
      <p:sp>
        <p:nvSpPr>
          <p:cNvPr id="25" name="Rectangle 24"/>
          <p:cNvSpPr/>
          <p:nvPr/>
        </p:nvSpPr>
        <p:spPr>
          <a:xfrm>
            <a:off x="471894" y="2751051"/>
            <a:ext cx="2828925" cy="923330"/>
          </a:xfrm>
          <a:prstGeom prst="rect">
            <a:avLst/>
          </a:prstGeom>
        </p:spPr>
        <p:txBody>
          <a:bodyPr wrap="square">
            <a:spAutoFit/>
          </a:bodyPr>
          <a:lstStyle/>
          <a:p>
            <a:pPr marL="0" lvl="1" algn="ctr" defTabSz="533400">
              <a:lnSpc>
                <a:spcPct val="90000"/>
              </a:lnSpc>
              <a:spcAft>
                <a:spcPct val="15000"/>
              </a:spcAft>
            </a:pPr>
            <a:r>
              <a:rPr lang="en-US" sz="1200" b="1" dirty="0" smtClean="0"/>
              <a:t>GBS </a:t>
            </a:r>
            <a:r>
              <a:rPr lang="en-US" sz="1200" b="1" dirty="0"/>
              <a:t>owns the QA </a:t>
            </a:r>
            <a:r>
              <a:rPr lang="en-US" sz="1200" b="1" dirty="0" smtClean="0"/>
              <a:t>execution and Cognizant don’t have any involvement. Since GBS QA’s business knowledge is limited, dev team actively support QA.</a:t>
            </a:r>
            <a:endParaRPr lang="en-US" sz="1200" b="1" dirty="0"/>
          </a:p>
        </p:txBody>
      </p:sp>
      <p:sp>
        <p:nvSpPr>
          <p:cNvPr id="22" name="Rectangle 21"/>
          <p:cNvSpPr/>
          <p:nvPr/>
        </p:nvSpPr>
        <p:spPr>
          <a:xfrm>
            <a:off x="5717316" y="2707356"/>
            <a:ext cx="3211096" cy="1089529"/>
          </a:xfrm>
          <a:prstGeom prst="rect">
            <a:avLst/>
          </a:prstGeom>
        </p:spPr>
        <p:txBody>
          <a:bodyPr wrap="square">
            <a:spAutoFit/>
          </a:bodyPr>
          <a:lstStyle/>
          <a:p>
            <a:pPr marL="0" lvl="1" algn="ctr" defTabSz="533400">
              <a:lnSpc>
                <a:spcPct val="90000"/>
              </a:lnSpc>
              <a:spcAft>
                <a:spcPct val="15000"/>
              </a:spcAft>
            </a:pPr>
            <a:r>
              <a:rPr lang="en-US" sz="1200" b="1" dirty="0" smtClean="0"/>
              <a:t>Cognizant offshore performs the dual role of Development and Technical lead. There were challenges initially in assigning the work to GBS. But Onsite worked with TIAA managers to sort out the issues.</a:t>
            </a:r>
            <a:endParaRPr lang="en-US" sz="1200" b="1" dirty="0"/>
          </a:p>
        </p:txBody>
      </p:sp>
    </p:spTree>
    <p:extLst>
      <p:ext uri="{BB962C8B-B14F-4D97-AF65-F5344CB8AC3E}">
        <p14:creationId xmlns:p14="http://schemas.microsoft.com/office/powerpoint/2010/main" val="68227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7659"/>
            <a:ext cx="7830186" cy="484185"/>
          </a:xfrm>
        </p:spPr>
        <p:txBody>
          <a:bodyPr>
            <a:normAutofit/>
          </a:bodyPr>
          <a:lstStyle/>
          <a:p>
            <a:r>
              <a:rPr lang="en-US" sz="1800" b="0" i="0" dirty="0" smtClean="0">
                <a:latin typeface="Segoe UI "/>
                <a:ea typeface="Verdana" panose="020B0604030504040204" pitchFamily="34" charset="0"/>
                <a:cs typeface="Verdana" panose="020B0604030504040204" pitchFamily="34" charset="0"/>
              </a:rPr>
              <a:t>Agenda</a:t>
            </a:r>
            <a:endParaRPr lang="en-US" sz="1800" dirty="0">
              <a:latin typeface="Segoe UI "/>
            </a:endParaRPr>
          </a:p>
        </p:txBody>
      </p:sp>
      <p:sp>
        <p:nvSpPr>
          <p:cNvPr id="16" name="Rectangle 15"/>
          <p:cNvSpPr/>
          <p:nvPr/>
        </p:nvSpPr>
        <p:spPr>
          <a:xfrm>
            <a:off x="1185961" y="859892"/>
            <a:ext cx="2718821" cy="276999"/>
          </a:xfrm>
          <a:prstGeom prst="rect">
            <a:avLst/>
          </a:prstGeom>
        </p:spPr>
        <p:txBody>
          <a:bodyPr wrap="none" anchor="ctr">
            <a:spAutoFit/>
          </a:bodyPr>
          <a:lstStyle/>
          <a:p>
            <a:r>
              <a:rPr lang="en-GB" sz="1200" b="1" dirty="0">
                <a:ea typeface="ＭＳ Ｐゴシック"/>
                <a:cs typeface="ＭＳ Ｐゴシック"/>
              </a:rPr>
              <a:t>TIAA Alexa Skill</a:t>
            </a:r>
            <a:r>
              <a:rPr lang="en-US" sz="1200" b="1" dirty="0" smtClean="0">
                <a:latin typeface="Segoe UI "/>
                <a:ea typeface="Segoe UI" panose="020B0502040204020203" pitchFamily="34" charset="0"/>
                <a:cs typeface="Segoe UI" panose="020B0502040204020203" pitchFamily="34" charset="0"/>
              </a:rPr>
              <a:t> </a:t>
            </a:r>
            <a:r>
              <a:rPr lang="en-US" sz="1200" b="1" dirty="0">
                <a:latin typeface="Segoe UI "/>
                <a:ea typeface="Segoe UI" panose="020B0502040204020203" pitchFamily="34" charset="0"/>
                <a:cs typeface="Segoe UI" panose="020B0502040204020203" pitchFamily="34" charset="0"/>
              </a:rPr>
              <a:t>– </a:t>
            </a:r>
            <a:r>
              <a:rPr lang="en-US" sz="1200" b="1" dirty="0" smtClean="0">
                <a:latin typeface="Segoe UI "/>
                <a:ea typeface="Segoe UI" panose="020B0502040204020203" pitchFamily="34" charset="0"/>
                <a:cs typeface="Segoe UI" panose="020B0502040204020203" pitchFamily="34" charset="0"/>
              </a:rPr>
              <a:t>User Experience</a:t>
            </a:r>
            <a:endParaRPr lang="en-US" sz="1200" b="1" dirty="0">
              <a:latin typeface="Segoe UI "/>
              <a:ea typeface="Segoe UI" panose="020B0502040204020203" pitchFamily="34" charset="0"/>
              <a:cs typeface="Segoe UI" panose="020B0502040204020203" pitchFamily="34" charset="0"/>
            </a:endParaRPr>
          </a:p>
        </p:txBody>
      </p:sp>
      <p:sp>
        <p:nvSpPr>
          <p:cNvPr id="26" name="Rectangle 25"/>
          <p:cNvSpPr/>
          <p:nvPr/>
        </p:nvSpPr>
        <p:spPr>
          <a:xfrm>
            <a:off x="1185961" y="1442494"/>
            <a:ext cx="1649811" cy="276999"/>
          </a:xfrm>
          <a:prstGeom prst="rect">
            <a:avLst/>
          </a:prstGeom>
        </p:spPr>
        <p:txBody>
          <a:bodyPr wrap="none" anchor="ctr">
            <a:spAutoFit/>
          </a:bodyPr>
          <a:lstStyle/>
          <a:p>
            <a:pPr marL="0" lvl="1"/>
            <a:r>
              <a:rPr lang="en-US" altLang="en-US" sz="1200" b="1" dirty="0" smtClean="0">
                <a:latin typeface="Segoe UI "/>
                <a:ea typeface="Segoe UI" panose="020B0502040204020203" pitchFamily="34" charset="0"/>
                <a:cs typeface="Segoe UI" panose="020B0502040204020203" pitchFamily="34" charset="0"/>
              </a:rPr>
              <a:t>What </a:t>
            </a:r>
            <a:r>
              <a:rPr lang="en-US" altLang="en-US" sz="1200" b="1" dirty="0">
                <a:latin typeface="Segoe UI "/>
                <a:ea typeface="Segoe UI" panose="020B0502040204020203" pitchFamily="34" charset="0"/>
                <a:cs typeface="Segoe UI" panose="020B0502040204020203" pitchFamily="34" charset="0"/>
              </a:rPr>
              <a:t>we did in </a:t>
            </a:r>
            <a:r>
              <a:rPr lang="en-US" altLang="en-US" sz="1200" b="1" dirty="0" smtClean="0">
                <a:latin typeface="Segoe UI "/>
                <a:ea typeface="Segoe UI" panose="020B0502040204020203" pitchFamily="34" charset="0"/>
                <a:cs typeface="Segoe UI" panose="020B0502040204020203" pitchFamily="34" charset="0"/>
              </a:rPr>
              <a:t>2019</a:t>
            </a:r>
            <a:endParaRPr lang="en-US" altLang="en-US" sz="1200" b="1" dirty="0">
              <a:latin typeface="Segoe UI "/>
              <a:ea typeface="Segoe UI" panose="020B0502040204020203" pitchFamily="34" charset="0"/>
              <a:cs typeface="Segoe UI" panose="020B0502040204020203" pitchFamily="34" charset="0"/>
            </a:endParaRPr>
          </a:p>
        </p:txBody>
      </p:sp>
      <p:sp>
        <p:nvSpPr>
          <p:cNvPr id="31" name="Rectangle 30"/>
          <p:cNvSpPr/>
          <p:nvPr/>
        </p:nvSpPr>
        <p:spPr>
          <a:xfrm>
            <a:off x="1185961" y="2025096"/>
            <a:ext cx="1409360" cy="276999"/>
          </a:xfrm>
          <a:prstGeom prst="rect">
            <a:avLst/>
          </a:prstGeom>
        </p:spPr>
        <p:txBody>
          <a:bodyPr wrap="none" anchor="ctr">
            <a:spAutoFit/>
          </a:bodyPr>
          <a:lstStyle/>
          <a:p>
            <a:pPr marL="0" lvl="1"/>
            <a:r>
              <a:rPr lang="en-US" altLang="en-US" sz="1200" b="1" dirty="0">
                <a:latin typeface="Segoe UI "/>
                <a:ea typeface="Segoe UI" panose="020B0502040204020203" pitchFamily="34" charset="0"/>
                <a:cs typeface="Segoe UI" panose="020B0502040204020203" pitchFamily="34" charset="0"/>
              </a:rPr>
              <a:t>Execution Model</a:t>
            </a:r>
          </a:p>
        </p:txBody>
      </p:sp>
      <p:sp>
        <p:nvSpPr>
          <p:cNvPr id="34" name="Rectangle 33"/>
          <p:cNvSpPr/>
          <p:nvPr/>
        </p:nvSpPr>
        <p:spPr>
          <a:xfrm>
            <a:off x="1185961" y="2607698"/>
            <a:ext cx="136127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Delivery Metrics</a:t>
            </a:r>
            <a:endParaRPr lang="en-US" sz="1200" b="1" dirty="0">
              <a:latin typeface="Segoe UI "/>
              <a:ea typeface="Segoe UI" panose="020B0502040204020203" pitchFamily="34" charset="0"/>
              <a:cs typeface="Segoe UI" panose="020B0502040204020203" pitchFamily="34" charset="0"/>
            </a:endParaRPr>
          </a:p>
        </p:txBody>
      </p:sp>
      <p:sp>
        <p:nvSpPr>
          <p:cNvPr id="37" name="Rectangle 36"/>
          <p:cNvSpPr/>
          <p:nvPr/>
        </p:nvSpPr>
        <p:spPr>
          <a:xfrm>
            <a:off x="1185961" y="3190300"/>
            <a:ext cx="1184940" cy="276999"/>
          </a:xfrm>
          <a:prstGeom prst="rect">
            <a:avLst/>
          </a:prstGeom>
        </p:spPr>
        <p:txBody>
          <a:bodyPr wrap="none" anchor="ctr">
            <a:spAutoFit/>
          </a:bodyPr>
          <a:lstStyle/>
          <a:p>
            <a:pPr marL="0" lvl="1"/>
            <a:r>
              <a:rPr lang="en-US" sz="1200" b="1" dirty="0" smtClean="0">
                <a:latin typeface="Segoe UI "/>
                <a:ea typeface="Segoe UI" panose="020B0502040204020203" pitchFamily="34" charset="0"/>
                <a:cs typeface="Segoe UI" panose="020B0502040204020203" pitchFamily="34" charset="0"/>
              </a:rPr>
              <a:t>SPD / Devops</a:t>
            </a:r>
            <a:endParaRPr lang="en-US" sz="1200" b="1" dirty="0">
              <a:latin typeface="Segoe UI "/>
              <a:ea typeface="Segoe UI" panose="020B0502040204020203" pitchFamily="34" charset="0"/>
              <a:cs typeface="Segoe UI" panose="020B0502040204020203" pitchFamily="34" charset="0"/>
            </a:endParaRPr>
          </a:p>
        </p:txBody>
      </p:sp>
      <p:sp>
        <p:nvSpPr>
          <p:cNvPr id="40" name="Rectangle 39"/>
          <p:cNvSpPr/>
          <p:nvPr/>
        </p:nvSpPr>
        <p:spPr>
          <a:xfrm>
            <a:off x="1185961" y="3772902"/>
            <a:ext cx="345594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Best Practices, </a:t>
            </a:r>
            <a:r>
              <a:rPr lang="en-US" sz="1200" b="1" dirty="0">
                <a:ea typeface="ＭＳ Ｐゴシック"/>
                <a:cs typeface="ＭＳ Ｐゴシック"/>
              </a:rPr>
              <a:t>Business </a:t>
            </a:r>
            <a:r>
              <a:rPr lang="en-US" sz="1200" b="1" dirty="0" smtClean="0">
                <a:ea typeface="ＭＳ Ｐゴシック"/>
                <a:cs typeface="ＭＳ Ｐゴシック"/>
              </a:rPr>
              <a:t>Ideas &amp;</a:t>
            </a:r>
            <a:r>
              <a:rPr lang="en-US" sz="1200" b="1" dirty="0" smtClean="0">
                <a:latin typeface="Segoe UI "/>
                <a:ea typeface="Segoe UI" panose="020B0502040204020203" pitchFamily="34" charset="0"/>
                <a:cs typeface="Segoe UI" panose="020B0502040204020203" pitchFamily="34" charset="0"/>
              </a:rPr>
              <a:t> Value-adds</a:t>
            </a:r>
            <a:endParaRPr lang="en-US" sz="1200" b="1" dirty="0">
              <a:latin typeface="Segoe UI "/>
              <a:ea typeface="Segoe UI" panose="020B0502040204020203" pitchFamily="34" charset="0"/>
              <a:cs typeface="Segoe UI" panose="020B0502040204020203" pitchFamily="34" charset="0"/>
            </a:endParaRPr>
          </a:p>
        </p:txBody>
      </p:sp>
      <p:sp>
        <p:nvSpPr>
          <p:cNvPr id="43" name="Rectangle 42"/>
          <p:cNvSpPr/>
          <p:nvPr/>
        </p:nvSpPr>
        <p:spPr>
          <a:xfrm>
            <a:off x="1185961" y="4355504"/>
            <a:ext cx="1005403"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Challenges</a:t>
            </a:r>
            <a:endParaRPr lang="en-US" sz="1200" b="1" dirty="0">
              <a:latin typeface="Segoe UI "/>
              <a:ea typeface="Segoe UI" panose="020B0502040204020203" pitchFamily="34" charset="0"/>
              <a:cs typeface="Segoe UI" panose="020B0502040204020203" pitchFamily="34" charset="0"/>
            </a:endParaRPr>
          </a:p>
        </p:txBody>
      </p:sp>
      <p:sp>
        <p:nvSpPr>
          <p:cNvPr id="46" name="Rectangle 45"/>
          <p:cNvSpPr/>
          <p:nvPr/>
        </p:nvSpPr>
        <p:spPr>
          <a:xfrm>
            <a:off x="1185961" y="4938106"/>
            <a:ext cx="1268296" cy="276999"/>
          </a:xfrm>
          <a:prstGeom prst="rect">
            <a:avLst/>
          </a:prstGeom>
        </p:spPr>
        <p:txBody>
          <a:bodyPr wrap="none" anchor="ctr">
            <a:spAutoFit/>
          </a:bodyPr>
          <a:lstStyle/>
          <a:p>
            <a:r>
              <a:rPr lang="en-US" sz="1200" b="1" dirty="0" smtClean="0">
                <a:latin typeface="Segoe UI "/>
                <a:ea typeface="Segoe UI" panose="020B0502040204020203" pitchFamily="34" charset="0"/>
                <a:cs typeface="Segoe UI" panose="020B0502040204020203" pitchFamily="34" charset="0"/>
              </a:rPr>
              <a:t>2019 Roadmap</a:t>
            </a:r>
            <a:endParaRPr lang="en-US" sz="1200" b="1" dirty="0">
              <a:latin typeface="Segoe UI "/>
              <a:ea typeface="Segoe UI" panose="020B0502040204020203" pitchFamily="34" charset="0"/>
              <a:cs typeface="Segoe UI" panose="020B0502040204020203" pitchFamily="34" charset="0"/>
            </a:endParaRPr>
          </a:p>
        </p:txBody>
      </p:sp>
      <p:sp>
        <p:nvSpPr>
          <p:cNvPr id="47" name="Rectangle 46"/>
          <p:cNvSpPr/>
          <p:nvPr/>
        </p:nvSpPr>
        <p:spPr>
          <a:xfrm>
            <a:off x="1185961" y="5520711"/>
            <a:ext cx="886781" cy="276999"/>
          </a:xfrm>
          <a:prstGeom prst="rect">
            <a:avLst/>
          </a:prstGeom>
        </p:spPr>
        <p:txBody>
          <a:bodyPr wrap="none" anchor="ctr">
            <a:spAutoFit/>
          </a:bodyPr>
          <a:lstStyle/>
          <a:p>
            <a:r>
              <a:rPr lang="en-GB" sz="1200" b="1" dirty="0">
                <a:ea typeface="ＭＳ Ｐゴシック"/>
                <a:cs typeface="ＭＳ Ｐゴシック"/>
              </a:rPr>
              <a:t>Appendix</a:t>
            </a:r>
            <a:endParaRPr lang="en-US" sz="1200" b="1" dirty="0">
              <a:latin typeface="Segoe UI "/>
              <a:ea typeface="Segoe UI" panose="020B0502040204020203" pitchFamily="34" charset="0"/>
              <a:cs typeface="Segoe UI" panose="020B0502040204020203" pitchFamily="34" charset="0"/>
            </a:endParaRPr>
          </a:p>
        </p:txBody>
      </p:sp>
      <p:grpSp>
        <p:nvGrpSpPr>
          <p:cNvPr id="9" name="Group 8"/>
          <p:cNvGrpSpPr/>
          <p:nvPr/>
        </p:nvGrpSpPr>
        <p:grpSpPr>
          <a:xfrm>
            <a:off x="724350" y="808535"/>
            <a:ext cx="312393" cy="380603"/>
            <a:chOff x="685799" y="808535"/>
            <a:chExt cx="414337" cy="504805"/>
          </a:xfrm>
        </p:grpSpPr>
        <p:sp>
          <p:nvSpPr>
            <p:cNvPr id="4" name="Round Same Side Corner Rectangle 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24350" y="1391979"/>
            <a:ext cx="312393" cy="380603"/>
            <a:chOff x="838199" y="960935"/>
            <a:chExt cx="414337" cy="504805"/>
          </a:xfrm>
        </p:grpSpPr>
        <p:sp>
          <p:nvSpPr>
            <p:cNvPr id="48" name="Round Same Side Corner Rectangle 47"/>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724350" y="1975423"/>
            <a:ext cx="312393" cy="380603"/>
            <a:chOff x="685799" y="808535"/>
            <a:chExt cx="414337" cy="504805"/>
          </a:xfrm>
        </p:grpSpPr>
        <p:sp>
          <p:nvSpPr>
            <p:cNvPr id="58" name="Round Same Side Corner Rectangle 57"/>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24350" y="2558867"/>
            <a:ext cx="312393" cy="380603"/>
            <a:chOff x="838199" y="960935"/>
            <a:chExt cx="414337" cy="504805"/>
          </a:xfrm>
        </p:grpSpPr>
        <p:sp>
          <p:nvSpPr>
            <p:cNvPr id="61" name="Round Same Side Corner Rectangle 60"/>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3" name="Group 62"/>
          <p:cNvGrpSpPr/>
          <p:nvPr/>
        </p:nvGrpSpPr>
        <p:grpSpPr>
          <a:xfrm>
            <a:off x="724350" y="3142311"/>
            <a:ext cx="312393" cy="380603"/>
            <a:chOff x="685799" y="808535"/>
            <a:chExt cx="414337" cy="504805"/>
          </a:xfrm>
        </p:grpSpPr>
        <p:sp>
          <p:nvSpPr>
            <p:cNvPr id="64" name="Round Same Side Corner Rectangle 63"/>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24350" y="3725755"/>
            <a:ext cx="312393" cy="380603"/>
            <a:chOff x="838199" y="960935"/>
            <a:chExt cx="414337" cy="504805"/>
          </a:xfrm>
        </p:grpSpPr>
        <p:sp>
          <p:nvSpPr>
            <p:cNvPr id="67" name="Round Same Side Corner Rectangle 66"/>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724350" y="4309199"/>
            <a:ext cx="312393" cy="380603"/>
            <a:chOff x="685799" y="808535"/>
            <a:chExt cx="414337" cy="504805"/>
          </a:xfrm>
        </p:grpSpPr>
        <p:sp>
          <p:nvSpPr>
            <p:cNvPr id="70" name="Round Same Side Corner Rectangle 69"/>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724350" y="4892643"/>
            <a:ext cx="312393" cy="380603"/>
            <a:chOff x="838199" y="960935"/>
            <a:chExt cx="414337" cy="504805"/>
          </a:xfrm>
        </p:grpSpPr>
        <p:sp>
          <p:nvSpPr>
            <p:cNvPr id="73" name="Round Same Side Corner Rectangle 72"/>
            <p:cNvSpPr/>
            <p:nvPr/>
          </p:nvSpPr>
          <p:spPr>
            <a:xfrm rot="5400000">
              <a:off x="809624" y="1003799"/>
              <a:ext cx="485775" cy="400049"/>
            </a:xfrm>
            <a:prstGeom prst="round2SameRect">
              <a:avLst>
                <a:gd name="adj1" fmla="val 50000"/>
                <a:gd name="adj2" fmla="val 0"/>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838199" y="960935"/>
              <a:ext cx="0" cy="504805"/>
            </a:xfrm>
            <a:prstGeom prst="line">
              <a:avLst/>
            </a:prstGeom>
            <a:effectLst>
              <a:outerShdw blurRad="50800" dist="38100" algn="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75" name="Group 74"/>
          <p:cNvGrpSpPr/>
          <p:nvPr/>
        </p:nvGrpSpPr>
        <p:grpSpPr>
          <a:xfrm>
            <a:off x="724350" y="5476084"/>
            <a:ext cx="312393" cy="380603"/>
            <a:chOff x="685799" y="808535"/>
            <a:chExt cx="414337" cy="504805"/>
          </a:xfrm>
        </p:grpSpPr>
        <p:sp>
          <p:nvSpPr>
            <p:cNvPr id="76" name="Round Same Side Corner Rectangle 75"/>
            <p:cNvSpPr/>
            <p:nvPr/>
          </p:nvSpPr>
          <p:spPr>
            <a:xfrm rot="5400000">
              <a:off x="657224" y="851399"/>
              <a:ext cx="485775" cy="40004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85799" y="808535"/>
              <a:ext cx="0" cy="504805"/>
            </a:xfrm>
            <a:prstGeom prst="line">
              <a:avLst/>
            </a:prstGeom>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Isosceles Triangle 10"/>
          <p:cNvSpPr/>
          <p:nvPr/>
        </p:nvSpPr>
        <p:spPr>
          <a:xfrm rot="5400000">
            <a:off x="1073287" y="96221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5400000">
            <a:off x="1073287" y="153613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rot="5400000">
            <a:off x="1073287" y="2118310"/>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rot="5400000">
            <a:off x="1073287" y="2692229"/>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rot="5400000">
            <a:off x="1073287" y="3294322"/>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5400000">
            <a:off x="1073287" y="3868241"/>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5400000">
            <a:off x="1073287" y="4450421"/>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1073287" y="5024340"/>
            <a:ext cx="157391" cy="7795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1073287" y="5620235"/>
            <a:ext cx="157391" cy="779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48002" y="1282795"/>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8002" y="1871923"/>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002" y="2436684"/>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8002" y="3025812"/>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48002" y="3610400"/>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8002" y="4199528"/>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48002" y="4764289"/>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8002" y="5353417"/>
            <a:ext cx="77818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4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0" y="2972631"/>
            <a:ext cx="7356079" cy="769441"/>
          </a:xfrm>
          <a:prstGeom prst="rect">
            <a:avLst/>
          </a:prstGeom>
        </p:spPr>
        <p:txBody>
          <a:bodyPr wrap="square">
            <a:spAutoFit/>
          </a:bodyPr>
          <a:lstStyle/>
          <a:p>
            <a:r>
              <a:rPr lang="en-GB" sz="4400" b="1" dirty="0">
                <a:latin typeface="+mj-lt"/>
                <a:ea typeface="ＭＳ Ｐゴシック"/>
                <a:cs typeface="ＭＳ Ｐゴシック"/>
              </a:rPr>
              <a:t>2019 Roadmap</a:t>
            </a:r>
            <a:endParaRPr lang="en-US" sz="4400" b="1" dirty="0">
              <a:latin typeface="+mj-lt"/>
              <a:ea typeface="ＭＳ Ｐゴシック"/>
              <a:cs typeface="ＭＳ Ｐゴシック"/>
            </a:endParaRPr>
          </a:p>
        </p:txBody>
      </p:sp>
    </p:spTree>
    <p:extLst>
      <p:ext uri="{BB962C8B-B14F-4D97-AF65-F5344CB8AC3E}">
        <p14:creationId xmlns:p14="http://schemas.microsoft.com/office/powerpoint/2010/main" val="323046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Digital Advisor Road </a:t>
            </a:r>
            <a:r>
              <a:rPr lang="en-US" sz="1800" b="0" i="0" dirty="0">
                <a:latin typeface="Segoe UI "/>
                <a:ea typeface="Verdana" panose="020B0604030504040204" pitchFamily="34" charset="0"/>
              </a:rPr>
              <a:t>Map 2019</a:t>
            </a:r>
          </a:p>
        </p:txBody>
      </p:sp>
      <p:graphicFrame>
        <p:nvGraphicFramePr>
          <p:cNvPr id="4" name="Diagram 3"/>
          <p:cNvGraphicFramePr/>
          <p:nvPr>
            <p:extLst>
              <p:ext uri="{D42A27DB-BD31-4B8C-83A1-F6EECF244321}">
                <p14:modId xmlns:p14="http://schemas.microsoft.com/office/powerpoint/2010/main" val="3870566354"/>
              </p:ext>
            </p:extLst>
          </p:nvPr>
        </p:nvGraphicFramePr>
        <p:xfrm>
          <a:off x="252805" y="1062098"/>
          <a:ext cx="8637795" cy="679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3230085" y="1883404"/>
            <a:ext cx="2541320"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Support for Balance Inquiry secure PIN conversation flow. </a:t>
            </a:r>
          </a:p>
          <a:p>
            <a:pPr marL="171450" indent="-171450">
              <a:buFont typeface="Arial" panose="020B0604020202020204" pitchFamily="34" charset="0"/>
              <a:buChar char="•"/>
            </a:pPr>
            <a:r>
              <a:rPr lang="en-US" sz="1200" dirty="0" smtClean="0"/>
              <a:t>Echo Show UX for office.</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11" name="Rounded Rectangle 10"/>
          <p:cNvSpPr/>
          <p:nvPr/>
        </p:nvSpPr>
        <p:spPr>
          <a:xfrm>
            <a:off x="751210" y="3175263"/>
            <a:ext cx="7628516" cy="2170999"/>
          </a:xfrm>
          <a:prstGeom prst="roundRect">
            <a:avLst>
              <a:gd name="adj" fmla="val 9752"/>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5"/>
          <p:cNvSpPr/>
          <p:nvPr/>
        </p:nvSpPr>
        <p:spPr>
          <a:xfrm>
            <a:off x="621635" y="3141954"/>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5"/>
          <p:cNvSpPr/>
          <p:nvPr/>
        </p:nvSpPr>
        <p:spPr>
          <a:xfrm rot="10800000">
            <a:off x="8424615" y="4441769"/>
            <a:ext cx="94167" cy="904493"/>
          </a:xfrm>
          <a:custGeom>
            <a:avLst/>
            <a:gdLst>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7" fmla="*/ 385763 w 385763"/>
              <a:gd name="connsiteY7" fmla="*/ 1420333 h 1420333"/>
              <a:gd name="connsiteX0" fmla="*/ 385763 w 385763"/>
              <a:gd name="connsiteY0" fmla="*/ 1420333 h 1420333"/>
              <a:gd name="connsiteX1" fmla="*/ 192881 w 385763"/>
              <a:gd name="connsiteY1" fmla="*/ 1273886 h 1420333"/>
              <a:gd name="connsiteX2" fmla="*/ 192882 w 385763"/>
              <a:gd name="connsiteY2" fmla="*/ 687864 h 1420333"/>
              <a:gd name="connsiteX3" fmla="*/ 0 w 385763"/>
              <a:gd name="connsiteY3" fmla="*/ 541417 h 1420333"/>
              <a:gd name="connsiteX4" fmla="*/ 192882 w 385763"/>
              <a:gd name="connsiteY4" fmla="*/ 394970 h 1420333"/>
              <a:gd name="connsiteX5" fmla="*/ 192882 w 385763"/>
              <a:gd name="connsiteY5" fmla="*/ 146447 h 1420333"/>
              <a:gd name="connsiteX6" fmla="*/ 385764 w 385763"/>
              <a:gd name="connsiteY6"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127388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 name="connsiteX0" fmla="*/ 385763 w 385764"/>
              <a:gd name="connsiteY0" fmla="*/ 1420333 h 1420333"/>
              <a:gd name="connsiteX1" fmla="*/ 192881 w 385764"/>
              <a:gd name="connsiteY1" fmla="*/ 1273886 h 1420333"/>
              <a:gd name="connsiteX2" fmla="*/ 192882 w 385764"/>
              <a:gd name="connsiteY2" fmla="*/ 687864 h 1420333"/>
              <a:gd name="connsiteX3" fmla="*/ 0 w 385764"/>
              <a:gd name="connsiteY3" fmla="*/ 541417 h 1420333"/>
              <a:gd name="connsiteX4" fmla="*/ 192882 w 385764"/>
              <a:gd name="connsiteY4" fmla="*/ 394970 h 1420333"/>
              <a:gd name="connsiteX5" fmla="*/ 192882 w 385764"/>
              <a:gd name="connsiteY5" fmla="*/ 146447 h 1420333"/>
              <a:gd name="connsiteX6" fmla="*/ 385764 w 385764"/>
              <a:gd name="connsiteY6" fmla="*/ 0 h 1420333"/>
              <a:gd name="connsiteX7" fmla="*/ 385763 w 385764"/>
              <a:gd name="connsiteY7" fmla="*/ 1420333 h 1420333"/>
              <a:gd name="connsiteX0" fmla="*/ 192881 w 385764"/>
              <a:gd name="connsiteY0" fmla="*/ 988136 h 1420333"/>
              <a:gd name="connsiteX1" fmla="*/ 192882 w 385764"/>
              <a:gd name="connsiteY1" fmla="*/ 687864 h 1420333"/>
              <a:gd name="connsiteX2" fmla="*/ 0 w 385764"/>
              <a:gd name="connsiteY2" fmla="*/ 541417 h 1420333"/>
              <a:gd name="connsiteX3" fmla="*/ 192882 w 385764"/>
              <a:gd name="connsiteY3" fmla="*/ 394970 h 1420333"/>
              <a:gd name="connsiteX4" fmla="*/ 192882 w 385764"/>
              <a:gd name="connsiteY4" fmla="*/ 146447 h 1420333"/>
              <a:gd name="connsiteX5" fmla="*/ 385764 w 385764"/>
              <a:gd name="connsiteY5" fmla="*/ 0 h 14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4" h="1420333" stroke="0" extrusionOk="0">
                <a:moveTo>
                  <a:pt x="385763" y="1420333"/>
                </a:moveTo>
                <a:cubicBezTo>
                  <a:pt x="279237" y="1420333"/>
                  <a:pt x="192881" y="1354766"/>
                  <a:pt x="192881" y="1273886"/>
                </a:cubicBezTo>
                <a:cubicBezTo>
                  <a:pt x="192881" y="1078545"/>
                  <a:pt x="192882" y="883205"/>
                  <a:pt x="192882" y="687864"/>
                </a:cubicBezTo>
                <a:cubicBezTo>
                  <a:pt x="192882" y="606984"/>
                  <a:pt x="106526" y="541417"/>
                  <a:pt x="0" y="541417"/>
                </a:cubicBezTo>
                <a:cubicBezTo>
                  <a:pt x="106526" y="541417"/>
                  <a:pt x="192882" y="475850"/>
                  <a:pt x="192882" y="394970"/>
                </a:cubicBezTo>
                <a:lnTo>
                  <a:pt x="192882" y="146447"/>
                </a:lnTo>
                <a:cubicBezTo>
                  <a:pt x="192882" y="65567"/>
                  <a:pt x="279238" y="0"/>
                  <a:pt x="385764" y="0"/>
                </a:cubicBezTo>
                <a:cubicBezTo>
                  <a:pt x="385764" y="473444"/>
                  <a:pt x="385763" y="946889"/>
                  <a:pt x="385763" y="1420333"/>
                </a:cubicBezTo>
                <a:close/>
              </a:path>
              <a:path w="385764" h="1420333" fill="none">
                <a:moveTo>
                  <a:pt x="192881" y="988136"/>
                </a:moveTo>
                <a:cubicBezTo>
                  <a:pt x="192881" y="792795"/>
                  <a:pt x="225029" y="762317"/>
                  <a:pt x="192882" y="687864"/>
                </a:cubicBezTo>
                <a:cubicBezTo>
                  <a:pt x="160735" y="613411"/>
                  <a:pt x="106526" y="541417"/>
                  <a:pt x="0" y="541417"/>
                </a:cubicBezTo>
                <a:cubicBezTo>
                  <a:pt x="106526" y="541417"/>
                  <a:pt x="192882" y="475850"/>
                  <a:pt x="192882" y="394970"/>
                </a:cubicBezTo>
                <a:lnTo>
                  <a:pt x="192882" y="146447"/>
                </a:lnTo>
                <a:cubicBezTo>
                  <a:pt x="192882" y="65567"/>
                  <a:pt x="279238" y="0"/>
                  <a:pt x="385764" y="0"/>
                </a:cubicBez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p:cNvSpPr/>
          <p:nvPr/>
        </p:nvSpPr>
        <p:spPr>
          <a:xfrm>
            <a:off x="903914" y="3299548"/>
            <a:ext cx="7298738" cy="1785104"/>
          </a:xfrm>
          <a:prstGeom prst="rect">
            <a:avLst/>
          </a:prstGeom>
        </p:spPr>
        <p:txBody>
          <a:bodyPr wrap="square">
            <a:spAutoFit/>
          </a:bodyPr>
          <a:lstStyle/>
          <a:p>
            <a:pPr algn="ctr"/>
            <a:r>
              <a:rPr lang="en-US" sz="1400" b="1" dirty="0" smtClean="0">
                <a:solidFill>
                  <a:schemeClr val="bg1"/>
                </a:solidFill>
                <a:latin typeface="+mj-lt"/>
              </a:rPr>
              <a:t>Tech Pipeline for 2019</a:t>
            </a:r>
          </a:p>
          <a:p>
            <a:pPr marL="171450" indent="-171450">
              <a:spcBef>
                <a:spcPts val="600"/>
              </a:spcBef>
              <a:buFont typeface="Arial" panose="020B0604020202020204" pitchFamily="34" charset="0"/>
              <a:buChar char="•"/>
            </a:pPr>
            <a:r>
              <a:rPr lang="en-US" sz="1200" dirty="0" smtClean="0">
                <a:solidFill>
                  <a:schemeClr val="bg1"/>
                </a:solidFill>
              </a:rPr>
              <a:t>Node 10.X upgrade.</a:t>
            </a:r>
          </a:p>
          <a:p>
            <a:pPr marL="171450" indent="-171450">
              <a:spcBef>
                <a:spcPts val="600"/>
              </a:spcBef>
              <a:buFont typeface="Arial" panose="020B0604020202020204" pitchFamily="34" charset="0"/>
              <a:buChar char="•"/>
            </a:pPr>
            <a:r>
              <a:rPr lang="en-US" sz="1200" dirty="0" smtClean="0">
                <a:solidFill>
                  <a:schemeClr val="bg1"/>
                </a:solidFill>
              </a:rPr>
              <a:t>Automate the interaction model utterance profiler testing.</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solidFill>
                  <a:schemeClr val="bg1"/>
                </a:solidFill>
              </a:rPr>
              <a:t>Mock service creation for the new service in the future.</a:t>
            </a:r>
          </a:p>
          <a:p>
            <a:pPr marL="171450" indent="-171450">
              <a:spcBef>
                <a:spcPts val="600"/>
              </a:spcBef>
              <a:buFont typeface="Arial" panose="020B0604020202020204" pitchFamily="34" charset="0"/>
              <a:buChar char="•"/>
            </a:pPr>
            <a:r>
              <a:rPr lang="en-US" sz="1200" dirty="0" smtClean="0">
                <a:solidFill>
                  <a:schemeClr val="bg1"/>
                </a:solidFill>
              </a:rPr>
              <a:t>Setup Sonar Cube environment for automating the code quality and coverage check</a:t>
            </a:r>
          </a:p>
          <a:p>
            <a:pPr marL="171450" indent="-171450">
              <a:spcBef>
                <a:spcPts val="600"/>
              </a:spcBef>
              <a:buFont typeface="Arial" panose="020B0604020202020204" pitchFamily="34" charset="0"/>
              <a:buChar char="•"/>
            </a:pPr>
            <a:endParaRPr lang="en-US" sz="1200" b="1" dirty="0">
              <a:solidFill>
                <a:schemeClr val="bg1"/>
              </a:solidFill>
            </a:endParaRPr>
          </a:p>
          <a:p>
            <a:endParaRPr lang="en-US" sz="1100" b="1" i="1" dirty="0">
              <a:solidFill>
                <a:schemeClr val="bg1"/>
              </a:solidFill>
              <a:latin typeface="+mj-lt"/>
            </a:endParaRPr>
          </a:p>
        </p:txBody>
      </p:sp>
      <p:sp>
        <p:nvSpPr>
          <p:cNvPr id="17" name="OTLSHAPE_M_86d1b29883c747efa6bf807cb94d7b65_Date"/>
          <p:cNvSpPr txBox="1"/>
          <p:nvPr>
            <p:custDataLst>
              <p:tags r:id="rId1"/>
            </p:custDataLst>
          </p:nvPr>
        </p:nvSpPr>
        <p:spPr>
          <a:xfrm>
            <a:off x="6150885" y="2029222"/>
            <a:ext cx="2380730" cy="184666"/>
          </a:xfrm>
          <a:prstGeom prst="rect">
            <a:avLst/>
          </a:prstGeom>
          <a:noFill/>
        </p:spPr>
        <p:txBody>
          <a:bodyPr vert="horz" wrap="square" lIns="0" tIns="0" rIns="0" bIns="0" rtlCol="0" anchor="ctr" anchorCtr="0">
            <a:spAutoFit/>
          </a:bodyPr>
          <a:lstStyle/>
          <a:p>
            <a:pPr marL="171450" indent="-171450">
              <a:buFont typeface="Wingdings" panose="05000000000000000000" pitchFamily="2" charset="2"/>
              <a:buChar char="§"/>
            </a:pPr>
            <a:r>
              <a:rPr lang="en-US" sz="1200" dirty="0" smtClean="0"/>
              <a:t>Transaction Use Cases</a:t>
            </a:r>
          </a:p>
        </p:txBody>
      </p:sp>
      <p:sp>
        <p:nvSpPr>
          <p:cNvPr id="18" name="TextBox 17"/>
          <p:cNvSpPr txBox="1"/>
          <p:nvPr/>
        </p:nvSpPr>
        <p:spPr>
          <a:xfrm>
            <a:off x="605108" y="1892047"/>
            <a:ext cx="236319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Alexa Skill Submission for certification</a:t>
            </a:r>
            <a:endParaRPr lang="en-US" sz="1200" dirty="0"/>
          </a:p>
          <a:p>
            <a:endParaRPr lang="en-US" sz="1200" dirty="0" smtClean="0"/>
          </a:p>
        </p:txBody>
      </p:sp>
    </p:spTree>
    <p:extLst>
      <p:ext uri="{BB962C8B-B14F-4D97-AF65-F5344CB8AC3E}">
        <p14:creationId xmlns:p14="http://schemas.microsoft.com/office/powerpoint/2010/main" val="213682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395" y="5989"/>
            <a:ext cx="7830186" cy="484185"/>
          </a:xfrm>
        </p:spPr>
        <p:txBody>
          <a:bodyPr>
            <a:normAutofit/>
          </a:bodyPr>
          <a:lstStyle/>
          <a:p>
            <a:r>
              <a:rPr lang="en-US" sz="1800" b="0" i="0" dirty="0" smtClean="0">
                <a:latin typeface="Segoe UI "/>
                <a:ea typeface="Verdana" panose="020B0604030504040204" pitchFamily="34" charset="0"/>
              </a:rPr>
              <a:t>Previous Review – Actionable Status</a:t>
            </a:r>
            <a:endParaRPr lang="en-US" sz="1800" b="0" i="0" dirty="0">
              <a:latin typeface="Segoe UI "/>
              <a:ea typeface="Verdana" panose="020B0604030504040204"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val="3808397299"/>
              </p:ext>
            </p:extLst>
          </p:nvPr>
        </p:nvGraphicFramePr>
        <p:xfrm>
          <a:off x="182880" y="764704"/>
          <a:ext cx="8778240" cy="689200"/>
        </p:xfrm>
        <a:graphic>
          <a:graphicData uri="http://schemas.openxmlformats.org/drawingml/2006/table">
            <a:tbl>
              <a:tblPr firstRow="1" bandRow="1">
                <a:tableStyleId>{93296810-A885-4BE3-A3E7-6D5BEEA58F35}</a:tableStyleId>
              </a:tblPr>
              <a:tblGrid>
                <a:gridCol w="597049">
                  <a:extLst>
                    <a:ext uri="{9D8B030D-6E8A-4147-A177-3AD203B41FA5}">
                      <a16:colId xmlns:a16="http://schemas.microsoft.com/office/drawing/2014/main" val="20000"/>
                    </a:ext>
                  </a:extLst>
                </a:gridCol>
                <a:gridCol w="1317812">
                  <a:extLst>
                    <a:ext uri="{9D8B030D-6E8A-4147-A177-3AD203B41FA5}">
                      <a16:colId xmlns:a16="http://schemas.microsoft.com/office/drawing/2014/main" val="20001"/>
                    </a:ext>
                  </a:extLst>
                </a:gridCol>
                <a:gridCol w="1183341">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363532">
                  <a:extLst>
                    <a:ext uri="{9D8B030D-6E8A-4147-A177-3AD203B41FA5}">
                      <a16:colId xmlns:a16="http://schemas.microsoft.com/office/drawing/2014/main" val="20005"/>
                    </a:ext>
                  </a:extLst>
                </a:gridCol>
                <a:gridCol w="1102659">
                  <a:extLst>
                    <a:ext uri="{9D8B030D-6E8A-4147-A177-3AD203B41FA5}">
                      <a16:colId xmlns:a16="http://schemas.microsoft.com/office/drawing/2014/main" val="20006"/>
                    </a:ext>
                  </a:extLst>
                </a:gridCol>
                <a:gridCol w="825649">
                  <a:extLst>
                    <a:ext uri="{9D8B030D-6E8A-4147-A177-3AD203B41FA5}">
                      <a16:colId xmlns:a16="http://schemas.microsoft.com/office/drawing/2014/main" val="20007"/>
                    </a:ext>
                  </a:extLst>
                </a:gridCol>
              </a:tblGrid>
              <a:tr h="689200">
                <a:tc>
                  <a:txBody>
                    <a:bodyPr/>
                    <a:lstStyle/>
                    <a:p>
                      <a:pPr algn="ctr"/>
                      <a:r>
                        <a:rPr lang="en-US" sz="1200" dirty="0" smtClean="0">
                          <a:latin typeface="+mj-lt"/>
                          <a:cs typeface="Calibri" panose="020F0502020204030204" pitchFamily="34" charset="0"/>
                        </a:rPr>
                        <a:t>#</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Actions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Review 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Responsibility</a:t>
                      </a:r>
                      <a:endParaRPr lang="en-US" sz="1200" b="1" dirty="0" smtClean="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j-lt"/>
                          <a:cs typeface="Calibri" panose="020F0502020204030204" pitchFamily="34" charset="0"/>
                        </a:rPr>
                        <a:t>Target Date</a:t>
                      </a:r>
                      <a:endParaRPr lang="en-US" sz="1200" kern="1200" dirty="0" smtClean="0">
                        <a:solidFill>
                          <a:schemeClr val="dk1"/>
                        </a:solidFill>
                        <a:latin typeface="+mj-lt"/>
                        <a:ea typeface="+mn-ea"/>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Actual C</a:t>
                      </a:r>
                      <a:r>
                        <a:rPr lang="en-US" sz="1200" baseline="0" dirty="0" smtClean="0">
                          <a:latin typeface="+mj-lt"/>
                          <a:cs typeface="Calibri" panose="020F0502020204030204" pitchFamily="34" charset="0"/>
                        </a:rPr>
                        <a:t>losure </a:t>
                      </a:r>
                      <a:r>
                        <a:rPr lang="en-US" sz="1200" dirty="0" smtClean="0">
                          <a:latin typeface="+mj-lt"/>
                          <a:cs typeface="Calibri" panose="020F0502020204030204" pitchFamily="34" charset="0"/>
                        </a:rPr>
                        <a:t>Date</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algn="ctr"/>
                      <a:r>
                        <a:rPr lang="en-US" sz="1200" dirty="0" smtClean="0">
                          <a:latin typeface="+mj-lt"/>
                          <a:cs typeface="Calibri" panose="020F0502020204030204" pitchFamily="34" charset="0"/>
                        </a:rPr>
                        <a:t>Status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tc>
                  <a:txBody>
                    <a:bodyPr/>
                    <a:lstStyle/>
                    <a:p>
                      <a:pPr marL="0" algn="ctr"/>
                      <a:r>
                        <a:rPr lang="en-US" sz="1200" dirty="0" smtClean="0">
                          <a:latin typeface="+mj-lt"/>
                          <a:cs typeface="Calibri" panose="020F0502020204030204" pitchFamily="34" charset="0"/>
                        </a:rPr>
                        <a:t>Remarks</a:t>
                      </a:r>
                      <a:endParaRPr lang="en-US" sz="1200" b="1" dirty="0">
                        <a:latin typeface="+mj-lt"/>
                        <a:ea typeface="Verdana" panose="020B0604030504040204" pitchFamily="34" charset="0"/>
                        <a:cs typeface="Calibri" panose="020F0502020204030204" pitchFamily="34" charset="0"/>
                      </a:endParaRPr>
                    </a:p>
                  </a:txBody>
                  <a:tcPr anchor="ctr">
                    <a:solidFill>
                      <a:srgbClr val="0B3CA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578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Accolades</a:t>
            </a:r>
            <a:endParaRPr lang="en-US" dirty="0"/>
          </a:p>
        </p:txBody>
      </p:sp>
      <p:sp>
        <p:nvSpPr>
          <p:cNvPr id="2" name="Rounded Rectangular Callout 1"/>
          <p:cNvSpPr/>
          <p:nvPr/>
        </p:nvSpPr>
        <p:spPr>
          <a:xfrm>
            <a:off x="285749" y="611235"/>
            <a:ext cx="8558214" cy="2185987"/>
          </a:xfrm>
          <a:prstGeom prst="wedgeRoundRectCallout">
            <a:avLst>
              <a:gd name="adj1" fmla="val -34025"/>
              <a:gd name="adj2" fmla="val 59886"/>
              <a:gd name="adj3" fmla="val 16667"/>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Blandford, Scott M, EVP, Chief Digital Officer </a:t>
            </a:r>
            <a:r>
              <a:rPr lang="en-US" sz="1400" dirty="0"/>
              <a:t>after </a:t>
            </a:r>
            <a:r>
              <a:rPr lang="en-US" sz="1400" dirty="0" smtClean="0"/>
              <a:t>TIAA Alexa Skill release</a:t>
            </a:r>
            <a:endParaRPr lang="en-US" sz="1400" dirty="0"/>
          </a:p>
          <a:p>
            <a:pPr>
              <a:spcBef>
                <a:spcPts val="600"/>
              </a:spcBef>
            </a:pPr>
            <a:r>
              <a:rPr lang="en-US" sz="1400" i="1" dirty="0"/>
              <a:t>FANTASTIC step forward</a:t>
            </a:r>
            <a:r>
              <a:rPr lang="en-US" sz="1400" i="1" dirty="0" smtClean="0"/>
              <a:t>!!!</a:t>
            </a:r>
          </a:p>
          <a:p>
            <a:pPr>
              <a:spcBef>
                <a:spcPts val="600"/>
              </a:spcBef>
            </a:pPr>
            <a:endParaRPr lang="en-US" sz="1400" dirty="0"/>
          </a:p>
          <a:p>
            <a:pPr>
              <a:spcBef>
                <a:spcPts val="600"/>
              </a:spcBef>
            </a:pPr>
            <a:r>
              <a:rPr lang="en-US" sz="1400" b="1" dirty="0" smtClean="0"/>
              <a:t>Weil, Lisa, MD, </a:t>
            </a:r>
            <a:r>
              <a:rPr lang="en-US" sz="1400" dirty="0" smtClean="0"/>
              <a:t>after TIAA Alexa </a:t>
            </a:r>
            <a:r>
              <a:rPr lang="en-US" sz="1400" dirty="0" err="1" smtClean="0"/>
              <a:t>SKill</a:t>
            </a:r>
            <a:r>
              <a:rPr lang="en-US" sz="1400" dirty="0" smtClean="0"/>
              <a:t> release</a:t>
            </a:r>
            <a:r>
              <a:rPr lang="en-US" sz="1400" b="1" dirty="0" smtClean="0"/>
              <a:t/>
            </a:r>
            <a:br>
              <a:rPr lang="en-US" sz="1400" b="1" dirty="0" smtClean="0"/>
            </a:br>
            <a:r>
              <a:rPr lang="en-US" sz="1400" i="1" dirty="0"/>
              <a:t>Great milestone - congrats to this awesome team!!</a:t>
            </a:r>
          </a:p>
        </p:txBody>
      </p:sp>
      <p:sp>
        <p:nvSpPr>
          <p:cNvPr id="6" name="Rounded Rectangular Callout 5"/>
          <p:cNvSpPr/>
          <p:nvPr/>
        </p:nvSpPr>
        <p:spPr>
          <a:xfrm>
            <a:off x="285749" y="3100388"/>
            <a:ext cx="8558214" cy="2897339"/>
          </a:xfrm>
          <a:prstGeom prst="wedgeRoundRectCallout">
            <a:avLst>
              <a:gd name="adj1" fmla="val -34192"/>
              <a:gd name="adj2" fmla="val 56697"/>
              <a:gd name="adj3" fmla="val 16667"/>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Porter, </a:t>
            </a:r>
            <a:r>
              <a:rPr lang="en-US" sz="1400" b="1" dirty="0" err="1"/>
              <a:t>Zsa-Zsa</a:t>
            </a:r>
            <a:r>
              <a:rPr lang="en-US" sz="1400" b="1" dirty="0"/>
              <a:t> , </a:t>
            </a:r>
            <a:r>
              <a:rPr lang="en-US" sz="1400" b="1" dirty="0" err="1"/>
              <a:t>Sr</a:t>
            </a:r>
            <a:r>
              <a:rPr lang="en-US" sz="1400" b="1" dirty="0"/>
              <a:t> </a:t>
            </a:r>
            <a:r>
              <a:rPr lang="en-US" sz="1400" b="1" dirty="0" smtClean="0"/>
              <a:t>Dir, Digital Product Management, TIAA </a:t>
            </a:r>
            <a:endParaRPr lang="en-US" sz="1400" i="1" dirty="0"/>
          </a:p>
          <a:p>
            <a:pPr>
              <a:spcBef>
                <a:spcPts val="600"/>
              </a:spcBef>
            </a:pPr>
            <a:r>
              <a:rPr lang="en-US" sz="1400" i="1" dirty="0"/>
              <a:t>“I am excited to announce that our Alexa Skill is now LIVE in the Amazon Marketplace! With the new skill, users can find local TIAA advisor, get a market quote, and find important tax information. A big THANK YOU to the entire Alexa pilot team for making this idea a reality.”</a:t>
            </a:r>
          </a:p>
        </p:txBody>
      </p:sp>
    </p:spTree>
    <p:extLst>
      <p:ext uri="{BB962C8B-B14F-4D97-AF65-F5344CB8AC3E}">
        <p14:creationId xmlns:p14="http://schemas.microsoft.com/office/powerpoint/2010/main" val="489594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24</a:t>
            </a:fld>
            <a:endParaRPr lang="en-US" dirty="0">
              <a:solidFill>
                <a:srgbClr val="000000">
                  <a:tint val="75000"/>
                </a:srgbClr>
              </a:solidFill>
            </a:endParaRPr>
          </a:p>
        </p:txBody>
      </p:sp>
      <p:sp>
        <p:nvSpPr>
          <p:cNvPr id="5" name="Title 1"/>
          <p:cNvSpPr>
            <a:spLocks noGrp="1"/>
          </p:cNvSpPr>
          <p:nvPr>
            <p:ph type="title"/>
          </p:nvPr>
        </p:nvSpPr>
        <p:spPr>
          <a:xfrm>
            <a:off x="0" y="2093915"/>
            <a:ext cx="7407275" cy="2378075"/>
          </a:xfrm>
          <a:solidFill>
            <a:srgbClr val="00B0F0"/>
          </a:solidFill>
        </p:spPr>
        <p:txBody>
          <a:bodyPr>
            <a:normAutofit/>
          </a:bodyPr>
          <a:lstStyle/>
          <a:p>
            <a:pPr eaLnBrk="1" hangingPunct="1"/>
            <a:r>
              <a:rPr lang="en-GB" sz="4400" i="0" kern="1200" dirty="0">
                <a:solidFill>
                  <a:schemeClr val="tx1"/>
                </a:solidFill>
                <a:latin typeface="+mj-lt"/>
                <a:ea typeface="ＭＳ Ｐゴシック"/>
                <a:cs typeface="ＭＳ Ｐゴシック"/>
              </a:rPr>
              <a:t>Appendix</a:t>
            </a:r>
          </a:p>
        </p:txBody>
      </p:sp>
    </p:spTree>
    <p:extLst>
      <p:ext uri="{BB962C8B-B14F-4D97-AF65-F5344CB8AC3E}">
        <p14:creationId xmlns:p14="http://schemas.microsoft.com/office/powerpoint/2010/main" val="310491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 office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2" descr="cid:image008.jpg@01D54ECF.C94903E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13655" y="1370205"/>
            <a:ext cx="381000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3" descr="image0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461" y="3503805"/>
            <a:ext cx="371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82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nearest advisor list view from Echo Show</a:t>
            </a:r>
            <a:endParaRPr lang="en-US" dirty="0"/>
          </a:p>
        </p:txBody>
      </p:sp>
      <p:pic>
        <p:nvPicPr>
          <p:cNvPr id="4098" name="Picture 5" descr="image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85" y="1362204"/>
            <a:ext cx="780097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00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lstStyle/>
          <a:p>
            <a:r>
              <a:rPr lang="en-US" dirty="0" smtClean="0"/>
              <a:t>TIAA Trivia Question view from Echo Show</a:t>
            </a:r>
            <a:endParaRPr lang="en-US" dirty="0"/>
          </a:p>
        </p:txBody>
      </p:sp>
      <p:pic>
        <p:nvPicPr>
          <p:cNvPr id="5122" name="Picture 6" descr="image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29" y="1287652"/>
            <a:ext cx="77152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2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fontScale="90000"/>
          </a:bodyPr>
          <a:lstStyle/>
          <a:p>
            <a:r>
              <a:rPr lang="en-US" dirty="0" smtClean="0"/>
              <a:t>TIAA Tax form availability &amp; Balance Inquiry Conversation </a:t>
            </a:r>
            <a:r>
              <a:rPr lang="en-US" dirty="0"/>
              <a:t>F</a:t>
            </a:r>
            <a:r>
              <a:rPr lang="en-US" dirty="0" smtClean="0"/>
              <a:t>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0" name="Picture 1"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077" y="1275085"/>
            <a:ext cx="37147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92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Market Quote and Performance conversation flow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4" name="Picture 4" descr="image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586820"/>
            <a:ext cx="36957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99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rot="5400000">
            <a:off x="3728310" y="-604228"/>
            <a:ext cx="2171235" cy="7923162"/>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7" name="Slide Number Placeholder 4"/>
          <p:cNvSpPr txBox="1">
            <a:spLocks/>
          </p:cNvSpPr>
          <p:nvPr/>
        </p:nvSpPr>
        <p:spPr>
          <a:xfrm>
            <a:off x="306751" y="6490741"/>
            <a:ext cx="649948"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00000">
                    <a:tint val="75000"/>
                  </a:srgbClr>
                </a:solidFill>
              </a:rPr>
              <a:t>#</a:t>
            </a:r>
            <a:fld id="{1FEA9ED0-9C3F-416F-87A7-7224DF63F4A3}" type="slidenum">
              <a:rPr lang="en-US" smtClean="0">
                <a:solidFill>
                  <a:srgbClr val="000000">
                    <a:tint val="75000"/>
                  </a:srgbClr>
                </a:solidFill>
              </a:rPr>
              <a:pPr algn="l"/>
              <a:t>3</a:t>
            </a:fld>
            <a:endParaRPr lang="en-US" dirty="0">
              <a:solidFill>
                <a:srgbClr val="000000">
                  <a:tint val="75000"/>
                </a:srgbClr>
              </a:solidFill>
            </a:endParaRPr>
          </a:p>
        </p:txBody>
      </p:sp>
      <p:sp>
        <p:nvSpPr>
          <p:cNvPr id="2" name="Round Same Side Corner Rectangle 1"/>
          <p:cNvSpPr/>
          <p:nvPr/>
        </p:nvSpPr>
        <p:spPr>
          <a:xfrm rot="5400000">
            <a:off x="3143287" y="-992258"/>
            <a:ext cx="2388358" cy="8674940"/>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4" name="Rectangle 3"/>
          <p:cNvSpPr/>
          <p:nvPr/>
        </p:nvSpPr>
        <p:spPr>
          <a:xfrm>
            <a:off x="0" y="2972631"/>
            <a:ext cx="8674936" cy="707886"/>
          </a:xfrm>
          <a:prstGeom prst="rect">
            <a:avLst/>
          </a:prstGeom>
        </p:spPr>
        <p:txBody>
          <a:bodyPr wrap="square">
            <a:spAutoFit/>
          </a:bodyPr>
          <a:lstStyle/>
          <a:p>
            <a:r>
              <a:rPr lang="en-GB" sz="4000" b="1" dirty="0" smtClean="0">
                <a:latin typeface="+mj-lt"/>
                <a:ea typeface="ＭＳ Ｐゴシック"/>
                <a:cs typeface="ＭＳ Ｐゴシック"/>
              </a:rPr>
              <a:t>TIAA Alexa Skill – </a:t>
            </a:r>
            <a:r>
              <a:rPr lang="en-US" sz="4000" b="1" dirty="0" smtClean="0">
                <a:latin typeface="Segoe UI "/>
                <a:ea typeface="Segoe UI" panose="020B0502040204020203" pitchFamily="34" charset="0"/>
                <a:cs typeface="Segoe UI" panose="020B0502040204020203" pitchFamily="34" charset="0"/>
              </a:rPr>
              <a:t>User Experience</a:t>
            </a:r>
            <a:endParaRPr lang="en-US" sz="4000" b="1" dirty="0">
              <a:latin typeface="+mj-lt"/>
              <a:ea typeface="ＭＳ Ｐゴシック"/>
              <a:cs typeface="ＭＳ Ｐゴシック"/>
            </a:endParaRPr>
          </a:p>
        </p:txBody>
      </p:sp>
    </p:spTree>
    <p:extLst>
      <p:ext uri="{BB962C8B-B14F-4D97-AF65-F5344CB8AC3E}">
        <p14:creationId xmlns:p14="http://schemas.microsoft.com/office/powerpoint/2010/main" val="3242232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Screenshots (if any)</a:t>
            </a:r>
            <a:endParaRPr lang="en-US" dirty="0"/>
          </a:p>
        </p:txBody>
      </p:sp>
      <p:sp>
        <p:nvSpPr>
          <p:cNvPr id="3" name="Title 2"/>
          <p:cNvSpPr>
            <a:spLocks noGrp="1"/>
          </p:cNvSpPr>
          <p:nvPr>
            <p:ph type="title"/>
          </p:nvPr>
        </p:nvSpPr>
        <p:spPr/>
        <p:txBody>
          <a:bodyPr>
            <a:normAutofit/>
          </a:bodyPr>
          <a:lstStyle/>
          <a:p>
            <a:r>
              <a:rPr lang="en-US" dirty="0" smtClean="0"/>
              <a:t>TIAA Alexa Skill Companion App View</a:t>
            </a: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71" y="787656"/>
            <a:ext cx="5040998" cy="5159146"/>
          </a:xfrm>
          <a:prstGeom prst="rect">
            <a:avLst/>
          </a:prstGeom>
        </p:spPr>
      </p:pic>
    </p:spTree>
    <p:extLst>
      <p:ext uri="{BB962C8B-B14F-4D97-AF65-F5344CB8AC3E}">
        <p14:creationId xmlns:p14="http://schemas.microsoft.com/office/powerpoint/2010/main" val="310463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04201" y="3000375"/>
            <a:ext cx="2108782" cy="523220"/>
          </a:xfrm>
          <a:prstGeom prst="rect">
            <a:avLst/>
          </a:prstGeom>
          <a:noFill/>
        </p:spPr>
        <p:txBody>
          <a:bodyPr wrap="none" rtlCol="0">
            <a:spAutoFit/>
          </a:bodyPr>
          <a:lstStyle/>
          <a:p>
            <a:r>
              <a:rPr lang="en-US" sz="2800" b="1" dirty="0" smtClean="0">
                <a:solidFill>
                  <a:srgbClr val="0070C0"/>
                </a:solidFill>
                <a:latin typeface="Segoe UI "/>
              </a:rPr>
              <a:t>Thank You!</a:t>
            </a:r>
            <a:endParaRPr lang="en-US" sz="2800" b="1" dirty="0">
              <a:solidFill>
                <a:srgbClr val="0070C0"/>
              </a:solidFill>
              <a:latin typeface="Segoe UI "/>
            </a:endParaRPr>
          </a:p>
        </p:txBody>
      </p:sp>
    </p:spTree>
    <p:extLst>
      <p:ext uri="{BB962C8B-B14F-4D97-AF65-F5344CB8AC3E}">
        <p14:creationId xmlns:p14="http://schemas.microsoft.com/office/powerpoint/2010/main" val="1658094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9733" y="878089"/>
            <a:ext cx="6351586" cy="4842205"/>
            <a:chOff x="1230547" y="1028214"/>
            <a:chExt cx="6351586" cy="4842205"/>
          </a:xfrm>
        </p:grpSpPr>
        <p:sp>
          <p:nvSpPr>
            <p:cNvPr id="8" name="Bent-Up Arrow 7"/>
            <p:cNvSpPr/>
            <p:nvPr/>
          </p:nvSpPr>
          <p:spPr>
            <a:xfrm rot="5400000">
              <a:off x="1428739"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1230547"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10" name="Freeform 9"/>
            <p:cNvSpPr/>
            <p:nvPr/>
          </p:nvSpPr>
          <p:spPr>
            <a:xfrm>
              <a:off x="2489851"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1" name="Bent-Up Arrow 10"/>
            <p:cNvSpPr/>
            <p:nvPr/>
          </p:nvSpPr>
          <p:spPr>
            <a:xfrm rot="5400000">
              <a:off x="2472836"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2274644"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80000"/>
              </a:srgbClr>
            </a:solidFill>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47" name="Rectangle 46"/>
            <p:cNvSpPr/>
            <p:nvPr/>
          </p:nvSpPr>
          <p:spPr>
            <a:xfrm>
              <a:off x="3533947"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3516932" y="3837827"/>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3318740"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70000"/>
              </a:srgbClr>
            </a:solidFill>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87818" tIns="187818" rIns="187818" bIns="187818" numCol="1" spcCol="1270" anchor="ctr" anchorCtr="0">
              <a:noAutofit/>
            </a:bodyPr>
            <a:lstStyle/>
            <a:p>
              <a:pPr lvl="0" algn="ctr" defTabSz="1689100">
                <a:lnSpc>
                  <a:spcPct val="90000"/>
                </a:lnSpc>
                <a:spcBef>
                  <a:spcPct val="0"/>
                </a:spcBef>
                <a:spcAft>
                  <a:spcPct val="35000"/>
                </a:spcAft>
              </a:pPr>
              <a:endParaRPr lang="en-US" sz="3800" kern="1200" dirty="0"/>
            </a:p>
          </p:txBody>
        </p:sp>
        <p:sp>
          <p:nvSpPr>
            <p:cNvPr id="50" name="Rectangle 49"/>
            <p:cNvSpPr/>
            <p:nvPr/>
          </p:nvSpPr>
          <p:spPr>
            <a:xfrm>
              <a:off x="4578044"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4561029" y="4828011"/>
              <a:ext cx="748066" cy="851647"/>
            </a:xfrm>
            <a:prstGeom prst="bentUpArrow">
              <a:avLst>
                <a:gd name="adj1" fmla="val 32840"/>
                <a:gd name="adj2" fmla="val 25000"/>
                <a:gd name="adj3" fmla="val 35780"/>
              </a:avLst>
            </a:prstGeom>
            <a:solidFill>
              <a:schemeClr val="bg2">
                <a:lumMod val="40000"/>
                <a:lumOff val="6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4362836" y="3998764"/>
              <a:ext cx="1363068"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3" name="Freeform 52"/>
            <p:cNvSpPr/>
            <p:nvPr/>
          </p:nvSpPr>
          <p:spPr>
            <a:xfrm>
              <a:off x="5622140"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54" name="Freeform 53"/>
            <p:cNvSpPr/>
            <p:nvPr/>
          </p:nvSpPr>
          <p:spPr>
            <a:xfrm>
              <a:off x="5406933"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50000"/>
              </a:srgb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57338" tIns="157338" rIns="157338" bIns="157338" numCol="1" spcCol="1270" anchor="ctr" anchorCtr="0">
              <a:noAutofit/>
            </a:bodyPr>
            <a:lstStyle/>
            <a:p>
              <a:pPr lvl="0" algn="ctr" defTabSz="1333500">
                <a:lnSpc>
                  <a:spcPct val="90000"/>
                </a:lnSpc>
                <a:spcBef>
                  <a:spcPct val="0"/>
                </a:spcBef>
                <a:spcAft>
                  <a:spcPct val="35000"/>
                </a:spcAft>
              </a:pPr>
              <a:endParaRPr lang="en-US" sz="3000" kern="1200" dirty="0"/>
            </a:p>
          </p:txBody>
        </p:sp>
        <p:sp>
          <p:nvSpPr>
            <p:cNvPr id="55" name="Freeform 54"/>
            <p:cNvSpPr/>
            <p:nvPr/>
          </p:nvSpPr>
          <p:spPr>
            <a:xfrm>
              <a:off x="6666236"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p>
          </p:txBody>
        </p:sp>
      </p:grpSp>
      <p:sp>
        <p:nvSpPr>
          <p:cNvPr id="30" name="TextBox 29">
            <a:extLst>
              <a:ext uri="{FF2B5EF4-FFF2-40B4-BE49-F238E27FC236}">
                <a16:creationId xmlns:a16="http://schemas.microsoft.com/office/drawing/2014/main" id="{3C287144-458D-47A4-929E-C834887CA039}"/>
              </a:ext>
            </a:extLst>
          </p:cNvPr>
          <p:cNvSpPr txBox="1"/>
          <p:nvPr/>
        </p:nvSpPr>
        <p:spPr>
          <a:xfrm>
            <a:off x="496898" y="1064609"/>
            <a:ext cx="1091631" cy="461665"/>
          </a:xfrm>
          <a:prstGeom prst="rect">
            <a:avLst/>
          </a:prstGeom>
          <a:noFill/>
        </p:spPr>
        <p:txBody>
          <a:bodyPr wrap="square" rtlCol="0">
            <a:spAutoFit/>
          </a:bodyPr>
          <a:lstStyle/>
          <a:p>
            <a:pPr algn="ctr"/>
            <a:r>
              <a:rPr lang="en-US" altLang="ko-KR" sz="1200" b="1" dirty="0" smtClean="0">
                <a:cs typeface="Arial" pitchFamily="34" charset="0"/>
              </a:rPr>
              <a:t>Echo Devices</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651447" y="1028270"/>
            <a:ext cx="6097232" cy="276999"/>
          </a:xfrm>
          <a:prstGeom prst="rect">
            <a:avLst/>
          </a:prstGeom>
          <a:noFill/>
        </p:spPr>
        <p:txBody>
          <a:bodyPr wrap="square" rtlCol="0">
            <a:spAutoFit/>
          </a:bodyPr>
          <a:lstStyle/>
          <a:p>
            <a:r>
              <a:rPr lang="en-US" altLang="ko-KR" sz="1200" dirty="0" smtClean="0">
                <a:cs typeface="Arial" pitchFamily="34" charset="0"/>
              </a:rPr>
              <a:t>User acquires Alexa enabled devices such as Echo Dot, Echo show/spot</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3747229" y="3067913"/>
            <a:ext cx="4652792" cy="461665"/>
          </a:xfrm>
          <a:prstGeom prst="rect">
            <a:avLst/>
          </a:prstGeom>
          <a:noFill/>
        </p:spPr>
        <p:txBody>
          <a:bodyPr wrap="square" rtlCol="0">
            <a:spAutoFit/>
          </a:bodyPr>
          <a:lstStyle/>
          <a:p>
            <a:r>
              <a:rPr lang="en-US" altLang="ko-KR" sz="1200" dirty="0" smtClean="0">
                <a:latin typeface="+mj-lt"/>
                <a:cs typeface="Arial" pitchFamily="34" charset="0"/>
              </a:rPr>
              <a:t>User starts the setup process by opening the companion app and connect the Echo device to the internet</a:t>
            </a:r>
            <a:endParaRPr lang="ko-KR" altLang="en-US" sz="1200" dirty="0">
              <a:latin typeface="+mj-lt"/>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534989" y="2023096"/>
            <a:ext cx="1058394" cy="461665"/>
          </a:xfrm>
          <a:prstGeom prst="rect">
            <a:avLst/>
          </a:prstGeom>
          <a:noFill/>
        </p:spPr>
        <p:txBody>
          <a:bodyPr wrap="square" rtlCol="0">
            <a:spAutoFit/>
          </a:bodyPr>
          <a:lstStyle/>
          <a:p>
            <a:pPr algn="ctr"/>
            <a:r>
              <a:rPr lang="en-US" altLang="ko-KR" sz="1200" b="1" dirty="0" smtClean="0">
                <a:cs typeface="Arial" pitchFamily="34" charset="0"/>
              </a:rPr>
              <a:t>Download</a:t>
            </a:r>
          </a:p>
          <a:p>
            <a:pPr algn="ctr"/>
            <a:r>
              <a:rPr lang="en-US" altLang="ko-KR" sz="1200" b="1" dirty="0" smtClean="0">
                <a:cs typeface="Arial" pitchFamily="34" charset="0"/>
              </a:rPr>
              <a:t>Echo app</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736923" y="1984972"/>
            <a:ext cx="4223435" cy="461665"/>
          </a:xfrm>
          <a:prstGeom prst="rect">
            <a:avLst/>
          </a:prstGeom>
          <a:noFill/>
        </p:spPr>
        <p:txBody>
          <a:bodyPr wrap="square" rtlCol="0">
            <a:spAutoFit/>
          </a:bodyPr>
          <a:lstStyle/>
          <a:p>
            <a:r>
              <a:rPr lang="en-US" altLang="ko-KR" sz="1200" dirty="0" smtClean="0">
                <a:cs typeface="Arial" pitchFamily="34" charset="0"/>
              </a:rPr>
              <a:t>User plugs the Echo device and download the companion app to their phone or tablet </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564135" y="4063971"/>
            <a:ext cx="1363623" cy="461665"/>
          </a:xfrm>
          <a:prstGeom prst="rect">
            <a:avLst/>
          </a:prstGeom>
          <a:noFill/>
        </p:spPr>
        <p:txBody>
          <a:bodyPr wrap="square" rtlCol="0">
            <a:spAutoFit/>
          </a:bodyPr>
          <a:lstStyle/>
          <a:p>
            <a:pPr algn="ctr"/>
            <a:r>
              <a:rPr lang="en-US" altLang="ko-KR" sz="1200" b="1" dirty="0" smtClean="0">
                <a:cs typeface="Arial" pitchFamily="34" charset="0"/>
              </a:rPr>
              <a:t>Enable TIAA Alexa Skill</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4895090" y="4073466"/>
            <a:ext cx="3680309" cy="461665"/>
          </a:xfrm>
          <a:prstGeom prst="rect">
            <a:avLst/>
          </a:prstGeom>
          <a:noFill/>
        </p:spPr>
        <p:txBody>
          <a:bodyPr wrap="square" rtlCol="0">
            <a:spAutoFit/>
          </a:bodyPr>
          <a:lstStyle/>
          <a:p>
            <a:r>
              <a:rPr lang="en-US" altLang="ko-KR" sz="1200" dirty="0" smtClean="0">
                <a:cs typeface="Arial" pitchFamily="34" charset="0"/>
              </a:rPr>
              <a:t>User enables the TIAA Alexa skill from the companion app</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640103" y="5088300"/>
            <a:ext cx="1172295" cy="461665"/>
          </a:xfrm>
          <a:prstGeom prst="rect">
            <a:avLst/>
          </a:prstGeom>
          <a:noFill/>
        </p:spPr>
        <p:txBody>
          <a:bodyPr wrap="square" rtlCol="0">
            <a:spAutoFit/>
          </a:bodyPr>
          <a:lstStyle/>
          <a:p>
            <a:pPr algn="ctr"/>
            <a:r>
              <a:rPr lang="en-US" altLang="ko-KR" sz="1200" b="1" dirty="0" smtClean="0">
                <a:cs typeface="Arial" pitchFamily="34" charset="0"/>
              </a:rPr>
              <a:t>Voice Interaction</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5835422" y="5085449"/>
            <a:ext cx="2564599" cy="461665"/>
          </a:xfrm>
          <a:prstGeom prst="rect">
            <a:avLst/>
          </a:prstGeom>
          <a:noFill/>
        </p:spPr>
        <p:txBody>
          <a:bodyPr wrap="square" rtlCol="0">
            <a:spAutoFit/>
          </a:bodyPr>
          <a:lstStyle/>
          <a:p>
            <a:r>
              <a:rPr lang="en-US" altLang="ko-KR" sz="1200" dirty="0" smtClean="0">
                <a:cs typeface="Arial" pitchFamily="34" charset="0"/>
              </a:rPr>
              <a:t>User interacts with Alexa through voice and ask TIAA related queries</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End User / Participant in Digital Assistant Journey</a:t>
            </a:r>
            <a:endParaRPr lang="en-US" sz="1800" b="0" i="0" kern="0" dirty="0">
              <a:latin typeface="Segoe UI "/>
              <a:ea typeface="Verdana" panose="020B0604030504040204" pitchFamily="34" charset="0"/>
            </a:endParaRPr>
          </a:p>
        </p:txBody>
      </p:sp>
      <p:sp>
        <p:nvSpPr>
          <p:cNvPr id="29" name="TextBox 28">
            <a:extLst>
              <a:ext uri="{FF2B5EF4-FFF2-40B4-BE49-F238E27FC236}">
                <a16:creationId xmlns:a16="http://schemas.microsoft.com/office/drawing/2014/main" id="{D0157DA0-2324-42B2-8B02-93726D5C3546}"/>
              </a:ext>
            </a:extLst>
          </p:cNvPr>
          <p:cNvSpPr txBox="1"/>
          <p:nvPr/>
        </p:nvSpPr>
        <p:spPr>
          <a:xfrm>
            <a:off x="2493192" y="3012441"/>
            <a:ext cx="1248770" cy="461665"/>
          </a:xfrm>
          <a:prstGeom prst="rect">
            <a:avLst/>
          </a:prstGeom>
          <a:noFill/>
        </p:spPr>
        <p:txBody>
          <a:bodyPr wrap="square" rtlCol="0">
            <a:spAutoFit/>
          </a:bodyPr>
          <a:lstStyle/>
          <a:p>
            <a:pPr algn="ctr"/>
            <a:r>
              <a:rPr lang="en-US" altLang="ko-KR" sz="1200" b="1" dirty="0" smtClean="0">
                <a:cs typeface="Arial" pitchFamily="34" charset="0"/>
              </a:rPr>
              <a:t>Device</a:t>
            </a:r>
          </a:p>
          <a:p>
            <a:pPr algn="ctr"/>
            <a:r>
              <a:rPr lang="en-US" altLang="ko-KR" sz="1200" b="1" dirty="0" smtClean="0">
                <a:cs typeface="Arial" pitchFamily="34" charset="0"/>
              </a:rPr>
              <a:t>Set Up</a:t>
            </a:r>
            <a:endParaRPr lang="ko-KR" altLang="en-US" sz="1200" b="1" dirty="0">
              <a:cs typeface="Arial" pitchFamily="34" charset="0"/>
            </a:endParaRPr>
          </a:p>
        </p:txBody>
      </p:sp>
    </p:spTree>
    <p:extLst>
      <p:ext uri="{BB962C8B-B14F-4D97-AF65-F5344CB8AC3E}">
        <p14:creationId xmlns:p14="http://schemas.microsoft.com/office/powerpoint/2010/main" val="395346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857232" y="1857460"/>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659040" y="102821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10" name="Freeform 9"/>
          <p:cNvSpPr/>
          <p:nvPr/>
        </p:nvSpPr>
        <p:spPr>
          <a:xfrm>
            <a:off x="1918344" y="1112282"/>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1" name="Bent-Up Arrow 10"/>
          <p:cNvSpPr/>
          <p:nvPr/>
        </p:nvSpPr>
        <p:spPr>
          <a:xfrm rot="5400000">
            <a:off x="1901329" y="2847644"/>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34396"/>
              <a:satOff val="-651"/>
              <a:lumOff val="3103"/>
              <a:alphaOff val="0"/>
            </a:schemeClr>
          </a:fillRef>
          <a:effectRef idx="0">
            <a:schemeClr val="accent2">
              <a:tint val="50000"/>
              <a:hueOff val="-34396"/>
              <a:satOff val="-651"/>
              <a:lumOff val="3103"/>
              <a:alphaOff val="0"/>
            </a:schemeClr>
          </a:effectRef>
          <a:fontRef idx="minor">
            <a:schemeClr val="lt1">
              <a:hueOff val="0"/>
              <a:satOff val="0"/>
              <a:lumOff val="0"/>
              <a:alphaOff val="0"/>
            </a:schemeClr>
          </a:fontRef>
        </p:style>
      </p:sp>
      <p:sp>
        <p:nvSpPr>
          <p:cNvPr id="12" name="Freeform 11"/>
          <p:cNvSpPr/>
          <p:nvPr/>
        </p:nvSpPr>
        <p:spPr>
          <a:xfrm>
            <a:off x="1703137" y="2018397"/>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47" name="Rectangle 46"/>
          <p:cNvSpPr/>
          <p:nvPr/>
        </p:nvSpPr>
        <p:spPr>
          <a:xfrm>
            <a:off x="2962440" y="2102466"/>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Bent-Up Arrow 47"/>
          <p:cNvSpPr/>
          <p:nvPr/>
        </p:nvSpPr>
        <p:spPr>
          <a:xfrm rot="5400000">
            <a:off x="2945425" y="3837827"/>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68793"/>
              <a:satOff val="-1302"/>
              <a:lumOff val="6205"/>
              <a:alphaOff val="0"/>
            </a:schemeClr>
          </a:fillRef>
          <a:effectRef idx="0">
            <a:schemeClr val="accent2">
              <a:tint val="50000"/>
              <a:hueOff val="-68793"/>
              <a:satOff val="-1302"/>
              <a:lumOff val="6205"/>
              <a:alphaOff val="0"/>
            </a:schemeClr>
          </a:effectRef>
          <a:fontRef idx="minor">
            <a:schemeClr val="lt1">
              <a:hueOff val="0"/>
              <a:satOff val="0"/>
              <a:lumOff val="0"/>
              <a:alphaOff val="0"/>
            </a:schemeClr>
          </a:fontRef>
        </p:style>
      </p:sp>
      <p:sp>
        <p:nvSpPr>
          <p:cNvPr id="49" name="Freeform 48"/>
          <p:cNvSpPr/>
          <p:nvPr/>
        </p:nvSpPr>
        <p:spPr>
          <a:xfrm>
            <a:off x="2747233" y="3008581"/>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0" name="Rectangle 49"/>
          <p:cNvSpPr/>
          <p:nvPr/>
        </p:nvSpPr>
        <p:spPr>
          <a:xfrm>
            <a:off x="4006537" y="3092649"/>
            <a:ext cx="915897" cy="7124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Bent-Up Arrow 50"/>
          <p:cNvSpPr/>
          <p:nvPr/>
        </p:nvSpPr>
        <p:spPr>
          <a:xfrm rot="5400000">
            <a:off x="3989522" y="4828011"/>
            <a:ext cx="748066" cy="851647"/>
          </a:xfrm>
          <a:prstGeom prst="bentUpArrow">
            <a:avLst>
              <a:gd name="adj1" fmla="val 32840"/>
              <a:gd name="adj2" fmla="val 25000"/>
              <a:gd name="adj3" fmla="val 35780"/>
            </a:avLst>
          </a:prstGeom>
          <a:solidFill>
            <a:schemeClr val="accent1">
              <a:lumMod val="20000"/>
              <a:lumOff val="80000"/>
            </a:schemeClr>
          </a:solidFill>
        </p:spPr>
        <p:style>
          <a:lnRef idx="2">
            <a:schemeClr val="lt1">
              <a:hueOff val="0"/>
              <a:satOff val="0"/>
              <a:lumOff val="0"/>
              <a:alphaOff val="0"/>
            </a:schemeClr>
          </a:lnRef>
          <a:fillRef idx="1">
            <a:schemeClr val="accent2">
              <a:tint val="50000"/>
              <a:hueOff val="-103189"/>
              <a:satOff val="-1953"/>
              <a:lumOff val="9308"/>
              <a:alphaOff val="0"/>
            </a:schemeClr>
          </a:fillRef>
          <a:effectRef idx="0">
            <a:schemeClr val="accent2">
              <a:tint val="50000"/>
              <a:hueOff val="-103189"/>
              <a:satOff val="-1953"/>
              <a:lumOff val="9308"/>
              <a:alphaOff val="0"/>
            </a:schemeClr>
          </a:effectRef>
          <a:fontRef idx="minor">
            <a:schemeClr val="lt1">
              <a:hueOff val="0"/>
              <a:satOff val="0"/>
              <a:lumOff val="0"/>
              <a:alphaOff val="0"/>
            </a:schemeClr>
          </a:fontRef>
        </p:style>
      </p:sp>
      <p:sp>
        <p:nvSpPr>
          <p:cNvPr id="52" name="Freeform 51"/>
          <p:cNvSpPr/>
          <p:nvPr/>
        </p:nvSpPr>
        <p:spPr>
          <a:xfrm>
            <a:off x="3791329" y="3998764"/>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00B0F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3" name="Freeform 52"/>
          <p:cNvSpPr/>
          <p:nvPr/>
        </p:nvSpPr>
        <p:spPr>
          <a:xfrm>
            <a:off x="5050633" y="4082833"/>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54" name="Freeform 53"/>
          <p:cNvSpPr/>
          <p:nvPr/>
        </p:nvSpPr>
        <p:spPr>
          <a:xfrm>
            <a:off x="4835426" y="4988948"/>
            <a:ext cx="1259303" cy="881471"/>
          </a:xfrm>
          <a:custGeom>
            <a:avLst/>
            <a:gdLst>
              <a:gd name="connsiteX0" fmla="*/ 0 w 1259303"/>
              <a:gd name="connsiteY0" fmla="*/ 146941 h 881471"/>
              <a:gd name="connsiteX1" fmla="*/ 146941 w 1259303"/>
              <a:gd name="connsiteY1" fmla="*/ 0 h 881471"/>
              <a:gd name="connsiteX2" fmla="*/ 1112362 w 1259303"/>
              <a:gd name="connsiteY2" fmla="*/ 0 h 881471"/>
              <a:gd name="connsiteX3" fmla="*/ 1259303 w 1259303"/>
              <a:gd name="connsiteY3" fmla="*/ 146941 h 881471"/>
              <a:gd name="connsiteX4" fmla="*/ 1259303 w 1259303"/>
              <a:gd name="connsiteY4" fmla="*/ 734530 h 881471"/>
              <a:gd name="connsiteX5" fmla="*/ 1112362 w 1259303"/>
              <a:gd name="connsiteY5" fmla="*/ 881471 h 881471"/>
              <a:gd name="connsiteX6" fmla="*/ 146941 w 1259303"/>
              <a:gd name="connsiteY6" fmla="*/ 881471 h 881471"/>
              <a:gd name="connsiteX7" fmla="*/ 0 w 1259303"/>
              <a:gd name="connsiteY7" fmla="*/ 734530 h 881471"/>
              <a:gd name="connsiteX8" fmla="*/ 0 w 1259303"/>
              <a:gd name="connsiteY8" fmla="*/ 146941 h 88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303" h="881471">
                <a:moveTo>
                  <a:pt x="0" y="146941"/>
                </a:moveTo>
                <a:cubicBezTo>
                  <a:pt x="0" y="65788"/>
                  <a:pt x="65788" y="0"/>
                  <a:pt x="146941" y="0"/>
                </a:cubicBezTo>
                <a:lnTo>
                  <a:pt x="1112362" y="0"/>
                </a:lnTo>
                <a:cubicBezTo>
                  <a:pt x="1193515" y="0"/>
                  <a:pt x="1259303" y="65788"/>
                  <a:pt x="1259303" y="146941"/>
                </a:cubicBezTo>
                <a:lnTo>
                  <a:pt x="1259303" y="734530"/>
                </a:lnTo>
                <a:cubicBezTo>
                  <a:pt x="1259303" y="815683"/>
                  <a:pt x="1193515" y="881471"/>
                  <a:pt x="1112362" y="881471"/>
                </a:cubicBezTo>
                <a:lnTo>
                  <a:pt x="146941" y="881471"/>
                </a:lnTo>
                <a:cubicBezTo>
                  <a:pt x="65788" y="881471"/>
                  <a:pt x="0" y="815683"/>
                  <a:pt x="0" y="734530"/>
                </a:cubicBezTo>
                <a:lnTo>
                  <a:pt x="0" y="146941"/>
                </a:lnTo>
                <a:close/>
              </a:path>
            </a:pathLst>
          </a:custGeom>
          <a:solidFill>
            <a:srgbClr val="7030A0">
              <a:alpha val="60000"/>
            </a:srgbClr>
          </a:solidFill>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spcFirstLastPara="0" vert="horz" wrap="square" lIns="157338" tIns="157338" rIns="157338" bIns="157338" numCol="1" spcCol="1270" anchor="ctr" anchorCtr="0">
            <a:noAutofit/>
          </a:bodyPr>
          <a:lstStyle/>
          <a:p>
            <a:pPr algn="ctr" defTabSz="1333500">
              <a:lnSpc>
                <a:spcPct val="90000"/>
              </a:lnSpc>
              <a:spcAft>
                <a:spcPct val="35000"/>
              </a:spcAft>
            </a:pPr>
            <a:endParaRPr lang="en-US" sz="3000"/>
          </a:p>
        </p:txBody>
      </p:sp>
      <p:sp>
        <p:nvSpPr>
          <p:cNvPr id="55" name="Freeform 54"/>
          <p:cNvSpPr/>
          <p:nvPr/>
        </p:nvSpPr>
        <p:spPr>
          <a:xfrm>
            <a:off x="6094729" y="5073016"/>
            <a:ext cx="915897" cy="712444"/>
          </a:xfrm>
          <a:custGeom>
            <a:avLst/>
            <a:gdLst>
              <a:gd name="connsiteX0" fmla="*/ 0 w 915897"/>
              <a:gd name="connsiteY0" fmla="*/ 0 h 712444"/>
              <a:gd name="connsiteX1" fmla="*/ 915897 w 915897"/>
              <a:gd name="connsiteY1" fmla="*/ 0 h 712444"/>
              <a:gd name="connsiteX2" fmla="*/ 915897 w 915897"/>
              <a:gd name="connsiteY2" fmla="*/ 712444 h 712444"/>
              <a:gd name="connsiteX3" fmla="*/ 0 w 915897"/>
              <a:gd name="connsiteY3" fmla="*/ 712444 h 712444"/>
              <a:gd name="connsiteX4" fmla="*/ 0 w 915897"/>
              <a:gd name="connsiteY4" fmla="*/ 0 h 71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897" h="712444">
                <a:moveTo>
                  <a:pt x="0" y="0"/>
                </a:moveTo>
                <a:lnTo>
                  <a:pt x="915897" y="0"/>
                </a:lnTo>
                <a:lnTo>
                  <a:pt x="915897" y="712444"/>
                </a:lnTo>
                <a:lnTo>
                  <a:pt x="0" y="71244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30" name="TextBox 29">
            <a:extLst>
              <a:ext uri="{FF2B5EF4-FFF2-40B4-BE49-F238E27FC236}">
                <a16:creationId xmlns:a16="http://schemas.microsoft.com/office/drawing/2014/main" id="{3C287144-458D-47A4-929E-C834887CA039}"/>
              </a:ext>
            </a:extLst>
          </p:cNvPr>
          <p:cNvSpPr txBox="1"/>
          <p:nvPr/>
        </p:nvSpPr>
        <p:spPr>
          <a:xfrm>
            <a:off x="659039" y="1158819"/>
            <a:ext cx="1190499" cy="646331"/>
          </a:xfrm>
          <a:prstGeom prst="rect">
            <a:avLst/>
          </a:prstGeom>
          <a:noFill/>
        </p:spPr>
        <p:txBody>
          <a:bodyPr wrap="square" rtlCol="0">
            <a:spAutoFit/>
          </a:bodyPr>
          <a:lstStyle/>
          <a:p>
            <a:pPr algn="ctr"/>
            <a:r>
              <a:rPr lang="en-US" altLang="ko-KR" sz="1200" b="1" dirty="0" smtClean="0">
                <a:cs typeface="Arial" pitchFamily="34" charset="0"/>
              </a:rPr>
              <a:t>Ask TIAA for nearest advisor/office</a:t>
            </a:r>
            <a:endParaRPr lang="ko-KR" altLang="en-US" sz="1200" b="1" dirty="0">
              <a:cs typeface="Arial" pitchFamily="34" charset="0"/>
            </a:endParaRPr>
          </a:p>
        </p:txBody>
      </p:sp>
      <p:sp>
        <p:nvSpPr>
          <p:cNvPr id="31" name="TextBox 30">
            <a:extLst>
              <a:ext uri="{FF2B5EF4-FFF2-40B4-BE49-F238E27FC236}">
                <a16:creationId xmlns:a16="http://schemas.microsoft.com/office/drawing/2014/main" id="{0DB609A8-ACA5-449D-9050-E714CB33C032}"/>
              </a:ext>
            </a:extLst>
          </p:cNvPr>
          <p:cNvSpPr txBox="1"/>
          <p:nvPr/>
        </p:nvSpPr>
        <p:spPr>
          <a:xfrm>
            <a:off x="1910754" y="1178395"/>
            <a:ext cx="4721987" cy="461665"/>
          </a:xfrm>
          <a:prstGeom prst="rect">
            <a:avLst/>
          </a:prstGeom>
          <a:noFill/>
        </p:spPr>
        <p:txBody>
          <a:bodyPr wrap="square" rtlCol="0">
            <a:spAutoFit/>
          </a:bodyPr>
          <a:lstStyle/>
          <a:p>
            <a:r>
              <a:rPr lang="en-US" altLang="ko-KR" sz="1200" dirty="0" smtClean="0">
                <a:cs typeface="Arial" pitchFamily="34" charset="0"/>
              </a:rPr>
              <a:t>User gets the location information either from IOT or YEXT services</a:t>
            </a:r>
            <a:endParaRPr lang="ko-KR" altLang="en-US" sz="1200" dirty="0">
              <a:cs typeface="Arial" pitchFamily="34" charset="0"/>
            </a:endParaRPr>
          </a:p>
        </p:txBody>
      </p:sp>
      <p:sp>
        <p:nvSpPr>
          <p:cNvPr id="34" name="TextBox 33">
            <a:extLst>
              <a:ext uri="{FF2B5EF4-FFF2-40B4-BE49-F238E27FC236}">
                <a16:creationId xmlns:a16="http://schemas.microsoft.com/office/drawing/2014/main" id="{723B68D3-2810-434B-B53F-00829AEC4E99}"/>
              </a:ext>
            </a:extLst>
          </p:cNvPr>
          <p:cNvSpPr txBox="1"/>
          <p:nvPr/>
        </p:nvSpPr>
        <p:spPr>
          <a:xfrm>
            <a:off x="4009073" y="3185836"/>
            <a:ext cx="3841819"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plays the quiz about TIAA and TIAA related functions</a:t>
            </a:r>
            <a:endParaRPr lang="ko-KR" altLang="en-US" sz="1200" dirty="0">
              <a:cs typeface="Arial" pitchFamily="34" charset="0"/>
            </a:endParaRPr>
          </a:p>
        </p:txBody>
      </p:sp>
      <p:sp>
        <p:nvSpPr>
          <p:cNvPr id="36" name="TextBox 35">
            <a:extLst>
              <a:ext uri="{FF2B5EF4-FFF2-40B4-BE49-F238E27FC236}">
                <a16:creationId xmlns:a16="http://schemas.microsoft.com/office/drawing/2014/main" id="{D0157DA0-2324-42B2-8B02-93726D5C3546}"/>
              </a:ext>
            </a:extLst>
          </p:cNvPr>
          <p:cNvSpPr txBox="1"/>
          <p:nvPr/>
        </p:nvSpPr>
        <p:spPr>
          <a:xfrm>
            <a:off x="1703137" y="2106026"/>
            <a:ext cx="1259303" cy="646331"/>
          </a:xfrm>
          <a:prstGeom prst="rect">
            <a:avLst/>
          </a:prstGeom>
          <a:noFill/>
        </p:spPr>
        <p:txBody>
          <a:bodyPr wrap="square" rtlCol="0">
            <a:spAutoFit/>
          </a:bodyPr>
          <a:lstStyle/>
          <a:p>
            <a:pPr algn="ctr"/>
            <a:r>
              <a:rPr lang="en-US" altLang="ko-KR" sz="1200" b="1" dirty="0">
                <a:cs typeface="Arial" pitchFamily="34" charset="0"/>
              </a:rPr>
              <a:t>Ask TIAA for </a:t>
            </a:r>
            <a:r>
              <a:rPr lang="en-US" altLang="ko-KR" sz="1200" b="1" dirty="0" smtClean="0">
                <a:cs typeface="Arial" pitchFamily="34" charset="0"/>
              </a:rPr>
              <a:t>market quote/symbol</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723B68D3-2810-434B-B53F-00829AEC4E99}"/>
              </a:ext>
            </a:extLst>
          </p:cNvPr>
          <p:cNvSpPr txBox="1"/>
          <p:nvPr/>
        </p:nvSpPr>
        <p:spPr>
          <a:xfrm>
            <a:off x="2976775" y="2176675"/>
            <a:ext cx="3655966" cy="461665"/>
          </a:xfrm>
          <a:prstGeom prst="rect">
            <a:avLst/>
          </a:prstGeom>
          <a:noFill/>
        </p:spPr>
        <p:txBody>
          <a:bodyPr wrap="square" rtlCol="0">
            <a:spAutoFit/>
          </a:bodyPr>
          <a:lstStyle/>
          <a:p>
            <a:r>
              <a:rPr lang="en-US" altLang="ko-KR" sz="1200" dirty="0">
                <a:cs typeface="Arial" pitchFamily="34" charset="0"/>
              </a:rPr>
              <a:t>User </a:t>
            </a:r>
            <a:r>
              <a:rPr lang="en-US" altLang="ko-KR" sz="1200" dirty="0" smtClean="0">
                <a:cs typeface="Arial" pitchFamily="34" charset="0"/>
              </a:rPr>
              <a:t>receives the up-to-date stock quote or symbol for the inquired company name</a:t>
            </a:r>
            <a:endParaRPr lang="ko-KR" altLang="en-US" sz="1200" dirty="0">
              <a:cs typeface="Arial" pitchFamily="34" charset="0"/>
            </a:endParaRPr>
          </a:p>
        </p:txBody>
      </p:sp>
      <p:sp>
        <p:nvSpPr>
          <p:cNvPr id="39" name="TextBox 38">
            <a:extLst>
              <a:ext uri="{FF2B5EF4-FFF2-40B4-BE49-F238E27FC236}">
                <a16:creationId xmlns:a16="http://schemas.microsoft.com/office/drawing/2014/main" id="{D0157DA0-2324-42B2-8B02-93726D5C3546}"/>
              </a:ext>
            </a:extLst>
          </p:cNvPr>
          <p:cNvSpPr txBox="1"/>
          <p:nvPr/>
        </p:nvSpPr>
        <p:spPr>
          <a:xfrm>
            <a:off x="3870179" y="4042564"/>
            <a:ext cx="1095949" cy="830997"/>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get the availability of tax forms</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723B68D3-2810-434B-B53F-00829AEC4E99}"/>
              </a:ext>
            </a:extLst>
          </p:cNvPr>
          <p:cNvSpPr txBox="1"/>
          <p:nvPr/>
        </p:nvSpPr>
        <p:spPr>
          <a:xfrm>
            <a:off x="5044978" y="4038371"/>
            <a:ext cx="3443929" cy="830997"/>
          </a:xfrm>
          <a:prstGeom prst="rect">
            <a:avLst/>
          </a:prstGeom>
          <a:noFill/>
        </p:spPr>
        <p:txBody>
          <a:bodyPr wrap="square" rtlCol="0">
            <a:spAutoFit/>
          </a:bodyPr>
          <a:lstStyle/>
          <a:p>
            <a:r>
              <a:rPr lang="en-US" altLang="ko-KR" sz="1200" dirty="0" smtClean="0">
                <a:cs typeface="Arial" pitchFamily="34" charset="0"/>
              </a:rPr>
              <a:t>User gets the availability of the following tax form</a:t>
            </a:r>
          </a:p>
          <a:p>
            <a:pPr marL="171450" indent="-171450">
              <a:buFont typeface="Arial" panose="020B0604020202020204" pitchFamily="34" charset="0"/>
              <a:buChar char="•"/>
            </a:pPr>
            <a:r>
              <a:rPr lang="en-US" altLang="ko-KR" sz="1200" dirty="0" smtClean="0">
                <a:cs typeface="Arial" pitchFamily="34" charset="0"/>
              </a:rPr>
              <a:t>5498</a:t>
            </a:r>
          </a:p>
          <a:p>
            <a:pPr marL="171450" indent="-171450">
              <a:buFont typeface="Arial" panose="020B0604020202020204" pitchFamily="34" charset="0"/>
              <a:buChar char="•"/>
            </a:pPr>
            <a:r>
              <a:rPr lang="en-US" altLang="ko-KR" sz="1200" dirty="0" smtClean="0">
                <a:cs typeface="Arial" pitchFamily="34" charset="0"/>
              </a:rPr>
              <a:t>1099 B, R, Q, INT, DIV and LTC</a:t>
            </a:r>
            <a:endParaRPr lang="ko-KR" altLang="en-US" sz="1200" dirty="0">
              <a:cs typeface="Arial" pitchFamily="34" charset="0"/>
            </a:endParaRPr>
          </a:p>
        </p:txBody>
      </p:sp>
      <p:sp>
        <p:nvSpPr>
          <p:cNvPr id="42" name="TextBox 41">
            <a:extLst>
              <a:ext uri="{FF2B5EF4-FFF2-40B4-BE49-F238E27FC236}">
                <a16:creationId xmlns:a16="http://schemas.microsoft.com/office/drawing/2014/main" id="{7CDA468F-F7FF-4539-BF5B-E8904B623984}"/>
              </a:ext>
            </a:extLst>
          </p:cNvPr>
          <p:cNvSpPr txBox="1"/>
          <p:nvPr/>
        </p:nvSpPr>
        <p:spPr>
          <a:xfrm>
            <a:off x="4878930" y="5073016"/>
            <a:ext cx="1172295" cy="646331"/>
          </a:xfrm>
          <a:prstGeom prst="rect">
            <a:avLst/>
          </a:prstGeom>
          <a:noFill/>
        </p:spPr>
        <p:txBody>
          <a:bodyPr wrap="square" rtlCol="0">
            <a:spAutoFit/>
          </a:bodyPr>
          <a:lstStyle/>
          <a:p>
            <a:pPr algn="ctr"/>
            <a:r>
              <a:rPr lang="en-US" altLang="ko-KR" sz="1200" b="1" dirty="0">
                <a:cs typeface="Arial" pitchFamily="34" charset="0"/>
              </a:rPr>
              <a:t>Ask TIAA for market </a:t>
            </a:r>
            <a:r>
              <a:rPr lang="en-US" altLang="ko-KR" sz="1200" b="1" dirty="0" smtClean="0">
                <a:cs typeface="Arial" pitchFamily="34" charset="0"/>
              </a:rPr>
              <a:t>performance</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788FCAB3-1945-4376-BFD4-31A04D7C5AD5}"/>
              </a:ext>
            </a:extLst>
          </p:cNvPr>
          <p:cNvSpPr txBox="1"/>
          <p:nvPr/>
        </p:nvSpPr>
        <p:spPr>
          <a:xfrm>
            <a:off x="6094729" y="5139129"/>
            <a:ext cx="2830907" cy="646331"/>
          </a:xfrm>
          <a:prstGeom prst="rect">
            <a:avLst/>
          </a:prstGeom>
          <a:noFill/>
        </p:spPr>
        <p:txBody>
          <a:bodyPr wrap="square" rtlCol="0">
            <a:spAutoFit/>
          </a:bodyPr>
          <a:lstStyle/>
          <a:p>
            <a:r>
              <a:rPr lang="en-US" altLang="ko-KR" sz="1200" dirty="0">
                <a:cs typeface="Arial" pitchFamily="34" charset="0"/>
              </a:rPr>
              <a:t>User receives the </a:t>
            </a:r>
            <a:r>
              <a:rPr lang="en-US" altLang="ko-KR" sz="1200" dirty="0" smtClean="0">
                <a:cs typeface="Arial" pitchFamily="34" charset="0"/>
              </a:rPr>
              <a:t>up-to-date performance for the inquired market name. i.e. Dow Jones, S&amp;P, NASDAQ</a:t>
            </a:r>
            <a:endParaRPr lang="ko-KR" altLang="en-US" sz="1200" dirty="0">
              <a:cs typeface="Arial" pitchFamily="34" charset="0"/>
            </a:endParaRPr>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a:latin typeface="Segoe UI "/>
                <a:ea typeface="Verdana" panose="020B0604030504040204" pitchFamily="34" charset="0"/>
              </a:rPr>
              <a:t> – End User / Participant in Digital Assistant Journey</a:t>
            </a:r>
          </a:p>
        </p:txBody>
      </p:sp>
      <p:sp>
        <p:nvSpPr>
          <p:cNvPr id="56" name="TextBox 55">
            <a:extLst>
              <a:ext uri="{FF2B5EF4-FFF2-40B4-BE49-F238E27FC236}">
                <a16:creationId xmlns:a16="http://schemas.microsoft.com/office/drawing/2014/main" id="{D0157DA0-2324-42B2-8B02-93726D5C3546}"/>
              </a:ext>
            </a:extLst>
          </p:cNvPr>
          <p:cNvSpPr txBox="1"/>
          <p:nvPr/>
        </p:nvSpPr>
        <p:spPr>
          <a:xfrm>
            <a:off x="2747232" y="3137572"/>
            <a:ext cx="1261840" cy="646331"/>
          </a:xfrm>
          <a:prstGeom prst="rect">
            <a:avLst/>
          </a:prstGeom>
          <a:noFill/>
        </p:spPr>
        <p:txBody>
          <a:bodyPr wrap="square" rtlCol="0">
            <a:spAutoFit/>
          </a:bodyPr>
          <a:lstStyle/>
          <a:p>
            <a:pPr algn="ctr"/>
            <a:r>
              <a:rPr lang="en-US" altLang="ko-KR" sz="1200" b="1" dirty="0">
                <a:cs typeface="Arial" pitchFamily="34" charset="0"/>
              </a:rPr>
              <a:t>Ask TIAA </a:t>
            </a:r>
            <a:r>
              <a:rPr lang="en-US" altLang="ko-KR" sz="1200" b="1" dirty="0" smtClean="0">
                <a:cs typeface="Arial" pitchFamily="34" charset="0"/>
              </a:rPr>
              <a:t>to play Trivia game</a:t>
            </a:r>
            <a:endParaRPr lang="ko-KR" altLang="en-US" sz="1200" b="1" dirty="0">
              <a:cs typeface="Arial" pitchFamily="34" charset="0"/>
            </a:endParaRPr>
          </a:p>
        </p:txBody>
      </p:sp>
    </p:spTree>
    <p:extLst>
      <p:ext uri="{BB962C8B-B14F-4D97-AF65-F5344CB8AC3E}">
        <p14:creationId xmlns:p14="http://schemas.microsoft.com/office/powerpoint/2010/main" val="2888818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rot="5400000">
            <a:off x="3312050" y="-187966"/>
            <a:ext cx="2171235" cy="7090635"/>
          </a:xfrm>
          <a:prstGeom prst="round2SameRect">
            <a:avLst/>
          </a:prstGeom>
          <a:solidFill>
            <a:schemeClr val="accent1">
              <a:lumMod val="40000"/>
              <a:lumOff val="60000"/>
            </a:schemeClr>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6" name="Round Same Side Corner Rectangle 5"/>
          <p:cNvSpPr/>
          <p:nvPr/>
        </p:nvSpPr>
        <p:spPr>
          <a:xfrm rot="5400000">
            <a:off x="2705668" y="-542498"/>
            <a:ext cx="2388358" cy="7799698"/>
          </a:xfrm>
          <a:prstGeom prst="round2SameRect">
            <a:avLst/>
          </a:prstGeom>
          <a:solidFill>
            <a:srgbClr val="00B0F0"/>
          </a:solidFill>
        </p:spPr>
        <p:txBody>
          <a:bodyPr vert="horz" lIns="91440" tIns="45720" rIns="91440" bIns="45720" rtlCol="0" anchor="ctr">
            <a:normAutofit/>
          </a:bodyPr>
          <a:lstStyle/>
          <a:p>
            <a:endParaRPr lang="en-US" sz="4400" b="1" dirty="0">
              <a:solidFill>
                <a:schemeClr val="tx1"/>
              </a:solidFill>
              <a:latin typeface="+mj-lt"/>
              <a:ea typeface="ＭＳ Ｐゴシック"/>
              <a:cs typeface="ＭＳ Ｐゴシック"/>
            </a:endParaRPr>
          </a:p>
        </p:txBody>
      </p:sp>
      <p:sp>
        <p:nvSpPr>
          <p:cNvPr id="8" name="Rectangle 7"/>
          <p:cNvSpPr/>
          <p:nvPr/>
        </p:nvSpPr>
        <p:spPr>
          <a:xfrm>
            <a:off x="144859" y="2972631"/>
            <a:ext cx="6078519" cy="769441"/>
          </a:xfrm>
          <a:prstGeom prst="rect">
            <a:avLst/>
          </a:prstGeom>
        </p:spPr>
        <p:txBody>
          <a:bodyPr wrap="square">
            <a:spAutoFit/>
          </a:bodyPr>
          <a:lstStyle/>
          <a:p>
            <a:r>
              <a:rPr lang="en-GB" sz="4400" b="1" dirty="0">
                <a:latin typeface="+mj-lt"/>
                <a:ea typeface="ＭＳ Ｐゴシック"/>
                <a:cs typeface="ＭＳ Ｐゴシック"/>
              </a:rPr>
              <a:t>What we did in </a:t>
            </a:r>
            <a:r>
              <a:rPr lang="en-GB" sz="4400" b="1" dirty="0" smtClean="0">
                <a:solidFill>
                  <a:schemeClr val="bg1"/>
                </a:solidFill>
                <a:latin typeface="+mj-lt"/>
                <a:ea typeface="ＭＳ Ｐゴシック"/>
                <a:cs typeface="ＭＳ Ｐゴシック"/>
              </a:rPr>
              <a:t>2019</a:t>
            </a:r>
            <a:endParaRPr lang="en-US" sz="4400" b="1" dirty="0">
              <a:solidFill>
                <a:schemeClr val="bg1"/>
              </a:solidFill>
              <a:latin typeface="+mj-lt"/>
              <a:ea typeface="ＭＳ Ｐゴシック"/>
              <a:cs typeface="ＭＳ Ｐゴシック"/>
            </a:endParaRPr>
          </a:p>
        </p:txBody>
      </p:sp>
      <p:sp>
        <p:nvSpPr>
          <p:cNvPr id="2" name="Title 1"/>
          <p:cNvSpPr>
            <a:spLocks noGrp="1"/>
          </p:cNvSpPr>
          <p:nvPr>
            <p:ph type="title"/>
          </p:nvPr>
        </p:nvSpPr>
        <p:spPr/>
        <p:txBody>
          <a:bodyPr/>
          <a:lstStyle/>
          <a:p>
            <a:r>
              <a:rPr lang="en-GB" dirty="0">
                <a:ea typeface="ＭＳ Ｐゴシック"/>
                <a:cs typeface="ＭＳ Ｐゴシック"/>
              </a:rPr>
              <a:t>TIAA Alexa Skill</a:t>
            </a:r>
            <a:endParaRPr lang="en-US" dirty="0"/>
          </a:p>
        </p:txBody>
      </p:sp>
    </p:spTree>
    <p:extLst>
      <p:ext uri="{BB962C8B-B14F-4D97-AF65-F5344CB8AC3E}">
        <p14:creationId xmlns:p14="http://schemas.microsoft.com/office/powerpoint/2010/main" val="12724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80595" y="1497342"/>
            <a:ext cx="1559744" cy="31017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p:cNvSpPr txBox="1">
            <a:spLocks/>
          </p:cNvSpPr>
          <p:nvPr/>
        </p:nvSpPr>
        <p:spPr>
          <a:xfrm>
            <a:off x="177800" y="-14628"/>
            <a:ext cx="7830186" cy="484185"/>
          </a:xfrm>
          <a:prstGeom prst="rect">
            <a:avLst/>
          </a:prstGeom>
        </p:spPr>
        <p:txBody>
          <a:bodyPr anchor="ctr">
            <a:normAutofit/>
          </a:bodyPr>
          <a:lstStyle>
            <a:lvl1pPr algn="l" rtl="0" eaLnBrk="1" fontAlgn="base" hangingPunct="1">
              <a:spcBef>
                <a:spcPct val="0"/>
              </a:spcBef>
              <a:spcAft>
                <a:spcPct val="0"/>
              </a:spcAft>
              <a:defRPr sz="2400" b="1" i="1">
                <a:solidFill>
                  <a:schemeClr val="bg1"/>
                </a:solidFill>
                <a:latin typeface="Calibri" panose="020F0502020204030204" pitchFamily="34" charset="0"/>
                <a:ea typeface="+mj-ea"/>
                <a:cs typeface="Calibri" panose="020F0502020204030204" pitchFamily="34" charset="0"/>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GB" sz="1800" dirty="0">
                <a:ea typeface="ＭＳ Ｐゴシック"/>
                <a:cs typeface="ＭＳ Ｐゴシック"/>
              </a:rPr>
              <a:t>TIAA Alexa Skill</a:t>
            </a:r>
            <a:r>
              <a:rPr lang="en-US" sz="1800" b="0" i="0" kern="0" dirty="0" smtClean="0">
                <a:latin typeface="Segoe UI "/>
                <a:ea typeface="Verdana" panose="020B0604030504040204" pitchFamily="34" charset="0"/>
              </a:rPr>
              <a:t> – 2019 Delivery Highlights</a:t>
            </a:r>
            <a:endParaRPr lang="en-US" sz="1800" b="0" i="0" kern="0" dirty="0">
              <a:latin typeface="Segoe UI "/>
              <a:ea typeface="Verdana" panose="020B0604030504040204" pitchFamily="34" charset="0"/>
            </a:endParaRPr>
          </a:p>
        </p:txBody>
      </p:sp>
      <p:sp>
        <p:nvSpPr>
          <p:cNvPr id="41" name="Rectangle 40"/>
          <p:cNvSpPr/>
          <p:nvPr/>
        </p:nvSpPr>
        <p:spPr>
          <a:xfrm>
            <a:off x="6778858" y="3243563"/>
            <a:ext cx="2089185" cy="369332"/>
          </a:xfrm>
          <a:prstGeom prst="rect">
            <a:avLst/>
          </a:prstGeom>
        </p:spPr>
        <p:txBody>
          <a:bodyPr wrap="square">
            <a:spAutoFit/>
          </a:bodyPr>
          <a:lstStyle/>
          <a:p>
            <a:pPr marR="0" lvl="0" algn="ctr">
              <a:spcBef>
                <a:spcPts val="0"/>
              </a:spcBef>
              <a:spcAft>
                <a:spcPts val="0"/>
              </a:spcAft>
            </a:pPr>
            <a:r>
              <a:rPr lang="en-US" sz="900" b="1" dirty="0" smtClean="0">
                <a:solidFill>
                  <a:srgbClr val="0070C0"/>
                </a:solidFill>
              </a:rPr>
              <a:t>Alexa enabled Amazon Echo devices</a:t>
            </a:r>
            <a:endParaRPr lang="en-US" sz="900" b="1" dirty="0">
              <a:solidFill>
                <a:srgbClr val="0070C0"/>
              </a:solidFill>
              <a:latin typeface="+mj-lt"/>
              <a:ea typeface="Calibri" panose="020F0502020204030204" pitchFamily="34" charset="0"/>
            </a:endParaRPr>
          </a:p>
        </p:txBody>
      </p:sp>
      <p:sp>
        <p:nvSpPr>
          <p:cNvPr id="3" name="Rectangle 2"/>
          <p:cNvSpPr/>
          <p:nvPr/>
        </p:nvSpPr>
        <p:spPr>
          <a:xfrm>
            <a:off x="177800" y="494952"/>
            <a:ext cx="8794750" cy="1031051"/>
          </a:xfrm>
          <a:prstGeom prst="rect">
            <a:avLst/>
          </a:prstGeom>
        </p:spPr>
        <p:txBody>
          <a:bodyPr wrap="square">
            <a:spAutoFit/>
          </a:bodyPr>
          <a:lstStyle/>
          <a:p>
            <a:pPr algn="ctr"/>
            <a:r>
              <a:rPr lang="en-US" sz="1400" b="1" dirty="0" smtClean="0">
                <a:solidFill>
                  <a:sysClr val="windowText" lastClr="000000"/>
                </a:solidFill>
                <a:latin typeface="+mj-lt"/>
                <a:ea typeface="Calibri" charset="0"/>
                <a:cs typeface="Calibri" charset="0"/>
              </a:rPr>
              <a:t>TIAA Alexa - First Digital Assistant</a:t>
            </a:r>
            <a:endParaRPr lang="en-US" sz="1400" b="1" dirty="0">
              <a:solidFill>
                <a:sysClr val="windowText" lastClr="000000"/>
              </a:solidFill>
              <a:latin typeface="+mj-lt"/>
              <a:ea typeface="Calibri" charset="0"/>
              <a:cs typeface="Calibri" charset="0"/>
            </a:endParaRPr>
          </a:p>
          <a:p>
            <a:endParaRPr lang="en-US" sz="1100" b="1" dirty="0">
              <a:latin typeface="+mj-lt"/>
            </a:endParaRPr>
          </a:p>
          <a:p>
            <a:r>
              <a:rPr lang="en-US" sz="1200" dirty="0" smtClean="0">
                <a:latin typeface="+mj-lt"/>
              </a:rPr>
              <a:t>Amazon Alexa </a:t>
            </a:r>
            <a:r>
              <a:rPr lang="en-US" sz="1200" dirty="0" smtClean="0"/>
              <a:t>is </a:t>
            </a:r>
            <a:r>
              <a:rPr lang="en-US" sz="1200" dirty="0"/>
              <a:t>the voice-activated, interactive AI bot, or personal assistant, that lets people speak with their Amazon </a:t>
            </a:r>
            <a:r>
              <a:rPr lang="en-US" sz="1200" dirty="0" smtClean="0"/>
              <a:t>Echo devices. </a:t>
            </a:r>
            <a:r>
              <a:rPr lang="en-US" sz="1200" dirty="0"/>
              <a:t>TIAA Alexa Skill is the application that gives the ability to Alexa to understand the user intents issued in the form of voice commands</a:t>
            </a:r>
            <a:r>
              <a:rPr lang="en-US" sz="1200" dirty="0" smtClean="0"/>
              <a:t>.</a:t>
            </a:r>
            <a:endParaRPr lang="en-US" sz="1200" dirty="0">
              <a:latin typeface="+mj-lt"/>
            </a:endParaRPr>
          </a:p>
        </p:txBody>
      </p:sp>
      <p:sp>
        <p:nvSpPr>
          <p:cNvPr id="4" name="Rectangle 3"/>
          <p:cNvSpPr/>
          <p:nvPr/>
        </p:nvSpPr>
        <p:spPr>
          <a:xfrm>
            <a:off x="283067" y="1508926"/>
            <a:ext cx="6782316" cy="1954381"/>
          </a:xfrm>
          <a:prstGeom prst="rect">
            <a:avLst/>
          </a:prstGeom>
        </p:spPr>
        <p:txBody>
          <a:bodyPr wrap="square">
            <a:spAutoFit/>
          </a:bodyPr>
          <a:lstStyle/>
          <a:p>
            <a:r>
              <a:rPr lang="en-US" sz="1200" b="1" dirty="0">
                <a:solidFill>
                  <a:schemeClr val="bg1"/>
                </a:solidFill>
              </a:rPr>
              <a:t>Why:</a:t>
            </a:r>
            <a:endParaRPr lang="en-US" sz="1200"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Voice Experience: Voice is the most natural form. It simplifies the way the user go about every day.</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Voice-First Visual Experience: </a:t>
            </a:r>
            <a:r>
              <a:rPr lang="en-US" sz="1200" dirty="0"/>
              <a:t>V</a:t>
            </a:r>
            <a:r>
              <a:rPr lang="en-US" sz="1200" dirty="0" smtClean="0"/>
              <a:t>isuals </a:t>
            </a:r>
            <a:r>
              <a:rPr lang="en-US" sz="1200" dirty="0"/>
              <a:t>mainly to complement and supplement the voice UI</a:t>
            </a:r>
            <a:r>
              <a:rPr lang="en-US" sz="1200" dirty="0" smtClean="0">
                <a:latin typeface="+mj-lt"/>
              </a:rPr>
              <a:t>.</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Hands Free: Enables user to communicate being in the place where they are.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Reduce Support Calls: Minimize the customer support calls for basic queries and clarifications</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AI Powered Companion: C</a:t>
            </a:r>
            <a:r>
              <a:rPr lang="en-US" sz="1200" dirty="0" smtClean="0"/>
              <a:t>ommunication </a:t>
            </a:r>
            <a:r>
              <a:rPr lang="en-US" sz="1200" dirty="0"/>
              <a:t>channels have significantly improved with advancements in </a:t>
            </a:r>
            <a:r>
              <a:rPr lang="en-US" sz="1200" dirty="0" smtClean="0"/>
              <a:t>NLU</a:t>
            </a:r>
            <a:endParaRPr lang="en-US" sz="1200" dirty="0">
              <a:latin typeface="+mj-lt"/>
            </a:endParaRPr>
          </a:p>
        </p:txBody>
      </p:sp>
      <p:sp>
        <p:nvSpPr>
          <p:cNvPr id="10" name="Pentagon 9"/>
          <p:cNvSpPr/>
          <p:nvPr/>
        </p:nvSpPr>
        <p:spPr>
          <a:xfrm>
            <a:off x="262214" y="3636389"/>
            <a:ext cx="1559744" cy="3101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7045" y="3633642"/>
            <a:ext cx="2443293" cy="723275"/>
          </a:xfrm>
          <a:prstGeom prst="rect">
            <a:avLst/>
          </a:prstGeom>
        </p:spPr>
        <p:txBody>
          <a:bodyPr wrap="square">
            <a:spAutoFit/>
          </a:bodyPr>
          <a:lstStyle/>
          <a:p>
            <a:r>
              <a:rPr lang="en-US" sz="1200" b="1" dirty="0">
                <a:solidFill>
                  <a:schemeClr val="bg1"/>
                </a:solidFill>
              </a:rPr>
              <a:t>Impact/Result:</a:t>
            </a:r>
          </a:p>
          <a:p>
            <a:pPr marL="171450" indent="-171450">
              <a:spcBef>
                <a:spcPts val="600"/>
              </a:spcBef>
              <a:buFont typeface="Arial" panose="020B0604020202020204" pitchFamily="34" charset="0"/>
              <a:buChar char="•"/>
            </a:pPr>
            <a:endParaRPr lang="en-US" sz="1200" dirty="0">
              <a:latin typeface="+mj-lt"/>
            </a:endParaRPr>
          </a:p>
          <a:p>
            <a:endParaRPr lang="en-US" sz="1200" dirty="0"/>
          </a:p>
        </p:txBody>
      </p:sp>
      <p:sp>
        <p:nvSpPr>
          <p:cNvPr id="12" name="Pentagon 11"/>
          <p:cNvSpPr/>
          <p:nvPr/>
        </p:nvSpPr>
        <p:spPr>
          <a:xfrm>
            <a:off x="2795145" y="3664099"/>
            <a:ext cx="1711541" cy="282466"/>
          </a:xfrm>
          <a:prstGeom prst="homePlate">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6523" y="3636389"/>
            <a:ext cx="6347477" cy="2769989"/>
          </a:xfrm>
          <a:prstGeom prst="rect">
            <a:avLst/>
          </a:prstGeom>
        </p:spPr>
        <p:txBody>
          <a:bodyPr wrap="square">
            <a:spAutoFit/>
          </a:bodyPr>
          <a:lstStyle/>
          <a:p>
            <a:r>
              <a:rPr lang="en-US" sz="1200" b="1" dirty="0" smtClean="0">
                <a:solidFill>
                  <a:schemeClr val="bg1"/>
                </a:solidFill>
              </a:rPr>
              <a:t>What Cognizant did:</a:t>
            </a:r>
            <a:endParaRPr lang="en-US" sz="1200" b="1" dirty="0">
              <a:solidFill>
                <a:schemeClr val="bg1"/>
              </a:solidFill>
            </a:endParaRPr>
          </a:p>
          <a:p>
            <a:pPr marL="171450" indent="-171450">
              <a:spcBef>
                <a:spcPts val="600"/>
              </a:spcBef>
              <a:buFont typeface="Arial" panose="020B0604020202020204" pitchFamily="34" charset="0"/>
              <a:buChar char="•"/>
            </a:pPr>
            <a:r>
              <a:rPr lang="en-US" sz="1200" dirty="0" smtClean="0">
                <a:latin typeface="+mj-lt"/>
              </a:rPr>
              <a:t>Cognizant </a:t>
            </a:r>
            <a:r>
              <a:rPr lang="en-US" sz="1200" dirty="0">
                <a:latin typeface="+mj-lt"/>
              </a:rPr>
              <a:t>was pivotal in the first </a:t>
            </a:r>
            <a:r>
              <a:rPr lang="en-US" sz="1200" dirty="0" smtClean="0">
                <a:latin typeface="+mj-lt"/>
              </a:rPr>
              <a:t>Digital Assistant of TIAA Alexa. </a:t>
            </a:r>
          </a:p>
          <a:p>
            <a:pPr marL="171450" indent="-171450">
              <a:spcBef>
                <a:spcPts val="600"/>
              </a:spcBef>
              <a:buFont typeface="Arial" panose="020B0604020202020204" pitchFamily="34" charset="0"/>
              <a:buChar char="•"/>
            </a:pPr>
            <a:r>
              <a:rPr lang="en-US" sz="1200" dirty="0" smtClean="0">
                <a:latin typeface="+mj-lt"/>
              </a:rPr>
              <a:t>Provided the document on analysis of the requirement and architecture design for the problem definition</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Implemented the test scripts using lambda tester for the incremental changes to rectify the issues in the development stage.</a:t>
            </a:r>
            <a:endParaRPr lang="en-US" sz="1200" dirty="0">
              <a:latin typeface="+mj-lt"/>
            </a:endParaRPr>
          </a:p>
          <a:p>
            <a:pPr marL="171450" indent="-171450">
              <a:spcBef>
                <a:spcPts val="600"/>
              </a:spcBef>
              <a:buFont typeface="Arial" panose="020B0604020202020204" pitchFamily="34" charset="0"/>
              <a:buChar char="•"/>
            </a:pPr>
            <a:r>
              <a:rPr lang="en-US" sz="1200" dirty="0" smtClean="0">
                <a:latin typeface="+mj-lt"/>
              </a:rPr>
              <a:t>Provided configuration based settings which ease the changes in service endpoints, date ranges and logic parameters</a:t>
            </a:r>
          </a:p>
          <a:p>
            <a:pPr marL="171450" indent="-171450">
              <a:spcBef>
                <a:spcPts val="600"/>
              </a:spcBef>
              <a:buFont typeface="Arial" panose="020B0604020202020204" pitchFamily="34" charset="0"/>
              <a:buChar char="•"/>
            </a:pPr>
            <a:r>
              <a:rPr lang="en-US" sz="1200" dirty="0" smtClean="0">
                <a:latin typeface="+mj-lt"/>
              </a:rPr>
              <a:t>Created mock service to cover the all possible scenario which cannot be done with real time service</a:t>
            </a:r>
            <a:endParaRPr lang="en-US" sz="1200" dirty="0">
              <a:latin typeface="+mj-lt"/>
            </a:endParaRPr>
          </a:p>
          <a:p>
            <a:pPr marL="171450" indent="-171450">
              <a:spcBef>
                <a:spcPts val="600"/>
              </a:spcBef>
              <a:buFont typeface="Arial" panose="020B0604020202020204" pitchFamily="34" charset="0"/>
              <a:buChar char="•"/>
              <a:tabLst>
                <a:tab pos="1139825" algn="l"/>
              </a:tabLst>
            </a:pPr>
            <a:r>
              <a:rPr lang="en-US" sz="1200" dirty="0" smtClean="0">
                <a:latin typeface="+mj-lt"/>
              </a:rPr>
              <a:t>Automated the skill intent testing using SMAPI which helps in test the stability of the interaction model at any given time</a:t>
            </a:r>
            <a:endParaRPr lang="en-US" sz="1200"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8430" y="1993613"/>
            <a:ext cx="893100" cy="595401"/>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0959" y="2466096"/>
            <a:ext cx="1040333" cy="693555"/>
          </a:xfrm>
          <a:prstGeom prst="rect">
            <a:avLst/>
          </a:prstGeom>
        </p:spPr>
      </p:pic>
      <p:pic>
        <p:nvPicPr>
          <p:cNvPr id="26" name="Picture 25"/>
          <p:cNvPicPr>
            <a:picLocks noChangeAspect="1"/>
          </p:cNvPicPr>
          <p:nvPr/>
        </p:nvPicPr>
        <p:blipFill>
          <a:blip r:embed="rId4"/>
          <a:stretch>
            <a:fillRect/>
          </a:stretch>
        </p:blipFill>
        <p:spPr>
          <a:xfrm>
            <a:off x="8299033" y="2776921"/>
            <a:ext cx="455921" cy="38273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6423" y="2599649"/>
            <a:ext cx="583496" cy="583496"/>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1351" y="1844831"/>
            <a:ext cx="687079" cy="687079"/>
          </a:xfrm>
          <a:prstGeom prst="rect">
            <a:avLst/>
          </a:prstGeom>
        </p:spPr>
      </p:pic>
    </p:spTree>
    <p:extLst>
      <p:ext uri="{BB962C8B-B14F-4D97-AF65-F5344CB8AC3E}">
        <p14:creationId xmlns:p14="http://schemas.microsoft.com/office/powerpoint/2010/main" val="3966218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6984" y="1004523"/>
            <a:ext cx="4637088" cy="2131315"/>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sz="1800" b="0" i="0" dirty="0" smtClean="0">
                <a:latin typeface="Segoe UI "/>
                <a:ea typeface="Verdana" panose="020B0604030504040204" pitchFamily="34" charset="0"/>
              </a:rPr>
              <a:t>TIAA Alexa Skill </a:t>
            </a:r>
            <a:r>
              <a:rPr lang="en-US" sz="1800" b="0" i="0" dirty="0">
                <a:latin typeface="Segoe UI "/>
                <a:ea typeface="Verdana" panose="020B0604030504040204" pitchFamily="34" charset="0"/>
              </a:rPr>
              <a:t>–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5" name="Rounded Rectangle 4"/>
          <p:cNvSpPr/>
          <p:nvPr/>
        </p:nvSpPr>
        <p:spPr>
          <a:xfrm>
            <a:off x="286984"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Integrated YEXT Location Service</a:t>
            </a:r>
            <a:endParaRPr lang="en-US" sz="1400" b="1" dirty="0">
              <a:solidFill>
                <a:schemeClr val="bg1"/>
              </a:solidFill>
            </a:endParaRPr>
          </a:p>
        </p:txBody>
      </p:sp>
      <p:sp>
        <p:nvSpPr>
          <p:cNvPr id="7" name="Rectangle 6"/>
          <p:cNvSpPr/>
          <p:nvPr/>
        </p:nvSpPr>
        <p:spPr>
          <a:xfrm>
            <a:off x="370399" y="1338630"/>
            <a:ext cx="4553673" cy="1646605"/>
          </a:xfrm>
          <a:prstGeom prst="rect">
            <a:avLst/>
          </a:prstGeom>
        </p:spPr>
        <p:txBody>
          <a:bodyPr wrap="square">
            <a:spAutoFit/>
          </a:bodyPr>
          <a:lstStyle/>
          <a:p>
            <a:r>
              <a:rPr lang="en-US" sz="1400" b="1" dirty="0" smtClean="0">
                <a:solidFill>
                  <a:schemeClr val="bg1"/>
                </a:solidFill>
              </a:rPr>
              <a:t>February 2019</a:t>
            </a:r>
            <a:endParaRPr lang="en-US" sz="1400" b="1" dirty="0">
              <a:solidFill>
                <a:schemeClr val="bg1"/>
              </a:solidFill>
            </a:endParaRPr>
          </a:p>
          <a:p>
            <a:endParaRPr lang="en-US" sz="1200" b="1" u="sng"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Additional location services on top of IOT for the nearest advisor</a:t>
            </a:r>
            <a:endParaRPr lang="en-US" sz="1200"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Fetching the advisor/office location from YEXT </a:t>
            </a:r>
          </a:p>
          <a:p>
            <a:pPr marL="171450" lvl="1" indent="-171450">
              <a:spcBef>
                <a:spcPts val="600"/>
              </a:spcBef>
              <a:buFont typeface="Arial" panose="020B0604020202020204" pitchFamily="34" charset="0"/>
              <a:buChar char="•"/>
            </a:pPr>
            <a:r>
              <a:rPr lang="en-US" sz="1200" dirty="0" smtClean="0">
                <a:solidFill>
                  <a:schemeClr val="bg1"/>
                </a:solidFill>
              </a:rPr>
              <a:t>Finding nearest advisor/office from YEXT within 20/500 miles radius</a:t>
            </a:r>
            <a:endParaRPr lang="en-US" sz="1200" dirty="0">
              <a:solidFill>
                <a:schemeClr val="bg1"/>
              </a:solidFill>
            </a:endParaRPr>
          </a:p>
        </p:txBody>
      </p:sp>
      <p:sp>
        <p:nvSpPr>
          <p:cNvPr id="12" name="Rounded Rectangle 11"/>
          <p:cNvSpPr/>
          <p:nvPr/>
        </p:nvSpPr>
        <p:spPr>
          <a:xfrm>
            <a:off x="286984" y="3651553"/>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6984" y="3441636"/>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Analytics</a:t>
            </a:r>
            <a:endParaRPr lang="en-US" sz="1400" b="1" dirty="0">
              <a:solidFill>
                <a:schemeClr val="bg1"/>
              </a:solidFill>
            </a:endParaRPr>
          </a:p>
        </p:txBody>
      </p:sp>
      <p:sp>
        <p:nvSpPr>
          <p:cNvPr id="14" name="Rectangle 13"/>
          <p:cNvSpPr/>
          <p:nvPr/>
        </p:nvSpPr>
        <p:spPr>
          <a:xfrm>
            <a:off x="370399" y="3985660"/>
            <a:ext cx="4553673" cy="1569660"/>
          </a:xfrm>
          <a:prstGeom prst="rect">
            <a:avLst/>
          </a:prstGeom>
        </p:spPr>
        <p:txBody>
          <a:bodyPr wrap="square">
            <a:spAutoFit/>
          </a:bodyPr>
          <a:lstStyle/>
          <a:p>
            <a:r>
              <a:rPr lang="en-US" sz="1400" b="1" dirty="0" smtClean="0">
                <a:solidFill>
                  <a:schemeClr val="bg1"/>
                </a:solidFill>
              </a:rPr>
              <a:t>March  2019</a:t>
            </a:r>
          </a:p>
          <a:p>
            <a:endParaRPr lang="en-US" sz="1400" b="1" dirty="0">
              <a:solidFill>
                <a:schemeClr val="bg1"/>
              </a:solidFill>
            </a:endParaRPr>
          </a:p>
          <a:p>
            <a:pPr marL="171450" lvl="1" indent="-171450">
              <a:spcBef>
                <a:spcPts val="600"/>
              </a:spcBef>
              <a:buFont typeface="Arial" panose="020B0604020202020204" pitchFamily="34" charset="0"/>
              <a:buChar char="•"/>
            </a:pPr>
            <a:r>
              <a:rPr lang="en-US" sz="1200" dirty="0" smtClean="0">
                <a:solidFill>
                  <a:schemeClr val="bg1"/>
                </a:solidFill>
              </a:rPr>
              <a:t>Tagging the user intents and slots via BOOMR analytics </a:t>
            </a:r>
          </a:p>
          <a:p>
            <a:pPr marL="171450" lvl="1" indent="-171450">
              <a:spcBef>
                <a:spcPts val="600"/>
              </a:spcBef>
              <a:buFont typeface="Arial" panose="020B0604020202020204" pitchFamily="34" charset="0"/>
              <a:buChar char="•"/>
            </a:pPr>
            <a:r>
              <a:rPr lang="en-US" sz="1200" dirty="0" smtClean="0">
                <a:solidFill>
                  <a:schemeClr val="bg1"/>
                </a:solidFill>
              </a:rPr>
              <a:t>Finding the service call time taken</a:t>
            </a:r>
          </a:p>
          <a:p>
            <a:pPr marL="171450" lvl="1" indent="-171450">
              <a:spcBef>
                <a:spcPts val="600"/>
              </a:spcBef>
              <a:buFont typeface="Arial" panose="020B0604020202020204" pitchFamily="34" charset="0"/>
              <a:buChar char="•"/>
            </a:pPr>
            <a:r>
              <a:rPr lang="en-US" sz="1200" dirty="0" smtClean="0">
                <a:solidFill>
                  <a:schemeClr val="bg1"/>
                </a:solidFill>
              </a:rPr>
              <a:t>Passing the session and user details</a:t>
            </a:r>
          </a:p>
          <a:p>
            <a:pPr marL="171450" lvl="1" indent="-171450">
              <a:spcBef>
                <a:spcPts val="600"/>
              </a:spcBef>
              <a:buFont typeface="Arial" panose="020B0604020202020204" pitchFamily="34" charset="0"/>
              <a:buChar char="•"/>
            </a:pPr>
            <a:endParaRPr lang="en-US" sz="1200" dirty="0">
              <a:solidFill>
                <a:schemeClr val="bg1"/>
              </a:solidFill>
            </a:endParaRPr>
          </a:p>
        </p:txBody>
      </p:sp>
      <p:pic>
        <p:nvPicPr>
          <p:cNvPr id="2" name="Picture 2"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75" y="794563"/>
            <a:ext cx="2935510" cy="3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image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720" y="4170861"/>
            <a:ext cx="3175165" cy="161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573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b="0" i="0" dirty="0">
                <a:latin typeface="Segoe UI "/>
                <a:ea typeface="Verdana" panose="020B0604030504040204" pitchFamily="34" charset="0"/>
              </a:rPr>
              <a:t>RoboAdvisor – </a:t>
            </a:r>
            <a:r>
              <a:rPr lang="en-US" sz="1800" b="0" i="0" dirty="0" smtClean="0">
                <a:latin typeface="Segoe UI "/>
                <a:ea typeface="Verdana" panose="020B0604030504040204" pitchFamily="34" charset="0"/>
              </a:rPr>
              <a:t>2019 </a:t>
            </a:r>
            <a:r>
              <a:rPr lang="en-US" sz="1800" b="0" i="0" dirty="0">
                <a:latin typeface="Segoe UI "/>
                <a:ea typeface="Verdana" panose="020B0604030504040204" pitchFamily="34" charset="0"/>
              </a:rPr>
              <a:t>Delivery </a:t>
            </a:r>
            <a:r>
              <a:rPr lang="en-US" sz="1800" b="0" i="0" dirty="0" smtClean="0">
                <a:latin typeface="Segoe UI "/>
                <a:ea typeface="Verdana" panose="020B0604030504040204" pitchFamily="34" charset="0"/>
              </a:rPr>
              <a:t>Highlights</a:t>
            </a:r>
            <a:endParaRPr lang="en-US" sz="1800" b="0" i="0" dirty="0">
              <a:latin typeface="Segoe UI "/>
              <a:ea typeface="Verdana" panose="020B0604030504040204" pitchFamily="34" charset="0"/>
            </a:endParaRPr>
          </a:p>
        </p:txBody>
      </p:sp>
      <p:sp>
        <p:nvSpPr>
          <p:cNvPr id="10" name="Rounded Rectangle 9"/>
          <p:cNvSpPr/>
          <p:nvPr/>
        </p:nvSpPr>
        <p:spPr>
          <a:xfrm>
            <a:off x="723716" y="1004523"/>
            <a:ext cx="4637088" cy="2303571"/>
          </a:xfrm>
          <a:prstGeom prst="roundRect">
            <a:avLst>
              <a:gd name="adj" fmla="val 8623"/>
            </a:avLst>
          </a:prstGeom>
          <a:solidFill>
            <a:srgbClr val="6B9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23716" y="794606"/>
            <a:ext cx="4637088" cy="419835"/>
          </a:xfrm>
          <a:prstGeom prst="roundRect">
            <a:avLst/>
          </a:prstGeom>
          <a:solidFill>
            <a:srgbClr val="0B3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Responses based on Device Time Zone</a:t>
            </a:r>
            <a:endParaRPr lang="en-US" sz="1400" b="1" dirty="0">
              <a:solidFill>
                <a:schemeClr val="bg1"/>
              </a:solidFill>
            </a:endParaRPr>
          </a:p>
        </p:txBody>
      </p:sp>
      <p:sp>
        <p:nvSpPr>
          <p:cNvPr id="12" name="Rectangle 11"/>
          <p:cNvSpPr/>
          <p:nvPr/>
        </p:nvSpPr>
        <p:spPr>
          <a:xfrm>
            <a:off x="807131" y="1210038"/>
            <a:ext cx="4553673" cy="1692771"/>
          </a:xfrm>
          <a:prstGeom prst="rect">
            <a:avLst/>
          </a:prstGeom>
        </p:spPr>
        <p:txBody>
          <a:bodyPr wrap="square">
            <a:spAutoFit/>
          </a:bodyPr>
          <a:lstStyle/>
          <a:p>
            <a:r>
              <a:rPr lang="en-US" sz="1400" b="1" dirty="0" smtClean="0">
                <a:solidFill>
                  <a:schemeClr val="bg1"/>
                </a:solidFill>
              </a:rPr>
              <a:t>April 2019</a:t>
            </a:r>
          </a:p>
          <a:p>
            <a:pPr marL="285750" lvl="1" indent="-285750">
              <a:spcBef>
                <a:spcPts val="1200"/>
              </a:spcBef>
              <a:buFont typeface="Arial" panose="020B0604020202020204" pitchFamily="34" charset="0"/>
              <a:buChar char="•"/>
            </a:pPr>
            <a:r>
              <a:rPr lang="en-US" sz="1200" dirty="0" smtClean="0">
                <a:solidFill>
                  <a:schemeClr val="bg1"/>
                </a:solidFill>
              </a:rPr>
              <a:t>Retrieval of user device time zone and finding the relative dates.</a:t>
            </a:r>
          </a:p>
          <a:p>
            <a:pPr marL="285750" lvl="1" indent="-285750">
              <a:spcBef>
                <a:spcPts val="1200"/>
              </a:spcBef>
              <a:buFont typeface="Arial" panose="020B0604020202020204" pitchFamily="34" charset="0"/>
              <a:buChar char="•"/>
            </a:pPr>
            <a:r>
              <a:rPr lang="en-US" sz="1200" dirty="0" smtClean="0">
                <a:solidFill>
                  <a:schemeClr val="bg1"/>
                </a:solidFill>
              </a:rPr>
              <a:t>Forming the tax form availability and market quote response based on date ranges</a:t>
            </a:r>
          </a:p>
          <a:p>
            <a:pPr marL="285750" lvl="1" indent="-285750">
              <a:spcBef>
                <a:spcPts val="1200"/>
              </a:spcBef>
              <a:buFont typeface="Arial" panose="020B0604020202020204" pitchFamily="34" charset="0"/>
              <a:buChar char="•"/>
            </a:pPr>
            <a:r>
              <a:rPr lang="en-US" sz="1200" dirty="0" smtClean="0">
                <a:solidFill>
                  <a:schemeClr val="bg1"/>
                </a:solidFill>
              </a:rPr>
              <a:t>Included the as of date in the balance inquiry response</a:t>
            </a:r>
            <a:endParaRPr lang="en-US" sz="1200" dirty="0">
              <a:solidFill>
                <a:schemeClr val="bg1"/>
              </a:solidFill>
            </a:endParaRPr>
          </a:p>
        </p:txBody>
      </p:sp>
      <p:sp>
        <p:nvSpPr>
          <p:cNvPr id="13" name="Rounded Rectangle 12"/>
          <p:cNvSpPr/>
          <p:nvPr/>
        </p:nvSpPr>
        <p:spPr>
          <a:xfrm>
            <a:off x="723716" y="3880157"/>
            <a:ext cx="4637088" cy="2131315"/>
          </a:xfrm>
          <a:prstGeom prst="roundRect">
            <a:avLst>
              <a:gd name="adj" fmla="val 8623"/>
            </a:avLst>
          </a:prstGeom>
          <a:solidFill>
            <a:srgbClr val="32B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23716" y="3670240"/>
            <a:ext cx="4637088" cy="419835"/>
          </a:xfrm>
          <a:prstGeom prst="roundRect">
            <a:avLst/>
          </a:prstGeom>
          <a:solidFill>
            <a:srgbClr val="00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Optional Account Linking</a:t>
            </a:r>
            <a:endParaRPr lang="en-US" sz="1400" b="1" dirty="0">
              <a:solidFill>
                <a:schemeClr val="bg1"/>
              </a:solidFill>
            </a:endParaRPr>
          </a:p>
        </p:txBody>
      </p:sp>
      <p:sp>
        <p:nvSpPr>
          <p:cNvPr id="15" name="Rectangle 14"/>
          <p:cNvSpPr/>
          <p:nvPr/>
        </p:nvSpPr>
        <p:spPr>
          <a:xfrm>
            <a:off x="807131" y="4214264"/>
            <a:ext cx="4553673" cy="1508105"/>
          </a:xfrm>
          <a:prstGeom prst="rect">
            <a:avLst/>
          </a:prstGeom>
        </p:spPr>
        <p:txBody>
          <a:bodyPr wrap="square">
            <a:spAutoFit/>
          </a:bodyPr>
          <a:lstStyle/>
          <a:p>
            <a:r>
              <a:rPr lang="en-US" sz="1400" b="1" dirty="0" smtClean="0">
                <a:solidFill>
                  <a:schemeClr val="bg1"/>
                </a:solidFill>
              </a:rPr>
              <a:t>May </a:t>
            </a:r>
            <a:r>
              <a:rPr lang="en-US" sz="1400" b="1" dirty="0">
                <a:solidFill>
                  <a:schemeClr val="bg1"/>
                </a:solidFill>
              </a:rPr>
              <a:t>2019</a:t>
            </a:r>
          </a:p>
          <a:p>
            <a:pPr marL="285750" lvl="1" indent="-285750">
              <a:spcBef>
                <a:spcPts val="1200"/>
              </a:spcBef>
              <a:buFont typeface="Arial" panose="020B0604020202020204" pitchFamily="34" charset="0"/>
              <a:buChar char="•"/>
            </a:pPr>
            <a:r>
              <a:rPr lang="en-US" sz="1200" dirty="0" smtClean="0">
                <a:solidFill>
                  <a:schemeClr val="bg1"/>
                </a:solidFill>
              </a:rPr>
              <a:t>Enabling the optional account linking for TIAA Alexa Skill</a:t>
            </a:r>
          </a:p>
          <a:p>
            <a:pPr marL="285750" lvl="1" indent="-285750">
              <a:spcBef>
                <a:spcPts val="1200"/>
              </a:spcBef>
              <a:buFont typeface="Arial" panose="020B0604020202020204" pitchFamily="34" charset="0"/>
              <a:buChar char="•"/>
            </a:pPr>
            <a:r>
              <a:rPr lang="en-US" sz="1200" dirty="0">
                <a:solidFill>
                  <a:schemeClr val="bg1"/>
                </a:solidFill>
              </a:rPr>
              <a:t>Allowing </a:t>
            </a:r>
            <a:r>
              <a:rPr lang="en-US" sz="1200" dirty="0" smtClean="0">
                <a:solidFill>
                  <a:schemeClr val="bg1"/>
                </a:solidFill>
              </a:rPr>
              <a:t>customers </a:t>
            </a:r>
            <a:r>
              <a:rPr lang="en-US" sz="1200" dirty="0">
                <a:solidFill>
                  <a:schemeClr val="bg1"/>
                </a:solidFill>
              </a:rPr>
              <a:t>to enable and use your </a:t>
            </a:r>
            <a:r>
              <a:rPr lang="en-US" sz="1200" dirty="0" smtClean="0">
                <a:solidFill>
                  <a:schemeClr val="bg1"/>
                </a:solidFill>
              </a:rPr>
              <a:t>TIAA Alexa </a:t>
            </a:r>
            <a:r>
              <a:rPr lang="en-US" sz="1200" dirty="0">
                <a:solidFill>
                  <a:schemeClr val="bg1"/>
                </a:solidFill>
              </a:rPr>
              <a:t>skill without first linking their </a:t>
            </a:r>
            <a:r>
              <a:rPr lang="en-US" sz="1200" dirty="0" smtClean="0">
                <a:solidFill>
                  <a:schemeClr val="bg1"/>
                </a:solidFill>
              </a:rPr>
              <a:t>accounts</a:t>
            </a:r>
          </a:p>
          <a:p>
            <a:pPr marL="285750" lvl="1" indent="-285750">
              <a:spcBef>
                <a:spcPts val="1200"/>
              </a:spcBef>
              <a:buFont typeface="Arial" panose="020B0604020202020204" pitchFamily="34" charset="0"/>
              <a:buChar char="•"/>
            </a:pPr>
            <a:r>
              <a:rPr lang="en-US" sz="1200" dirty="0" smtClean="0">
                <a:solidFill>
                  <a:schemeClr val="bg1"/>
                </a:solidFill>
              </a:rPr>
              <a:t>Requesting for account linking which needs authentication.</a:t>
            </a:r>
            <a:endParaRPr lang="en-US" sz="1200" dirty="0">
              <a:solidFill>
                <a:schemeClr val="bg1"/>
              </a:solidFill>
            </a:endParaRPr>
          </a:p>
        </p:txBody>
      </p:sp>
      <p:pic>
        <p:nvPicPr>
          <p:cNvPr id="3074" name="Picture 1" descr="image007"/>
          <p:cNvPicPr>
            <a:picLocks noChangeAspect="1" noChangeArrowheads="1"/>
          </p:cNvPicPr>
          <p:nvPr/>
        </p:nvPicPr>
        <p:blipFill rotWithShape="1">
          <a:blip r:embed="rId2">
            <a:extLst>
              <a:ext uri="{28A0092B-C50C-407E-A947-70E740481C1C}">
                <a14:useLocalDpi xmlns:a14="http://schemas.microsoft.com/office/drawing/2010/main" val="0"/>
              </a:ext>
            </a:extLst>
          </a:blip>
          <a:srcRect b="63479"/>
          <a:stretch/>
        </p:blipFill>
        <p:spPr bwMode="auto">
          <a:xfrm>
            <a:off x="5539753" y="1210038"/>
            <a:ext cx="3467769" cy="167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40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71l">
  <a:themeElements>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26728A"/>
        </a:dk2>
        <a:lt2>
          <a:srgbClr val="DDDDDD"/>
        </a:lt2>
        <a:accent1>
          <a:srgbClr val="E29B3C"/>
        </a:accent1>
        <a:accent2>
          <a:srgbClr val="B2B2B2"/>
        </a:accent2>
        <a:accent3>
          <a:srgbClr val="FFFFFF"/>
        </a:accent3>
        <a:accent4>
          <a:srgbClr val="000000"/>
        </a:accent4>
        <a:accent5>
          <a:srgbClr val="EECBAF"/>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70Gp_natural_light 2">
    <a:dk1>
      <a:srgbClr val="000000"/>
    </a:dk1>
    <a:lt1>
      <a:srgbClr val="FFFFFF"/>
    </a:lt1>
    <a:dk2>
      <a:srgbClr val="333399"/>
    </a:dk2>
    <a:lt2>
      <a:srgbClr val="C0C0C0"/>
    </a:lt2>
    <a:accent1>
      <a:srgbClr val="2EA9B6"/>
    </a:accent1>
    <a:accent2>
      <a:srgbClr val="F1900F"/>
    </a:accent2>
    <a:accent3>
      <a:srgbClr val="FFFFFF"/>
    </a:accent3>
    <a:accent4>
      <a:srgbClr val="000000"/>
    </a:accent4>
    <a:accent5>
      <a:srgbClr val="ADD1D7"/>
    </a:accent5>
    <a:accent6>
      <a:srgbClr val="DA820C"/>
    </a:accent6>
    <a:hlink>
      <a:srgbClr val="CC3300"/>
    </a:hlink>
    <a:folHlink>
      <a:srgbClr val="0066CC"/>
    </a:folHlink>
  </a:clrScheme>
</a:themeOverride>
</file>

<file path=docProps/app.xml><?xml version="1.0" encoding="utf-8"?>
<Properties xmlns="http://schemas.openxmlformats.org/officeDocument/2006/extended-properties" xmlns:vt="http://schemas.openxmlformats.org/officeDocument/2006/docPropsVTypes">
  <Template/>
  <TotalTime>67635</TotalTime>
  <Words>1630</Words>
  <Application>Microsoft Office PowerPoint</Application>
  <PresentationFormat>On-screen Show (4:3)</PresentationFormat>
  <Paragraphs>312</Paragraphs>
  <Slides>31</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ＭＳ Ｐゴシック</vt:lpstr>
      <vt:lpstr>Arial</vt:lpstr>
      <vt:lpstr>Calibri</vt:lpstr>
      <vt:lpstr>Century Gothic</vt:lpstr>
      <vt:lpstr>Segoe UI</vt:lpstr>
      <vt:lpstr>Segoe UI </vt:lpstr>
      <vt:lpstr>Segoe UI Semibold</vt:lpstr>
      <vt:lpstr>Times New Roman</vt:lpstr>
      <vt:lpstr>Verdana</vt:lpstr>
      <vt:lpstr>Wingdings</vt:lpstr>
      <vt:lpstr>cdb2004171l</vt:lpstr>
      <vt:lpstr>4_cdb2004171l</vt:lpstr>
      <vt:lpstr>Cognizant_4x3</vt:lpstr>
      <vt:lpstr>PowerPoint Presentation</vt:lpstr>
      <vt:lpstr>Agenda</vt:lpstr>
      <vt:lpstr>PowerPoint Presentation</vt:lpstr>
      <vt:lpstr>PowerPoint Presentation</vt:lpstr>
      <vt:lpstr>PowerPoint Presentation</vt:lpstr>
      <vt:lpstr>TIAA Alexa Skill</vt:lpstr>
      <vt:lpstr>PowerPoint Presentation</vt:lpstr>
      <vt:lpstr>TIAA Alexa Skill – 2019 Delivery Highlights</vt:lpstr>
      <vt:lpstr>RoboAdvisor – 2019 Delivery Highlights</vt:lpstr>
      <vt:lpstr>RoboAdvisor – 2019 Delivery Highlights</vt:lpstr>
      <vt:lpstr>PowerPoint Presentation</vt:lpstr>
      <vt:lpstr>TIAA Alexa Skill Platform -  Future Release</vt:lpstr>
      <vt:lpstr>Project Gantt Chart and Current State </vt:lpstr>
      <vt:lpstr>PowerPoint Presentation</vt:lpstr>
      <vt:lpstr>Best Practices</vt:lpstr>
      <vt:lpstr>Business Ideas &amp; Value Adds </vt:lpstr>
      <vt:lpstr>TIAA Alexa Team – Other Metrics</vt:lpstr>
      <vt:lpstr>PowerPoint Presentation</vt:lpstr>
      <vt:lpstr>Challenges</vt:lpstr>
      <vt:lpstr>PowerPoint Presentation</vt:lpstr>
      <vt:lpstr>Digital Advisor Road Map 2019</vt:lpstr>
      <vt:lpstr>Previous Review – Actionable Status</vt:lpstr>
      <vt:lpstr>Accolades</vt:lpstr>
      <vt:lpstr>Appendix</vt:lpstr>
      <vt:lpstr>TIAA nearest advisor / office Conversation Flow</vt:lpstr>
      <vt:lpstr>TIAA nearest advisor list view from Echo Show</vt:lpstr>
      <vt:lpstr>TIAA Trivia Question view from Echo Show</vt:lpstr>
      <vt:lpstr>TIAA Tax form availability &amp; Balance Inquiry Conversation Flow</vt:lpstr>
      <vt:lpstr>TIAA Market Quote and Performance conversation flow</vt:lpstr>
      <vt:lpstr>TIAA Alexa Skill Companion App View</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Cognizant</dc:creator>
  <cp:lastModifiedBy>P, Beulahmercy (Cognizant)</cp:lastModifiedBy>
  <cp:revision>5850</cp:revision>
  <dcterms:created xsi:type="dcterms:W3CDTF">2013-12-03T04:25:59Z</dcterms:created>
  <dcterms:modified xsi:type="dcterms:W3CDTF">2019-08-09T13:23:14Z</dcterms:modified>
</cp:coreProperties>
</file>