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83B9A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4E575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18"/>
          <c:y val="0.0607375"/>
          <c:w val="0.87382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4E5755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4E5755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83B9A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DBE3E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18"/>
          <c:y val="0.0607375"/>
          <c:w val="0.87382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B997B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DBE3E2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00" u="none">
                <a:solidFill>
                  <a:srgbClr val="DBE3E2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Relationship Id="rId4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jwb@eaaa.dk" TargetMode="External"/><Relationship Id="rId4" Type="http://schemas.openxmlformats.org/officeDocument/2006/relationships/hyperlink" Target="http://www.baaa.dk" TargetMode="Externa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Relationship Id="rId4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/>
            </a:lvl1pPr>
          </a:lstStyle>
          <a:p>
            <a:pPr/>
            <a:r>
              <a:t>Topic</a:t>
            </a:r>
          </a:p>
        </p:txBody>
      </p:sp>
      <p:sp>
        <p:nvSpPr>
          <p:cNvPr id="14" name="Shape 14"/>
          <p:cNvSpPr/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E6EEEE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Short description</a:t>
            </a:r>
          </a:p>
        </p:txBody>
      </p:sp>
      <p:sp>
        <p:nvSpPr>
          <p:cNvPr id="15" name="Shape 15"/>
          <p:cNvSpPr/>
          <p:nvPr>
            <p:ph type="body" sz="quarter" idx="15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Light Grey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Green">
    <p:bg>
      <p:bgPr>
        <a:solidFill>
          <a:srgbClr val="83B9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Brown">
    <p:bg>
      <p:bgPr>
        <a:solidFill>
          <a:srgbClr val="BB99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Blue">
    <p:bg>
      <p:bgPr>
        <a:solidFill>
          <a:srgbClr val="99C7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Pink">
    <p:bg>
      <p:bgPr>
        <a:solidFill>
          <a:srgbClr val="CEB8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White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hapes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0" name="Shape 170"/>
          <p:cNvSpPr/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1" name="Shape 171"/>
          <p:cNvSpPr/>
          <p:nvPr>
            <p:ph type="body" sz="quarter" idx="15"/>
          </p:nvPr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2" name="Shape 172"/>
          <p:cNvSpPr/>
          <p:nvPr>
            <p:ph type="body" sz="quarter" idx="16"/>
          </p:nvPr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3" name="Shape 173"/>
          <p:cNvSpPr/>
          <p:nvPr>
            <p:ph type="body" sz="quarter" idx="17"/>
          </p:nvPr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4" name="Shape 174"/>
          <p:cNvSpPr/>
          <p:nvPr>
            <p:ph type="body" sz="quarter" idx="18"/>
          </p:nvPr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5" name="Shape 175"/>
          <p:cNvSpPr/>
          <p:nvPr>
            <p:ph type="body" sz="quarter" idx="19"/>
          </p:nvPr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6" name="Shape 176"/>
          <p:cNvSpPr/>
          <p:nvPr>
            <p:ph type="body" sz="quarter" idx="20"/>
          </p:nvPr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7" name="Shape 177"/>
          <p:cNvSpPr/>
          <p:nvPr>
            <p:ph type="body" sz="quarter" idx="21"/>
          </p:nvPr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8" name="Shape 178"/>
          <p:cNvSpPr/>
          <p:nvPr>
            <p:ph type="body" sz="quarter" idx="22"/>
          </p:nvPr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79" name="Shape 179"/>
          <p:cNvSpPr/>
          <p:nvPr>
            <p:ph type="body" sz="quarter" idx="23"/>
          </p:nvPr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0" name="Shape 180"/>
          <p:cNvSpPr/>
          <p:nvPr>
            <p:ph type="body" sz="quarter" idx="24"/>
          </p:nvPr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1" name="Shape 181"/>
          <p:cNvSpPr/>
          <p:nvPr>
            <p:ph type="body" sz="quarter" idx="25"/>
          </p:nvPr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2" name="Shape 182"/>
          <p:cNvSpPr/>
          <p:nvPr>
            <p:ph type="body" sz="quarter" idx="26"/>
          </p:nvPr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3" name="Shape 183"/>
          <p:cNvSpPr/>
          <p:nvPr>
            <p:ph type="body" sz="quarter" idx="27"/>
          </p:nvPr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4" name="Shape 184"/>
          <p:cNvSpPr/>
          <p:nvPr>
            <p:ph type="body" sz="quarter" idx="28"/>
          </p:nvPr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5" name="Shape 185"/>
          <p:cNvSpPr/>
          <p:nvPr>
            <p:ph type="body" sz="quarter" idx="29"/>
          </p:nvPr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6" name="Shape 186"/>
          <p:cNvSpPr/>
          <p:nvPr>
            <p:ph type="body" sz="quarter" idx="30"/>
          </p:nvPr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7" name="Shape 187"/>
          <p:cNvSpPr/>
          <p:nvPr>
            <p:ph type="body" sz="quarter" idx="31"/>
          </p:nvPr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8" name="Shape 188"/>
          <p:cNvSpPr/>
          <p:nvPr>
            <p:ph type="body" sz="quarter" idx="32"/>
          </p:nvPr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89" name="Shape 189"/>
          <p:cNvSpPr/>
          <p:nvPr>
            <p:ph type="body" sz="quarter" idx="33"/>
          </p:nvPr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0" name="Shape 190"/>
          <p:cNvSpPr/>
          <p:nvPr>
            <p:ph type="body" sz="quarter" idx="34"/>
          </p:nvPr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1" name="Shape 191"/>
          <p:cNvSpPr/>
          <p:nvPr>
            <p:ph type="body" sz="quarter" idx="35"/>
          </p:nvPr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2" name="Shape 192"/>
          <p:cNvSpPr/>
          <p:nvPr>
            <p:ph type="body" sz="quarter" idx="36"/>
          </p:nvPr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3" name="Shape 193"/>
          <p:cNvSpPr/>
          <p:nvPr>
            <p:ph type="body" sz="quarter" idx="37"/>
          </p:nvPr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4" name="Shape 194"/>
          <p:cNvSpPr/>
          <p:nvPr>
            <p:ph type="body" sz="quarter" idx="38"/>
          </p:nvPr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5" name="Shape 195"/>
          <p:cNvSpPr/>
          <p:nvPr>
            <p:ph type="body" sz="quarter" idx="39"/>
          </p:nvPr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6" name="Shape 196"/>
          <p:cNvSpPr/>
          <p:nvPr>
            <p:ph type="body" sz="quarter" idx="40"/>
          </p:nvPr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7" name="Shape 197"/>
          <p:cNvSpPr/>
          <p:nvPr>
            <p:ph type="body" sz="quarter" idx="41"/>
          </p:nvPr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8" name="Shape 198"/>
          <p:cNvSpPr/>
          <p:nvPr>
            <p:ph type="body" sz="quarter" idx="42"/>
          </p:nvPr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hapes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208" name="Shape 208"/>
          <p:cNvSpPr/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</a:p>
        </p:txBody>
      </p:sp>
      <p:sp>
        <p:nvSpPr>
          <p:cNvPr id="209" name="Shape 209"/>
          <p:cNvSpPr/>
          <p:nvPr/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0" name="Shape 210"/>
          <p:cNvSpPr/>
          <p:nvPr/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1" name="Shape 211"/>
          <p:cNvSpPr/>
          <p:nvPr/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2" name="Shape 212"/>
          <p:cNvSpPr/>
          <p:nvPr/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3" name="Shape 213"/>
          <p:cNvSpPr/>
          <p:nvPr/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4" name="Shape 214"/>
          <p:cNvSpPr/>
          <p:nvPr/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5" name="Shape 215"/>
          <p:cNvSpPr/>
          <p:nvPr/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6" name="Shape 216"/>
          <p:cNvSpPr/>
          <p:nvPr/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7" name="Shape 217"/>
          <p:cNvSpPr/>
          <p:nvPr/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8" name="Shape 218"/>
          <p:cNvSpPr/>
          <p:nvPr/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19" name="Shape 219"/>
          <p:cNvSpPr/>
          <p:nvPr/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0" name="Shape 220"/>
          <p:cNvSpPr/>
          <p:nvPr/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1" name="Shape 221"/>
          <p:cNvSpPr/>
          <p:nvPr/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2" name="Shape 222"/>
          <p:cNvSpPr/>
          <p:nvPr/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3" name="Shape 223"/>
          <p:cNvSpPr/>
          <p:nvPr/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4" name="Shape 224"/>
          <p:cNvSpPr/>
          <p:nvPr/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5" name="Shape 225"/>
          <p:cNvSpPr/>
          <p:nvPr/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6" name="Shape 226"/>
          <p:cNvSpPr/>
          <p:nvPr/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7" name="Shape 227"/>
          <p:cNvSpPr/>
          <p:nvPr/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8" name="Shape 228"/>
          <p:cNvSpPr/>
          <p:nvPr/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29" name="Shape 229"/>
          <p:cNvSpPr/>
          <p:nvPr/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0" name="Shape 230"/>
          <p:cNvSpPr/>
          <p:nvPr/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1" name="Shape 231"/>
          <p:cNvSpPr/>
          <p:nvPr/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2" name="Shape 232"/>
          <p:cNvSpPr/>
          <p:nvPr/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3" name="Shape 233"/>
          <p:cNvSpPr/>
          <p:nvPr/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4" name="Shape 234"/>
          <p:cNvSpPr/>
          <p:nvPr/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5" name="Shape 235"/>
          <p:cNvSpPr/>
          <p:nvPr/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6" name="Shape 236"/>
          <p:cNvSpPr/>
          <p:nvPr/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s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Chart 245"/>
          <p:cNvGraphicFramePr/>
          <p:nvPr/>
        </p:nvGraphicFramePr>
        <p:xfrm>
          <a:off x="406108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816354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247" name="Shape 24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rst Page copy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83B9AA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DBE3E2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Short description</a:t>
            </a:r>
          </a:p>
        </p:txBody>
      </p:sp>
      <p:sp>
        <p:nvSpPr>
          <p:cNvPr id="25" name="Shape 25"/>
          <p:cNvSpPr/>
          <p:nvPr/>
        </p:nvSpPr>
        <p:spPr>
          <a:xfrm>
            <a:off x="246662" y="8250866"/>
            <a:ext cx="45727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26" name="Shape 2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pic>
        <p:nvPicPr>
          <p:cNvPr id="27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s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Chart 254"/>
          <p:cNvGraphicFramePr/>
          <p:nvPr/>
        </p:nvGraphicFramePr>
        <p:xfrm>
          <a:off x="406108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55" name="Chart 255"/>
          <p:cNvGraphicFramePr/>
          <p:nvPr/>
        </p:nvGraphicFramePr>
        <p:xfrm>
          <a:off x="6816354" y="1814776"/>
          <a:ext cx="5854701" cy="58547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25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tyles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6" name="Shape 266"/>
          <p:cNvSpPr/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7" name="Shape 267"/>
          <p:cNvSpPr/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8" name="Shape 268"/>
          <p:cNvSpPr/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9" name="Shape 269"/>
          <p:cNvSpPr/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0" name="Shape 270"/>
          <p:cNvSpPr/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1" name="Shape 271"/>
          <p:cNvSpPr/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2" name="Shape 272"/>
          <p:cNvSpPr/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3" name="Shape 273"/>
          <p:cNvSpPr/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4" name="Shape 274"/>
          <p:cNvSpPr/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5" name="Shape 275"/>
          <p:cNvSpPr/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6" name="Shape 276"/>
          <p:cNvSpPr/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s copy">
    <p:bg>
      <p:bgPr>
        <a:solidFill>
          <a:srgbClr val="4E5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6" name="Shape 286"/>
          <p:cNvSpPr/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7" name="Shape 287"/>
          <p:cNvSpPr/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8" name="Shape 288"/>
          <p:cNvSpPr/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9" name="Shape 289"/>
          <p:cNvSpPr/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0" name="Shape 290"/>
          <p:cNvSpPr/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1" name="Shape 291"/>
          <p:cNvSpPr/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2" name="Shape 292"/>
          <p:cNvSpPr/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3" name="Shape 293"/>
          <p:cNvSpPr/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4" name="Shape 294"/>
          <p:cNvSpPr/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5" name="Shape 295"/>
          <p:cNvSpPr/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6" name="Shape 296"/>
          <p:cNvSpPr/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7" name="Shape 29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 Page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34" y="8164351"/>
            <a:ext cx="3913132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3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4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 Page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pic>
        <p:nvPicPr>
          <p:cNvPr id="31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834" y="8164351"/>
            <a:ext cx="3913131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1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313636"/>
                </a:solidFill>
              </a:defRPr>
            </a:lvl1pPr>
          </a:lstStyle>
          <a:p>
            <a:pPr/>
            <a:r>
              <a:t>Headline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1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DCE3E2"/>
                </a:solidFill>
              </a:defRPr>
            </a:lvl1pPr>
          </a:lstStyle>
          <a:p>
            <a:pPr/>
            <a:r>
              <a:t>Headline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2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pPr/>
            <a:r>
              <a:t>Level 2</a:t>
            </a:r>
          </a:p>
        </p:txBody>
      </p:sp>
      <p:pic>
        <p:nvPicPr>
          <p:cNvPr id="5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vel 2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">
    <p:bg>
      <p:bgPr>
        <a:solidFill>
          <a:srgbClr val="DB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Paragraph text that spans across several lines</a:t>
            </a:r>
          </a:p>
        </p:txBody>
      </p:sp>
      <p:sp>
        <p:nvSpPr>
          <p:cNvPr id="74" name="Shape 74"/>
          <p:cNvSpPr/>
          <p:nvPr>
            <p:ph type="body" sz="quarter" idx="14"/>
          </p:nvPr>
        </p:nvSpPr>
        <p:spPr>
          <a:xfrm>
            <a:off x="1293582" y="38862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Wide paragraph text spans across several lines on the slide</a:t>
            </a:r>
          </a:p>
        </p:txBody>
      </p:sp>
      <p:sp>
        <p:nvSpPr>
          <p:cNvPr id="75" name="Shape 75"/>
          <p:cNvSpPr/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/>
          </a:lstStyle>
          <a:p>
            <a:pPr/>
            <a:r>
              <a:t>Bullet item that spans across several lines</a:t>
            </a:r>
          </a:p>
        </p:txBody>
      </p:sp>
      <p:sp>
        <p:nvSpPr>
          <p:cNvPr id="76" name="Shape 76"/>
          <p:cNvSpPr/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/>
            </a:lvl1pPr>
          </a:lstStyle>
          <a:p>
            <a:pPr/>
            <a:r>
              <a:t>Level 3 heading</a:t>
            </a:r>
          </a:p>
        </p:txBody>
      </p:sp>
      <p:sp>
        <p:nvSpPr>
          <p:cNvPr id="77" name="Shape 77"/>
          <p:cNvSpPr/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pPr/>
            <a:r>
              <a:t>Level 2</a:t>
            </a:r>
          </a:p>
        </p:txBody>
      </p:sp>
      <p:sp>
        <p:nvSpPr>
          <p:cNvPr id="78" name="Shape 78"/>
          <p:cNvSpPr/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/>
            </a:lvl1pPr>
          </a:lstStyle>
          <a:p>
            <a:pPr/>
            <a:r>
              <a:t>Level 4 heading</a:t>
            </a:r>
          </a:p>
        </p:txBody>
      </p:sp>
      <p:sp>
        <p:nvSpPr>
          <p:cNvPr id="79" name="Shape 79"/>
          <p:cNvSpPr/>
          <p:nvPr/>
        </p:nvSpPr>
        <p:spPr>
          <a:xfrm>
            <a:off x="1293582" y="8824728"/>
            <a:ext cx="84752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Level 4 heading</a:t>
            </a:r>
          </a:p>
        </p:txBody>
      </p:sp>
      <p:pic>
        <p:nvPicPr>
          <p:cNvPr id="80" name="BAA_RGB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pPr/>
            <a:r>
              <a:t>Paragraph text that spans across several lines</a:t>
            </a:r>
          </a:p>
        </p:txBody>
      </p:sp>
      <p:sp>
        <p:nvSpPr>
          <p:cNvPr id="91" name="Shape 91"/>
          <p:cNvSpPr/>
          <p:nvPr>
            <p:ph type="body" sz="quarter" idx="14"/>
          </p:nvPr>
        </p:nvSpPr>
        <p:spPr>
          <a:xfrm>
            <a:off x="1293582" y="38989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pPr/>
            <a:r>
              <a:t>Wide paragraph text spans across several lines on the slide</a:t>
            </a:r>
          </a:p>
        </p:txBody>
      </p:sp>
      <p:sp>
        <p:nvSpPr>
          <p:cNvPr id="92" name="Shape 92"/>
          <p:cNvSpPr/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>
              <a:defRPr>
                <a:solidFill>
                  <a:srgbClr val="DCE3E2"/>
                </a:solidFill>
              </a:defRPr>
            </a:lvl1pPr>
          </a:lstStyle>
          <a:p>
            <a:pPr/>
            <a:r>
              <a:t>Bullet item that spans across several lines</a:t>
            </a:r>
          </a:p>
        </p:txBody>
      </p:sp>
      <p:sp>
        <p:nvSpPr>
          <p:cNvPr id="93" name="Shape 93"/>
          <p:cNvSpPr/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>
                <a:solidFill>
                  <a:srgbClr val="DCE3E2"/>
                </a:solidFill>
              </a:defRPr>
            </a:lvl1pPr>
          </a:lstStyle>
          <a:p>
            <a:pPr/>
            <a:r>
              <a:t>Level 3 heading</a:t>
            </a:r>
          </a:p>
        </p:txBody>
      </p:sp>
      <p:sp>
        <p:nvSpPr>
          <p:cNvPr id="94" name="Shape 94"/>
          <p:cNvSpPr/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95" name="Shape 95"/>
          <p:cNvSpPr/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>
                <a:solidFill>
                  <a:srgbClr val="DCE3E2"/>
                </a:solidFill>
              </a:defRPr>
            </a:lvl1pPr>
          </a:lstStyle>
          <a:p>
            <a:pPr/>
            <a:r>
              <a:t>Level 4 heading</a:t>
            </a:r>
          </a:p>
        </p:txBody>
      </p:sp>
      <p:pic>
        <p:nvPicPr>
          <p:cNvPr id="9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- Grey"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7D807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46393" y="9314875"/>
            <a:ext cx="312014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31363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0" u="none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1pPr>
      <a:lvl2pPr marL="889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2pPr>
      <a:lvl3pPr marL="1333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3pPr>
      <a:lvl4pPr marL="1778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4pPr>
      <a:lvl5pPr marL="2222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5pPr>
      <a:lvl6pPr marL="2667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6pPr>
      <a:lvl7pPr marL="3111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7pPr>
      <a:lvl8pPr marL="3556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8pPr>
      <a:lvl9pPr marL="4000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wb@eaaa.dk" TargetMode="External"/><Relationship Id="rId3" Type="http://schemas.openxmlformats.org/officeDocument/2006/relationships/hyperlink" Target="http://www.baaa.dk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apple.com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body" idx="13"/>
          </p:nvPr>
        </p:nvSpPr>
        <p:spPr>
          <a:xfrm>
            <a:off x="699869" y="2016658"/>
            <a:ext cx="11605062" cy="2374901"/>
          </a:xfrm>
          <a:prstGeom prst="rect">
            <a:avLst/>
          </a:prstGeom>
        </p:spPr>
        <p:txBody>
          <a:bodyPr/>
          <a:lstStyle>
            <a:lvl1pPr>
              <a:defRPr sz="13100"/>
            </a:lvl1pPr>
          </a:lstStyle>
          <a:p>
            <a:pPr/>
            <a:r>
              <a:t>SEO Workshop</a:t>
            </a:r>
          </a:p>
        </p:txBody>
      </p:sp>
      <p:sp>
        <p:nvSpPr>
          <p:cNvPr id="327" name="Shape 327"/>
          <p:cNvSpPr/>
          <p:nvPr>
            <p:ph type="body" idx="14"/>
          </p:nvPr>
        </p:nvSpPr>
        <p:spPr>
          <a:xfrm>
            <a:off x="4416399" y="4481645"/>
            <a:ext cx="4172002" cy="762001"/>
          </a:xfrm>
          <a:prstGeom prst="rect">
            <a:avLst/>
          </a:prstGeom>
        </p:spPr>
        <p:txBody>
          <a:bodyPr/>
          <a:lstStyle/>
          <a:p>
            <a:pPr/>
            <a:r>
              <a:t>And other goodies</a:t>
            </a:r>
          </a:p>
        </p:txBody>
      </p:sp>
      <p:sp>
        <p:nvSpPr>
          <p:cNvPr id="328" name="Shape 328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 invalidUrl="" action="" tgtFrame="" tooltip="" history="1" highlightClick="0" endSnd="0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 invalidUrl="" action="" tgtFrame="" tooltip="" history="1" highlightClick="0" endSnd="0"/>
              </a:rPr>
              <a:t>www.baaa.dk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1608582" y="2120899"/>
            <a:ext cx="9427769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Search engines try to understand </a:t>
            </a:r>
          </a:p>
          <a:p>
            <a:pPr>
              <a:defRPr sz="4800"/>
            </a:pPr>
            <a:r>
              <a:t>content like a human. 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Help them.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1608582" y="2539999"/>
            <a:ext cx="654923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Use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semantic</a:t>
            </a:r>
            <a:r>
              <a:t> markup.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Don’t just add content,</a:t>
            </a:r>
          </a:p>
          <a:p>
            <a:pPr>
              <a:defRPr sz="4800"/>
            </a:pPr>
            <a:r>
              <a:t>say what it is.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3259582" y="1930399"/>
            <a:ext cx="6015838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Text markup</a:t>
            </a:r>
          </a:p>
          <a:p>
            <a:pPr>
              <a:defRPr sz="4800"/>
            </a:pPr>
            <a:r>
              <a:t>&lt;h1&gt; - &lt;h6&gt;</a:t>
            </a:r>
          </a:p>
          <a:p>
            <a:pPr>
              <a:defRPr sz="4800"/>
            </a:pPr>
            <a:r>
              <a:t>&lt;p&gt;,&lt;strong&gt;,&lt;em&gt;</a:t>
            </a:r>
          </a:p>
          <a:p>
            <a:pPr>
              <a:defRPr sz="4800"/>
            </a:pPr>
            <a:r>
              <a:t>&lt;ol&gt;,&lt;ul&gt;</a:t>
            </a:r>
          </a:p>
          <a:p>
            <a:pPr>
              <a:defRPr sz="4800"/>
            </a:pPr>
            <a:r>
              <a:t>&lt;address&gt;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624582" y="2362199"/>
            <a:ext cx="825002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Structure markup</a:t>
            </a:r>
          </a:p>
          <a:p>
            <a:pPr>
              <a:defRPr sz="4800"/>
            </a:pPr>
            <a:r>
              <a:t>&lt;section&gt;, &lt;article&gt;,&lt;aside&gt;</a:t>
            </a:r>
          </a:p>
          <a:p>
            <a:pPr>
              <a:defRPr sz="4800"/>
            </a:pPr>
            <a:r>
              <a:t>&lt;nav&gt;,&lt;header&gt;,&lt;footer&gt;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2624582" y="2362199"/>
            <a:ext cx="643463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Don’t use empty tags</a:t>
            </a:r>
          </a:p>
          <a:p>
            <a:pPr>
              <a:defRPr sz="4800"/>
            </a:pPr>
            <a:r>
              <a:t>&lt;div&gt;, &lt;span&gt;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Unless you </a:t>
            </a:r>
            <a:r>
              <a:rPr>
                <a:latin typeface="Avenir Heavy Oblique"/>
                <a:ea typeface="Avenir Heavy Oblique"/>
                <a:cs typeface="Avenir Heavy Oblique"/>
                <a:sym typeface="Avenir Heavy Oblique"/>
              </a:rPr>
              <a:t>need</a:t>
            </a:r>
            <a:r>
              <a:t> 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1748282" y="1104900"/>
            <a:ext cx="968928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Remember alt attributes</a:t>
            </a:r>
          </a:p>
          <a:p>
            <a:pPr>
              <a:defRPr sz="4800"/>
            </a:pPr>
            <a:r>
              <a:t>&lt;img alt="this text should convey</a:t>
            </a:r>
          </a:p>
          <a:p>
            <a:pPr>
              <a:defRPr sz="4800"/>
            </a:pPr>
            <a:r>
              <a:t>the same meaning as the image"&gt;</a:t>
            </a:r>
          </a:p>
          <a:p>
            <a:pPr>
              <a:defRPr sz="4800"/>
            </a:pPr>
          </a:p>
          <a:p>
            <a: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These are text versions of what</a:t>
            </a:r>
          </a:p>
          <a:p>
            <a: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the images and should be able to</a:t>
            </a:r>
          </a:p>
          <a:p>
            <a: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replace the image.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1748282" y="2362199"/>
            <a:ext cx="603961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This is bad</a:t>
            </a:r>
          </a:p>
          <a:p>
            <a:pPr>
              <a:defRPr sz="4800"/>
            </a:pPr>
            <a:r>
              <a:t>&lt;img alt="image1"&gt;</a:t>
            </a:r>
          </a:p>
          <a:p>
            <a: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1748282" y="2362199"/>
            <a:ext cx="4007206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This is worse</a:t>
            </a:r>
          </a:p>
          <a:p>
            <a:pPr>
              <a:defRPr sz="4800"/>
            </a:pPr>
            <a:r>
              <a:t>&lt;img alt=""&gt;</a:t>
            </a:r>
          </a:p>
          <a:p>
            <a: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1765757" y="5956299"/>
            <a:ext cx="8444459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Yeah, this is what </a:t>
            </a:r>
            <a:r>
              <a:rPr u="sng">
                <a:hlinkClick r:id="rId2" invalidUrl="" action="" tgtFrame="" tooltip="" history="1" highlightClick="0" endSnd="0"/>
              </a:rPr>
              <a:t>apple.com</a:t>
            </a:r>
            <a:r>
              <a:t> is doing. </a:t>
            </a:r>
          </a:p>
          <a:p>
            <a:pPr>
              <a:defRPr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Douchebags…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354582" y="889000"/>
            <a:ext cx="10998099" cy="764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Extend HTML markup with Microdata</a:t>
            </a:r>
          </a:p>
          <a:p>
            <a: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Allows you to say something about:</a:t>
            </a:r>
          </a:p>
          <a:p>
            <a:pPr marL="561473" indent="-561473">
              <a:buSzPct val="75000"/>
              <a:buChar char="•"/>
              <a:defRPr sz="4800"/>
            </a:pPr>
            <a:r>
              <a:t>Events</a:t>
            </a:r>
          </a:p>
          <a:p>
            <a:pPr marL="561473" indent="-561473">
              <a:buSzPct val="75000"/>
              <a:buChar char="•"/>
              <a:defRPr sz="4800"/>
            </a:pPr>
            <a:r>
              <a:t>People</a:t>
            </a:r>
          </a:p>
          <a:p>
            <a:pPr marL="561473" indent="-561473">
              <a:buSzPct val="75000"/>
              <a:buChar char="•"/>
              <a:defRPr sz="4800"/>
            </a:pPr>
            <a:r>
              <a:t>Products</a:t>
            </a:r>
          </a:p>
          <a:p>
            <a:pPr marL="561473" indent="-561473">
              <a:buSzPct val="75000"/>
              <a:buChar char="•"/>
              <a:defRPr sz="4800"/>
            </a:pPr>
            <a:r>
              <a:t>Reviews</a:t>
            </a:r>
          </a:p>
          <a:p>
            <a:pPr marL="561473" indent="-561473">
              <a:buSzPct val="75000"/>
              <a:buChar char="•"/>
              <a:defRPr sz="4800"/>
            </a:pPr>
            <a:r>
              <a:t>Opening Hours</a:t>
            </a:r>
          </a:p>
          <a:p>
            <a:pPr marL="561473" indent="-561473">
              <a:buSzPct val="75000"/>
              <a:buChar char="•"/>
              <a:defRPr sz="4800"/>
            </a:pPr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2548762" y="2393949"/>
            <a:ext cx="7907275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4000">
                <a:solidFill>
                  <a:srgbClr val="313636"/>
                </a:solidFill>
              </a:defRPr>
            </a:lvl1pPr>
          </a:lstStyle>
          <a:p>
            <a:pPr/>
            <a:r>
              <a:t>WAI ARIA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795947" y="317500"/>
            <a:ext cx="12420982" cy="855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>
                <a:solidFill>
                  <a:srgbClr val="F7F7F9"/>
                </a:solidFill>
              </a:defRPr>
            </a:pPr>
            <a:r>
              <a:t>&lt;!-- This is a tabs widget. How would you know, looking only at the markup? --&gt;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&lt;ol&gt;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&lt;li id="ch1Tab"&gt;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  &lt;a href="#ch1Panel"&gt;Chapter 1&lt;/a&gt;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&lt;/li&gt;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&lt;li id="ch2Tab"&gt;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  &lt;a href="#ch2Panel"&gt;Chapter 2&lt;/a&gt;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&lt;/li&gt;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&lt;li id="quizTab"&gt;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  &lt;a href="#quizPanel"&gt;Quiz&lt;/a&gt;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&lt;/li&gt;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&lt;/ol&gt;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&lt;div&gt;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&lt;div id="ch1Panel"&gt;Chapter 1 content goes here&lt;/div&gt;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&lt;div id="ch2Panel"&gt;Chapter 2 content goes here&lt;/div&gt;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  &lt;div id="quizPanel"&gt;Quiz content goes here&lt;/div&gt;</a:t>
            </a:r>
          </a:p>
          <a:p>
            <a:pPr>
              <a:defRPr sz="2700">
                <a:solidFill>
                  <a:srgbClr val="F7F7F9"/>
                </a:solidFill>
              </a:defRPr>
            </a:pPr>
            <a:r>
              <a:t>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1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93027" y="266700"/>
            <a:ext cx="13004801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B8BEBB"/>
                </a:solidFill>
              </a:defRPr>
            </a:pPr>
            <a:r>
              <a:t>&lt;!-- Now *these* are Tabs! --&gt;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&lt;!-- We've added role attributes to describe the tab list and each tab. --&gt;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&lt;ol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role="tablist"</a:t>
            </a:r>
            <a:r>
              <a:t>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&lt;li id="ch1Tab"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role="tab"</a:t>
            </a:r>
            <a:r>
              <a:t>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  &lt;a href="#ch1Panel"&gt;Chapter 1&lt;/a&gt;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&lt;/li&gt;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&lt;li id="ch2Tab"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role="tab"</a:t>
            </a:r>
            <a:r>
              <a:t>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  &lt;a href="#ch2Panel"&gt;Chapter 2&lt;/a&gt;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&lt;/li&gt;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&lt;li id="quizTab"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role="tab"</a:t>
            </a:r>
            <a:r>
              <a:t>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  &lt;a href="#quizPanel"&gt;Quiz&lt;/a&gt;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&lt;/li&gt;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&lt;/ol&gt;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&lt;div&gt;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&lt;!-- Notice the role and aria-labelledby attributes we've added to describe these panels. --&gt;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&lt;div id="ch1Panel"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role="tabpanel" aria-labelledby="ch1Tab"</a:t>
            </a:r>
            <a:r>
              <a:rPr>
                <a:solidFill>
                  <a:srgbClr val="FF92F7"/>
                </a:solidFill>
              </a:rPr>
              <a:t>&gt;</a:t>
            </a:r>
            <a:r>
              <a:t>Chapter 1 content goes here&lt;/div&gt;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&lt;div id="ch2Panel"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role="tabpanel" aria-labelledby="ch2Tab"</a:t>
            </a:r>
            <a:r>
              <a:rPr>
                <a:solidFill>
                  <a:srgbClr val="FF92F7"/>
                </a:solidFill>
              </a:rPr>
              <a:t>&gt;</a:t>
            </a:r>
            <a:r>
              <a:t>Chapter 2 content goes here&lt;/div&gt;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  &lt;div id="quizPanel" </a:t>
            </a:r>
            <a:r>
              <a:rPr>
                <a:solidFill>
                  <a:srgbClr val="FF92F7"/>
                </a:solidFill>
                <a:latin typeface="Avenir Heavy"/>
                <a:ea typeface="Avenir Heavy"/>
                <a:cs typeface="Avenir Heavy"/>
                <a:sym typeface="Avenir Heavy"/>
              </a:rPr>
              <a:t>role="tabpanel" aria-labelledby="quizTab"</a:t>
            </a:r>
            <a:r>
              <a:rPr>
                <a:solidFill>
                  <a:srgbClr val="FF92F7"/>
                </a:solidFill>
              </a:rPr>
              <a:t>&gt;</a:t>
            </a:r>
            <a:r>
              <a:t>Quiz content goes here&lt;/div&gt;</a:t>
            </a:r>
          </a:p>
          <a:p>
            <a:pPr>
              <a:defRPr sz="2200">
                <a:solidFill>
                  <a:srgbClr val="B8BEBB"/>
                </a:solidFill>
              </a:defRPr>
            </a:pPr>
            <a:r>
              <a:t>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430064" y="2362200"/>
            <a:ext cx="4342385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Assignments</a:t>
            </a:r>
          </a:p>
          <a:p>
            <a:pPr>
              <a:defRPr sz="5600"/>
            </a:pPr>
            <a:r>
              <a:t>on Fronter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body" idx="13"/>
          </p:nvPr>
        </p:nvSpPr>
        <p:spPr>
          <a:xfrm>
            <a:off x="941169" y="1991257"/>
            <a:ext cx="11605062" cy="4787901"/>
          </a:xfrm>
          <a:prstGeom prst="rect">
            <a:avLst/>
          </a:prstGeom>
        </p:spPr>
        <p:txBody>
          <a:bodyPr/>
          <a:lstStyle/>
          <a:p>
            <a:pPr marL="1052763" indent="-1052763" algn="l">
              <a:buSzPct val="75000"/>
              <a:buChar char="•"/>
            </a:pPr>
            <a:r>
              <a:t>SEO</a:t>
            </a:r>
          </a:p>
          <a:p>
            <a:pPr marL="1052763" indent="-1052763" algn="l">
              <a:buSzPct val="75000"/>
              <a:buChar char="•"/>
            </a:pPr>
            <a:r>
              <a:t>Web accessibility</a:t>
            </a:r>
          </a:p>
          <a:p>
            <a:pPr marL="1052763" indent="-1052763" algn="l">
              <a:buSzPct val="75000"/>
              <a:buChar char="•"/>
            </a:pPr>
            <a:r>
              <a:t>Social Media Cards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0" dur="10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10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0" dur="10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B99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body" idx="13"/>
          </p:nvPr>
        </p:nvSpPr>
        <p:spPr>
          <a:xfrm>
            <a:off x="699869" y="1826158"/>
            <a:ext cx="11605062" cy="4953001"/>
          </a:xfrm>
          <a:prstGeom prst="rect">
            <a:avLst/>
          </a:prstGeom>
        </p:spPr>
        <p:txBody>
          <a:bodyPr/>
          <a:lstStyle/>
          <a:p>
            <a:pPr/>
            <a:r>
              <a:t>Today’s</a:t>
            </a:r>
          </a:p>
          <a:p>
            <a:pPr/>
            <a: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374" y="736191"/>
            <a:ext cx="12002052" cy="8007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2953721" y="3416299"/>
            <a:ext cx="731235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buSzPct val="75000"/>
              <a:buChar char="•"/>
            </a:pPr>
            <a:r>
              <a:t>Write notes about each topic</a:t>
            </a:r>
          </a:p>
          <a:p>
            <a:pPr lvl="2" marL="1333500" indent="-444500">
              <a:buSzPct val="75000"/>
              <a:buChar char="•"/>
            </a:pPr>
            <a:r>
              <a:t>Include a short summary</a:t>
            </a:r>
          </a:p>
          <a:p>
            <a:pPr lvl="2" marL="1333500" indent="-444500">
              <a:buSzPct val="75000"/>
              <a:buChar char="•"/>
            </a:pPr>
            <a:r>
              <a:t>Find some good examples</a:t>
            </a:r>
          </a:p>
          <a:p>
            <a:pPr lvl="2" marL="1333500" indent="-444500">
              <a:buSzPct val="75000"/>
              <a:buChar char="•"/>
            </a:pPr>
            <a:r>
              <a:t>Share on Fronter</a:t>
            </a:r>
          </a:p>
        </p:txBody>
      </p:sp>
      <p:sp>
        <p:nvSpPr>
          <p:cNvPr id="339" name="Shape 339"/>
          <p:cNvSpPr/>
          <p:nvPr/>
        </p:nvSpPr>
        <p:spPr>
          <a:xfrm>
            <a:off x="2738723" y="1803400"/>
            <a:ext cx="4119373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9000"/>
            </a:lvl1pPr>
          </a:lstStyle>
          <a:p>
            <a:pPr/>
            <a:r>
              <a:t>In pairs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756308" y="1206500"/>
            <a:ext cx="949218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How search engines find sites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2009838" y="2000250"/>
            <a:ext cx="898512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9000">
                <a:solidFill>
                  <a:srgbClr val="DCE3E2"/>
                </a:solidFill>
              </a:defRPr>
            </a:lvl1pPr>
          </a:lstStyle>
          <a:p>
            <a:pPr/>
            <a:r>
              <a:t>Semantic Markup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95882" y="2476500"/>
            <a:ext cx="981303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Make your content understandable</a:t>
            </a:r>
          </a:p>
          <a:p>
            <a:pPr>
              <a:defRPr sz="4800"/>
            </a:pPr>
            <a:r>
              <a:t>to humans AND machines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4E5755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