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0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YcY4jxNPNfKgKrVgCQMFR7hbU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r">
              <a:buSzPts val="1200"/>
            </a:pPr>
            <a:fld id="{00000000-1234-1234-1234-123412341234}" type="slidenum">
              <a:rPr lang="en-US" altLang="ja-JP" sz="1200" smtClean="0">
                <a:solidFill>
                  <a:schemeClr val="dk1"/>
                </a:solidFill>
              </a:rPr>
              <a:pPr algn="r">
                <a:buSzPts val="1200"/>
              </a:pPr>
              <a:t>‹#›</a:t>
            </a:fld>
            <a:endParaRPr lang="ja-JP" altLang="en-US" sz="1200" dirty="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eiryo UI" panose="020B0604030504040204" pitchFamily="50" charset="-128"/>
        <a:ea typeface="Meiryo UI" panose="020B0604030504040204" pitchFamily="50" charset="-12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</p:txBody>
      </p:sp>
      <p:sp>
        <p:nvSpPr>
          <p:cNvPr id="56" name="Google Shape;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</p:txBody>
      </p:sp>
      <p:sp>
        <p:nvSpPr>
          <p:cNvPr id="88" name="Google Shape;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089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</p:txBody>
      </p:sp>
      <p:sp>
        <p:nvSpPr>
          <p:cNvPr id="68" name="Google Shape;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</p:txBody>
      </p:sp>
      <p:sp>
        <p:nvSpPr>
          <p:cNvPr id="68" name="Google Shape;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446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</p:txBody>
      </p:sp>
      <p:sp>
        <p:nvSpPr>
          <p:cNvPr id="74" name="Google Shape;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</p:txBody>
      </p:sp>
      <p:sp>
        <p:nvSpPr>
          <p:cNvPr id="80" name="Google Shape;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</p:txBody>
      </p:sp>
      <p:sp>
        <p:nvSpPr>
          <p:cNvPr id="88" name="Google Shape;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メインタイトル">
  <p:cSld name="12_メインタイトル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2" descr="テーブル, 水, 座る, コンピュータ が含まれている画像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338505" y="2439201"/>
            <a:ext cx="11514991" cy="19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1"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38505" y="5864141"/>
            <a:ext cx="11514991" cy="71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6" name="Google Shape;16;p22"/>
          <p:cNvSpPr txBox="1">
            <a:spLocks noGrp="1"/>
          </p:cNvSpPr>
          <p:nvPr>
            <p:ph type="body" idx="2"/>
          </p:nvPr>
        </p:nvSpPr>
        <p:spPr>
          <a:xfrm>
            <a:off x="338505" y="440271"/>
            <a:ext cx="5434614" cy="56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7" name="Google Shape;17;p22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ja-JP" sz="1000" b="1" i="0" u="none" strike="noStrike" cap="none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‹#›</a:t>
            </a:fld>
            <a:endParaRPr sz="1000" b="1" i="0" u="none" strike="noStrike" cap="none" dirty="0">
              <a:solidFill>
                <a:srgbClr val="374B6D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  <p:pic>
        <p:nvPicPr>
          <p:cNvPr id="18" name="Google Shape;18;p22" descr="挿絵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505" y="5291102"/>
            <a:ext cx="3657608" cy="53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1_タイトルとコンテンツ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rgbClr val="2D508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074" cy="561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 dirty="0"/>
          </a:p>
        </p:txBody>
      </p:sp>
      <p:sp>
        <p:nvSpPr>
          <p:cNvPr id="22" name="Google Shape;22;p23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B6D"/>
              </a:buClr>
              <a:buSzPts val="1400"/>
              <a:buFont typeface="Arial"/>
              <a:buNone/>
            </a:pPr>
            <a:r>
              <a:rPr lang="ja-JP" sz="1000" b="1" i="0" u="none" strike="noStrike" cap="none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© 202</a:t>
            </a:r>
            <a:r>
              <a:rPr lang="en-US" altLang="ja-JP" sz="1000" b="1" i="0" u="none" strike="noStrike" cap="none" dirty="0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3</a:t>
            </a:r>
            <a:r>
              <a:rPr lang="ja-JP" sz="1000" b="1" i="0" u="none" strike="noStrike" cap="none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 </a:t>
            </a:r>
            <a:r>
              <a:rPr lang="ja-JP" sz="1000" b="1" i="0" u="none" strike="noStrike" cap="none" dirty="0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DATUM STUDIO Co. Ltd. PROPRIETARY &amp; CONFIDENTIAL.</a:t>
            </a:r>
            <a:endParaRPr sz="1000" b="1" i="0" u="none" strike="noStrike" cap="none" dirty="0">
              <a:solidFill>
                <a:srgbClr val="374B6D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  <p:sp>
        <p:nvSpPr>
          <p:cNvPr id="23" name="Google Shape;23;p23"/>
          <p:cNvSpPr txBox="1"/>
          <p:nvPr/>
        </p:nvSpPr>
        <p:spPr>
          <a:xfrm>
            <a:off x="11854410" y="6598816"/>
            <a:ext cx="3375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ja-JP" sz="1000" b="1" i="0" u="none" strike="noStrike" cap="none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‹#›</a:t>
            </a:fld>
            <a:endParaRPr sz="1000" b="1" i="0" u="none" strike="noStrike" cap="none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  <p:cxnSp>
        <p:nvCxnSpPr>
          <p:cNvPr id="24" name="Google Shape;24;p23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2D508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23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ja-JP" sz="1000" b="1" i="0" u="none" strike="noStrike" cap="none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‹#›</a:t>
            </a:fld>
            <a:endParaRPr sz="1000" b="1" i="0" u="none" strike="noStrike" cap="none" dirty="0">
              <a:solidFill>
                <a:srgbClr val="374B6D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1_タイトルとコンテンツ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508F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0" y="3141000"/>
            <a:ext cx="1218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4400" b="1" i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タイトルとコンテンツ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8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rgbClr val="2D508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34964" y="1598142"/>
            <a:ext cx="11522074" cy="47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00" b="0" i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 dirty="0"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334963" y="621271"/>
            <a:ext cx="11522075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 dirty="0"/>
          </a:p>
        </p:txBody>
      </p:sp>
      <p:sp>
        <p:nvSpPr>
          <p:cNvPr id="33" name="Google Shape;33;p25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B6D"/>
              </a:buClr>
              <a:buSzPts val="1400"/>
              <a:buFont typeface="Arial"/>
              <a:buNone/>
            </a:pPr>
            <a:r>
              <a:rPr lang="ja-JP" sz="1000" b="1" i="0" u="none" strike="noStrike" cap="none" dirty="0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© 2022 DATUM STUDIO Co. Ltd. PROPRIETARY &amp; CONFIDENTIAL.</a:t>
            </a:r>
            <a:endParaRPr sz="1000" b="1" i="0" u="none" strike="noStrike" cap="none" dirty="0">
              <a:solidFill>
                <a:srgbClr val="374B6D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  <p:sp>
        <p:nvSpPr>
          <p:cNvPr id="34" name="Google Shape;34;p25"/>
          <p:cNvSpPr txBox="1"/>
          <p:nvPr/>
        </p:nvSpPr>
        <p:spPr>
          <a:xfrm>
            <a:off x="11854410" y="6598816"/>
            <a:ext cx="3375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ja-JP" sz="1000" b="1" i="0" u="none" strike="noStrike" cap="none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‹#›</a:t>
            </a:fld>
            <a:endParaRPr sz="1000" b="1" i="0" u="none" strike="noStrike" cap="none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  <p:cxnSp>
        <p:nvCxnSpPr>
          <p:cNvPr id="35" name="Google Shape;35;p25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2D508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25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ja-JP" sz="1000" b="1" i="0" u="none" strike="noStrike" cap="none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‹#›</a:t>
            </a:fld>
            <a:endParaRPr sz="1000" b="1" i="0" u="none" strike="noStrike" cap="none" dirty="0">
              <a:solidFill>
                <a:srgbClr val="374B6D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1_タイトルとコンテンツ 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rgbClr val="2D508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334963" y="621271"/>
            <a:ext cx="11522075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2"/>
          </p:nvPr>
        </p:nvSpPr>
        <p:spPr>
          <a:xfrm>
            <a:off x="347754" y="1604637"/>
            <a:ext cx="5544089" cy="31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B6D"/>
              </a:buClr>
              <a:buSzPts val="1600"/>
              <a:buFont typeface="Arial"/>
              <a:buNone/>
              <a:defRPr sz="1600" b="1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3"/>
          </p:nvPr>
        </p:nvSpPr>
        <p:spPr>
          <a:xfrm>
            <a:off x="6320283" y="1601821"/>
            <a:ext cx="5544089" cy="31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B6D"/>
              </a:buClr>
              <a:buSzPts val="1600"/>
              <a:buFont typeface="Arial"/>
              <a:buNone/>
              <a:defRPr sz="1600" b="1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4"/>
          </p:nvPr>
        </p:nvSpPr>
        <p:spPr>
          <a:xfrm>
            <a:off x="347754" y="2067468"/>
            <a:ext cx="5544089" cy="435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5"/>
          </p:nvPr>
        </p:nvSpPr>
        <p:spPr>
          <a:xfrm>
            <a:off x="6324269" y="2067468"/>
            <a:ext cx="5544089" cy="435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26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B6D"/>
              </a:buClr>
              <a:buSzPts val="1400"/>
              <a:buFont typeface="Arial"/>
              <a:buNone/>
            </a:pPr>
            <a:r>
              <a:rPr lang="ja-JP" sz="1000" b="1" i="0" u="none" strike="noStrike" cap="none" dirty="0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© 2022 DATUM STUDIO Co. Ltd. PROPRIETARY &amp; CONFIDENTIAL.</a:t>
            </a:r>
            <a:endParaRPr sz="1000" b="1" i="0" u="none" strike="noStrike" cap="none" dirty="0">
              <a:solidFill>
                <a:srgbClr val="374B6D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  <p:sp>
        <p:nvSpPr>
          <p:cNvPr id="45" name="Google Shape;45;p26"/>
          <p:cNvSpPr txBox="1"/>
          <p:nvPr/>
        </p:nvSpPr>
        <p:spPr>
          <a:xfrm>
            <a:off x="11854410" y="6598816"/>
            <a:ext cx="3375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ja-JP" sz="1000" b="1" i="0" u="none" strike="noStrike" cap="none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‹#›</a:t>
            </a:fld>
            <a:endParaRPr sz="1000" b="1" i="0" u="none" strike="noStrike" cap="none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  <p:cxnSp>
        <p:nvCxnSpPr>
          <p:cNvPr id="46" name="Google Shape;46;p26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2D508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" name="Google Shape;47;p26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ja-JP" sz="1000" b="1" i="0" u="none" strike="noStrike" cap="none">
                <a:solidFill>
                  <a:srgbClr val="374B6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‹#›</a:t>
            </a:fld>
            <a:endParaRPr sz="1000" b="1" i="0" u="none" strike="noStrike" cap="none" dirty="0">
              <a:solidFill>
                <a:srgbClr val="374B6D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1_タイトルとコンテンツ 4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508F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8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27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ja-JP" sz="1000" b="1" i="0" u="none" strike="noStrike" cap="none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© 2022 DATUM STUDIO Co. Ltd. PROPRIETARY &amp; CONFIDENTIAL.</a:t>
            </a:r>
            <a:endParaRPr sz="1000" b="1" i="0" u="none" strike="noStrike" cap="none" dirty="0">
              <a:solidFill>
                <a:schemeClr val="lt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  <p:cxnSp>
        <p:nvCxnSpPr>
          <p:cNvPr id="52" name="Google Shape;52;p27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27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ja-JP" sz="1000" b="1" i="0" u="none" strike="noStrike" cap="none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‹#›</a:t>
            </a:fld>
            <a:endParaRPr sz="1000" b="1" i="0" u="none" strike="noStrike" cap="none" dirty="0">
              <a:solidFill>
                <a:schemeClr val="lt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72000" tIns="72000" rIns="72000" bIns="720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1222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1222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1222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1222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eiryo UI" panose="020B0604030504040204" pitchFamily="50" charset="-128"/>
          <a:ea typeface="Meiryo UI" panose="020B0604030504040204" pitchFamily="50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eiryo UI" panose="020B0604030504040204" pitchFamily="50" charset="-128"/>
          <a:ea typeface="Meiryo UI" panose="020B0604030504040204" pitchFamily="50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umstudio.atlassian.net/wiki/spaces/portal/pages/1316847670/DATUM+STUD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38505" y="2439201"/>
            <a:ext cx="11514991" cy="19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ja-JP" dirty="0"/>
              <a:t>総合演習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338505" y="448980"/>
            <a:ext cx="5434614" cy="56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ja-JP" dirty="0"/>
              <a:t>新入社員研修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b="1" err="1"/>
              <a:t>スライドのレイアウト</a:t>
            </a:r>
            <a:endParaRPr b="1"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074" cy="561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/>
              <a:t>基本はスライド1枚に1メッセージ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err="1"/>
              <a:t>このスライドで何を伝えたいのかを文章で記載する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1553713" y="1917944"/>
            <a:ext cx="107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u="none" strike="noStrike" cap="none" err="1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例</a:t>
            </a:r>
            <a:r>
              <a:rPr lang="pt-BR" sz="160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）</a:t>
            </a:r>
            <a:endParaRPr sz="160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pic>
        <p:nvPicPr>
          <p:cNvPr id="80" name="Google Shape;80;p14" descr="グラフ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0436" y="2133494"/>
            <a:ext cx="6611127" cy="3727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b="1"/>
              <a:t>表に関して</a:t>
            </a:r>
            <a:endParaRPr b="1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074" cy="561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画像で貼り付けず、表形式で載せる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先方によっては資料を再製作して報告する時があり、画像だと改変に手間がかかるため</a:t>
            </a:r>
            <a:endParaRPr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Jupyter</a:t>
            </a:r>
            <a:r>
              <a:rPr lang="pt-BR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NotebookだとHTML貼り付けが出来るのでそちらは利用しても良い</a:t>
            </a:r>
            <a:endParaRPr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pythonの出力が見づらい場合は、Excelで整形する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明らかに整数値のものは小数点以下は不要、小数点も不要な桁は丸める</a:t>
            </a:r>
            <a:r>
              <a:rPr lang="pt-BR" dirty="0"/>
              <a:t>(</a:t>
            </a:r>
            <a:r>
              <a:rPr lang="pt-BR" dirty="0" err="1"/>
              <a:t>視認性を高めるため</a:t>
            </a:r>
            <a:r>
              <a:rPr lang="pt-BR" dirty="0"/>
              <a:t>)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b="1" err="1"/>
              <a:t>グラフに関して</a:t>
            </a:r>
            <a:endParaRPr b="1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074" cy="561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err="1"/>
              <a:t>指標を適切に選定する</a:t>
            </a:r>
            <a:endParaRPr/>
          </a:p>
          <a:p>
            <a:pPr marL="8255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pt-BR" err="1">
                <a:latin typeface="Meiryo UI" panose="020B0604030504040204" pitchFamily="34" charset="-128"/>
                <a:ea typeface="Meiryo UI" panose="020B0604030504040204" pitchFamily="34" charset="-128"/>
              </a:rPr>
              <a:t>割合で見せるべきなのか、総量で見せるべきなのか</a:t>
            </a:r>
            <a:endParaRPr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2827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pt-BR" err="1">
                <a:latin typeface="Meiryo UI" panose="020B0604030504040204" pitchFamily="34" charset="-128"/>
                <a:ea typeface="Meiryo UI" panose="020B0604030504040204" pitchFamily="34" charset="-128"/>
              </a:rPr>
              <a:t>割合で見せる場合、データボリュームに注意</a:t>
            </a:r>
            <a:r>
              <a:rPr lang="pt-BR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pt-BR" err="1">
                <a:latin typeface="Meiryo UI" panose="020B0604030504040204" pitchFamily="34" charset="-128"/>
                <a:ea typeface="Meiryo UI" panose="020B0604030504040204" pitchFamily="34" charset="-128"/>
              </a:rPr>
              <a:t>少なく信憑性のないデータ数でないか</a:t>
            </a:r>
            <a:r>
              <a:rPr lang="pt-BR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err="1"/>
              <a:t>棒グラフ、折れ線グラフ、散布図等を適切に選定する</a:t>
            </a:r>
            <a:endParaRPr/>
          </a:p>
          <a:p>
            <a:pPr marL="8255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pt-BR" err="1">
                <a:latin typeface="Meiryo UI" panose="020B0604030504040204" pitchFamily="34" charset="-128"/>
                <a:ea typeface="Meiryo UI" panose="020B0604030504040204" pitchFamily="34" charset="-128"/>
              </a:rPr>
              <a:t>折れ線→推移を見る</a:t>
            </a:r>
            <a:endParaRPr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8255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pt-BR" err="1">
                <a:latin typeface="Meiryo UI" panose="020B0604030504040204" pitchFamily="34" charset="-128"/>
                <a:ea typeface="Meiryo UI" panose="020B0604030504040204" pitchFamily="34" charset="-128"/>
              </a:rPr>
              <a:t>棒グラフ→数を比較する</a:t>
            </a:r>
            <a:endParaRPr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8255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pt-BR" err="1">
                <a:latin typeface="Meiryo UI" panose="020B0604030504040204" pitchFamily="34" charset="-128"/>
                <a:ea typeface="Meiryo UI" panose="020B0604030504040204" pitchFamily="34" charset="-128"/>
              </a:rPr>
              <a:t>円グラフは大小関係が分かりづらいため使用しない方が無難</a:t>
            </a:r>
            <a:endParaRPr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826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err="1"/>
              <a:t>ヒストグラムを載せる際はbinに注意する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>
                <a:latin typeface="Meiryo UI" panose="020B0604030504040204" pitchFamily="34" charset="-128"/>
                <a:ea typeface="Meiryo UI" panose="020B0604030504040204" pitchFamily="34" charset="-128"/>
              </a:rPr>
              <a:t>30くらいが細かすぎず情報も潰れすぎずおすすめ</a:t>
            </a:r>
            <a:endParaRPr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826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err="1"/>
              <a:t>縦軸・横軸にラベルと単位をつける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err="1"/>
              <a:t>画像データとしてスライドに貼りつける際、縦横比は維持する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err="1"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文字が延びて読みづらくなるため</a:t>
            </a:r>
            <a:endParaRPr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b="1" err="1"/>
              <a:t>最後に</a:t>
            </a:r>
            <a:endParaRPr b="1"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074" cy="561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ここでは一般的なポイントを挙げましたが、案件によって様々なので、基本は入った案件に</a:t>
            </a:r>
            <a:br>
              <a:rPr lang="pt-BR" dirty="0"/>
            </a:br>
            <a:r>
              <a:rPr lang="pt-BR" dirty="0" err="1"/>
              <a:t>従ってください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また報告する相手の統計学や機械学習のリテラシーによって作成すべき資料は大きく</a:t>
            </a:r>
            <a:br>
              <a:rPr lang="pt-BR" dirty="0"/>
            </a:br>
            <a:r>
              <a:rPr lang="pt-BR" dirty="0" err="1"/>
              <a:t>変わってきます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0" y="3141000"/>
            <a:ext cx="1218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ja-JP" sz="4800" dirty="0"/>
              <a:t>EOP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43436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ja-JP" dirty="0"/>
              <a:t>課題</a:t>
            </a:r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074" cy="627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 dirty="0"/>
              <a:t>Titanicの生存者予測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ja-JP" u="sng" dirty="0">
                <a:solidFill>
                  <a:schemeClr val="hlink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Arial"/>
                <a:hlinkClick r:id="rId3"/>
              </a:rPr>
              <a:t>https://www.kaggle.com/c/titanic/data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Kaggleにアカウント登録してデータをダウンロード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して下さい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 altLang="en-US"/>
              <a:t>発表</a:t>
            </a:r>
          </a:p>
          <a:p>
            <a:pPr marL="742950" lvl="1" indent="-285750">
              <a:buSzPct val="150000"/>
            </a:pP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資料の流れは別資料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（</a:t>
            </a:r>
            <a:r>
              <a:rPr lang="en" altLang="ja-JP" sz="1200" dirty="0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titanic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資料作成時のチェックポイント）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を参照</a:t>
            </a:r>
          </a:p>
          <a:p>
            <a:pPr marL="742950" lvl="1" indent="-285750">
              <a:buSzPct val="150000"/>
            </a:pP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発表時間は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1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人最大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15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分</a:t>
            </a:r>
          </a:p>
          <a:p>
            <a:pPr marL="742950" lvl="1" indent="-285750">
              <a:buSzPct val="150000"/>
            </a:pP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聴講者は統計学や機械学習の経験があまりない顧客を想定</a:t>
            </a:r>
          </a:p>
          <a:p>
            <a:pPr marL="1371600" lvl="2" indent="-4572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平均等の単語は分かるが、相関係数は怪しい</a:t>
            </a:r>
            <a:b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</a:br>
            <a:endParaRPr dirty="0"/>
          </a:p>
          <a:p>
            <a:pPr marL="457200" lvl="0" indent="-431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 dirty="0"/>
              <a:t>提出</a:t>
            </a:r>
            <a:r>
              <a:rPr lang="ja-JP"/>
              <a:t>締め切り：</a:t>
            </a:r>
            <a:r>
              <a:rPr lang="en-US" altLang="ja-JP" dirty="0"/>
              <a:t>5/25[Thu] 14:00</a:t>
            </a:r>
            <a:endParaRPr dirty="0"/>
          </a:p>
          <a:p>
            <a:pPr marL="457200" lvl="0" indent="-2540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 dirty="0"/>
              <a:t>提出物：コード(jupyter notebookなど), 発表用資料(Power Point or Google Slide)</a:t>
            </a:r>
            <a:endParaRPr dirty="0"/>
          </a:p>
          <a:p>
            <a:pPr marL="457200" lvl="0" indent="-2540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/>
              <a:t>提出先：</a:t>
            </a:r>
            <a:r>
              <a:rPr lang="en-US" altLang="ja-JP" dirty="0"/>
              <a:t>Box</a:t>
            </a:r>
            <a:r>
              <a:rPr lang="ja-JP" altLang="en-US"/>
              <a:t>の</a:t>
            </a:r>
            <a:r>
              <a:rPr lang="en-US" altLang="ja-JP" dirty="0"/>
              <a:t>23</a:t>
            </a:r>
            <a:r>
              <a:rPr lang="ja-JP" altLang="en-US"/>
              <a:t>新卒研修</a:t>
            </a:r>
            <a:r>
              <a:rPr lang="en-US" altLang="ja-JP" dirty="0"/>
              <a:t>_</a:t>
            </a:r>
            <a:r>
              <a:rPr lang="ja-JP" altLang="en-US"/>
              <a:t>受講生用</a:t>
            </a:r>
            <a:r>
              <a:rPr lang="en-US" altLang="ja-JP" dirty="0"/>
              <a:t> &gt; </a:t>
            </a:r>
            <a:r>
              <a:rPr lang="ja-JP" altLang="en-US"/>
              <a:t>受講生提出用</a:t>
            </a:r>
            <a:r>
              <a:rPr lang="en-US" altLang="ja-JP" dirty="0"/>
              <a:t> &gt; 33_</a:t>
            </a:r>
            <a:r>
              <a:rPr lang="ja-JP" altLang="en-US"/>
              <a:t>総合演習</a:t>
            </a:r>
            <a:endParaRPr sz="1000" dirty="0"/>
          </a:p>
          <a:p>
            <a:pPr marL="742950" lvl="1" indent="-285750">
              <a:spcBef>
                <a:spcPts val="813"/>
              </a:spcBef>
              <a:buSzPts val="3200"/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各自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の名前をつけたフォルダ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を作成してその中に入れてください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ja-JP" altLang="en-US"/>
              <a:t>発表について</a:t>
            </a:r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074" cy="627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en-US" altLang="ja-JP" dirty="0"/>
              <a:t>5/25[Thu] 14:00-18:30, 5/26[Fri] </a:t>
            </a:r>
            <a:r>
              <a:rPr lang="ja-JP" altLang="en-US"/>
              <a:t>時間未定</a:t>
            </a:r>
            <a:r>
              <a:rPr lang="en-US" altLang="ja-JP" dirty="0"/>
              <a:t>(</a:t>
            </a:r>
            <a:r>
              <a:rPr lang="ja-JP" altLang="en-US"/>
              <a:t>おそらく午前スタート</a:t>
            </a:r>
            <a:r>
              <a:rPr lang="en-US" altLang="ja-JP" dirty="0"/>
              <a:t>)</a:t>
            </a:r>
          </a:p>
          <a:p>
            <a:pPr lvl="1" indent="-431800">
              <a:spcBef>
                <a:spcPts val="813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26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日の開始時刻は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25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日の発表人数次第で変えます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 indent="-431800">
              <a:spcBef>
                <a:spcPts val="813"/>
              </a:spcBef>
              <a:buSzPts val="3200"/>
              <a:buFont typeface="Arial" panose="020B0604020202020204" pitchFamily="34" charset="0"/>
              <a:buChar char="•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途中休憩何回か挟みます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 indent="-431800">
              <a:spcBef>
                <a:spcPts val="813"/>
              </a:spcBef>
              <a:buSzPts val="3200"/>
              <a:buFont typeface="Arial" panose="020B0604020202020204" pitchFamily="34" charset="0"/>
              <a:buChar char="•"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発表順はランダムですが、公表せず、発表のタイミングで指名します。</a:t>
            </a:r>
            <a:endParaRPr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927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ja-JP"/>
              <a:t>目的</a:t>
            </a:r>
            <a:endParaRPr dirty="0"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074" cy="561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 dirty="0"/>
              <a:t>Pythonをつかって、データの前処理および分析手法を選定・実施してみる</a:t>
            </a:r>
            <a:endParaRPr dirty="0"/>
          </a:p>
          <a:p>
            <a:pPr marL="457200" lvl="0" indent="-2540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 dirty="0"/>
              <a:t>分析にあたってのロードマップや自分で書いたコードの内容を人に説明する</a:t>
            </a:r>
            <a:endParaRPr dirty="0"/>
          </a:p>
          <a:p>
            <a:pPr marL="457200" lvl="0" indent="-2540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 dirty="0"/>
              <a:t>一通りの資料作成の雰囲気を掴む</a:t>
            </a:r>
            <a:endParaRPr dirty="0"/>
          </a:p>
          <a:p>
            <a:pPr marL="457200" lvl="0" indent="-2540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 dirty="0"/>
              <a:t>(readableなコードを書いて、共有する)</a:t>
            </a:r>
            <a:endParaRPr dirty="0"/>
          </a:p>
          <a:p>
            <a:pPr marL="457200" lvl="0" indent="-2540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 dirty="0"/>
              <a:t>(わからないことを自分で調べて解決する）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ja-JP" altLang="en-US"/>
              <a:t>必須項目</a:t>
            </a:r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100" cy="5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/>
              <a:t>予測</a:t>
            </a:r>
            <a:r>
              <a:rPr lang="ja-JP" dirty="0"/>
              <a:t>精度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資料に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public score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を書いてください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重視</a:t>
            </a: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しませんが、Kaggleの提出スコアは資料へ記載してください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SzPts val="3200"/>
              <a:buFont typeface="Arial"/>
              <a:buChar char="■"/>
            </a:pP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むしろ、資料の作り込みを優先しましょう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  <a:p>
            <a:pPr marL="914400" lvl="1" indent="-2540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SzPts val="3200"/>
              <a:buFont typeface="Arial"/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75" y="3133344"/>
            <a:ext cx="12061481" cy="224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5" name="Google Shape;85;p19"/>
          <p:cNvSpPr/>
          <p:nvPr/>
        </p:nvSpPr>
        <p:spPr>
          <a:xfrm>
            <a:off x="10212302" y="3343942"/>
            <a:ext cx="1346100" cy="9144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0" y="3141000"/>
            <a:ext cx="1218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ja-JP" altLang="en-US" sz="4000"/>
              <a:t>資料作成時のチェックポイント</a:t>
            </a:r>
            <a:endParaRPr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b="1" dirty="0"/>
              <a:t>資料の流れ</a:t>
            </a:r>
            <a:endParaRPr b="1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074" cy="561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dirty="0" err="1"/>
              <a:t>分析案件における一般的な流れは以下の通り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背景・目的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受領データ確認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受領データについて先方と認識を合わせるためにも受領データの概要はしっかり報告</a:t>
            </a:r>
            <a:endParaRPr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レコード数</a:t>
            </a:r>
            <a:endParaRPr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欠損率</a:t>
            </a:r>
            <a:endParaRPr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ユニーク数など</a:t>
            </a:r>
            <a:endParaRPr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学習について</a:t>
            </a:r>
            <a:r>
              <a:rPr lang="pt-BR" dirty="0"/>
              <a:t>(</a:t>
            </a:r>
            <a:r>
              <a:rPr lang="pt-BR" dirty="0" err="1"/>
              <a:t>使用モデル、使用データ、学習環境等</a:t>
            </a:r>
            <a:r>
              <a:rPr lang="pt-BR" dirty="0"/>
              <a:t>)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モデルの選定理由を簡単にでいいので述べる</a:t>
            </a:r>
            <a:endParaRPr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今回は「実装に時間がかからず精度も出やすい」とかでもOK</a:t>
            </a:r>
            <a:endParaRPr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結果</a:t>
            </a:r>
            <a:r>
              <a:rPr lang="pt-BR" dirty="0"/>
              <a:t>(</a:t>
            </a:r>
            <a:r>
              <a:rPr lang="pt-BR" dirty="0" err="1"/>
              <a:t>モデルの精度等</a:t>
            </a:r>
            <a:r>
              <a:rPr lang="pt-BR" dirty="0"/>
              <a:t>)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考察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b="1" dirty="0" err="1"/>
              <a:t>スライドのテンプレ</a:t>
            </a:r>
            <a:endParaRPr b="1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100" cy="5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dirty="0" err="1"/>
              <a:t>現行テンプレはコンフルに置いてある</a:t>
            </a:r>
            <a:r>
              <a:rPr lang="pt-BR" u="sng" dirty="0" err="1">
                <a:solidFill>
                  <a:schemeClr val="hlink"/>
                </a:solidFill>
                <a:hlinkClick r:id="rId3"/>
              </a:rPr>
              <a:t>こちら</a:t>
            </a:r>
            <a:r>
              <a:rPr lang="pt-BR" dirty="0" err="1"/>
              <a:t>を使用する</a:t>
            </a:r>
            <a:r>
              <a:rPr lang="pt-BR" dirty="0"/>
              <a:t>。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pt-BR" b="1" err="1"/>
              <a:t>資料作成の心得</a:t>
            </a:r>
            <a:endParaRPr b="1"/>
          </a:p>
        </p:txBody>
      </p:sp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100" cy="5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細かな説明は、これまでの研修に譲るが</a:t>
            </a:r>
            <a:r>
              <a:rPr lang="pt-BR" dirty="0"/>
              <a:t>、、、</a:t>
            </a: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endParaRPr lang="pt-BR" dirty="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報告会に来ていない人が資料だけ見ても理解できる資料を目指す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dirty="0" err="1"/>
              <a:t>資料内で統一性を持たせる</a:t>
            </a:r>
            <a:endParaRPr dirty="0"/>
          </a:p>
          <a:p>
            <a:pPr marL="8255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グラフのレイアウトを統一する</a:t>
            </a:r>
            <a:endParaRPr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8255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pt-BR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使用する用語を統一する</a:t>
            </a:r>
            <a:endParaRPr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82550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UM 2021">
  <a:themeElements>
    <a:clrScheme name="Custom 1">
      <a:dk1>
        <a:srgbClr val="434343"/>
      </a:dk1>
      <a:lt1>
        <a:srgbClr val="FFFFFF"/>
      </a:lt1>
      <a:dk2>
        <a:srgbClr val="777777"/>
      </a:dk2>
      <a:lt2>
        <a:srgbClr val="E7E6E6"/>
      </a:lt2>
      <a:accent1>
        <a:srgbClr val="0432FF"/>
      </a:accent1>
      <a:accent2>
        <a:srgbClr val="00FCFF"/>
      </a:accent2>
      <a:accent3>
        <a:srgbClr val="00F900"/>
      </a:accent3>
      <a:accent4>
        <a:srgbClr val="FEFB00"/>
      </a:accent4>
      <a:accent5>
        <a:srgbClr val="FF9200"/>
      </a:accent5>
      <a:accent6>
        <a:srgbClr val="FF40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447</Words>
  <Application>Microsoft Macintosh PowerPoint</Application>
  <PresentationFormat>ワイド画面</PresentationFormat>
  <Paragraphs>97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Meiryo UI</vt:lpstr>
      <vt:lpstr>Arial</vt:lpstr>
      <vt:lpstr>Calibri</vt:lpstr>
      <vt:lpstr>DATUM 2021</vt:lpstr>
      <vt:lpstr>総合演習</vt:lpstr>
      <vt:lpstr>課題</vt:lpstr>
      <vt:lpstr>発表について</vt:lpstr>
      <vt:lpstr>目的</vt:lpstr>
      <vt:lpstr>必須項目</vt:lpstr>
      <vt:lpstr>資料作成時のチェックポイント</vt:lpstr>
      <vt:lpstr>資料の流れ</vt:lpstr>
      <vt:lpstr>スライドのテンプレ</vt:lpstr>
      <vt:lpstr>資料作成の心得</vt:lpstr>
      <vt:lpstr>スライドのレイアウト</vt:lpstr>
      <vt:lpstr>表に関して</vt:lpstr>
      <vt:lpstr>グラフに関して</vt:lpstr>
      <vt:lpstr>最後に</vt:lpstr>
      <vt:lpstr>EOP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総合演習</dc:title>
  <dc:creator>Shimoda</dc:creator>
  <cp:lastModifiedBy>下田 啓太</cp:lastModifiedBy>
  <cp:revision>7</cp:revision>
  <dcterms:created xsi:type="dcterms:W3CDTF">2017-01-26T02:23:55Z</dcterms:created>
  <dcterms:modified xsi:type="dcterms:W3CDTF">2023-05-18T15:50:10Z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0x0101002DAA205B9ED84644B3DC1D8AC7112A7A</vt:lpwstr>
  </property>
</Properties>
</file>