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gGiKl/TdAVboc5++ZoyAA4ByX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C1F666-433C-43DA-8791-473B11B1C8DF}">
  <a:tblStyle styleId="{A2C1F666-433C-43DA-8791-473B11B1C8D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442B29D-943B-4A2F-ACBC-BD796CBFFE5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FF"/>
          </a:solidFill>
        </a:fill>
      </a:tcStyle>
    </a:wholeTbl>
    <a:band1H>
      <a:tcTxStyle b="off" i="off"/>
      <a:tcStyle>
        <a:tcBdr/>
        <a:fill>
          <a:solidFill>
            <a:srgbClr val="CACCF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CF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0"/>
    <p:restoredTop sz="94659"/>
  </p:normalViewPr>
  <p:slideViewPr>
    <p:cSldViewPr snapToGrid="0">
      <p:cViewPr varScale="1">
        <p:scale>
          <a:sx n="105" d="100"/>
          <a:sy n="105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3205" cy="432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1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21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Pclass、Age、SibSp,Parch、Ticket、Cabin、Embarkedは言及。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SibSp:Sibling兄弟姉妹は義理の兄弟姉妹も含む、　Spouseは配偶者。愛人・婚約者は含まない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Parch：義理の子供も含む。乳母は含まない。</a:t>
            </a:r>
            <a:endParaRPr/>
          </a:p>
        </p:txBody>
      </p:sp>
      <p:sp>
        <p:nvSpPr>
          <p:cNvPr id="61" name="Google Shape;6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データのEDAをしていて気づいたこと。</a:t>
            </a:r>
            <a:endParaRPr/>
          </a:p>
        </p:txBody>
      </p:sp>
      <p:sp>
        <p:nvSpPr>
          <p:cNvPr id="70" name="Google Shape;7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なぜIs_Familyなどを作ったのか？</a:t>
            </a:r>
            <a:endParaRPr/>
          </a:p>
        </p:txBody>
      </p:sp>
      <p:sp>
        <p:nvSpPr>
          <p:cNvPr id="91" name="Google Shape;9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下の表はPclass,Sex,Fare, Is_Family, Age15, Embarkedを用いたときの各depthの正解率とLogloss</a:t>
            </a:r>
            <a:endParaRPr/>
          </a:p>
        </p:txBody>
      </p:sp>
      <p:sp>
        <p:nvSpPr>
          <p:cNvPr id="130" name="Google Shape;13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u="sng"/>
              <a:t>注意！！これはたくさんある木の中の一つ。 例えばの話。</a:t>
            </a:r>
            <a:endParaRPr sz="1600" b="1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Age15 = 0が15歳以上，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ところどころ、？？ってなる部分も多い．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3等席でfareが高いやつも死！という事象が起こってる。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#S:1 C:2 Q:3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メインタイトル">
  <p:cSld name="12_メインタイトル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0" descr="テーブル, 水, 座る, コンピュータ が含まれている画像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338505" y="2439201"/>
            <a:ext cx="11514991" cy="19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338505" y="5864141"/>
            <a:ext cx="11514991" cy="71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1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2"/>
          </p:nvPr>
        </p:nvSpPr>
        <p:spPr>
          <a:xfrm>
            <a:off x="338505" y="440271"/>
            <a:ext cx="5434614" cy="56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1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Google Shape;13;p10"/>
          <p:cNvSpPr txBox="1"/>
          <p:nvPr/>
        </p:nvSpPr>
        <p:spPr>
          <a:xfrm>
            <a:off x="10492080" y="6618736"/>
            <a:ext cx="1531125" cy="1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000" b="1" i="0" u="none" strike="noStrike" cap="none">
                <a:solidFill>
                  <a:srgbClr val="374B6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>
              <a:solidFill>
                <a:srgbClr val="374B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0" descr="挿絵 が含まれている画像&#10;&#10;自動的に生成された説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505" y="5291102"/>
            <a:ext cx="3657608" cy="533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667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>
  <p:cSld name="タイトルとコンテンツ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8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1" i="0">
                <a:solidFill>
                  <a:srgbClr val="2D508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334964" y="1598142"/>
            <a:ext cx="11522074" cy="47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00" b="0" i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2"/>
          </p:nvPr>
        </p:nvSpPr>
        <p:spPr>
          <a:xfrm>
            <a:off x="334963" y="621271"/>
            <a:ext cx="11522075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Google Shape;19;p11"/>
          <p:cNvSpPr txBox="1"/>
          <p:nvPr/>
        </p:nvSpPr>
        <p:spPr>
          <a:xfrm>
            <a:off x="2915112" y="6606362"/>
            <a:ext cx="6379028" cy="18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B6D"/>
              </a:buClr>
              <a:buSzPts val="1400"/>
              <a:buFont typeface="Arial"/>
              <a:buNone/>
            </a:pPr>
            <a:r>
              <a:rPr lang="pt-BR" sz="1000" b="1" i="0" u="none" strike="noStrike" cap="none" dirty="0">
                <a:solidFill>
                  <a:srgbClr val="374B6D"/>
                </a:solidFill>
                <a:latin typeface="Segoe UI Semibold" panose="020B0502040204020203" pitchFamily="34" charset="0"/>
                <a:ea typeface="Arial"/>
                <a:cs typeface="Segoe UI Semibold" panose="020B0502040204020203" pitchFamily="34" charset="0"/>
                <a:sym typeface="Arial"/>
              </a:rPr>
              <a:t>© 2023 DATUM STUDIO Co. Ltd. PROPRIETARY &amp; CONFIDENTIAL.</a:t>
            </a:r>
            <a:endParaRPr sz="1000" b="1" i="0" u="none" strike="noStrike" cap="none" dirty="0">
              <a:solidFill>
                <a:srgbClr val="374B6D"/>
              </a:solidFill>
              <a:latin typeface="Segoe UI Semibold" panose="020B0502040204020203" pitchFamily="34" charset="0"/>
              <a:ea typeface="Arial"/>
              <a:cs typeface="Segoe UI Semibold" panose="020B0502040204020203" pitchFamily="34" charset="0"/>
              <a:sym typeface="Arial"/>
            </a:endParaRPr>
          </a:p>
        </p:txBody>
      </p:sp>
      <p:sp>
        <p:nvSpPr>
          <p:cNvPr id="20" name="Google Shape;20;p11"/>
          <p:cNvSpPr txBox="1"/>
          <p:nvPr/>
        </p:nvSpPr>
        <p:spPr>
          <a:xfrm>
            <a:off x="11854410" y="6598816"/>
            <a:ext cx="3375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11"/>
          <p:cNvCxnSpPr/>
          <p:nvPr/>
        </p:nvCxnSpPr>
        <p:spPr>
          <a:xfrm>
            <a:off x="0" y="588032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2D508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11"/>
          <p:cNvSpPr txBox="1"/>
          <p:nvPr/>
        </p:nvSpPr>
        <p:spPr>
          <a:xfrm>
            <a:off x="10492080" y="6618736"/>
            <a:ext cx="1531125" cy="1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000" b="1" i="0" u="none" strike="noStrike" cap="none">
                <a:solidFill>
                  <a:srgbClr val="374B6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>
              <a:solidFill>
                <a:srgbClr val="374B6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796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>
  <p:cSld name="1_タイトルとコンテンツ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1" i="0">
                <a:solidFill>
                  <a:srgbClr val="2D508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334964" y="742950"/>
            <a:ext cx="11522074" cy="561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Google Shape;26;p12"/>
          <p:cNvSpPr txBox="1"/>
          <p:nvPr/>
        </p:nvSpPr>
        <p:spPr>
          <a:xfrm>
            <a:off x="2915112" y="6606362"/>
            <a:ext cx="6379028" cy="18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B6D"/>
              </a:buClr>
              <a:buSzPts val="1400"/>
              <a:buFont typeface="Arial"/>
              <a:buNone/>
            </a:pPr>
            <a:r>
              <a:rPr lang="pt-BR" sz="1000" b="1" i="0" u="none" strike="noStrike" cap="none" dirty="0">
                <a:solidFill>
                  <a:srgbClr val="374B6D"/>
                </a:solidFill>
                <a:latin typeface="Segoe UI Semibold" panose="020B0502040204020203" pitchFamily="34" charset="0"/>
                <a:ea typeface="Arial"/>
                <a:cs typeface="Segoe UI Semibold" panose="020B0502040204020203" pitchFamily="34" charset="0"/>
                <a:sym typeface="Arial"/>
              </a:rPr>
              <a:t>© 2023 DATUM STUDIO Co. Ltd. PROPRIETARY &amp; CONFIDENTIAL.</a:t>
            </a:r>
            <a:endParaRPr sz="1000" b="1" i="0" u="none" strike="noStrike" cap="none" dirty="0">
              <a:solidFill>
                <a:srgbClr val="374B6D"/>
              </a:solidFill>
              <a:latin typeface="Segoe UI Semibold" panose="020B0502040204020203" pitchFamily="34" charset="0"/>
              <a:ea typeface="Arial"/>
              <a:cs typeface="Segoe UI Semibold" panose="020B0502040204020203" pitchFamily="34" charset="0"/>
              <a:sym typeface="Arial"/>
            </a:endParaRPr>
          </a:p>
        </p:txBody>
      </p:sp>
      <p:sp>
        <p:nvSpPr>
          <p:cNvPr id="27" name="Google Shape;27;p12"/>
          <p:cNvSpPr txBox="1"/>
          <p:nvPr/>
        </p:nvSpPr>
        <p:spPr>
          <a:xfrm>
            <a:off x="11854410" y="6598816"/>
            <a:ext cx="3375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0" y="588032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2D508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2"/>
          <p:cNvSpPr txBox="1"/>
          <p:nvPr/>
        </p:nvSpPr>
        <p:spPr>
          <a:xfrm>
            <a:off x="10492080" y="6618736"/>
            <a:ext cx="1531125" cy="1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000" b="1" i="0" u="none" strike="noStrike" cap="none">
                <a:solidFill>
                  <a:srgbClr val="374B6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 dirty="0">
              <a:solidFill>
                <a:srgbClr val="374B6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5742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>
  <p:cSld name="1_タイトルとコンテンツ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7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1" i="0">
                <a:solidFill>
                  <a:srgbClr val="2D508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334963" y="621271"/>
            <a:ext cx="11522075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2"/>
          </p:nvPr>
        </p:nvSpPr>
        <p:spPr>
          <a:xfrm>
            <a:off x="347754" y="1604637"/>
            <a:ext cx="5544089" cy="31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B6D"/>
              </a:buClr>
              <a:buSzPts val="1600"/>
              <a:buFont typeface="Arial"/>
              <a:buNone/>
              <a:defRPr sz="1600" b="1">
                <a:solidFill>
                  <a:srgbClr val="374B6D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3"/>
          </p:nvPr>
        </p:nvSpPr>
        <p:spPr>
          <a:xfrm>
            <a:off x="6320283" y="1601821"/>
            <a:ext cx="5544089" cy="31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B6D"/>
              </a:buClr>
              <a:buSzPts val="1600"/>
              <a:buFont typeface="Arial"/>
              <a:buNone/>
              <a:defRPr sz="1600" b="1">
                <a:solidFill>
                  <a:srgbClr val="374B6D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4"/>
          </p:nvPr>
        </p:nvSpPr>
        <p:spPr>
          <a:xfrm>
            <a:off x="347754" y="2067468"/>
            <a:ext cx="5544089" cy="435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5"/>
          </p:nvPr>
        </p:nvSpPr>
        <p:spPr>
          <a:xfrm>
            <a:off x="6324269" y="2067468"/>
            <a:ext cx="5544089" cy="435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7" name="Google Shape;37;p13"/>
          <p:cNvSpPr txBox="1"/>
          <p:nvPr/>
        </p:nvSpPr>
        <p:spPr>
          <a:xfrm>
            <a:off x="2915112" y="6606362"/>
            <a:ext cx="6379028" cy="18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B6D"/>
              </a:buClr>
              <a:buSzPts val="1400"/>
              <a:buFont typeface="Arial"/>
              <a:buNone/>
            </a:pPr>
            <a:r>
              <a:rPr lang="pt-BR" sz="1000" b="1" i="0" u="none" strike="noStrike" cap="none" dirty="0">
                <a:solidFill>
                  <a:srgbClr val="374B6D"/>
                </a:solidFill>
                <a:latin typeface="Segoe UI Semibold" panose="020B0502040204020203" pitchFamily="34" charset="0"/>
                <a:ea typeface="Arial"/>
                <a:cs typeface="Segoe UI Semibold" panose="020B0502040204020203" pitchFamily="34" charset="0"/>
                <a:sym typeface="Arial"/>
              </a:rPr>
              <a:t>© 2023 DATUM STUDIO Co. Ltd. PROPRIETARY &amp; CONFIDENTIAL.</a:t>
            </a:r>
            <a:endParaRPr sz="1000" b="1" i="0" u="none" strike="noStrike" cap="none" dirty="0">
              <a:solidFill>
                <a:srgbClr val="374B6D"/>
              </a:solidFill>
              <a:latin typeface="Segoe UI Semibold" panose="020B0502040204020203" pitchFamily="34" charset="0"/>
              <a:ea typeface="Arial"/>
              <a:cs typeface="Segoe UI Semibold" panose="020B0502040204020203" pitchFamily="34" charset="0"/>
              <a:sym typeface="Arial"/>
            </a:endParaRPr>
          </a:p>
        </p:txBody>
      </p:sp>
      <p:sp>
        <p:nvSpPr>
          <p:cNvPr id="38" name="Google Shape;38;p13"/>
          <p:cNvSpPr txBox="1"/>
          <p:nvPr/>
        </p:nvSpPr>
        <p:spPr>
          <a:xfrm>
            <a:off x="11854410" y="6598816"/>
            <a:ext cx="3375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pt-B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13"/>
          <p:cNvCxnSpPr/>
          <p:nvPr/>
        </p:nvCxnSpPr>
        <p:spPr>
          <a:xfrm>
            <a:off x="0" y="588032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2D508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13"/>
          <p:cNvSpPr txBox="1"/>
          <p:nvPr/>
        </p:nvSpPr>
        <p:spPr>
          <a:xfrm>
            <a:off x="10492080" y="6618736"/>
            <a:ext cx="1531125" cy="1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000" b="1" i="0" u="none" strike="noStrike" cap="none">
                <a:solidFill>
                  <a:srgbClr val="374B6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>
              <a:solidFill>
                <a:srgbClr val="374B6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716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>
  <p:cSld name="1_タイトルとコンテンツ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508F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8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1" i="0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44" name="Google Shape;44;p14"/>
          <p:cNvSpPr txBox="1"/>
          <p:nvPr/>
        </p:nvSpPr>
        <p:spPr>
          <a:xfrm>
            <a:off x="2915112" y="6606362"/>
            <a:ext cx="6379028" cy="18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BR" sz="1000" b="1" i="0" u="none" strike="noStrike" cap="none" dirty="0">
                <a:solidFill>
                  <a:schemeClr val="lt1"/>
                </a:solidFill>
                <a:latin typeface="Segoe UI Semibold" panose="020B0502040204020203" pitchFamily="34" charset="0"/>
                <a:ea typeface="Arial"/>
                <a:cs typeface="Segoe UI Semibold" panose="020B0502040204020203" pitchFamily="34" charset="0"/>
                <a:sym typeface="Arial"/>
              </a:rPr>
              <a:t>© 2023 DATUM STUDIO Co. Ltd. PROPRIETARY &amp; CONFIDENTIAL.</a:t>
            </a:r>
            <a:endParaRPr sz="1000" b="1" i="0" u="none" strike="noStrike" cap="none" dirty="0">
              <a:solidFill>
                <a:schemeClr val="lt1"/>
              </a:solidFill>
              <a:latin typeface="Segoe UI Semibold" panose="020B0502040204020203" pitchFamily="34" charset="0"/>
              <a:ea typeface="Arial"/>
              <a:cs typeface="Segoe UI Semibold" panose="020B0502040204020203" pitchFamily="34" charset="0"/>
              <a:sym typeface="Arial"/>
            </a:endParaRPr>
          </a:p>
        </p:txBody>
      </p:sp>
      <p:cxnSp>
        <p:nvCxnSpPr>
          <p:cNvPr id="45" name="Google Shape;45;p14"/>
          <p:cNvCxnSpPr/>
          <p:nvPr/>
        </p:nvCxnSpPr>
        <p:spPr>
          <a:xfrm>
            <a:off x="0" y="588032"/>
            <a:ext cx="12192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14"/>
          <p:cNvSpPr txBox="1"/>
          <p:nvPr/>
        </p:nvSpPr>
        <p:spPr>
          <a:xfrm>
            <a:off x="10492080" y="6618736"/>
            <a:ext cx="1531125" cy="1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9733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preserve="1">
  <p:cSld name="1_タイトルとコンテンツ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508F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0" y="3141000"/>
            <a:ext cx="1218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1" i="0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424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メインタイトル">
  <p:cSld name="11_メインタイトル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38505" y="2439201"/>
            <a:ext cx="11514991" cy="19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338505" y="4440362"/>
            <a:ext cx="11514991" cy="213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1"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2"/>
          </p:nvPr>
        </p:nvSpPr>
        <p:spPr>
          <a:xfrm>
            <a:off x="338505" y="440271"/>
            <a:ext cx="5434614" cy="56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1"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222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1316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3216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Meiryo UI" panose="020B0604030504040204" pitchFamily="34" charset="-128"/>
          <a:ea typeface="Meiryo UI" panose="020B0604030504040204" pitchFamily="34" charset="-128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Meiryo UI" panose="020B0604030504040204" pitchFamily="34" charset="-128"/>
          <a:ea typeface="Meiryo UI" panose="020B0604030504040204" pitchFamily="34" charset="-128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338505" y="2439201"/>
            <a:ext cx="11514991" cy="1989125"/>
          </a:xfrm>
        </p:spPr>
        <p:txBody>
          <a:bodyPr spcFirstLastPara="1" wrap="square" lIns="72000" tIns="72000" rIns="72000" bIns="720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lang="en-US" dirty="0" err="1"/>
              <a:t>総合演習</a:t>
            </a:r>
            <a:r>
              <a:rPr lang="en-US"/>
              <a:t> ～Titanic </a:t>
            </a:r>
            <a:r>
              <a:rPr lang="ja-JP" altLang="en-US" err="1"/>
              <a:t>データ</a:t>
            </a:r>
            <a:r>
              <a:rPr lang="ja-JP" altLang="en-US"/>
              <a:t>～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766A459D-5038-C93D-0B44-2EC810E45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505" y="5864141"/>
            <a:ext cx="11514991" cy="714652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32768884-6B99-D9F2-FAA8-F46543A2338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8505" y="440271"/>
            <a:ext cx="5434614" cy="56311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訓練データでのモデルと予測結果</a:t>
            </a:r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334964" y="4197874"/>
            <a:ext cx="5307422" cy="215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/>
              <a:t>Fare (</a:t>
            </a:r>
            <a:r>
              <a:rPr lang="en-US" dirty="0" err="1"/>
              <a:t>乗船料</a:t>
            </a:r>
            <a:r>
              <a:rPr lang="en-US" dirty="0"/>
              <a:t>) </a:t>
            </a:r>
            <a:r>
              <a:rPr lang="en-US" dirty="0" err="1"/>
              <a:t>の重要度がかなり高いが</a:t>
            </a:r>
            <a:r>
              <a:rPr lang="en-US" dirty="0"/>
              <a:t>，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 err="1"/>
              <a:t>これはFareのみ連続変数であることも起因している</a:t>
            </a:r>
            <a:r>
              <a:rPr lang="en-US" dirty="0"/>
              <a:t>…？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 err="1"/>
              <a:t>現に，Sex,Age,Pclassが上の方にあった</a:t>
            </a:r>
            <a:r>
              <a:rPr lang="en-US" dirty="0"/>
              <a:t>．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 err="1"/>
              <a:t>意外にも，Embarked</a:t>
            </a:r>
            <a:r>
              <a:rPr lang="en-US" dirty="0"/>
              <a:t> (</a:t>
            </a:r>
            <a:r>
              <a:rPr lang="en-US" dirty="0" err="1"/>
              <a:t>乗船した港</a:t>
            </a:r>
            <a:r>
              <a:rPr lang="en-US" dirty="0"/>
              <a:t>) </a:t>
            </a:r>
            <a:r>
              <a:rPr lang="en-US" dirty="0" err="1"/>
              <a:t>の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 err="1"/>
              <a:t>重要度が高い</a:t>
            </a:r>
            <a:r>
              <a:rPr lang="en-US" dirty="0"/>
              <a:t>．</a:t>
            </a:r>
            <a:endParaRPr dirty="0"/>
          </a:p>
        </p:txBody>
      </p:sp>
      <p:sp>
        <p:nvSpPr>
          <p:cNvPr id="160" name="Google Shape;160;p10"/>
          <p:cNvSpPr txBox="1">
            <a:spLocks noGrp="1"/>
          </p:cNvSpPr>
          <p:nvPr>
            <p:ph type="body" idx="2"/>
          </p:nvPr>
        </p:nvSpPr>
        <p:spPr>
          <a:xfrm>
            <a:off x="334964" y="621271"/>
            <a:ext cx="5430406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重要度</a:t>
            </a:r>
            <a:endParaRPr/>
          </a:p>
        </p:txBody>
      </p:sp>
      <p:graphicFrame>
        <p:nvGraphicFramePr>
          <p:cNvPr id="161" name="Google Shape;161;p10"/>
          <p:cNvGraphicFramePr/>
          <p:nvPr>
            <p:extLst>
              <p:ext uri="{D42A27DB-BD31-4B8C-83A1-F6EECF244321}">
                <p14:modId xmlns:p14="http://schemas.microsoft.com/office/powerpoint/2010/main" val="2437087077"/>
              </p:ext>
            </p:extLst>
          </p:nvPr>
        </p:nvGraphicFramePr>
        <p:xfrm>
          <a:off x="7086427" y="1236879"/>
          <a:ext cx="3867400" cy="1005860"/>
        </p:xfrm>
        <a:graphic>
          <a:graphicData uri="http://schemas.openxmlformats.org/drawingml/2006/table">
            <a:tbl>
              <a:tblPr>
                <a:noFill/>
                <a:tableStyleId>{A2C1F666-433C-43DA-8791-473B11B1C8DF}</a:tableStyleId>
              </a:tblPr>
              <a:tblGrid>
                <a:gridCol w="1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Mean of Accuracy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Mean of LogLoss</a:t>
                      </a:r>
                      <a:endParaRPr sz="18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/>
                        <a:t>0.837248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/>
                        <a:t>0.388939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564" y="1236879"/>
            <a:ext cx="4922836" cy="296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/>
        </p:nvSpPr>
        <p:spPr>
          <a:xfrm>
            <a:off x="6426630" y="626800"/>
            <a:ext cx="5430406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予測結果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6426630" y="2351237"/>
            <a:ext cx="5307422" cy="98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5-fold Cross Validation での</a:t>
            </a: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各回の Accuracy と Logloss の平均を取った数値．</a:t>
            </a: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6426630" y="3668264"/>
            <a:ext cx="5430406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Kaggleでのスコア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6426630" y="5600856"/>
            <a:ext cx="5184436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0.77033 でした．</a:t>
            </a: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pic>
        <p:nvPicPr>
          <p:cNvPr id="168" name="Google Shape;1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1117" y="4250709"/>
            <a:ext cx="4521432" cy="12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/>
          <p:nvPr/>
        </p:nvSpPr>
        <p:spPr>
          <a:xfrm>
            <a:off x="8362744" y="5404827"/>
            <a:ext cx="5642384" cy="165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S PGothic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S PGothic"/>
                <a:sym typeface="MS PGothic"/>
              </a:rPr>
              <a:t>うわっ…私のスコア、</a:t>
            </a:r>
            <a:endParaRPr sz="32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MS PGothic"/>
              <a:sym typeface="MS PGothic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S PGothic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S PGothic"/>
                <a:sym typeface="MS PGothic"/>
              </a:rPr>
              <a:t>低すぎ…？</a:t>
            </a:r>
            <a:endParaRPr sz="32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MS PGothic"/>
              <a:sym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5178" y="2870976"/>
            <a:ext cx="5231560" cy="367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考察</a:t>
            </a:r>
            <a:endParaRPr/>
          </a:p>
        </p:txBody>
      </p:sp>
      <p:sp>
        <p:nvSpPr>
          <p:cNvPr id="176" name="Google Shape;176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400" dirty="0" err="1"/>
              <a:t>年齢や性別などで生存率が違っていたのは，前提知識としてある程度予想できた</a:t>
            </a:r>
            <a:r>
              <a:rPr lang="en-US" sz="2400" dirty="0"/>
              <a:t>．</a:t>
            </a:r>
            <a:endParaRPr sz="2400" dirty="0"/>
          </a:p>
          <a:p>
            <a:pPr marL="457200" lvl="0" indent="-355600" algn="l" rtl="0">
              <a:lnSpc>
                <a:spcPct val="10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400" dirty="0" err="1"/>
              <a:t>席種による生存率の違いは，データのEDAを通して確認した</a:t>
            </a:r>
            <a:r>
              <a:rPr lang="en-US" sz="2400" dirty="0"/>
              <a:t>．</a:t>
            </a:r>
            <a:br>
              <a:rPr lang="en-US" sz="2400" dirty="0"/>
            </a:br>
            <a:r>
              <a:rPr lang="en-US" sz="2400" dirty="0" err="1"/>
              <a:t>乗船料金との相関が</a:t>
            </a:r>
            <a:r>
              <a:rPr lang="en-US" sz="2400" dirty="0"/>
              <a:t> 0.55 </a:t>
            </a:r>
            <a:r>
              <a:rPr lang="en-US" sz="2400" dirty="0" err="1"/>
              <a:t>と高めで，気になる</a:t>
            </a:r>
            <a:r>
              <a:rPr lang="en-US" sz="2400" dirty="0"/>
              <a:t>．</a:t>
            </a:r>
            <a:endParaRPr sz="2400" dirty="0"/>
          </a:p>
          <a:p>
            <a:pPr marL="457200" lvl="0" indent="-355600" algn="l" rtl="0">
              <a:lnSpc>
                <a:spcPct val="10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400" dirty="0" err="1"/>
              <a:t>乗船した港による生存率で違いがあるのは，偶然か</a:t>
            </a:r>
            <a:r>
              <a:rPr lang="en-US" sz="2400" dirty="0"/>
              <a:t>．</a:t>
            </a:r>
            <a:br>
              <a:rPr lang="en-US" sz="2400" dirty="0"/>
            </a:br>
            <a:r>
              <a:rPr lang="en-US" sz="2400" dirty="0" err="1"/>
              <a:t>相関がある変数も見当たらない</a:t>
            </a:r>
            <a:r>
              <a:rPr lang="en-US" sz="2400" dirty="0"/>
              <a:t>．</a:t>
            </a:r>
            <a:endParaRPr sz="2400" dirty="0"/>
          </a:p>
          <a:p>
            <a:pPr marL="457200" lvl="0" indent="-355600" algn="l" rtl="0">
              <a:lnSpc>
                <a:spcPct val="10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400" dirty="0" err="1"/>
              <a:t>同乗家族の有無はあまり関係ない</a:t>
            </a:r>
            <a:r>
              <a:rPr lang="en-US" sz="2400" dirty="0"/>
              <a:t>…？</a:t>
            </a:r>
            <a:br>
              <a:rPr lang="en-US" sz="2400" dirty="0"/>
            </a:br>
            <a:r>
              <a:rPr lang="en-US" sz="2400" dirty="0" err="1"/>
              <a:t>配偶者or姉妹兄弟，親子などを</a:t>
            </a:r>
            <a:br>
              <a:rPr lang="en-US" sz="2400" dirty="0"/>
            </a:br>
            <a:r>
              <a:rPr lang="en-US" sz="2400" dirty="0" err="1"/>
              <a:t>用いても，予測スコアは向上せず</a:t>
            </a:r>
            <a:r>
              <a:rPr lang="en-US" sz="2400" dirty="0"/>
              <a:t>。</a:t>
            </a:r>
            <a:endParaRPr sz="2400" dirty="0"/>
          </a:p>
        </p:txBody>
      </p:sp>
      <p:sp>
        <p:nvSpPr>
          <p:cNvPr id="177" name="Google Shape;177;p11"/>
          <p:cNvSpPr/>
          <p:nvPr/>
        </p:nvSpPr>
        <p:spPr>
          <a:xfrm>
            <a:off x="7625646" y="4984067"/>
            <a:ext cx="9476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55.4%</a:t>
            </a:r>
            <a:endParaRPr sz="2400" b="0" i="0" u="none" strike="noStrike" cap="none">
              <a:solidFill>
                <a:srgbClr val="21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9142312" y="5191901"/>
            <a:ext cx="9476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39.0%</a:t>
            </a:r>
            <a:endParaRPr sz="2400" b="0" i="0" u="none" strike="noStrike" cap="none">
              <a:solidFill>
                <a:srgbClr val="21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0632346" y="5587834"/>
            <a:ext cx="9476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33.4%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1" descr="タイタニック（1997） : 作品情報 - 映画.co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905" y="4565715"/>
            <a:ext cx="2867798" cy="195368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/>
          <p:nvPr/>
        </p:nvSpPr>
        <p:spPr>
          <a:xfrm>
            <a:off x="3472703" y="5697672"/>
            <a:ext cx="293541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600"/>
              <a:buFont typeface="Calibri"/>
              <a:buNone/>
            </a:pPr>
            <a:r>
              <a:rPr lang="en-US" sz="1600" b="0" i="0" u="none" strike="noStrike" cap="none" dirty="0">
                <a:solidFill>
                  <a:srgbClr val="21222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←</a:t>
            </a:r>
            <a:r>
              <a:rPr lang="en-US" sz="1600" b="0" i="0" u="none" strike="noStrike" cap="none" dirty="0" err="1">
                <a:solidFill>
                  <a:srgbClr val="21222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下流階級の男性は死に</a:t>
            </a:r>
            <a:r>
              <a:rPr lang="en-US" sz="1600" b="0" i="0" u="none" strike="noStrike" cap="none" dirty="0">
                <a:solidFill>
                  <a:srgbClr val="21222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，</a:t>
            </a:r>
            <a:endParaRPr sz="1600" b="0" i="0" u="none" strike="noStrike" cap="none" dirty="0">
              <a:solidFill>
                <a:srgbClr val="212222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600"/>
              <a:buFont typeface="Calibri"/>
              <a:buNone/>
            </a:pPr>
            <a:r>
              <a:rPr lang="en-US" sz="1600" b="0" i="0" u="none" strike="noStrike" cap="none" dirty="0">
                <a:solidFill>
                  <a:srgbClr val="21222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　 </a:t>
            </a:r>
            <a:r>
              <a:rPr lang="en-US" sz="1600" b="0" i="0" u="none" strike="noStrike" cap="none" dirty="0" err="1">
                <a:solidFill>
                  <a:srgbClr val="21222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上流階級の女性は生き延びる</a:t>
            </a:r>
            <a:endParaRPr sz="1600" b="0" i="0" u="none" strike="noStrike" cap="none" dirty="0">
              <a:solidFill>
                <a:srgbClr val="212222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600"/>
              <a:buFont typeface="Calibri"/>
              <a:buNone/>
            </a:pPr>
            <a:r>
              <a:rPr lang="en-US" sz="1600" b="0" i="0" u="none" strike="noStrike" cap="none" dirty="0">
                <a:solidFill>
                  <a:srgbClr val="21222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　 </a:t>
            </a:r>
            <a:r>
              <a:rPr lang="en-US" sz="1600" b="0" i="0" u="none" strike="noStrike" cap="none" dirty="0" err="1">
                <a:solidFill>
                  <a:srgbClr val="21222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典型的な例を実は描いていた</a:t>
            </a:r>
            <a:endParaRPr sz="1600" b="0" i="0" u="none" strike="noStrike" cap="none" dirty="0">
              <a:solidFill>
                <a:srgbClr val="212222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目的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400"/>
              <a:t>タイタニック号の乗客データ (891人)から，418人の乗客の生死を予測する．</a:t>
            </a:r>
            <a:endParaRPr sz="240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400"/>
              <a:t>➡ 目的変数：Survived</a:t>
            </a:r>
            <a:endParaRPr sz="2400"/>
          </a:p>
        </p:txBody>
      </p:sp>
      <p:pic>
        <p:nvPicPr>
          <p:cNvPr id="56" name="Google Shape;56;p2" descr="タイタニック（1997） : 作品情報 - 映画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2087" y="2971800"/>
            <a:ext cx="457200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 descr="タイタニック (客船)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913" y="2971801"/>
            <a:ext cx="4233537" cy="311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Titanic データについて</a:t>
            </a:r>
            <a:endParaRPr/>
          </a:p>
        </p:txBody>
      </p:sp>
      <p:graphicFrame>
        <p:nvGraphicFramePr>
          <p:cNvPr id="64" name="Google Shape;64;p3"/>
          <p:cNvGraphicFramePr/>
          <p:nvPr>
            <p:extLst>
              <p:ext uri="{D42A27DB-BD31-4B8C-83A1-F6EECF244321}">
                <p14:modId xmlns:p14="http://schemas.microsoft.com/office/powerpoint/2010/main" val="2352352259"/>
              </p:ext>
            </p:extLst>
          </p:nvPr>
        </p:nvGraphicFramePr>
        <p:xfrm>
          <a:off x="262800" y="3712692"/>
          <a:ext cx="11664000" cy="2727800"/>
        </p:xfrm>
        <a:graphic>
          <a:graphicData uri="http://schemas.openxmlformats.org/drawingml/2006/table">
            <a:tbl>
              <a:tblPr>
                <a:noFill/>
                <a:tableStyleId>{A2C1F666-433C-43DA-8791-473B11B1C8DF}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3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000" b="1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Passenger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000" b="1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Id</a:t>
                      </a:r>
                      <a:endParaRPr sz="1400" b="1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Survived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Pclass</a:t>
                      </a:r>
                      <a:endParaRPr sz="1200" b="1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Name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Sex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Age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SibSp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Parch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Ticket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Fare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Cabin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100" b="1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Embarked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n-US" sz="1050" b="0" u="none" strike="noStrike" cap="none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Braund</a:t>
                      </a:r>
                      <a:r>
                        <a:rPr lang="en-US" sz="105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, Mr. Owen Harris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male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22.0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A/5 21171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7.2500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NaN</a:t>
                      </a:r>
                      <a:endParaRPr sz="1200" b="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n-US" sz="105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Cumings, Mrs. John Bradley (Florence Briggs Th...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female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38.0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PC 17599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71.2833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C85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n-US" sz="105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Heikkinen, Miss. Laina</a:t>
                      </a:r>
                      <a:endParaRPr sz="1050" b="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female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26.0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STON/O2. 3101282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7.9250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NaN</a:t>
                      </a:r>
                      <a:endParaRPr sz="1200" b="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" name="Google Shape;65;p3"/>
          <p:cNvGraphicFramePr/>
          <p:nvPr>
            <p:extLst>
              <p:ext uri="{D42A27DB-BD31-4B8C-83A1-F6EECF244321}">
                <p14:modId xmlns:p14="http://schemas.microsoft.com/office/powerpoint/2010/main" val="1886735463"/>
              </p:ext>
            </p:extLst>
          </p:nvPr>
        </p:nvGraphicFramePr>
        <p:xfrm>
          <a:off x="600075" y="714756"/>
          <a:ext cx="5495925" cy="2804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altLang="en-US" sz="1600" b="1" u="none" strike="noStrike" cap="none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カラム名</a:t>
                      </a:r>
                      <a:endParaRPr sz="1600" b="1" u="none" strike="noStrike" cap="none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altLang="en-US" sz="1600" b="1" u="none" strike="noStrike" cap="none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意味</a:t>
                      </a:r>
                      <a:endParaRPr sz="1600" b="1" u="none" strike="noStrike" cap="none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2488806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PassengerId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: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乗客のID．ユニークな変数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．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Survived: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乗客の生死．0=死亡，1=</a:t>
                      </a: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生存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．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Pclass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: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チケットのクラス．1等席から3等席まで．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Name: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乗客の名前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Sex: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乗客の性別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Age: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乗客の年齢．欠損が多い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(177件) 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一部，推定年齢がある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．(18件)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Google Shape;66;p3"/>
          <p:cNvGraphicFramePr/>
          <p:nvPr>
            <p:extLst>
              <p:ext uri="{D42A27DB-BD31-4B8C-83A1-F6EECF244321}">
                <p14:modId xmlns:p14="http://schemas.microsoft.com/office/powerpoint/2010/main" val="2754350919"/>
              </p:ext>
            </p:extLst>
          </p:nvPr>
        </p:nvGraphicFramePr>
        <p:xfrm>
          <a:off x="6094800" y="714756"/>
          <a:ext cx="5495925" cy="2804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altLang="en-US" sz="1600" b="1" u="none" strike="noStrike" cap="none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カラム名</a:t>
                      </a:r>
                      <a:endParaRPr sz="1600" b="1" u="none" strike="noStrike" cap="none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ja-JP" altLang="en-US" sz="1600" b="1" u="none" strike="noStrike" cap="none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意味</a:t>
                      </a:r>
                      <a:endParaRPr sz="1600" b="1" u="none" strike="noStrike" cap="none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657875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SibSp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: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同乗の兄弟姉妹・配偶者の人数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Parch: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同乗の親・子の人数</a:t>
                      </a:r>
                      <a:endParaRPr sz="12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Ticket: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チケット番号．命名規則不明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．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Fare: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乗船料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Cabin: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キャビンの番号．欠損が多い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(687件)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Embarked: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乗客が乗船した港．C</a:t>
                      </a: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= Cherbourg, </a:t>
                      </a:r>
                      <a:b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Q = Queenstown, S = Southampton</a:t>
                      </a:r>
                      <a:endParaRPr sz="12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Titanic データについて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334963" y="607308"/>
            <a:ext cx="11522075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Sex, Pclass による生存率の違い</a:t>
            </a:r>
            <a:endParaRPr/>
          </a:p>
        </p:txBody>
      </p:sp>
      <p:graphicFrame>
        <p:nvGraphicFramePr>
          <p:cNvPr id="74" name="Google Shape;74;p4"/>
          <p:cNvGraphicFramePr/>
          <p:nvPr>
            <p:extLst>
              <p:ext uri="{D42A27DB-BD31-4B8C-83A1-F6EECF244321}">
                <p14:modId xmlns:p14="http://schemas.microsoft.com/office/powerpoint/2010/main" val="1182135324"/>
              </p:ext>
            </p:extLst>
          </p:nvPr>
        </p:nvGraphicFramePr>
        <p:xfrm>
          <a:off x="1714500" y="1421137"/>
          <a:ext cx="2735600" cy="1036350"/>
        </p:xfrm>
        <a:graphic>
          <a:graphicData uri="http://schemas.openxmlformats.org/drawingml/2006/table">
            <a:tbl>
              <a:tblPr>
                <a:noFill/>
                <a:tableStyleId>{A2C1F666-433C-43DA-8791-473B11B1C8DF}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Sex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Dead</a:t>
                      </a:r>
                      <a:endParaRPr sz="1400" b="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Survived</a:t>
                      </a:r>
                      <a:endParaRPr sz="1400" b="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Male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468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109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Female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81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233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5" name="Google Shape;75;p4"/>
          <p:cNvGraphicFramePr/>
          <p:nvPr>
            <p:extLst>
              <p:ext uri="{D42A27DB-BD31-4B8C-83A1-F6EECF244321}">
                <p14:modId xmlns:p14="http://schemas.microsoft.com/office/powerpoint/2010/main" val="276322370"/>
              </p:ext>
            </p:extLst>
          </p:nvPr>
        </p:nvGraphicFramePr>
        <p:xfrm>
          <a:off x="7605693" y="1055377"/>
          <a:ext cx="2735600" cy="1402120"/>
        </p:xfrm>
        <a:graphic>
          <a:graphicData uri="http://schemas.openxmlformats.org/drawingml/2006/table">
            <a:tbl>
              <a:tblPr>
                <a:noFill/>
                <a:tableStyleId>{A2C1F666-433C-43DA-8791-473B11B1C8DF}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Pclass</a:t>
                      </a:r>
                      <a:endParaRPr sz="1400" b="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Dead</a:t>
                      </a:r>
                      <a:endParaRPr sz="1400" b="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Survived</a:t>
                      </a:r>
                      <a:endParaRPr sz="1400" b="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1st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80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136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2nd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97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3rd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372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119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A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322" y="2662653"/>
            <a:ext cx="5261932" cy="369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9427" y="2742195"/>
            <a:ext cx="5261932" cy="369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/>
        </p:nvSpPr>
        <p:spPr>
          <a:xfrm>
            <a:off x="6735100" y="1151154"/>
            <a:ext cx="5500995" cy="47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Cabinは687件が欠損．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各キャビン番号の頭文字が何かしらの情報を持つと考え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，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下表のように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Pclass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とのクロス集計を実施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．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➡ 2nd, 3rd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の乗客にはキャビンが割り当てられていない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➡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モデルに組み込まない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Titanic データについて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34964" y="1161262"/>
            <a:ext cx="5500995" cy="47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Ageは177件が欠損．</a:t>
            </a:r>
            <a:endParaRPr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下図のように，15歳以下の死亡率が低いなど</a:t>
            </a:r>
            <a:endParaRPr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予測に影響を及ぼすと判断 ➡ モデルに組み込む</a:t>
            </a:r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2"/>
          </p:nvPr>
        </p:nvSpPr>
        <p:spPr>
          <a:xfrm>
            <a:off x="334963" y="607308"/>
            <a:ext cx="11522075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dirty="0" err="1"/>
              <a:t>Age，Cabin</a:t>
            </a:r>
            <a:r>
              <a:rPr lang="en-US" dirty="0"/>
              <a:t> </a:t>
            </a:r>
            <a:r>
              <a:rPr lang="en-US" dirty="0" err="1"/>
              <a:t>の欠損</a:t>
            </a:r>
            <a:endParaRPr dirty="0"/>
          </a:p>
        </p:txBody>
      </p:sp>
      <p:graphicFrame>
        <p:nvGraphicFramePr>
          <p:cNvPr id="86" name="Google Shape;86;p5"/>
          <p:cNvGraphicFramePr/>
          <p:nvPr>
            <p:extLst>
              <p:ext uri="{D42A27DB-BD31-4B8C-83A1-F6EECF244321}">
                <p14:modId xmlns:p14="http://schemas.microsoft.com/office/powerpoint/2010/main" val="3048857219"/>
              </p:ext>
            </p:extLst>
          </p:nvPr>
        </p:nvGraphicFramePr>
        <p:xfrm>
          <a:off x="6688605" y="4127500"/>
          <a:ext cx="5069925" cy="1676450"/>
        </p:xfrm>
        <a:graphic>
          <a:graphicData uri="http://schemas.openxmlformats.org/drawingml/2006/table">
            <a:tbl>
              <a:tblPr>
                <a:noFill/>
                <a:tableStyleId>{A2C1F666-433C-43DA-8791-473B11B1C8DF}</a:tableStyleId>
              </a:tblPr>
              <a:tblGrid>
                <a:gridCol w="56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800">
                <a:tc row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000" b="0" u="none" strike="noStrike" cap="none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Pclass</a:t>
                      </a:r>
                      <a:endParaRPr sz="1000" b="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Cabin Initial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15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59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29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962" y="2549902"/>
            <a:ext cx="5500997" cy="3472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特徴量の作成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body" idx="1"/>
          </p:nvPr>
        </p:nvSpPr>
        <p:spPr>
          <a:xfrm>
            <a:off x="334964" y="1409235"/>
            <a:ext cx="5500995" cy="1039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15歳以下であるかどうかを表す．</a:t>
            </a:r>
            <a:endParaRPr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0 = 16歳以上，1 = 15歳以下</a:t>
            </a:r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334963" y="948271"/>
            <a:ext cx="5761037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Age15</a:t>
            </a:r>
            <a:endParaRPr sz="2000" b="1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334962" y="2696997"/>
            <a:ext cx="5761037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Is_SibSp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,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Is_Parch</a:t>
            </a:r>
            <a:endParaRPr sz="2000" b="1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334963" y="3157961"/>
            <a:ext cx="5500995" cy="12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SibSp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 (Parch) が1人でもいるかを表す．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0 =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いない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， 1 =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いる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SibSp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Parchよりも相関係数は大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．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334961" y="4409268"/>
            <a:ext cx="5761037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Is_Family</a:t>
            </a:r>
            <a:endParaRPr sz="2000" b="1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334962" y="4870232"/>
            <a:ext cx="5500995" cy="170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SibSp, Parchのいずれか1人でもいるかを表す．</a:t>
            </a: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0 = いない， 1 = いる</a:t>
            </a: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上記のIs_SibSp, Is_Parchよりも相関係数大．</a:t>
            </a: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6356040" y="926209"/>
            <a:ext cx="5761037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LogFare</a:t>
            </a:r>
            <a:endParaRPr sz="2000" b="1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6356041" y="1387173"/>
            <a:ext cx="5500995" cy="1039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Fare に1を足して対数を取ったもの．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1を足しているのは，log 0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を防ぐため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．</a:t>
            </a:r>
            <a:endParaRPr sz="1800" b="0" i="0" u="none" strike="noStrike" cap="none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pic>
        <p:nvPicPr>
          <p:cNvPr id="102" name="Google Shape;10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4939" y="2310676"/>
            <a:ext cx="2887662" cy="1930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9374" y="4510239"/>
            <a:ext cx="2887662" cy="192255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/>
          <p:nvPr/>
        </p:nvSpPr>
        <p:spPr>
          <a:xfrm>
            <a:off x="7243216" y="4390978"/>
            <a:ext cx="1620104" cy="1433125"/>
          </a:xfrm>
          <a:custGeom>
            <a:avLst/>
            <a:gdLst/>
            <a:ahLst/>
            <a:cxnLst/>
            <a:rect l="l" t="t" r="r" b="b"/>
            <a:pathLst>
              <a:path w="2221272" h="1964911" extrusionOk="0">
                <a:moveTo>
                  <a:pt x="0" y="0"/>
                </a:moveTo>
                <a:lnTo>
                  <a:pt x="48992" y="0"/>
                </a:lnTo>
                <a:lnTo>
                  <a:pt x="69701" y="64947"/>
                </a:lnTo>
                <a:lnTo>
                  <a:pt x="69702" y="64949"/>
                </a:lnTo>
                <a:lnTo>
                  <a:pt x="118119" y="172243"/>
                </a:lnTo>
                <a:lnTo>
                  <a:pt x="136307" y="205322"/>
                </a:lnTo>
                <a:lnTo>
                  <a:pt x="178636" y="277149"/>
                </a:lnTo>
                <a:lnTo>
                  <a:pt x="202856" y="313526"/>
                </a:lnTo>
                <a:lnTo>
                  <a:pt x="252278" y="380716"/>
                </a:lnTo>
                <a:lnTo>
                  <a:pt x="278449" y="413917"/>
                </a:lnTo>
                <a:lnTo>
                  <a:pt x="347015" y="490690"/>
                </a:lnTo>
                <a:lnTo>
                  <a:pt x="363738" y="508888"/>
                </a:lnTo>
                <a:lnTo>
                  <a:pt x="459460" y="598678"/>
                </a:lnTo>
                <a:lnTo>
                  <a:pt x="487952" y="622121"/>
                </a:lnTo>
                <a:lnTo>
                  <a:pt x="565796" y="683904"/>
                </a:lnTo>
                <a:lnTo>
                  <a:pt x="605409" y="712444"/>
                </a:lnTo>
                <a:lnTo>
                  <a:pt x="663850" y="751864"/>
                </a:lnTo>
                <a:lnTo>
                  <a:pt x="856543" y="865734"/>
                </a:lnTo>
                <a:lnTo>
                  <a:pt x="881536" y="877842"/>
                </a:lnTo>
                <a:lnTo>
                  <a:pt x="1082728" y="968106"/>
                </a:lnTo>
                <a:lnTo>
                  <a:pt x="1122582" y="984254"/>
                </a:lnTo>
                <a:lnTo>
                  <a:pt x="1355716" y="1060828"/>
                </a:lnTo>
                <a:lnTo>
                  <a:pt x="1406591" y="1074356"/>
                </a:lnTo>
                <a:lnTo>
                  <a:pt x="1665954" y="1131934"/>
                </a:lnTo>
                <a:lnTo>
                  <a:pt x="1665954" y="854275"/>
                </a:lnTo>
                <a:lnTo>
                  <a:pt x="2221272" y="1456694"/>
                </a:lnTo>
                <a:lnTo>
                  <a:pt x="1665954" y="1964911"/>
                </a:lnTo>
                <a:lnTo>
                  <a:pt x="1665954" y="1687253"/>
                </a:lnTo>
                <a:cubicBezTo>
                  <a:pt x="1543362" y="1666116"/>
                  <a:pt x="1425388" y="1638391"/>
                  <a:pt x="1312792" y="1604734"/>
                </a:cubicBezTo>
                <a:cubicBezTo>
                  <a:pt x="524622" y="1369137"/>
                  <a:pt x="0" y="842885"/>
                  <a:pt x="0" y="251048"/>
                </a:cubicBezTo>
                <a:close/>
              </a:path>
            </a:pathLst>
          </a:custGeom>
          <a:solidFill>
            <a:srgbClr val="323232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モデル</a:t>
            </a:r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334964" y="1239866"/>
            <a:ext cx="5761036" cy="165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/>
              <a:t>・</a:t>
            </a:r>
            <a:r>
              <a:rPr lang="en-US" dirty="0" err="1"/>
              <a:t>Ageの欠損が多い．XGBoostでは補完が不要</a:t>
            </a:r>
            <a:r>
              <a:rPr lang="en-US" dirty="0"/>
              <a:t>．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/>
              <a:t>・</a:t>
            </a:r>
            <a:r>
              <a:rPr lang="en-US" dirty="0" err="1"/>
              <a:t>特徴量のスケーリングが不要</a:t>
            </a:r>
            <a:r>
              <a:rPr lang="en-US" dirty="0"/>
              <a:t>．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/>
              <a:t>・</a:t>
            </a:r>
            <a:r>
              <a:rPr lang="en-US" dirty="0" err="1"/>
              <a:t>時間的制約がある中で，比較的容易に実行可能</a:t>
            </a:r>
            <a:r>
              <a:rPr lang="en-US" dirty="0"/>
              <a:t>．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>
                <a:solidFill>
                  <a:srgbClr val="A5A5A5"/>
                </a:solidFill>
              </a:rPr>
              <a:t>・</a:t>
            </a:r>
            <a:r>
              <a:rPr lang="en-US" dirty="0" err="1">
                <a:solidFill>
                  <a:srgbClr val="A5A5A5"/>
                </a:solidFill>
              </a:rPr>
              <a:t>研修で習ったから</a:t>
            </a:r>
            <a:endParaRPr dirty="0">
              <a:solidFill>
                <a:srgbClr val="A5A5A5"/>
              </a:solidFill>
            </a:endParaRPr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XGBoostを使用</a:t>
            </a:r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334964" y="3419828"/>
            <a:ext cx="5914820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特徴量として検討したもの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529178" y="4620332"/>
            <a:ext cx="1107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Pclass	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2172056" y="4620332"/>
            <a:ext cx="683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3388356" y="4335639"/>
            <a:ext cx="1104790" cy="109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Age15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5026246" y="4066334"/>
            <a:ext cx="2791149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SibSp,Parch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Is_SibSp, Is_Parch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Is_Family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0216011" y="4620332"/>
            <a:ext cx="16626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Embarked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8350495" y="4343333"/>
            <a:ext cx="133241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LogFare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4897464" y="4072504"/>
            <a:ext cx="263471" cy="150428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 rot="10800000">
            <a:off x="7737495" y="4072503"/>
            <a:ext cx="263471" cy="150428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3202201" y="4105690"/>
            <a:ext cx="263471" cy="150428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/>
          <p:nvPr/>
        </p:nvSpPr>
        <p:spPr>
          <a:xfrm rot="10800000">
            <a:off x="4404439" y="4105689"/>
            <a:ext cx="263471" cy="150428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8257726" y="4088306"/>
            <a:ext cx="263471" cy="150428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/>
          <p:nvPr/>
        </p:nvSpPr>
        <p:spPr>
          <a:xfrm rot="10800000">
            <a:off x="9490960" y="4088305"/>
            <a:ext cx="263471" cy="150428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334963" y="5812167"/>
            <a:ext cx="11090432" cy="57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PassengerId, Name はユニークなデータなので削除．Ticket は命名規則など見当たらず，削除．</a:t>
            </a: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変数の選択・パラメータチューニング</a:t>
            </a:r>
            <a:endParaRPr/>
          </a:p>
        </p:txBody>
      </p:sp>
      <p:sp>
        <p:nvSpPr>
          <p:cNvPr id="133" name="Google Shape;133;p8"/>
          <p:cNvSpPr txBox="1">
            <a:spLocks noGrp="1"/>
          </p:cNvSpPr>
          <p:nvPr>
            <p:ph type="body" idx="1"/>
          </p:nvPr>
        </p:nvSpPr>
        <p:spPr>
          <a:xfrm>
            <a:off x="334964" y="1270862"/>
            <a:ext cx="11522072" cy="508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 err="1"/>
              <a:t>ハイパーパラメータはmax_depthを調整</a:t>
            </a:r>
            <a:r>
              <a:rPr lang="en-US" dirty="0"/>
              <a:t>．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 err="1"/>
              <a:t>max_depthを</a:t>
            </a:r>
            <a:r>
              <a:rPr lang="en-US" dirty="0"/>
              <a:t> 3,…,7 と変えながら、変数の組み合わせをいくつか試した．（5-fold CV）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 err="1"/>
              <a:t>LogLossで比較し</a:t>
            </a:r>
            <a:r>
              <a:rPr lang="en-US" dirty="0"/>
              <a:t>，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400" dirty="0" err="1"/>
              <a:t>max_depth</a:t>
            </a:r>
            <a:r>
              <a:rPr lang="en-US" sz="2400" dirty="0"/>
              <a:t> = 5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400" dirty="0" err="1"/>
              <a:t>Pclass</a:t>
            </a:r>
            <a:r>
              <a:rPr lang="en-US" sz="2400" dirty="0"/>
              <a:t>, Sex, Fare, </a:t>
            </a:r>
            <a:r>
              <a:rPr lang="en-US" sz="2400" dirty="0" err="1"/>
              <a:t>Is_Family</a:t>
            </a:r>
            <a:r>
              <a:rPr lang="en-US" sz="2400" dirty="0"/>
              <a:t>, Age15, Embarked</a:t>
            </a:r>
            <a:r>
              <a:rPr lang="en-US" dirty="0"/>
              <a:t>　</a:t>
            </a:r>
            <a:r>
              <a:rPr lang="en-US" dirty="0" err="1"/>
              <a:t>を選択した</a:t>
            </a:r>
            <a:r>
              <a:rPr lang="en-US" dirty="0"/>
              <a:t>．</a:t>
            </a:r>
            <a:endParaRPr dirty="0"/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2"/>
          </p:nvPr>
        </p:nvSpPr>
        <p:spPr>
          <a:xfrm>
            <a:off x="334964" y="621271"/>
            <a:ext cx="5430406" cy="81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方法</a:t>
            </a:r>
            <a:endParaRPr/>
          </a:p>
        </p:txBody>
      </p:sp>
      <p:graphicFrame>
        <p:nvGraphicFramePr>
          <p:cNvPr id="135" name="Google Shape;135;p8"/>
          <p:cNvGraphicFramePr/>
          <p:nvPr>
            <p:extLst>
              <p:ext uri="{D42A27DB-BD31-4B8C-83A1-F6EECF244321}">
                <p14:modId xmlns:p14="http://schemas.microsoft.com/office/powerpoint/2010/main" val="3088815536"/>
              </p:ext>
            </p:extLst>
          </p:nvPr>
        </p:nvGraphicFramePr>
        <p:xfrm>
          <a:off x="6184727" y="3999653"/>
          <a:ext cx="5307400" cy="2407980"/>
        </p:xfrm>
        <a:graphic>
          <a:graphicData uri="http://schemas.openxmlformats.org/drawingml/2006/table">
            <a:tbl>
              <a:tblPr>
                <a:noFill/>
                <a:tableStyleId>{A2C1F666-433C-43DA-8791-473B11B1C8DF}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1" u="none" strike="noStrike" cap="none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max_depth</a:t>
                      </a:r>
                      <a:endParaRPr sz="1600" b="1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Mean of Accuracy</a:t>
                      </a:r>
                      <a:endParaRPr sz="12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b="1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Mean of </a:t>
                      </a:r>
                      <a:r>
                        <a:rPr lang="en-US" sz="1600" b="1" u="none" strike="noStrike" cap="none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LogLoss</a:t>
                      </a:r>
                      <a:endParaRPr sz="1600" b="1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0.823784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0.401498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0.831649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0.396184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0.837248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0.388939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0.837254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0.389843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0.840613</a:t>
                      </a:r>
                      <a:endParaRPr sz="1400" u="none" strike="noStrike" cap="none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0.391366</a:t>
                      </a:r>
                      <a:endParaRPr sz="1400" u="none" strike="noStrike" cap="none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" name="Google Shape;136;p8"/>
          <p:cNvSpPr/>
          <p:nvPr/>
        </p:nvSpPr>
        <p:spPr>
          <a:xfrm>
            <a:off x="6833722" y="3642855"/>
            <a:ext cx="40094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600"/>
              <a:buFont typeface="Calibri"/>
              <a:buNone/>
            </a:pPr>
            <a:r>
              <a:rPr lang="en-US" sz="1600" b="0" i="0" u="none" strike="noStrike" cap="none" dirty="0" err="1">
                <a:solidFill>
                  <a:srgbClr val="21222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上記の特徴量を用いたときの正解率とLogloss</a:t>
            </a:r>
            <a:endParaRPr sz="1600" b="0" i="0" u="none" strike="noStrike" cap="none" dirty="0">
              <a:solidFill>
                <a:srgbClr val="212222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訓練データでのモデルと予測結果</a:t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6094800" y="695340"/>
            <a:ext cx="1135781" cy="530325"/>
          </a:xfrm>
          <a:prstGeom prst="roundRect">
            <a:avLst>
              <a:gd name="adj" fmla="val 16667"/>
            </a:avLst>
          </a:prstGeom>
          <a:solidFill>
            <a:srgbClr val="CCFEFF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男性？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2607132" y="1343237"/>
            <a:ext cx="1443385" cy="530325"/>
          </a:xfrm>
          <a:prstGeom prst="roundRect">
            <a:avLst>
              <a:gd name="adj" fmla="val 16667"/>
            </a:avLst>
          </a:prstGeom>
          <a:solidFill>
            <a:srgbClr val="CCFEFF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15歳以上？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6975311" y="1343237"/>
            <a:ext cx="1956933" cy="530325"/>
          </a:xfrm>
          <a:prstGeom prst="roundRect">
            <a:avLst>
              <a:gd name="adj" fmla="val 16667"/>
            </a:avLst>
          </a:prstGeom>
          <a:solidFill>
            <a:srgbClr val="CCFEFF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1等席 or 2等席？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10155375" y="1081282"/>
            <a:ext cx="1956933" cy="707636"/>
          </a:xfrm>
          <a:prstGeom prst="roundRect">
            <a:avLst>
              <a:gd name="adj" fmla="val 16667"/>
            </a:avLst>
          </a:prstGeom>
          <a:solidFill>
            <a:srgbClr val="FED8FE"/>
          </a:solidFill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1等席 or 2等席の</a:t>
            </a: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女性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cxnSp>
        <p:nvCxnSpPr>
          <p:cNvPr id="147" name="Google Shape;147;p9"/>
          <p:cNvCxnSpPr>
            <a:endCxn id="146" idx="1"/>
          </p:cNvCxnSpPr>
          <p:nvPr/>
        </p:nvCxnSpPr>
        <p:spPr>
          <a:xfrm rot="10800000" flipH="1">
            <a:off x="7103475" y="1435100"/>
            <a:ext cx="3051900" cy="1308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Dot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9"/>
          <p:cNvSpPr/>
          <p:nvPr/>
        </p:nvSpPr>
        <p:spPr>
          <a:xfrm>
            <a:off x="69621" y="2105429"/>
            <a:ext cx="1956933" cy="707636"/>
          </a:xfrm>
          <a:prstGeom prst="roundRect">
            <a:avLst>
              <a:gd name="adj" fmla="val 16667"/>
            </a:avLst>
          </a:prstGeom>
          <a:solidFill>
            <a:srgbClr val="FED8FE"/>
          </a:solidFill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15歳以上で</a:t>
            </a:r>
            <a:endParaRPr sz="16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安い席の男は死！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cxnSp>
        <p:nvCxnSpPr>
          <p:cNvPr id="149" name="Google Shape;149;p9"/>
          <p:cNvCxnSpPr/>
          <p:nvPr/>
        </p:nvCxnSpPr>
        <p:spPr>
          <a:xfrm rot="10800000" flipH="1">
            <a:off x="925547" y="2813065"/>
            <a:ext cx="122540" cy="782079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Dot"/>
            <a:miter lim="800000"/>
            <a:headEnd type="none" w="sm" len="sm"/>
            <a:tailEnd type="none" w="sm" len="sm"/>
          </a:ln>
        </p:spPr>
      </p:cxn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9" y="749300"/>
            <a:ext cx="11887183" cy="510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/>
          <p:nvPr/>
        </p:nvSpPr>
        <p:spPr>
          <a:xfrm>
            <a:off x="1773100" y="2220419"/>
            <a:ext cx="2136809" cy="3303969"/>
          </a:xfrm>
          <a:prstGeom prst="ellipse">
            <a:avLst/>
          </a:prstGeom>
          <a:noFill/>
          <a:ln w="28575" cap="flat" cmpd="sng">
            <a:solidFill>
              <a:srgbClr val="00B05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22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421804" y="1232720"/>
            <a:ext cx="1956933" cy="707636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7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若干、解釈の</a:t>
            </a:r>
            <a:endParaRPr sz="1600" b="0" i="0" u="none" strike="noStrike" cap="none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/>
                <a:sym typeface="Calibri"/>
              </a:rPr>
              <a:t>難しい分岐もあり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-12691" y="606637"/>
            <a:ext cx="220582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542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Arial"/>
              </a:rPr>
              <a:t>木の例</a:t>
            </a:r>
            <a:endParaRPr sz="1400" b="0" i="0" u="none" strike="noStrike" cap="none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テーマ2">
  <a:themeElements>
    <a:clrScheme name="Custom 1">
      <a:dk1>
        <a:srgbClr val="434343"/>
      </a:dk1>
      <a:lt1>
        <a:srgbClr val="FFFFFF"/>
      </a:lt1>
      <a:dk2>
        <a:srgbClr val="777777"/>
      </a:dk2>
      <a:lt2>
        <a:srgbClr val="E7E6E6"/>
      </a:lt2>
      <a:accent1>
        <a:srgbClr val="0432FF"/>
      </a:accent1>
      <a:accent2>
        <a:srgbClr val="00FCFF"/>
      </a:accent2>
      <a:accent3>
        <a:srgbClr val="00F900"/>
      </a:accent3>
      <a:accent4>
        <a:srgbClr val="FEFB00"/>
      </a:accent4>
      <a:accent5>
        <a:srgbClr val="FF9200"/>
      </a:accent5>
      <a:accent6>
        <a:srgbClr val="FF40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2E5090"/>
          </a:solidFill>
        </a:ln>
      </a:spPr>
      <a:bodyPr rtlCol="0" anchor="ctr"/>
      <a:lstStyle>
        <a:defPPr algn="ctr">
          <a:defRPr kumimoji="1" sz="1800" smtClean="0">
            <a:solidFill>
              <a:schemeClr val="tx1"/>
            </a:solidFill>
            <a:latin typeface="Meiryo UI" panose="020B0604030504040204" pitchFamily="34" charset="-128"/>
            <a:ea typeface="Meiryo UI" panose="020B0604030504040204" pitchFamily="34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mtClean="0">
            <a:latin typeface="Meiryo UI" panose="020B0604030504040204" pitchFamily="34" charset="-128"/>
            <a:ea typeface="Meiryo UI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テーマ2" id="{A2EF5EEE-7822-1644-9932-677B3B5812A4}" vid="{77BA6748-8F72-8F40-898C-1608196CA4D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0</TotalTime>
  <Words>777</Words>
  <Application>Microsoft Macintosh PowerPoint</Application>
  <PresentationFormat>ワイド画面</PresentationFormat>
  <Paragraphs>274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Meiryo UI</vt:lpstr>
      <vt:lpstr>MS PGothic</vt:lpstr>
      <vt:lpstr>Arial</vt:lpstr>
      <vt:lpstr>Calibri</vt:lpstr>
      <vt:lpstr>Segoe UI Semibold</vt:lpstr>
      <vt:lpstr>テーマ2</vt:lpstr>
      <vt:lpstr>総合演習 ～Titanic データ～</vt:lpstr>
      <vt:lpstr>目的</vt:lpstr>
      <vt:lpstr>Titanic データについて</vt:lpstr>
      <vt:lpstr>Titanic データについて</vt:lpstr>
      <vt:lpstr>Titanic データについて</vt:lpstr>
      <vt:lpstr>特徴量の作成</vt:lpstr>
      <vt:lpstr>モデル</vt:lpstr>
      <vt:lpstr>変数の選択・パラメータチューニング</vt:lpstr>
      <vt:lpstr>訓練データでのモデルと予測結果</vt:lpstr>
      <vt:lpstr>訓練データでのモデルと予測結果</vt:lpstr>
      <vt:lpstr>考察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総合演習 ～Titanic データ～</dc:title>
  <dc:creator>Keita Shimoda</dc:creator>
  <cp:lastModifiedBy>下田 啓太</cp:lastModifiedBy>
  <cp:revision>3</cp:revision>
  <dcterms:created xsi:type="dcterms:W3CDTF">2020-05-28T02:44:47Z</dcterms:created>
  <dcterms:modified xsi:type="dcterms:W3CDTF">2023-01-25T12:29:42Z</dcterms:modified>
</cp:coreProperties>
</file>