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8"/>
  </p:notesMasterIdLst>
  <p:sldIdLst>
    <p:sldId id="256" r:id="rId2"/>
    <p:sldId id="259" r:id="rId3"/>
    <p:sldId id="257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17DA6F-5DEE-4DE8-B9D6-230449544E1D}" type="datetimeFigureOut">
              <a:rPr lang="en-NZ" smtClean="0"/>
              <a:t>9/09/2018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7BE3B-2CCF-4765-AC7D-948E346A871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69733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rishtimes.com/business/personal-finance/guesswork-masquerades-as-expertise-in-stock-market-forecasts-1.3358919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dirty="0" smtClean="0"/>
              <a:t>The background image is from </a:t>
            </a:r>
            <a:r>
              <a:rPr lang="en-NZ" sz="1200" dirty="0" smtClean="0">
                <a:hlinkClick r:id="rId3"/>
              </a:rPr>
              <a:t>https://www.irishtimes.com/business/personal-finance/guesswork-masquerades-as-expertise-in-stock-market-forecasts-1.3358919</a:t>
            </a:r>
            <a:r>
              <a:rPr lang="en-NZ" sz="12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7BE3B-2CCF-4765-AC7D-948E346A8711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32125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Picture</a:t>
            </a:r>
            <a:r>
              <a:rPr lang="en-NZ" baseline="0" dirty="0" smtClean="0"/>
              <a:t> is from </a:t>
            </a:r>
            <a:r>
              <a:rPr lang="en-NZ" dirty="0" smtClean="0"/>
              <a:t>http://retirementnews.net/time-exit-stock-market/#respond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7BE3B-2CCF-4765-AC7D-948E346A8711}" type="slidenum">
              <a:rPr lang="en-NZ" smtClean="0"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56101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934E3-DCE6-4AA3-A08B-97E332EBDC1C}" type="datetimeFigureOut">
              <a:rPr lang="en-NZ" smtClean="0"/>
              <a:t>9/09/2018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E3AD-90D4-4758-A9C8-3E0A83F392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066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934E3-DCE6-4AA3-A08B-97E332EBDC1C}" type="datetimeFigureOut">
              <a:rPr lang="en-NZ" smtClean="0"/>
              <a:t>9/09/2018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E3AD-90D4-4758-A9C8-3E0A83F392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46269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934E3-DCE6-4AA3-A08B-97E332EBDC1C}" type="datetimeFigureOut">
              <a:rPr lang="en-NZ" smtClean="0"/>
              <a:t>9/09/2018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E3AD-90D4-4758-A9C8-3E0A83F392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66133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934E3-DCE6-4AA3-A08B-97E332EBDC1C}" type="datetimeFigureOut">
              <a:rPr lang="en-NZ" smtClean="0"/>
              <a:t>9/09/2018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E3AD-90D4-4758-A9C8-3E0A83F392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37456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934E3-DCE6-4AA3-A08B-97E332EBDC1C}" type="datetimeFigureOut">
              <a:rPr lang="en-NZ" smtClean="0"/>
              <a:t>9/09/2018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E3AD-90D4-4758-A9C8-3E0A83F392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62279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934E3-DCE6-4AA3-A08B-97E332EBDC1C}" type="datetimeFigureOut">
              <a:rPr lang="en-NZ" smtClean="0"/>
              <a:t>9/09/2018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E3AD-90D4-4758-A9C8-3E0A83F392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51929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934E3-DCE6-4AA3-A08B-97E332EBDC1C}" type="datetimeFigureOut">
              <a:rPr lang="en-NZ" smtClean="0"/>
              <a:t>9/09/2018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E3AD-90D4-4758-A9C8-3E0A83F392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25128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934E3-DCE6-4AA3-A08B-97E332EBDC1C}" type="datetimeFigureOut">
              <a:rPr lang="en-NZ" smtClean="0"/>
              <a:t>9/09/2018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E3AD-90D4-4758-A9C8-3E0A83F392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21474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934E3-DCE6-4AA3-A08B-97E332EBDC1C}" type="datetimeFigureOut">
              <a:rPr lang="en-NZ" smtClean="0"/>
              <a:t>9/09/2018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E3AD-90D4-4758-A9C8-3E0A83F392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80140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934E3-DCE6-4AA3-A08B-97E332EBDC1C}" type="datetimeFigureOut">
              <a:rPr lang="en-NZ" smtClean="0"/>
              <a:t>9/09/2018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E3AD-90D4-4758-A9C8-3E0A83F392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16216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934E3-DCE6-4AA3-A08B-97E332EBDC1C}" type="datetimeFigureOut">
              <a:rPr lang="en-NZ" smtClean="0"/>
              <a:t>9/09/2018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E3AD-90D4-4758-A9C8-3E0A83F392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07237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934E3-DCE6-4AA3-A08B-97E332EBDC1C}" type="datetimeFigureOut">
              <a:rPr lang="en-NZ" smtClean="0"/>
              <a:t>9/09/2018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DE3AD-90D4-4758-A9C8-3E0A83F392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71491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rishtimes.com/business/personal-finance/guesswork-masquerades-as-expertise-in-stock-market-forecasts-1.3358919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NZ" sz="4400" b="1" dirty="0" smtClean="0">
                <a:solidFill>
                  <a:schemeClr val="accent2">
                    <a:lumMod val="75000"/>
                  </a:schemeClr>
                </a:solidFill>
                <a:latin typeface="Times New Roman Uni" panose="02020603050405020304" pitchFamily="18" charset="-128"/>
                <a:ea typeface="Times New Roman Uni" panose="02020603050405020304" pitchFamily="18" charset="-128"/>
                <a:cs typeface="Times New Roman Uni" panose="02020603050405020304" pitchFamily="18" charset="-128"/>
              </a:rPr>
              <a:t>Make a crystal ball to see NZ stock market?</a:t>
            </a:r>
            <a:endParaRPr lang="en-NZ" sz="4400" b="1" dirty="0">
              <a:solidFill>
                <a:schemeClr val="accent2">
                  <a:lumMod val="75000"/>
                </a:schemeClr>
              </a:solidFill>
              <a:latin typeface="Times New Roman Uni" panose="02020603050405020304" pitchFamily="18" charset="-128"/>
              <a:ea typeface="Times New Roman Uni" panose="02020603050405020304" pitchFamily="18" charset="-128"/>
              <a:cs typeface="Times New Roman Uni" panose="02020603050405020304" pitchFamily="18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NZ" dirty="0" smtClean="0"/>
              <a:t>By Yonggang Li (</a:t>
            </a:r>
            <a:r>
              <a:rPr lang="en-NZ" dirty="0" smtClean="0"/>
              <a:t>18043158</a:t>
            </a:r>
            <a:r>
              <a:rPr lang="en-NZ" dirty="0" smtClean="0"/>
              <a:t>)</a:t>
            </a:r>
          </a:p>
          <a:p>
            <a:r>
              <a:rPr lang="en-NZ" dirty="0" smtClean="0"/>
              <a:t>2019-09-10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0267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754" y="2882300"/>
            <a:ext cx="4311161" cy="23070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4789"/>
            <a:ext cx="9290538" cy="1325563"/>
          </a:xfrm>
        </p:spPr>
        <p:txBody>
          <a:bodyPr>
            <a:normAutofit/>
          </a:bodyPr>
          <a:lstStyle/>
          <a:p>
            <a:r>
              <a:rPr lang="en-NZ" sz="3600" dirty="0" smtClean="0"/>
              <a:t>I know exactly </a:t>
            </a:r>
            <a:r>
              <a:rPr lang="en-NZ" sz="3600" dirty="0" smtClean="0"/>
              <a:t>how the economy performed ……</a:t>
            </a:r>
            <a:endParaRPr lang="en-NZ" sz="36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744784" y="1444504"/>
            <a:ext cx="3660162" cy="5185759"/>
            <a:chOff x="744784" y="1690688"/>
            <a:chExt cx="3660162" cy="518575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1" y="1690688"/>
              <a:ext cx="3566745" cy="216004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985" y="4704171"/>
              <a:ext cx="3472961" cy="217227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784" y="3196005"/>
              <a:ext cx="3660162" cy="2171964"/>
            </a:xfrm>
            <a:prstGeom prst="rect">
              <a:avLst/>
            </a:prstGeom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623" y="2373924"/>
            <a:ext cx="5719666" cy="3503160"/>
          </a:xfrm>
          <a:prstGeom prst="rect">
            <a:avLst/>
          </a:prstGeom>
        </p:spPr>
      </p:pic>
      <p:sp>
        <p:nvSpPr>
          <p:cNvPr id="10" name="Right Brace 9"/>
          <p:cNvSpPr/>
          <p:nvPr/>
        </p:nvSpPr>
        <p:spPr>
          <a:xfrm>
            <a:off x="4703885" y="2373924"/>
            <a:ext cx="756138" cy="347296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Striped Right Arrow 10"/>
          <p:cNvSpPr/>
          <p:nvPr/>
        </p:nvSpPr>
        <p:spPr>
          <a:xfrm>
            <a:off x="5081954" y="3938954"/>
            <a:ext cx="677008" cy="342900"/>
          </a:xfrm>
          <a:prstGeom prst="striped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74420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616" y="294788"/>
            <a:ext cx="10515600" cy="1325563"/>
          </a:xfrm>
        </p:spPr>
        <p:txBody>
          <a:bodyPr>
            <a:normAutofit/>
          </a:bodyPr>
          <a:lstStyle/>
          <a:p>
            <a:r>
              <a:rPr lang="en-NZ" sz="3600" dirty="0" smtClean="0"/>
              <a:t>May I build prediction models to tell fortune?</a:t>
            </a:r>
            <a:endParaRPr lang="en-NZ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723" y="5091358"/>
            <a:ext cx="3527915" cy="13534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76" y="1415356"/>
            <a:ext cx="4349261" cy="35841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615" y="1412265"/>
            <a:ext cx="3674085" cy="26712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615" y="4242654"/>
            <a:ext cx="3525958" cy="253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90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How do they perform?</a:t>
            </a:r>
            <a:endParaRPr lang="en-NZ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2543540"/>
            <a:ext cx="7209693" cy="39210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1473078"/>
            <a:ext cx="764051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6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12192000" cy="5257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z="3600" dirty="0" smtClean="0"/>
              <a:t>But “Expert predictions tend to be no more accurate than chance”</a:t>
            </a:r>
            <a:endParaRPr lang="en-NZ" sz="36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78290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Z" sz="2400" dirty="0" smtClean="0">
                <a:solidFill>
                  <a:srgbClr val="C00000"/>
                </a:solidFill>
              </a:rPr>
              <a:t>“Even if you had a crystal ball and knew exactly how the global economy would perform in 2018, you still could not be sure how this would impact on stock markets.”</a:t>
            </a:r>
          </a:p>
          <a:p>
            <a:pPr marL="0" indent="0" algn="r">
              <a:buNone/>
            </a:pPr>
            <a:r>
              <a:rPr lang="en-NZ" sz="1800" dirty="0" smtClean="0">
                <a:hlinkClick r:id="rId4"/>
              </a:rPr>
              <a:t>Guesswork </a:t>
            </a:r>
            <a:r>
              <a:rPr lang="en-NZ" sz="1800" dirty="0">
                <a:hlinkClick r:id="rId4"/>
              </a:rPr>
              <a:t>masquerades as expertise in stock market </a:t>
            </a:r>
            <a:r>
              <a:rPr lang="en-NZ" sz="1800" dirty="0" smtClean="0">
                <a:hlinkClick r:id="rId4"/>
              </a:rPr>
              <a:t>forecasts</a:t>
            </a:r>
            <a:endParaRPr lang="en-NZ" sz="1400" dirty="0" smtClean="0"/>
          </a:p>
        </p:txBody>
      </p:sp>
    </p:spTree>
    <p:extLst>
      <p:ext uri="{BB962C8B-B14F-4D97-AF65-F5344CB8AC3E}">
        <p14:creationId xmlns:p14="http://schemas.microsoft.com/office/powerpoint/2010/main" val="361362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5654" y="2809386"/>
            <a:ext cx="4305300" cy="1325563"/>
          </a:xfrm>
        </p:spPr>
        <p:txBody>
          <a:bodyPr/>
          <a:lstStyle/>
          <a:p>
            <a:r>
              <a:rPr lang="en-NZ" dirty="0" smtClean="0"/>
              <a:t>Thank you!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5360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Words>116</Words>
  <Application>Microsoft Office PowerPoint</Application>
  <PresentationFormat>Widescreen</PresentationFormat>
  <Paragraphs>14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Times New Roman Uni</vt:lpstr>
      <vt:lpstr>Arial</vt:lpstr>
      <vt:lpstr>Calibri</vt:lpstr>
      <vt:lpstr>Calibri Light</vt:lpstr>
      <vt:lpstr>Office Theme</vt:lpstr>
      <vt:lpstr>Make a crystal ball to see NZ stock market?</vt:lpstr>
      <vt:lpstr>I know exactly how the economy performed ……</vt:lpstr>
      <vt:lpstr>May I build prediction models to tell fortune?</vt:lpstr>
      <vt:lpstr>How do they perform?</vt:lpstr>
      <vt:lpstr>But “Expert predictions tend to be no more accurate than chance”</vt:lpstr>
      <vt:lpstr>Thank you!</vt:lpstr>
    </vt:vector>
  </TitlesOfParts>
  <Company>Massey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Yonggang</dc:creator>
  <cp:lastModifiedBy>Li, Yonggang</cp:lastModifiedBy>
  <cp:revision>43</cp:revision>
  <dcterms:created xsi:type="dcterms:W3CDTF">2018-09-09T06:18:30Z</dcterms:created>
  <dcterms:modified xsi:type="dcterms:W3CDTF">2018-09-09T08:01:58Z</dcterms:modified>
</cp:coreProperties>
</file>