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6" r:id="rId3"/>
    <p:sldId id="283" r:id="rId4"/>
    <p:sldId id="280" r:id="rId5"/>
    <p:sldId id="258" r:id="rId6"/>
    <p:sldId id="259" r:id="rId7"/>
    <p:sldId id="260" r:id="rId8"/>
    <p:sldId id="263" r:id="rId9"/>
    <p:sldId id="261" r:id="rId10"/>
    <p:sldId id="262" r:id="rId11"/>
    <p:sldId id="268" r:id="rId12"/>
    <p:sldId id="288" r:id="rId13"/>
    <p:sldId id="287" r:id="rId14"/>
    <p:sldId id="265" r:id="rId15"/>
    <p:sldId id="270" r:id="rId16"/>
    <p:sldId id="271" r:id="rId17"/>
    <p:sldId id="272" r:id="rId18"/>
    <p:sldId id="273" r:id="rId19"/>
    <p:sldId id="274" r:id="rId20"/>
    <p:sldId id="278"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BA582-EC54-0146-9E9E-56E424764FB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F23E9E1C-AD5A-A240-98BA-CE45656F57AD}">
      <dgm:prSet/>
      <dgm:spPr/>
      <dgm:t>
        <a:bodyPr/>
        <a:lstStyle/>
        <a:p>
          <a:r>
            <a:rPr lang="en-US" dirty="0"/>
            <a:t>Neural network</a:t>
          </a:r>
          <a:endParaRPr lang="zh-CN" dirty="0"/>
        </a:p>
      </dgm:t>
    </dgm:pt>
    <dgm:pt modelId="{858FEB27-6B19-6445-A380-0E6EB7EA492C}" type="parTrans" cxnId="{5AD91705-3198-0A40-844E-2844567A4477}">
      <dgm:prSet/>
      <dgm:spPr/>
      <dgm:t>
        <a:bodyPr/>
        <a:lstStyle/>
        <a:p>
          <a:endParaRPr lang="zh-CN" altLang="en-US"/>
        </a:p>
      </dgm:t>
    </dgm:pt>
    <dgm:pt modelId="{E9246D29-8282-2C4C-BD10-AB8DAE52DDCC}" type="sibTrans" cxnId="{5AD91705-3198-0A40-844E-2844567A4477}">
      <dgm:prSet/>
      <dgm:spPr/>
      <dgm:t>
        <a:bodyPr/>
        <a:lstStyle/>
        <a:p>
          <a:endParaRPr lang="zh-CN" altLang="en-US"/>
        </a:p>
      </dgm:t>
    </dgm:pt>
    <dgm:pt modelId="{A9F8CB48-A49E-A34E-8353-DCD2537D3B46}">
      <dgm:prSet/>
      <dgm:spPr/>
      <dgm:t>
        <a:bodyPr/>
        <a:lstStyle/>
        <a:p>
          <a:r>
            <a:rPr lang="en-US" dirty="0"/>
            <a:t>inputs and targets should be vectors of fixed dimensionality.</a:t>
          </a:r>
          <a:endParaRPr lang="zh-CN" altLang="en-US" dirty="0"/>
        </a:p>
      </dgm:t>
    </dgm:pt>
    <dgm:pt modelId="{7683F4CF-1B0C-494F-9416-FE0DED8047C4}" type="parTrans" cxnId="{0680ED88-AC00-9544-975F-952460B89F85}">
      <dgm:prSet/>
      <dgm:spPr/>
      <dgm:t>
        <a:bodyPr/>
        <a:lstStyle/>
        <a:p>
          <a:endParaRPr lang="zh-CN" altLang="en-US"/>
        </a:p>
      </dgm:t>
    </dgm:pt>
    <dgm:pt modelId="{53A52182-03CF-054B-B318-750642F4079F}" type="sibTrans" cxnId="{0680ED88-AC00-9544-975F-952460B89F85}">
      <dgm:prSet/>
      <dgm:spPr/>
      <dgm:t>
        <a:bodyPr/>
        <a:lstStyle/>
        <a:p>
          <a:endParaRPr lang="zh-CN" altLang="en-US"/>
        </a:p>
      </dgm:t>
    </dgm:pt>
    <dgm:pt modelId="{749625A1-0D0B-4F43-868F-32A8A1CF7F0A}">
      <dgm:prSet/>
      <dgm:spPr/>
      <dgm:t>
        <a:bodyPr/>
        <a:lstStyle/>
        <a:p>
          <a:r>
            <a:rPr lang="en-NZ" altLang="zh-CN" dirty="0"/>
            <a:t>Q-A sequence mapping</a:t>
          </a:r>
          <a:endParaRPr lang="zh-CN" altLang="en-US" dirty="0"/>
        </a:p>
      </dgm:t>
    </dgm:pt>
    <dgm:pt modelId="{E1F52E28-E1D6-9440-A8BB-A6236E0ADD2A}" type="parTrans" cxnId="{6722E779-A9A6-724A-B1FD-5C83F062F357}">
      <dgm:prSet/>
      <dgm:spPr/>
      <dgm:t>
        <a:bodyPr/>
        <a:lstStyle/>
        <a:p>
          <a:endParaRPr lang="zh-CN" altLang="en-US"/>
        </a:p>
      </dgm:t>
    </dgm:pt>
    <dgm:pt modelId="{F6AFD5FC-D4F4-ED4A-9EBE-A7DA8DF57428}" type="sibTrans" cxnId="{6722E779-A9A6-724A-B1FD-5C83F062F357}">
      <dgm:prSet/>
      <dgm:spPr/>
      <dgm:t>
        <a:bodyPr/>
        <a:lstStyle/>
        <a:p>
          <a:endParaRPr lang="zh-CN" altLang="en-US"/>
        </a:p>
      </dgm:t>
    </dgm:pt>
    <dgm:pt modelId="{2F55E771-7C25-1943-BB17-5844A57E4316}">
      <dgm:prSet/>
      <dgm:spPr/>
      <dgm:t>
        <a:bodyPr/>
        <a:lstStyle/>
        <a:p>
          <a:r>
            <a:rPr lang="zh-CN" dirty="0"/>
            <a:t> </a:t>
          </a:r>
          <a:r>
            <a:rPr lang="en-NZ" altLang="zh-CN" dirty="0"/>
            <a:t>a sequence of words representing the question</a:t>
          </a:r>
          <a:endParaRPr lang="zh-CN" altLang="en-US" dirty="0"/>
        </a:p>
      </dgm:t>
    </dgm:pt>
    <dgm:pt modelId="{9475F14D-48E7-3249-B97B-C999E4C74D8A}" type="parTrans" cxnId="{DFC2EDDF-32E0-2947-9D26-6FB1AFDFC3CA}">
      <dgm:prSet/>
      <dgm:spPr/>
      <dgm:t>
        <a:bodyPr/>
        <a:lstStyle/>
        <a:p>
          <a:endParaRPr lang="zh-CN" altLang="en-US"/>
        </a:p>
      </dgm:t>
    </dgm:pt>
    <dgm:pt modelId="{C70E6765-3FA1-3C4A-A5EA-A1A2DB0E5F7F}" type="sibTrans" cxnId="{DFC2EDDF-32E0-2947-9D26-6FB1AFDFC3CA}">
      <dgm:prSet/>
      <dgm:spPr/>
      <dgm:t>
        <a:bodyPr/>
        <a:lstStyle/>
        <a:p>
          <a:endParaRPr lang="zh-CN" altLang="en-US"/>
        </a:p>
      </dgm:t>
    </dgm:pt>
    <dgm:pt modelId="{BE7D5DDD-1855-3A4E-BE86-AFAD4AD67F1F}">
      <dgm:prSet/>
      <dgm:spPr/>
      <dgm:t>
        <a:bodyPr/>
        <a:lstStyle/>
        <a:p>
          <a:r>
            <a:rPr lang="en-NZ" altLang="zh-CN" dirty="0"/>
            <a:t>a sequence of words representing the answer</a:t>
          </a:r>
          <a:endParaRPr kumimoji="1" lang="zh-CN" altLang="en-US" dirty="0"/>
        </a:p>
      </dgm:t>
    </dgm:pt>
    <dgm:pt modelId="{A32EF8D9-E7C5-CC45-874B-5C22912EE854}" type="parTrans" cxnId="{21A5D4D9-5F93-E84F-9ABB-35993D0D6AAF}">
      <dgm:prSet/>
      <dgm:spPr/>
      <dgm:t>
        <a:bodyPr/>
        <a:lstStyle/>
        <a:p>
          <a:endParaRPr lang="zh-CN" altLang="en-US"/>
        </a:p>
      </dgm:t>
    </dgm:pt>
    <dgm:pt modelId="{2B44245F-A1D2-6749-83E5-6DA60F055FC1}" type="sibTrans" cxnId="{21A5D4D9-5F93-E84F-9ABB-35993D0D6AAF}">
      <dgm:prSet/>
      <dgm:spPr/>
      <dgm:t>
        <a:bodyPr/>
        <a:lstStyle/>
        <a:p>
          <a:endParaRPr lang="zh-CN" altLang="en-US"/>
        </a:p>
      </dgm:t>
    </dgm:pt>
    <dgm:pt modelId="{D71AC0F6-1EAD-8B4D-8850-55F95F1853D7}">
      <dgm:prSet/>
      <dgm:spPr/>
      <dgm:t>
        <a:bodyPr/>
        <a:lstStyle/>
        <a:p>
          <a:r>
            <a:rPr lang="en-NZ" altLang="zh-CN" dirty="0" err="1"/>
            <a:t>Multilayered</a:t>
          </a:r>
          <a:r>
            <a:rPr lang="en-NZ" altLang="zh-CN" dirty="0"/>
            <a:t> Long Short-Term Memory (LSTM) </a:t>
          </a:r>
          <a:endParaRPr lang="zh-CN" altLang="en-US" dirty="0"/>
        </a:p>
      </dgm:t>
    </dgm:pt>
    <dgm:pt modelId="{BB48FDA3-121F-604C-AADA-A2014EDCA52B}" type="parTrans" cxnId="{F1A6508D-ECE6-B34C-A94C-19F0246DD745}">
      <dgm:prSet/>
      <dgm:spPr/>
      <dgm:t>
        <a:bodyPr/>
        <a:lstStyle/>
        <a:p>
          <a:endParaRPr lang="zh-CN" altLang="en-US"/>
        </a:p>
      </dgm:t>
    </dgm:pt>
    <dgm:pt modelId="{5CD7B1C5-448E-8042-8AE9-D65A3E8EA6C0}" type="sibTrans" cxnId="{F1A6508D-ECE6-B34C-A94C-19F0246DD745}">
      <dgm:prSet/>
      <dgm:spPr/>
      <dgm:t>
        <a:bodyPr/>
        <a:lstStyle/>
        <a:p>
          <a:endParaRPr lang="zh-CN" altLang="en-US"/>
        </a:p>
      </dgm:t>
    </dgm:pt>
    <dgm:pt modelId="{1A6C2D5F-A45C-9F4D-821A-62579D21C0BB}">
      <dgm:prSet/>
      <dgm:spPr/>
      <dgm:t>
        <a:bodyPr/>
        <a:lstStyle/>
        <a:p>
          <a:r>
            <a:rPr lang="en-NZ" altLang="zh-CN" dirty="0"/>
            <a:t>LSTM encoder: input sequence to a vector of a fixed dimensionality</a:t>
          </a:r>
          <a:endParaRPr lang="zh-CN" altLang="en-US" dirty="0"/>
        </a:p>
      </dgm:t>
    </dgm:pt>
    <dgm:pt modelId="{BAAA2AB6-C939-B447-B6CF-9B3FD06A5CA7}" type="parTrans" cxnId="{4B7F820D-BC2C-D748-B72C-CD249D2F56A5}">
      <dgm:prSet/>
      <dgm:spPr/>
      <dgm:t>
        <a:bodyPr/>
        <a:lstStyle/>
        <a:p>
          <a:endParaRPr lang="zh-CN" altLang="en-US"/>
        </a:p>
      </dgm:t>
    </dgm:pt>
    <dgm:pt modelId="{F9AA413E-AEF7-FD41-A130-954A91976F35}" type="sibTrans" cxnId="{4B7F820D-BC2C-D748-B72C-CD249D2F56A5}">
      <dgm:prSet/>
      <dgm:spPr/>
      <dgm:t>
        <a:bodyPr/>
        <a:lstStyle/>
        <a:p>
          <a:endParaRPr lang="zh-CN" altLang="en-US"/>
        </a:p>
      </dgm:t>
    </dgm:pt>
    <dgm:pt modelId="{C96A4212-DA76-FB4E-968D-64075948337C}">
      <dgm:prSet/>
      <dgm:spPr/>
      <dgm:t>
        <a:bodyPr/>
        <a:lstStyle/>
        <a:p>
          <a:r>
            <a:rPr lang="en-NZ" altLang="zh-CN" dirty="0"/>
            <a:t>LSTM decoder: to decode the target sequence from the vector. </a:t>
          </a:r>
          <a:endParaRPr lang="zh-CN" altLang="en-US" dirty="0"/>
        </a:p>
      </dgm:t>
    </dgm:pt>
    <dgm:pt modelId="{777D8314-E5AA-1F4A-A08B-5F63D51AAE3C}" type="parTrans" cxnId="{8357D17D-DB8D-214E-BF66-509E2FAC047D}">
      <dgm:prSet/>
      <dgm:spPr/>
      <dgm:t>
        <a:bodyPr/>
        <a:lstStyle/>
        <a:p>
          <a:endParaRPr lang="zh-CN" altLang="en-US"/>
        </a:p>
      </dgm:t>
    </dgm:pt>
    <dgm:pt modelId="{FB1DCD31-7BDD-2A49-AE37-8CCDA245FA66}" type="sibTrans" cxnId="{8357D17D-DB8D-214E-BF66-509E2FAC047D}">
      <dgm:prSet/>
      <dgm:spPr/>
      <dgm:t>
        <a:bodyPr/>
        <a:lstStyle/>
        <a:p>
          <a:endParaRPr lang="zh-CN" altLang="en-US"/>
        </a:p>
      </dgm:t>
    </dgm:pt>
    <dgm:pt modelId="{C8EF5023-0E4A-474B-8CD8-71E03C4D8B0A}">
      <dgm:prSet/>
      <dgm:spPr/>
      <dgm:t>
        <a:bodyPr/>
        <a:lstStyle/>
        <a:p>
          <a:r>
            <a:rPr lang="en-US" altLang="zh-CN" dirty="0"/>
            <a:t>our questions </a:t>
          </a:r>
          <a:r>
            <a:rPr lang="en-US" altLang="zh-CN" dirty="0" smtClean="0"/>
            <a:t>and </a:t>
          </a:r>
          <a:r>
            <a:rPr lang="en-US" altLang="zh-CN" dirty="0"/>
            <a:t>answers has different lengths</a:t>
          </a:r>
          <a:endParaRPr lang="zh-CN" altLang="en-US" dirty="0"/>
        </a:p>
      </dgm:t>
    </dgm:pt>
    <dgm:pt modelId="{2F11551C-AA53-2041-A66D-89422C3DFEE9}" type="parTrans" cxnId="{5BB57E58-E1F5-1442-AE38-2B3ECAF707E3}">
      <dgm:prSet/>
      <dgm:spPr/>
      <dgm:t>
        <a:bodyPr/>
        <a:lstStyle/>
        <a:p>
          <a:endParaRPr lang="zh-CN" altLang="en-US"/>
        </a:p>
      </dgm:t>
    </dgm:pt>
    <dgm:pt modelId="{1DD2DEEF-81E0-2143-A763-CCDE78265FE6}" type="sibTrans" cxnId="{5BB57E58-E1F5-1442-AE38-2B3ECAF707E3}">
      <dgm:prSet/>
      <dgm:spPr/>
      <dgm:t>
        <a:bodyPr/>
        <a:lstStyle/>
        <a:p>
          <a:endParaRPr lang="zh-CN" altLang="en-US"/>
        </a:p>
      </dgm:t>
    </dgm:pt>
    <dgm:pt modelId="{075DBA4F-1C11-F845-ADB3-FE576B953295}" type="pres">
      <dgm:prSet presAssocID="{5CCBA582-EC54-0146-9E9E-56E424764FBD}" presName="Name0" presStyleCnt="0">
        <dgm:presLayoutVars>
          <dgm:dir/>
          <dgm:animLvl val="lvl"/>
          <dgm:resizeHandles val="exact"/>
        </dgm:presLayoutVars>
      </dgm:prSet>
      <dgm:spPr/>
      <dgm:t>
        <a:bodyPr/>
        <a:lstStyle/>
        <a:p>
          <a:endParaRPr lang="en-US"/>
        </a:p>
      </dgm:t>
    </dgm:pt>
    <dgm:pt modelId="{95C21036-8020-9942-9E16-50416860F2DD}" type="pres">
      <dgm:prSet presAssocID="{F23E9E1C-AD5A-A240-98BA-CE45656F57AD}" presName="linNode" presStyleCnt="0"/>
      <dgm:spPr/>
    </dgm:pt>
    <dgm:pt modelId="{22D5FB16-D456-A543-B690-A1E97701E674}" type="pres">
      <dgm:prSet presAssocID="{F23E9E1C-AD5A-A240-98BA-CE45656F57AD}" presName="parentText" presStyleLbl="node1" presStyleIdx="0" presStyleCnt="3" custLinFactNeighborX="-413" custLinFactNeighborY="-15410">
        <dgm:presLayoutVars>
          <dgm:chMax val="1"/>
          <dgm:bulletEnabled val="1"/>
        </dgm:presLayoutVars>
      </dgm:prSet>
      <dgm:spPr/>
      <dgm:t>
        <a:bodyPr/>
        <a:lstStyle/>
        <a:p>
          <a:endParaRPr lang="en-US"/>
        </a:p>
      </dgm:t>
    </dgm:pt>
    <dgm:pt modelId="{5FF6AB4C-7DF4-C84E-AFF2-ACE096DF6F5E}" type="pres">
      <dgm:prSet presAssocID="{F23E9E1C-AD5A-A240-98BA-CE45656F57AD}" presName="descendantText" presStyleLbl="alignAccFollowNode1" presStyleIdx="0" presStyleCnt="3">
        <dgm:presLayoutVars>
          <dgm:bulletEnabled val="1"/>
        </dgm:presLayoutVars>
      </dgm:prSet>
      <dgm:spPr/>
      <dgm:t>
        <a:bodyPr/>
        <a:lstStyle/>
        <a:p>
          <a:endParaRPr lang="en-US"/>
        </a:p>
      </dgm:t>
    </dgm:pt>
    <dgm:pt modelId="{341EABF0-31F3-1E40-9921-67644D619454}" type="pres">
      <dgm:prSet presAssocID="{E9246D29-8282-2C4C-BD10-AB8DAE52DDCC}" presName="sp" presStyleCnt="0"/>
      <dgm:spPr/>
    </dgm:pt>
    <dgm:pt modelId="{79066245-A4F5-B24B-970F-E003C3B26534}" type="pres">
      <dgm:prSet presAssocID="{749625A1-0D0B-4F43-868F-32A8A1CF7F0A}" presName="linNode" presStyleCnt="0"/>
      <dgm:spPr/>
    </dgm:pt>
    <dgm:pt modelId="{53308F92-5771-1647-BE11-6BD81E180234}" type="pres">
      <dgm:prSet presAssocID="{749625A1-0D0B-4F43-868F-32A8A1CF7F0A}" presName="parentText" presStyleLbl="node1" presStyleIdx="1" presStyleCnt="3">
        <dgm:presLayoutVars>
          <dgm:chMax val="1"/>
          <dgm:bulletEnabled val="1"/>
        </dgm:presLayoutVars>
      </dgm:prSet>
      <dgm:spPr/>
      <dgm:t>
        <a:bodyPr/>
        <a:lstStyle/>
        <a:p>
          <a:endParaRPr lang="en-US"/>
        </a:p>
      </dgm:t>
    </dgm:pt>
    <dgm:pt modelId="{D8466879-DFC1-D64F-B5C3-EF44C275C11A}" type="pres">
      <dgm:prSet presAssocID="{749625A1-0D0B-4F43-868F-32A8A1CF7F0A}" presName="descendantText" presStyleLbl="alignAccFollowNode1" presStyleIdx="1" presStyleCnt="3">
        <dgm:presLayoutVars>
          <dgm:bulletEnabled val="1"/>
        </dgm:presLayoutVars>
      </dgm:prSet>
      <dgm:spPr/>
      <dgm:t>
        <a:bodyPr/>
        <a:lstStyle/>
        <a:p>
          <a:endParaRPr lang="en-US"/>
        </a:p>
      </dgm:t>
    </dgm:pt>
    <dgm:pt modelId="{985EDD57-EF6C-CF49-8739-9E7189141875}" type="pres">
      <dgm:prSet presAssocID="{F6AFD5FC-D4F4-ED4A-9EBE-A7DA8DF57428}" presName="sp" presStyleCnt="0"/>
      <dgm:spPr/>
    </dgm:pt>
    <dgm:pt modelId="{27B689D3-67E4-A74A-9B70-7EB7CF044F23}" type="pres">
      <dgm:prSet presAssocID="{D71AC0F6-1EAD-8B4D-8850-55F95F1853D7}" presName="linNode" presStyleCnt="0"/>
      <dgm:spPr/>
    </dgm:pt>
    <dgm:pt modelId="{2293C45D-1D21-D44F-A506-93BDBECD93AD}" type="pres">
      <dgm:prSet presAssocID="{D71AC0F6-1EAD-8B4D-8850-55F95F1853D7}" presName="parentText" presStyleLbl="node1" presStyleIdx="2" presStyleCnt="3">
        <dgm:presLayoutVars>
          <dgm:chMax val="1"/>
          <dgm:bulletEnabled val="1"/>
        </dgm:presLayoutVars>
      </dgm:prSet>
      <dgm:spPr/>
      <dgm:t>
        <a:bodyPr/>
        <a:lstStyle/>
        <a:p>
          <a:endParaRPr lang="en-US"/>
        </a:p>
      </dgm:t>
    </dgm:pt>
    <dgm:pt modelId="{E6C844D6-1370-E647-9C4E-4F0E18F3DCDD}" type="pres">
      <dgm:prSet presAssocID="{D71AC0F6-1EAD-8B4D-8850-55F95F1853D7}" presName="descendantText" presStyleLbl="alignAccFollowNode1" presStyleIdx="2" presStyleCnt="3">
        <dgm:presLayoutVars>
          <dgm:bulletEnabled val="1"/>
        </dgm:presLayoutVars>
      </dgm:prSet>
      <dgm:spPr/>
      <dgm:t>
        <a:bodyPr/>
        <a:lstStyle/>
        <a:p>
          <a:endParaRPr lang="en-US"/>
        </a:p>
      </dgm:t>
    </dgm:pt>
  </dgm:ptLst>
  <dgm:cxnLst>
    <dgm:cxn modelId="{80E71D49-DC14-7B42-A421-0AEF6D9E329E}" type="presOf" srcId="{C8EF5023-0E4A-474B-8CD8-71E03C4D8B0A}" destId="{5FF6AB4C-7DF4-C84E-AFF2-ACE096DF6F5E}" srcOrd="0" destOrd="1" presId="urn:microsoft.com/office/officeart/2005/8/layout/vList5"/>
    <dgm:cxn modelId="{6722E779-A9A6-724A-B1FD-5C83F062F357}" srcId="{5CCBA582-EC54-0146-9E9E-56E424764FBD}" destId="{749625A1-0D0B-4F43-868F-32A8A1CF7F0A}" srcOrd="1" destOrd="0" parTransId="{E1F52E28-E1D6-9440-A8BB-A6236E0ADD2A}" sibTransId="{F6AFD5FC-D4F4-ED4A-9EBE-A7DA8DF57428}"/>
    <dgm:cxn modelId="{5BB57E58-E1F5-1442-AE38-2B3ECAF707E3}" srcId="{F23E9E1C-AD5A-A240-98BA-CE45656F57AD}" destId="{C8EF5023-0E4A-474B-8CD8-71E03C4D8B0A}" srcOrd="1" destOrd="0" parTransId="{2F11551C-AA53-2041-A66D-89422C3DFEE9}" sibTransId="{1DD2DEEF-81E0-2143-A763-CCDE78265FE6}"/>
    <dgm:cxn modelId="{D9D6D4E9-D9E9-9347-9EA4-492689AC9112}" type="presOf" srcId="{1A6C2D5F-A45C-9F4D-821A-62579D21C0BB}" destId="{E6C844D6-1370-E647-9C4E-4F0E18F3DCDD}" srcOrd="0" destOrd="0" presId="urn:microsoft.com/office/officeart/2005/8/layout/vList5"/>
    <dgm:cxn modelId="{4B7F820D-BC2C-D748-B72C-CD249D2F56A5}" srcId="{D71AC0F6-1EAD-8B4D-8850-55F95F1853D7}" destId="{1A6C2D5F-A45C-9F4D-821A-62579D21C0BB}" srcOrd="0" destOrd="0" parTransId="{BAAA2AB6-C939-B447-B6CF-9B3FD06A5CA7}" sibTransId="{F9AA413E-AEF7-FD41-A130-954A91976F35}"/>
    <dgm:cxn modelId="{D59DF340-C67A-854C-B7A4-BFA05B1A6A33}" type="presOf" srcId="{C96A4212-DA76-FB4E-968D-64075948337C}" destId="{E6C844D6-1370-E647-9C4E-4F0E18F3DCDD}" srcOrd="0" destOrd="1" presId="urn:microsoft.com/office/officeart/2005/8/layout/vList5"/>
    <dgm:cxn modelId="{F1A6508D-ECE6-B34C-A94C-19F0246DD745}" srcId="{5CCBA582-EC54-0146-9E9E-56E424764FBD}" destId="{D71AC0F6-1EAD-8B4D-8850-55F95F1853D7}" srcOrd="2" destOrd="0" parTransId="{BB48FDA3-121F-604C-AADA-A2014EDCA52B}" sibTransId="{5CD7B1C5-448E-8042-8AE9-D65A3E8EA6C0}"/>
    <dgm:cxn modelId="{4D1140AE-CE08-2044-8D73-2324C8A9156D}" type="presOf" srcId="{D71AC0F6-1EAD-8B4D-8850-55F95F1853D7}" destId="{2293C45D-1D21-D44F-A506-93BDBECD93AD}" srcOrd="0" destOrd="0" presId="urn:microsoft.com/office/officeart/2005/8/layout/vList5"/>
    <dgm:cxn modelId="{F4D54E6F-73A4-7144-9FC9-CF05A74F0C22}" type="presOf" srcId="{2F55E771-7C25-1943-BB17-5844A57E4316}" destId="{D8466879-DFC1-D64F-B5C3-EF44C275C11A}" srcOrd="0" destOrd="0" presId="urn:microsoft.com/office/officeart/2005/8/layout/vList5"/>
    <dgm:cxn modelId="{21A5D4D9-5F93-E84F-9ABB-35993D0D6AAF}" srcId="{749625A1-0D0B-4F43-868F-32A8A1CF7F0A}" destId="{BE7D5DDD-1855-3A4E-BE86-AFAD4AD67F1F}" srcOrd="1" destOrd="0" parTransId="{A32EF8D9-E7C5-CC45-874B-5C22912EE854}" sibTransId="{2B44245F-A1D2-6749-83E5-6DA60F055FC1}"/>
    <dgm:cxn modelId="{5AD91705-3198-0A40-844E-2844567A4477}" srcId="{5CCBA582-EC54-0146-9E9E-56E424764FBD}" destId="{F23E9E1C-AD5A-A240-98BA-CE45656F57AD}" srcOrd="0" destOrd="0" parTransId="{858FEB27-6B19-6445-A380-0E6EB7EA492C}" sibTransId="{E9246D29-8282-2C4C-BD10-AB8DAE52DDCC}"/>
    <dgm:cxn modelId="{DFC2EDDF-32E0-2947-9D26-6FB1AFDFC3CA}" srcId="{749625A1-0D0B-4F43-868F-32A8A1CF7F0A}" destId="{2F55E771-7C25-1943-BB17-5844A57E4316}" srcOrd="0" destOrd="0" parTransId="{9475F14D-48E7-3249-B97B-C999E4C74D8A}" sibTransId="{C70E6765-3FA1-3C4A-A5EA-A1A2DB0E5F7F}"/>
    <dgm:cxn modelId="{95514D16-BA69-0B4C-92D4-06453F8EFBEA}" type="presOf" srcId="{749625A1-0D0B-4F43-868F-32A8A1CF7F0A}" destId="{53308F92-5771-1647-BE11-6BD81E180234}" srcOrd="0" destOrd="0" presId="urn:microsoft.com/office/officeart/2005/8/layout/vList5"/>
    <dgm:cxn modelId="{8357D17D-DB8D-214E-BF66-509E2FAC047D}" srcId="{D71AC0F6-1EAD-8B4D-8850-55F95F1853D7}" destId="{C96A4212-DA76-FB4E-968D-64075948337C}" srcOrd="1" destOrd="0" parTransId="{777D8314-E5AA-1F4A-A08B-5F63D51AAE3C}" sibTransId="{FB1DCD31-7BDD-2A49-AE37-8CCDA245FA66}"/>
    <dgm:cxn modelId="{0680ED88-AC00-9544-975F-952460B89F85}" srcId="{F23E9E1C-AD5A-A240-98BA-CE45656F57AD}" destId="{A9F8CB48-A49E-A34E-8353-DCD2537D3B46}" srcOrd="0" destOrd="0" parTransId="{7683F4CF-1B0C-494F-9416-FE0DED8047C4}" sibTransId="{53A52182-03CF-054B-B318-750642F4079F}"/>
    <dgm:cxn modelId="{8551B2E9-3EA1-CA4F-A8AB-E6E3C011BC4C}" type="presOf" srcId="{5CCBA582-EC54-0146-9E9E-56E424764FBD}" destId="{075DBA4F-1C11-F845-ADB3-FE576B953295}" srcOrd="0" destOrd="0" presId="urn:microsoft.com/office/officeart/2005/8/layout/vList5"/>
    <dgm:cxn modelId="{ACAA82B4-D072-BE4A-A42E-1F86B2FD7DC3}" type="presOf" srcId="{A9F8CB48-A49E-A34E-8353-DCD2537D3B46}" destId="{5FF6AB4C-7DF4-C84E-AFF2-ACE096DF6F5E}" srcOrd="0" destOrd="0" presId="urn:microsoft.com/office/officeart/2005/8/layout/vList5"/>
    <dgm:cxn modelId="{6BEDB7BA-2482-E94E-9A3E-FF9BF6C4A3E8}" type="presOf" srcId="{F23E9E1C-AD5A-A240-98BA-CE45656F57AD}" destId="{22D5FB16-D456-A543-B690-A1E97701E674}" srcOrd="0" destOrd="0" presId="urn:microsoft.com/office/officeart/2005/8/layout/vList5"/>
    <dgm:cxn modelId="{1AA71F4A-5882-944C-B24A-604195F8598B}" type="presOf" srcId="{BE7D5DDD-1855-3A4E-BE86-AFAD4AD67F1F}" destId="{D8466879-DFC1-D64F-B5C3-EF44C275C11A}" srcOrd="0" destOrd="1" presId="urn:microsoft.com/office/officeart/2005/8/layout/vList5"/>
    <dgm:cxn modelId="{92403208-42C7-2D4A-8DDA-F7A25662C3CB}" type="presParOf" srcId="{075DBA4F-1C11-F845-ADB3-FE576B953295}" destId="{95C21036-8020-9942-9E16-50416860F2DD}" srcOrd="0" destOrd="0" presId="urn:microsoft.com/office/officeart/2005/8/layout/vList5"/>
    <dgm:cxn modelId="{88CA8B05-1C6D-E447-8B56-7BC62335641F}" type="presParOf" srcId="{95C21036-8020-9942-9E16-50416860F2DD}" destId="{22D5FB16-D456-A543-B690-A1E97701E674}" srcOrd="0" destOrd="0" presId="urn:microsoft.com/office/officeart/2005/8/layout/vList5"/>
    <dgm:cxn modelId="{E547F98C-1B93-B249-9380-A1673FFCE380}" type="presParOf" srcId="{95C21036-8020-9942-9E16-50416860F2DD}" destId="{5FF6AB4C-7DF4-C84E-AFF2-ACE096DF6F5E}" srcOrd="1" destOrd="0" presId="urn:microsoft.com/office/officeart/2005/8/layout/vList5"/>
    <dgm:cxn modelId="{1824E930-E80A-7047-95A3-C35874309D44}" type="presParOf" srcId="{075DBA4F-1C11-F845-ADB3-FE576B953295}" destId="{341EABF0-31F3-1E40-9921-67644D619454}" srcOrd="1" destOrd="0" presId="urn:microsoft.com/office/officeart/2005/8/layout/vList5"/>
    <dgm:cxn modelId="{4B9EDB5B-3BB2-B643-9E14-FA4DB5F23B35}" type="presParOf" srcId="{075DBA4F-1C11-F845-ADB3-FE576B953295}" destId="{79066245-A4F5-B24B-970F-E003C3B26534}" srcOrd="2" destOrd="0" presId="urn:microsoft.com/office/officeart/2005/8/layout/vList5"/>
    <dgm:cxn modelId="{46402F4F-800A-9544-9AEC-D0F4CB8C10A0}" type="presParOf" srcId="{79066245-A4F5-B24B-970F-E003C3B26534}" destId="{53308F92-5771-1647-BE11-6BD81E180234}" srcOrd="0" destOrd="0" presId="urn:microsoft.com/office/officeart/2005/8/layout/vList5"/>
    <dgm:cxn modelId="{98DA428F-ACC4-1F44-AAF9-55641A1DA835}" type="presParOf" srcId="{79066245-A4F5-B24B-970F-E003C3B26534}" destId="{D8466879-DFC1-D64F-B5C3-EF44C275C11A}" srcOrd="1" destOrd="0" presId="urn:microsoft.com/office/officeart/2005/8/layout/vList5"/>
    <dgm:cxn modelId="{2C67A3F5-E405-6742-920A-1BEADE3C36ED}" type="presParOf" srcId="{075DBA4F-1C11-F845-ADB3-FE576B953295}" destId="{985EDD57-EF6C-CF49-8739-9E7189141875}" srcOrd="3" destOrd="0" presId="urn:microsoft.com/office/officeart/2005/8/layout/vList5"/>
    <dgm:cxn modelId="{6709693C-8373-0F44-AD7B-ECE09F1C4437}" type="presParOf" srcId="{075DBA4F-1C11-F845-ADB3-FE576B953295}" destId="{27B689D3-67E4-A74A-9B70-7EB7CF044F23}" srcOrd="4" destOrd="0" presId="urn:microsoft.com/office/officeart/2005/8/layout/vList5"/>
    <dgm:cxn modelId="{80DB86E3-0CDE-DD4D-9EFD-9A9013A0161F}" type="presParOf" srcId="{27B689D3-67E4-A74A-9B70-7EB7CF044F23}" destId="{2293C45D-1D21-D44F-A506-93BDBECD93AD}" srcOrd="0" destOrd="0" presId="urn:microsoft.com/office/officeart/2005/8/layout/vList5"/>
    <dgm:cxn modelId="{2EF0C827-A2D4-2441-8CF4-07461586A4F3}" type="presParOf" srcId="{27B689D3-67E4-A74A-9B70-7EB7CF044F23}" destId="{E6C844D6-1370-E647-9C4E-4F0E18F3DCD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A5A118-93EE-5040-9D8B-F3EB7DFFB8C1}" type="doc">
      <dgm:prSet loTypeId="urn:microsoft.com/office/officeart/2005/8/layout/hChevron3" loCatId="list" qsTypeId="urn:microsoft.com/office/officeart/2005/8/quickstyle/simple1" qsCatId="simple" csTypeId="urn:microsoft.com/office/officeart/2005/8/colors/accent1_2" csCatId="accent1" phldr="1"/>
      <dgm:spPr/>
      <dgm:t>
        <a:bodyPr/>
        <a:lstStyle/>
        <a:p>
          <a:endParaRPr lang="zh-CN" altLang="en-US"/>
        </a:p>
      </dgm:t>
    </dgm:pt>
    <dgm:pt modelId="{985EBEF7-D845-4146-A965-5DCA2592213A}">
      <dgm:prSet phldrT="[文本]" custT="1"/>
      <dgm:spPr/>
      <dgm:t>
        <a:bodyPr/>
        <a:lstStyle/>
        <a:p>
          <a:r>
            <a:rPr lang="en-US" altLang="zh-CN" sz="2000" dirty="0" err="1"/>
            <a:t>Gernate</a:t>
          </a:r>
          <a:r>
            <a:rPr lang="en-US" altLang="zh-CN" sz="2000" dirty="0"/>
            <a:t> </a:t>
          </a:r>
          <a:r>
            <a:rPr lang="en-US" altLang="zh-CN" sz="2000" dirty="0" err="1"/>
            <a:t>TrainX,TargetY</a:t>
          </a:r>
          <a:endParaRPr lang="zh-CN" altLang="en-US" sz="2000" dirty="0"/>
        </a:p>
      </dgm:t>
    </dgm:pt>
    <dgm:pt modelId="{6C25E513-AD56-F347-978C-C33F9CAFEB5E}" type="parTrans" cxnId="{46742061-8208-394D-BAC9-83B86647F178}">
      <dgm:prSet/>
      <dgm:spPr/>
      <dgm:t>
        <a:bodyPr/>
        <a:lstStyle/>
        <a:p>
          <a:endParaRPr lang="zh-CN" altLang="en-US"/>
        </a:p>
      </dgm:t>
    </dgm:pt>
    <dgm:pt modelId="{46F290FC-0588-EE4D-8AF0-18759B5608B2}" type="sibTrans" cxnId="{46742061-8208-394D-BAC9-83B86647F178}">
      <dgm:prSet/>
      <dgm:spPr/>
      <dgm:t>
        <a:bodyPr/>
        <a:lstStyle/>
        <a:p>
          <a:endParaRPr lang="zh-CN" altLang="en-US"/>
        </a:p>
      </dgm:t>
    </dgm:pt>
    <dgm:pt modelId="{7B71C756-184B-EA47-8598-27857D69EB47}">
      <dgm:prSet phldrT="[文本]" custT="1"/>
      <dgm:spPr/>
      <dgm:t>
        <a:bodyPr/>
        <a:lstStyle/>
        <a:p>
          <a:r>
            <a:rPr lang="en-US" altLang="zh-CN" sz="2000" dirty="0"/>
            <a:t>Seq2Seq Model</a:t>
          </a:r>
          <a:endParaRPr lang="zh-CN" altLang="en-US" sz="2000" dirty="0"/>
        </a:p>
      </dgm:t>
    </dgm:pt>
    <dgm:pt modelId="{D344A2F4-34C9-7A45-8BD9-224337FAB322}" type="parTrans" cxnId="{7D7D1793-A04C-8E4E-BE8F-767F937BE200}">
      <dgm:prSet/>
      <dgm:spPr/>
      <dgm:t>
        <a:bodyPr/>
        <a:lstStyle/>
        <a:p>
          <a:endParaRPr lang="zh-CN" altLang="en-US"/>
        </a:p>
      </dgm:t>
    </dgm:pt>
    <dgm:pt modelId="{B55AE395-A8EC-E840-BAB3-A7997291E060}" type="sibTrans" cxnId="{7D7D1793-A04C-8E4E-BE8F-767F937BE200}">
      <dgm:prSet/>
      <dgm:spPr/>
      <dgm:t>
        <a:bodyPr/>
        <a:lstStyle/>
        <a:p>
          <a:endParaRPr lang="zh-CN" altLang="en-US"/>
        </a:p>
      </dgm:t>
    </dgm:pt>
    <dgm:pt modelId="{81D6BD59-12D8-4E48-B161-97AB78F17DA3}">
      <dgm:prSet phldrT="[文本]" custT="1"/>
      <dgm:spPr/>
      <dgm:t>
        <a:bodyPr/>
        <a:lstStyle/>
        <a:p>
          <a:r>
            <a:rPr lang="en-US" altLang="zh-CN" sz="1600" dirty="0"/>
            <a:t>LSTM Encoder</a:t>
          </a:r>
          <a:endParaRPr lang="zh-CN" altLang="en-US" sz="1600" dirty="0"/>
        </a:p>
      </dgm:t>
    </dgm:pt>
    <dgm:pt modelId="{70DBBE80-CC8F-6B4E-BBFA-73492BD1E853}" type="parTrans" cxnId="{47FAFE59-E299-5844-977C-D7BACB168525}">
      <dgm:prSet/>
      <dgm:spPr/>
      <dgm:t>
        <a:bodyPr/>
        <a:lstStyle/>
        <a:p>
          <a:endParaRPr lang="zh-CN" altLang="en-US"/>
        </a:p>
      </dgm:t>
    </dgm:pt>
    <dgm:pt modelId="{17832283-EFDB-EE4E-8796-1E35CEA6D934}" type="sibTrans" cxnId="{47FAFE59-E299-5844-977C-D7BACB168525}">
      <dgm:prSet/>
      <dgm:spPr/>
      <dgm:t>
        <a:bodyPr/>
        <a:lstStyle/>
        <a:p>
          <a:endParaRPr lang="zh-CN" altLang="en-US"/>
        </a:p>
      </dgm:t>
    </dgm:pt>
    <dgm:pt modelId="{7168DF83-9CE5-0849-8DC3-DE5024E15A7C}">
      <dgm:prSet phldrT="[文本]" custT="1"/>
      <dgm:spPr/>
      <dgm:t>
        <a:bodyPr/>
        <a:lstStyle/>
        <a:p>
          <a:r>
            <a:rPr lang="en-US" altLang="zh-CN" sz="1600" dirty="0"/>
            <a:t>LSTM Decoder</a:t>
          </a:r>
          <a:endParaRPr lang="zh-CN" altLang="en-US" sz="1600" dirty="0"/>
        </a:p>
      </dgm:t>
    </dgm:pt>
    <dgm:pt modelId="{BED9B366-9006-3849-BC9B-3EC74483F8B5}" type="parTrans" cxnId="{13FF35D3-036C-674C-A403-4ADDD9A36DDB}">
      <dgm:prSet/>
      <dgm:spPr/>
      <dgm:t>
        <a:bodyPr/>
        <a:lstStyle/>
        <a:p>
          <a:endParaRPr lang="zh-CN" altLang="en-US"/>
        </a:p>
      </dgm:t>
    </dgm:pt>
    <dgm:pt modelId="{420D37FE-3C87-0941-9EF0-9EED339B3D66}" type="sibTrans" cxnId="{13FF35D3-036C-674C-A403-4ADDD9A36DDB}">
      <dgm:prSet/>
      <dgm:spPr/>
      <dgm:t>
        <a:bodyPr/>
        <a:lstStyle/>
        <a:p>
          <a:endParaRPr lang="zh-CN" altLang="en-US"/>
        </a:p>
      </dgm:t>
    </dgm:pt>
    <dgm:pt modelId="{5D9F45C0-BBD3-6D43-9321-41322427AE00}">
      <dgm:prSet phldrT="[文本]" custT="1"/>
      <dgm:spPr/>
      <dgm:t>
        <a:bodyPr/>
        <a:lstStyle/>
        <a:p>
          <a:r>
            <a:rPr lang="en-US" altLang="zh-CN" sz="2000" dirty="0" err="1"/>
            <a:t>Tensorflow</a:t>
          </a:r>
          <a:r>
            <a:rPr lang="en-US" altLang="zh-CN" sz="2000" dirty="0"/>
            <a:t> network</a:t>
          </a:r>
          <a:endParaRPr lang="zh-CN" altLang="en-US" sz="2000" dirty="0"/>
        </a:p>
      </dgm:t>
    </dgm:pt>
    <dgm:pt modelId="{1267899F-2F71-BD43-9DE2-46C29B334B3F}" type="parTrans" cxnId="{6CF69BC7-1F45-7546-AFEF-449B41B709D6}">
      <dgm:prSet/>
      <dgm:spPr/>
      <dgm:t>
        <a:bodyPr/>
        <a:lstStyle/>
        <a:p>
          <a:endParaRPr lang="zh-CN" altLang="en-US"/>
        </a:p>
      </dgm:t>
    </dgm:pt>
    <dgm:pt modelId="{A6F7FC60-4A00-494D-9F5F-A48975EEEF14}" type="sibTrans" cxnId="{6CF69BC7-1F45-7546-AFEF-449B41B709D6}">
      <dgm:prSet/>
      <dgm:spPr/>
      <dgm:t>
        <a:bodyPr/>
        <a:lstStyle/>
        <a:p>
          <a:endParaRPr lang="zh-CN" altLang="en-US"/>
        </a:p>
      </dgm:t>
    </dgm:pt>
    <dgm:pt modelId="{14820029-E07A-074E-B536-B47E2F7CAF7E}">
      <dgm:prSet phldrT="[文本]" custT="1"/>
      <dgm:spPr/>
      <dgm:t>
        <a:bodyPr/>
        <a:lstStyle/>
        <a:p>
          <a:r>
            <a:rPr lang="en-US" altLang="zh-CN" sz="2000" dirty="0"/>
            <a:t>Train data</a:t>
          </a:r>
          <a:endParaRPr lang="zh-CN" altLang="en-US" sz="2000" dirty="0"/>
        </a:p>
      </dgm:t>
    </dgm:pt>
    <dgm:pt modelId="{C349FF0A-8620-CC45-9445-B99D75137767}" type="parTrans" cxnId="{9E9D1DA3-2B46-2E42-8BC0-F4C0117827BF}">
      <dgm:prSet/>
      <dgm:spPr/>
      <dgm:t>
        <a:bodyPr/>
        <a:lstStyle/>
        <a:p>
          <a:endParaRPr lang="zh-CN" altLang="en-US"/>
        </a:p>
      </dgm:t>
    </dgm:pt>
    <dgm:pt modelId="{AF2FC07A-4237-DB42-A7B2-E51197357854}" type="sibTrans" cxnId="{9E9D1DA3-2B46-2E42-8BC0-F4C0117827BF}">
      <dgm:prSet/>
      <dgm:spPr/>
      <dgm:t>
        <a:bodyPr/>
        <a:lstStyle/>
        <a:p>
          <a:endParaRPr lang="zh-CN" altLang="en-US"/>
        </a:p>
      </dgm:t>
    </dgm:pt>
    <dgm:pt modelId="{C61E2837-FE08-8D46-A8D4-FACFFB92F6C6}" type="pres">
      <dgm:prSet presAssocID="{36A5A118-93EE-5040-9D8B-F3EB7DFFB8C1}" presName="Name0" presStyleCnt="0">
        <dgm:presLayoutVars>
          <dgm:dir/>
          <dgm:resizeHandles val="exact"/>
        </dgm:presLayoutVars>
      </dgm:prSet>
      <dgm:spPr/>
      <dgm:t>
        <a:bodyPr/>
        <a:lstStyle/>
        <a:p>
          <a:endParaRPr lang="en-US"/>
        </a:p>
      </dgm:t>
    </dgm:pt>
    <dgm:pt modelId="{E6736095-8191-224B-8674-E038A6F3774F}" type="pres">
      <dgm:prSet presAssocID="{985EBEF7-D845-4146-A965-5DCA2592213A}" presName="parAndChTx" presStyleLbl="node1" presStyleIdx="0" presStyleCnt="4">
        <dgm:presLayoutVars>
          <dgm:bulletEnabled val="1"/>
        </dgm:presLayoutVars>
      </dgm:prSet>
      <dgm:spPr/>
      <dgm:t>
        <a:bodyPr/>
        <a:lstStyle/>
        <a:p>
          <a:endParaRPr lang="en-US"/>
        </a:p>
      </dgm:t>
    </dgm:pt>
    <dgm:pt modelId="{7BECF260-7078-954A-8CB7-7A7B45116026}" type="pres">
      <dgm:prSet presAssocID="{46F290FC-0588-EE4D-8AF0-18759B5608B2}" presName="parAndChSpace" presStyleCnt="0"/>
      <dgm:spPr/>
    </dgm:pt>
    <dgm:pt modelId="{C688DE12-62A9-5645-8DF5-4A58BC66C8F2}" type="pres">
      <dgm:prSet presAssocID="{7B71C756-184B-EA47-8598-27857D69EB47}" presName="parAndChTx" presStyleLbl="node1" presStyleIdx="1" presStyleCnt="4" custScaleX="112276" custScaleY="99368">
        <dgm:presLayoutVars>
          <dgm:bulletEnabled val="1"/>
        </dgm:presLayoutVars>
      </dgm:prSet>
      <dgm:spPr/>
      <dgm:t>
        <a:bodyPr/>
        <a:lstStyle/>
        <a:p>
          <a:endParaRPr lang="en-US"/>
        </a:p>
      </dgm:t>
    </dgm:pt>
    <dgm:pt modelId="{7D2F26D6-50FD-2240-9EF9-01DBBDFE5574}" type="pres">
      <dgm:prSet presAssocID="{B55AE395-A8EC-E840-BAB3-A7997291E060}" presName="parAndChSpace" presStyleCnt="0"/>
      <dgm:spPr/>
    </dgm:pt>
    <dgm:pt modelId="{38379586-C3B2-304A-B121-F7FDAEBF37DF}" type="pres">
      <dgm:prSet presAssocID="{5D9F45C0-BBD3-6D43-9321-41322427AE00}" presName="parAndChTx" presStyleLbl="node1" presStyleIdx="2" presStyleCnt="4">
        <dgm:presLayoutVars>
          <dgm:bulletEnabled val="1"/>
        </dgm:presLayoutVars>
      </dgm:prSet>
      <dgm:spPr/>
      <dgm:t>
        <a:bodyPr/>
        <a:lstStyle/>
        <a:p>
          <a:endParaRPr lang="en-US"/>
        </a:p>
      </dgm:t>
    </dgm:pt>
    <dgm:pt modelId="{9468014D-BF15-E449-B55A-C86DCFF981BA}" type="pres">
      <dgm:prSet presAssocID="{A6F7FC60-4A00-494D-9F5F-A48975EEEF14}" presName="parAndChSpace" presStyleCnt="0"/>
      <dgm:spPr/>
    </dgm:pt>
    <dgm:pt modelId="{F84672FF-9AC5-724A-A3C7-FC12DA40D949}" type="pres">
      <dgm:prSet presAssocID="{14820029-E07A-074E-B536-B47E2F7CAF7E}" presName="parAndChTx" presStyleLbl="node1" presStyleIdx="3" presStyleCnt="4">
        <dgm:presLayoutVars>
          <dgm:bulletEnabled val="1"/>
        </dgm:presLayoutVars>
      </dgm:prSet>
      <dgm:spPr/>
      <dgm:t>
        <a:bodyPr/>
        <a:lstStyle/>
        <a:p>
          <a:endParaRPr lang="en-US"/>
        </a:p>
      </dgm:t>
    </dgm:pt>
  </dgm:ptLst>
  <dgm:cxnLst>
    <dgm:cxn modelId="{686E4DFD-1EAE-434E-B427-9A0F41CA78AE}" type="presOf" srcId="{7B71C756-184B-EA47-8598-27857D69EB47}" destId="{C688DE12-62A9-5645-8DF5-4A58BC66C8F2}" srcOrd="0" destOrd="0" presId="urn:microsoft.com/office/officeart/2005/8/layout/hChevron3"/>
    <dgm:cxn modelId="{13FF35D3-036C-674C-A403-4ADDD9A36DDB}" srcId="{7B71C756-184B-EA47-8598-27857D69EB47}" destId="{7168DF83-9CE5-0849-8DC3-DE5024E15A7C}" srcOrd="1" destOrd="0" parTransId="{BED9B366-9006-3849-BC9B-3EC74483F8B5}" sibTransId="{420D37FE-3C87-0941-9EF0-9EED339B3D66}"/>
    <dgm:cxn modelId="{7D7D1793-A04C-8E4E-BE8F-767F937BE200}" srcId="{36A5A118-93EE-5040-9D8B-F3EB7DFFB8C1}" destId="{7B71C756-184B-EA47-8598-27857D69EB47}" srcOrd="1" destOrd="0" parTransId="{D344A2F4-34C9-7A45-8BD9-224337FAB322}" sibTransId="{B55AE395-A8EC-E840-BAB3-A7997291E060}"/>
    <dgm:cxn modelId="{46742061-8208-394D-BAC9-83B86647F178}" srcId="{36A5A118-93EE-5040-9D8B-F3EB7DFFB8C1}" destId="{985EBEF7-D845-4146-A965-5DCA2592213A}" srcOrd="0" destOrd="0" parTransId="{6C25E513-AD56-F347-978C-C33F9CAFEB5E}" sibTransId="{46F290FC-0588-EE4D-8AF0-18759B5608B2}"/>
    <dgm:cxn modelId="{6D96C705-6D0E-0442-A553-3206857F981C}" type="presOf" srcId="{36A5A118-93EE-5040-9D8B-F3EB7DFFB8C1}" destId="{C61E2837-FE08-8D46-A8D4-FACFFB92F6C6}" srcOrd="0" destOrd="0" presId="urn:microsoft.com/office/officeart/2005/8/layout/hChevron3"/>
    <dgm:cxn modelId="{24C24E8A-DB71-3F4A-A9EC-3387E6869DE9}" type="presOf" srcId="{7168DF83-9CE5-0849-8DC3-DE5024E15A7C}" destId="{C688DE12-62A9-5645-8DF5-4A58BC66C8F2}" srcOrd="0" destOrd="2" presId="urn:microsoft.com/office/officeart/2005/8/layout/hChevron3"/>
    <dgm:cxn modelId="{CB40DA8C-CEC6-224B-B3AA-6DF996DD94E8}" type="presOf" srcId="{5D9F45C0-BBD3-6D43-9321-41322427AE00}" destId="{38379586-C3B2-304A-B121-F7FDAEBF37DF}" srcOrd="0" destOrd="0" presId="urn:microsoft.com/office/officeart/2005/8/layout/hChevron3"/>
    <dgm:cxn modelId="{6CF69BC7-1F45-7546-AFEF-449B41B709D6}" srcId="{36A5A118-93EE-5040-9D8B-F3EB7DFFB8C1}" destId="{5D9F45C0-BBD3-6D43-9321-41322427AE00}" srcOrd="2" destOrd="0" parTransId="{1267899F-2F71-BD43-9DE2-46C29B334B3F}" sibTransId="{A6F7FC60-4A00-494D-9F5F-A48975EEEF14}"/>
    <dgm:cxn modelId="{F1FA8798-EF82-364E-B28D-E3E68BAE0EE8}" type="presOf" srcId="{14820029-E07A-074E-B536-B47E2F7CAF7E}" destId="{F84672FF-9AC5-724A-A3C7-FC12DA40D949}" srcOrd="0" destOrd="0" presId="urn:microsoft.com/office/officeart/2005/8/layout/hChevron3"/>
    <dgm:cxn modelId="{47FAFE59-E299-5844-977C-D7BACB168525}" srcId="{7B71C756-184B-EA47-8598-27857D69EB47}" destId="{81D6BD59-12D8-4E48-B161-97AB78F17DA3}" srcOrd="0" destOrd="0" parTransId="{70DBBE80-CC8F-6B4E-BBFA-73492BD1E853}" sibTransId="{17832283-EFDB-EE4E-8796-1E35CEA6D934}"/>
    <dgm:cxn modelId="{CB7F7755-D799-8440-B832-03D0D112DCE1}" type="presOf" srcId="{81D6BD59-12D8-4E48-B161-97AB78F17DA3}" destId="{C688DE12-62A9-5645-8DF5-4A58BC66C8F2}" srcOrd="0" destOrd="1" presId="urn:microsoft.com/office/officeart/2005/8/layout/hChevron3"/>
    <dgm:cxn modelId="{E9DA92D9-50CD-9947-A135-B6B48B6CFD7F}" type="presOf" srcId="{985EBEF7-D845-4146-A965-5DCA2592213A}" destId="{E6736095-8191-224B-8674-E038A6F3774F}" srcOrd="0" destOrd="0" presId="urn:microsoft.com/office/officeart/2005/8/layout/hChevron3"/>
    <dgm:cxn modelId="{9E9D1DA3-2B46-2E42-8BC0-F4C0117827BF}" srcId="{36A5A118-93EE-5040-9D8B-F3EB7DFFB8C1}" destId="{14820029-E07A-074E-B536-B47E2F7CAF7E}" srcOrd="3" destOrd="0" parTransId="{C349FF0A-8620-CC45-9445-B99D75137767}" sibTransId="{AF2FC07A-4237-DB42-A7B2-E51197357854}"/>
    <dgm:cxn modelId="{700E2699-69A9-264E-9D5D-9AFEE945EBC6}" type="presParOf" srcId="{C61E2837-FE08-8D46-A8D4-FACFFB92F6C6}" destId="{E6736095-8191-224B-8674-E038A6F3774F}" srcOrd="0" destOrd="0" presId="urn:microsoft.com/office/officeart/2005/8/layout/hChevron3"/>
    <dgm:cxn modelId="{318C6C3E-97B1-E449-8A52-EBA9A3EC6635}" type="presParOf" srcId="{C61E2837-FE08-8D46-A8D4-FACFFB92F6C6}" destId="{7BECF260-7078-954A-8CB7-7A7B45116026}" srcOrd="1" destOrd="0" presId="urn:microsoft.com/office/officeart/2005/8/layout/hChevron3"/>
    <dgm:cxn modelId="{378066A6-C2F6-924F-B312-CEF78E58CF64}" type="presParOf" srcId="{C61E2837-FE08-8D46-A8D4-FACFFB92F6C6}" destId="{C688DE12-62A9-5645-8DF5-4A58BC66C8F2}" srcOrd="2" destOrd="0" presId="urn:microsoft.com/office/officeart/2005/8/layout/hChevron3"/>
    <dgm:cxn modelId="{C8E967F3-8DFF-E944-8B0D-3D85ACDA81FF}" type="presParOf" srcId="{C61E2837-FE08-8D46-A8D4-FACFFB92F6C6}" destId="{7D2F26D6-50FD-2240-9EF9-01DBBDFE5574}" srcOrd="3" destOrd="0" presId="urn:microsoft.com/office/officeart/2005/8/layout/hChevron3"/>
    <dgm:cxn modelId="{DBF1F446-6B8D-0446-805B-C276D6CA4B3D}" type="presParOf" srcId="{C61E2837-FE08-8D46-A8D4-FACFFB92F6C6}" destId="{38379586-C3B2-304A-B121-F7FDAEBF37DF}" srcOrd="4" destOrd="0" presId="urn:microsoft.com/office/officeart/2005/8/layout/hChevron3"/>
    <dgm:cxn modelId="{2485325E-CE00-9141-BA09-377897DAD051}" type="presParOf" srcId="{C61E2837-FE08-8D46-A8D4-FACFFB92F6C6}" destId="{9468014D-BF15-E449-B55A-C86DCFF981BA}" srcOrd="5" destOrd="0" presId="urn:microsoft.com/office/officeart/2005/8/layout/hChevron3"/>
    <dgm:cxn modelId="{86D93A03-8201-6A47-AA9B-106DA90C49B2}" type="presParOf" srcId="{C61E2837-FE08-8D46-A8D4-FACFFB92F6C6}" destId="{F84672FF-9AC5-724A-A3C7-FC12DA40D949}"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6AB4C-7DF4-C84E-AFF2-ACE096DF6F5E}">
      <dsp:nvSpPr>
        <dsp:cNvPr id="0" name=""/>
        <dsp:cNvSpPr/>
      </dsp:nvSpPr>
      <dsp:spPr>
        <a:xfrm rot="5400000">
          <a:off x="5527256" y="-2142353"/>
          <a:ext cx="1171369" cy="57533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inputs and targets should be vectors of fixed dimensionality.</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a:t>our questions </a:t>
          </a:r>
          <a:r>
            <a:rPr lang="en-US" altLang="zh-CN" sz="1700" kern="1200" dirty="0" smtClean="0"/>
            <a:t>and </a:t>
          </a:r>
          <a:r>
            <a:rPr lang="en-US" altLang="zh-CN" sz="1700" kern="1200" dirty="0"/>
            <a:t>answers has different lengths</a:t>
          </a:r>
          <a:endParaRPr lang="zh-CN" altLang="en-US" sz="1700" kern="1200" dirty="0"/>
        </a:p>
      </dsp:txBody>
      <dsp:txXfrm rot="-5400000">
        <a:off x="3236263" y="205822"/>
        <a:ext cx="5696174" cy="1057005"/>
      </dsp:txXfrm>
    </dsp:sp>
    <dsp:sp modelId="{22D5FB16-D456-A543-B690-A1E97701E674}">
      <dsp:nvSpPr>
        <dsp:cNvPr id="0" name=""/>
        <dsp:cNvSpPr/>
      </dsp:nvSpPr>
      <dsp:spPr>
        <a:xfrm>
          <a:off x="0" y="0"/>
          <a:ext cx="3236263" cy="146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a:t>Neural network</a:t>
          </a:r>
          <a:endParaRPr lang="zh-CN" sz="2800" kern="1200" dirty="0"/>
        </a:p>
      </dsp:txBody>
      <dsp:txXfrm>
        <a:off x="71477" y="71477"/>
        <a:ext cx="3093309" cy="1321257"/>
      </dsp:txXfrm>
    </dsp:sp>
    <dsp:sp modelId="{D8466879-DFC1-D64F-B5C3-EF44C275C11A}">
      <dsp:nvSpPr>
        <dsp:cNvPr id="0" name=""/>
        <dsp:cNvSpPr/>
      </dsp:nvSpPr>
      <dsp:spPr>
        <a:xfrm rot="5400000">
          <a:off x="5527256" y="-604931"/>
          <a:ext cx="1171369" cy="57533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sz="1700" kern="1200" dirty="0"/>
            <a:t> </a:t>
          </a:r>
          <a:r>
            <a:rPr lang="en-NZ" altLang="zh-CN" sz="1700" kern="1200" dirty="0"/>
            <a:t>a sequence of words representing the question</a:t>
          </a:r>
          <a:endParaRPr lang="zh-CN" altLang="en-US" sz="1700" kern="1200" dirty="0"/>
        </a:p>
        <a:p>
          <a:pPr marL="171450" lvl="1" indent="-171450" algn="l" defTabSz="755650">
            <a:lnSpc>
              <a:spcPct val="90000"/>
            </a:lnSpc>
            <a:spcBef>
              <a:spcPct val="0"/>
            </a:spcBef>
            <a:spcAft>
              <a:spcPct val="15000"/>
            </a:spcAft>
            <a:buChar char="••"/>
          </a:pPr>
          <a:r>
            <a:rPr lang="en-NZ" altLang="zh-CN" sz="1700" kern="1200" dirty="0"/>
            <a:t>a sequence of words representing the answer</a:t>
          </a:r>
          <a:endParaRPr kumimoji="1" lang="zh-CN" altLang="en-US" sz="1700" kern="1200" dirty="0"/>
        </a:p>
      </dsp:txBody>
      <dsp:txXfrm rot="-5400000">
        <a:off x="3236263" y="1743244"/>
        <a:ext cx="5696174" cy="1057005"/>
      </dsp:txXfrm>
    </dsp:sp>
    <dsp:sp modelId="{53308F92-5771-1647-BE11-6BD81E180234}">
      <dsp:nvSpPr>
        <dsp:cNvPr id="0" name=""/>
        <dsp:cNvSpPr/>
      </dsp:nvSpPr>
      <dsp:spPr>
        <a:xfrm>
          <a:off x="0" y="1539641"/>
          <a:ext cx="3236263" cy="146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NZ" altLang="zh-CN" sz="2800" kern="1200" dirty="0"/>
            <a:t>Q-A sequence mapping</a:t>
          </a:r>
          <a:endParaRPr lang="zh-CN" altLang="en-US" sz="2800" kern="1200" dirty="0"/>
        </a:p>
      </dsp:txBody>
      <dsp:txXfrm>
        <a:off x="71477" y="1611118"/>
        <a:ext cx="3093309" cy="1321257"/>
      </dsp:txXfrm>
    </dsp:sp>
    <dsp:sp modelId="{E6C844D6-1370-E647-9C4E-4F0E18F3DCDD}">
      <dsp:nvSpPr>
        <dsp:cNvPr id="0" name=""/>
        <dsp:cNvSpPr/>
      </dsp:nvSpPr>
      <dsp:spPr>
        <a:xfrm rot="5400000">
          <a:off x="5527256" y="932491"/>
          <a:ext cx="1171369" cy="57533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NZ" altLang="zh-CN" sz="1700" kern="1200" dirty="0"/>
            <a:t>LSTM encoder: input sequence to a vector of a fixed dimensionality</a:t>
          </a:r>
          <a:endParaRPr lang="zh-CN" altLang="en-US" sz="1700" kern="1200" dirty="0"/>
        </a:p>
        <a:p>
          <a:pPr marL="171450" lvl="1" indent="-171450" algn="l" defTabSz="755650">
            <a:lnSpc>
              <a:spcPct val="90000"/>
            </a:lnSpc>
            <a:spcBef>
              <a:spcPct val="0"/>
            </a:spcBef>
            <a:spcAft>
              <a:spcPct val="15000"/>
            </a:spcAft>
            <a:buChar char="••"/>
          </a:pPr>
          <a:r>
            <a:rPr lang="en-NZ" altLang="zh-CN" sz="1700" kern="1200" dirty="0"/>
            <a:t>LSTM decoder: to decode the target sequence from the vector. </a:t>
          </a:r>
          <a:endParaRPr lang="zh-CN" altLang="en-US" sz="1700" kern="1200" dirty="0"/>
        </a:p>
      </dsp:txBody>
      <dsp:txXfrm rot="-5400000">
        <a:off x="3236263" y="3280666"/>
        <a:ext cx="5696174" cy="1057005"/>
      </dsp:txXfrm>
    </dsp:sp>
    <dsp:sp modelId="{2293C45D-1D21-D44F-A506-93BDBECD93AD}">
      <dsp:nvSpPr>
        <dsp:cNvPr id="0" name=""/>
        <dsp:cNvSpPr/>
      </dsp:nvSpPr>
      <dsp:spPr>
        <a:xfrm>
          <a:off x="0" y="3077063"/>
          <a:ext cx="3236263" cy="14642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NZ" altLang="zh-CN" sz="2800" kern="1200" dirty="0" err="1"/>
            <a:t>Multilayered</a:t>
          </a:r>
          <a:r>
            <a:rPr lang="en-NZ" altLang="zh-CN" sz="2800" kern="1200" dirty="0"/>
            <a:t> Long Short-Term Memory (LSTM) </a:t>
          </a:r>
          <a:endParaRPr lang="zh-CN" altLang="en-US" sz="2800" kern="1200" dirty="0"/>
        </a:p>
      </dsp:txBody>
      <dsp:txXfrm>
        <a:off x="71477" y="3148540"/>
        <a:ext cx="3093309" cy="1321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36095-8191-224B-8674-E038A6F3774F}">
      <dsp:nvSpPr>
        <dsp:cNvPr id="0" name=""/>
        <dsp:cNvSpPr/>
      </dsp:nvSpPr>
      <dsp:spPr>
        <a:xfrm>
          <a:off x="3186" y="0"/>
          <a:ext cx="2900646" cy="1468148"/>
        </a:xfrm>
        <a:prstGeom prst="homePlate">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28" tIns="50800" rIns="409313" bIns="50800" numCol="1" spcCol="1270" anchor="ctr" anchorCtr="0">
          <a:noAutofit/>
        </a:bodyPr>
        <a:lstStyle/>
        <a:p>
          <a:pPr lvl="0" algn="ctr" defTabSz="889000">
            <a:lnSpc>
              <a:spcPct val="90000"/>
            </a:lnSpc>
            <a:spcBef>
              <a:spcPct val="0"/>
            </a:spcBef>
            <a:spcAft>
              <a:spcPct val="35000"/>
            </a:spcAft>
          </a:pPr>
          <a:r>
            <a:rPr lang="en-US" altLang="zh-CN" sz="2000" kern="1200" dirty="0" err="1"/>
            <a:t>Gernate</a:t>
          </a:r>
          <a:r>
            <a:rPr lang="en-US" altLang="zh-CN" sz="2000" kern="1200" dirty="0"/>
            <a:t> </a:t>
          </a:r>
          <a:r>
            <a:rPr lang="en-US" altLang="zh-CN" sz="2000" kern="1200" dirty="0" err="1"/>
            <a:t>TrainX,TargetY</a:t>
          </a:r>
          <a:endParaRPr lang="zh-CN" altLang="en-US" sz="2000" kern="1200" dirty="0"/>
        </a:p>
      </dsp:txBody>
      <dsp:txXfrm>
        <a:off x="3186" y="0"/>
        <a:ext cx="2717128" cy="1468148"/>
      </dsp:txXfrm>
    </dsp:sp>
    <dsp:sp modelId="{C688DE12-62A9-5645-8DF5-4A58BC66C8F2}">
      <dsp:nvSpPr>
        <dsp:cNvPr id="0" name=""/>
        <dsp:cNvSpPr/>
      </dsp:nvSpPr>
      <dsp:spPr>
        <a:xfrm>
          <a:off x="2323703" y="0"/>
          <a:ext cx="3256729" cy="1468148"/>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28" tIns="50800" rIns="102328" bIns="50800" numCol="1" spcCol="1270" anchor="t" anchorCtr="0">
          <a:noAutofit/>
        </a:bodyPr>
        <a:lstStyle/>
        <a:p>
          <a:pPr lvl="0" algn="l" defTabSz="889000">
            <a:lnSpc>
              <a:spcPct val="90000"/>
            </a:lnSpc>
            <a:spcBef>
              <a:spcPct val="0"/>
            </a:spcBef>
            <a:spcAft>
              <a:spcPct val="35000"/>
            </a:spcAft>
          </a:pPr>
          <a:r>
            <a:rPr lang="en-US" altLang="zh-CN" sz="2000" kern="1200" dirty="0"/>
            <a:t>Seq2Seq Model</a:t>
          </a:r>
          <a:endParaRPr lang="zh-CN" altLang="en-US" sz="2000" kern="1200" dirty="0"/>
        </a:p>
        <a:p>
          <a:pPr marL="171450" lvl="1" indent="-171450" algn="l" defTabSz="711200">
            <a:lnSpc>
              <a:spcPct val="90000"/>
            </a:lnSpc>
            <a:spcBef>
              <a:spcPct val="0"/>
            </a:spcBef>
            <a:spcAft>
              <a:spcPct val="15000"/>
            </a:spcAft>
            <a:buChar char="••"/>
          </a:pPr>
          <a:r>
            <a:rPr lang="en-US" altLang="zh-CN" sz="1600" kern="1200" dirty="0"/>
            <a:t>LSTM Encoder</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a:t>LSTM Decoder</a:t>
          </a:r>
          <a:endParaRPr lang="zh-CN" altLang="en-US" sz="1600" kern="1200" dirty="0"/>
        </a:p>
      </dsp:txBody>
      <dsp:txXfrm>
        <a:off x="2690740" y="0"/>
        <a:ext cx="2522655" cy="1468148"/>
      </dsp:txXfrm>
    </dsp:sp>
    <dsp:sp modelId="{38379586-C3B2-304A-B121-F7FDAEBF37DF}">
      <dsp:nvSpPr>
        <dsp:cNvPr id="0" name=""/>
        <dsp:cNvSpPr/>
      </dsp:nvSpPr>
      <dsp:spPr>
        <a:xfrm>
          <a:off x="5000304" y="0"/>
          <a:ext cx="2900646" cy="1468148"/>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28" tIns="50800" rIns="102328" bIns="50800" numCol="1" spcCol="1270" anchor="ctr" anchorCtr="0">
          <a:noAutofit/>
        </a:bodyPr>
        <a:lstStyle/>
        <a:p>
          <a:pPr lvl="0" algn="ctr" defTabSz="889000">
            <a:lnSpc>
              <a:spcPct val="90000"/>
            </a:lnSpc>
            <a:spcBef>
              <a:spcPct val="0"/>
            </a:spcBef>
            <a:spcAft>
              <a:spcPct val="35000"/>
            </a:spcAft>
          </a:pPr>
          <a:r>
            <a:rPr lang="en-US" altLang="zh-CN" sz="2000" kern="1200" dirty="0" err="1"/>
            <a:t>Tensorflow</a:t>
          </a:r>
          <a:r>
            <a:rPr lang="en-US" altLang="zh-CN" sz="2000" kern="1200" dirty="0"/>
            <a:t> network</a:t>
          </a:r>
          <a:endParaRPr lang="zh-CN" altLang="en-US" sz="2000" kern="1200" dirty="0"/>
        </a:p>
      </dsp:txBody>
      <dsp:txXfrm>
        <a:off x="5367341" y="0"/>
        <a:ext cx="2166572" cy="1468148"/>
      </dsp:txXfrm>
    </dsp:sp>
    <dsp:sp modelId="{F84672FF-9AC5-724A-A3C7-FC12DA40D949}">
      <dsp:nvSpPr>
        <dsp:cNvPr id="0" name=""/>
        <dsp:cNvSpPr/>
      </dsp:nvSpPr>
      <dsp:spPr>
        <a:xfrm>
          <a:off x="7320821" y="0"/>
          <a:ext cx="2900646" cy="1468148"/>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28" tIns="50800" rIns="102328" bIns="50800" numCol="1" spcCol="1270" anchor="ctr" anchorCtr="0">
          <a:noAutofit/>
        </a:bodyPr>
        <a:lstStyle/>
        <a:p>
          <a:pPr lvl="0" algn="ctr" defTabSz="889000">
            <a:lnSpc>
              <a:spcPct val="90000"/>
            </a:lnSpc>
            <a:spcBef>
              <a:spcPct val="0"/>
            </a:spcBef>
            <a:spcAft>
              <a:spcPct val="35000"/>
            </a:spcAft>
          </a:pPr>
          <a:r>
            <a:rPr lang="en-US" altLang="zh-CN" sz="2000" kern="1200" dirty="0"/>
            <a:t>Train data</a:t>
          </a:r>
          <a:endParaRPr lang="zh-CN" altLang="en-US" sz="2000" kern="1200" dirty="0"/>
        </a:p>
      </dsp:txBody>
      <dsp:txXfrm>
        <a:off x="7687858" y="0"/>
        <a:ext cx="2166572" cy="146814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63D06-8B70-4AF6-B16D-C14EF74234F2}" type="datetimeFigureOut">
              <a:rPr lang="en-NZ" smtClean="0"/>
              <a:t>16/10/2018</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15410-36C7-41E0-B0F4-D7EA5B8E0044}" type="slidenum">
              <a:rPr lang="en-NZ" smtClean="0"/>
              <a:t>‹#›</a:t>
            </a:fld>
            <a:endParaRPr lang="en-NZ"/>
          </a:p>
        </p:txBody>
      </p:sp>
    </p:spTree>
    <p:extLst>
      <p:ext uri="{BB962C8B-B14F-4D97-AF65-F5344CB8AC3E}">
        <p14:creationId xmlns:p14="http://schemas.microsoft.com/office/powerpoint/2010/main" val="272753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 not</a:t>
            </a:r>
            <a:r>
              <a:rPr lang="en-US" baseline="0" dirty="0" smtClean="0"/>
              <a:t> analyze positive or negative</a:t>
            </a:r>
            <a:endParaRPr lang="en-NZ" dirty="0"/>
          </a:p>
        </p:txBody>
      </p:sp>
      <p:sp>
        <p:nvSpPr>
          <p:cNvPr id="4" name="Slide Number Placeholder 3"/>
          <p:cNvSpPr>
            <a:spLocks noGrp="1"/>
          </p:cNvSpPr>
          <p:nvPr>
            <p:ph type="sldNum" sz="quarter" idx="10"/>
          </p:nvPr>
        </p:nvSpPr>
        <p:spPr/>
        <p:txBody>
          <a:bodyPr/>
          <a:lstStyle/>
          <a:p>
            <a:fld id="{B7B15410-36C7-41E0-B0F4-D7EA5B8E0044}" type="slidenum">
              <a:rPr lang="en-NZ" smtClean="0"/>
              <a:t>8</a:t>
            </a:fld>
            <a:endParaRPr lang="en-NZ"/>
          </a:p>
        </p:txBody>
      </p:sp>
    </p:spTree>
    <p:extLst>
      <p:ext uri="{BB962C8B-B14F-4D97-AF65-F5344CB8AC3E}">
        <p14:creationId xmlns:p14="http://schemas.microsoft.com/office/powerpoint/2010/main" val="156314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smtClean="0"/>
              <a:t>Picture is</a:t>
            </a:r>
            <a:r>
              <a:rPr lang="en-NZ" baseline="0" dirty="0" smtClean="0"/>
              <a:t> from </a:t>
            </a:r>
            <a:r>
              <a:rPr lang="en-NZ" dirty="0" smtClean="0"/>
              <a:t>http://thebroadcastmusic.com/wp-content/uploads/2013/09/look-ahead.jpg</a:t>
            </a:r>
          </a:p>
        </p:txBody>
      </p:sp>
      <p:sp>
        <p:nvSpPr>
          <p:cNvPr id="4" name="Slide Number Placeholder 3"/>
          <p:cNvSpPr>
            <a:spLocks noGrp="1"/>
          </p:cNvSpPr>
          <p:nvPr>
            <p:ph type="sldNum" sz="quarter" idx="10"/>
          </p:nvPr>
        </p:nvSpPr>
        <p:spPr/>
        <p:txBody>
          <a:bodyPr/>
          <a:lstStyle/>
          <a:p>
            <a:fld id="{B7B15410-36C7-41E0-B0F4-D7EA5B8E0044}" type="slidenum">
              <a:rPr lang="en-NZ" smtClean="0"/>
              <a:t>10</a:t>
            </a:fld>
            <a:endParaRPr lang="en-NZ"/>
          </a:p>
        </p:txBody>
      </p:sp>
    </p:spTree>
    <p:extLst>
      <p:ext uri="{BB962C8B-B14F-4D97-AF65-F5344CB8AC3E}">
        <p14:creationId xmlns:p14="http://schemas.microsoft.com/office/powerpoint/2010/main" val="8967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1C68DE5-5301-5744-B78B-62912DE32C93}" type="slidenum">
              <a:rPr kumimoji="1" lang="zh-CN" altLang="en-US" smtClean="0"/>
              <a:t>17</a:t>
            </a:fld>
            <a:endParaRPr kumimoji="1" lang="zh-CN" altLang="en-US"/>
          </a:p>
        </p:txBody>
      </p:sp>
    </p:spTree>
    <p:extLst>
      <p:ext uri="{BB962C8B-B14F-4D97-AF65-F5344CB8AC3E}">
        <p14:creationId xmlns:p14="http://schemas.microsoft.com/office/powerpoint/2010/main" val="206220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898A9B29-CB71-4967-BAF7-62093A7272E9}" type="datetimeFigureOut">
              <a:rPr lang="en-NZ" smtClean="0"/>
              <a:t>16/10/2018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2376904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98A9B29-CB71-4967-BAF7-62093A7272E9}" type="datetimeFigureOut">
              <a:rPr lang="en-NZ" smtClean="0"/>
              <a:t>16/10/2018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298165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98A9B29-CB71-4967-BAF7-62093A7272E9}" type="datetimeFigureOut">
              <a:rPr lang="en-NZ" smtClean="0"/>
              <a:t>16/10/2018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215574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2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98A9B29-CB71-4967-BAF7-62093A7272E9}" type="datetimeFigureOut">
              <a:rPr lang="en-NZ" smtClean="0"/>
              <a:t>16/10/2018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160372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8A9B29-CB71-4967-BAF7-62093A7272E9}" type="datetimeFigureOut">
              <a:rPr lang="en-NZ" smtClean="0"/>
              <a:t>16/10/2018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293916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898A9B29-CB71-4967-BAF7-62093A7272E9}" type="datetimeFigureOut">
              <a:rPr lang="en-NZ" smtClean="0"/>
              <a:t>16/10/2018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351245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898A9B29-CB71-4967-BAF7-62093A7272E9}" type="datetimeFigureOut">
              <a:rPr lang="en-NZ" smtClean="0"/>
              <a:t>16/10/2018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161473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898A9B29-CB71-4967-BAF7-62093A7272E9}" type="datetimeFigureOut">
              <a:rPr lang="en-NZ" smtClean="0"/>
              <a:t>16/10/2018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15948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A9B29-CB71-4967-BAF7-62093A7272E9}" type="datetimeFigureOut">
              <a:rPr lang="en-NZ" smtClean="0"/>
              <a:t>16/10/2018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173852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8A9B29-CB71-4967-BAF7-62093A7272E9}" type="datetimeFigureOut">
              <a:rPr lang="en-NZ" smtClean="0"/>
              <a:t>16/10/2018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13535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8A9B29-CB71-4967-BAF7-62093A7272E9}" type="datetimeFigureOut">
              <a:rPr lang="en-NZ" smtClean="0"/>
              <a:t>16/10/2018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192BE62-23C3-4AA7-AF74-FB8AED01016E}" type="slidenum">
              <a:rPr lang="en-NZ" smtClean="0"/>
              <a:t>‹#›</a:t>
            </a:fld>
            <a:endParaRPr lang="en-NZ"/>
          </a:p>
        </p:txBody>
      </p:sp>
    </p:spTree>
    <p:extLst>
      <p:ext uri="{BB962C8B-B14F-4D97-AF65-F5344CB8AC3E}">
        <p14:creationId xmlns:p14="http://schemas.microsoft.com/office/powerpoint/2010/main" val="120821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A9B29-CB71-4967-BAF7-62093A7272E9}" type="datetimeFigureOut">
              <a:rPr lang="en-NZ" smtClean="0"/>
              <a:t>16/10/2018</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2BE62-23C3-4AA7-AF74-FB8AED01016E}" type="slidenum">
              <a:rPr lang="en-NZ" smtClean="0"/>
              <a:t>‹#›</a:t>
            </a:fld>
            <a:endParaRPr lang="en-NZ"/>
          </a:p>
        </p:txBody>
      </p:sp>
    </p:spTree>
    <p:extLst>
      <p:ext uri="{BB962C8B-B14F-4D97-AF65-F5344CB8AC3E}">
        <p14:creationId xmlns:p14="http://schemas.microsoft.com/office/powerpoint/2010/main" val="3966817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2.xml"/><Relationship Id="rId7" Type="http://schemas.openxmlformats.org/officeDocument/2006/relationships/image" Target="../media/image2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aborn.pydata.org/generated/seaborn.barplot.html" TargetMode="External"/><Relationship Id="rId2" Type="http://schemas.openxmlformats.org/officeDocument/2006/relationships/hyperlink" Target="https://radimrehurek.com/gensim/similarities/docsim.html" TargetMode="External"/><Relationship Id="rId1" Type="http://schemas.openxmlformats.org/officeDocument/2006/relationships/slideLayout" Target="../slideLayouts/slideLayout2.xml"/><Relationship Id="rId5" Type="http://schemas.openxmlformats.org/officeDocument/2006/relationships/hyperlink" Target="https://github.com/farizrahman4u/seq2seq" TargetMode="External"/><Relationship Id="rId4" Type="http://schemas.openxmlformats.org/officeDocument/2006/relationships/hyperlink" Target="http://colah.github.io/posts/2015-08-Understanding-LSTM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jmcauley.ucsd.edu/data/amazon/qa/qa_Video_Games.json.gz"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319076" y="854186"/>
            <a:ext cx="7015336" cy="615553"/>
          </a:xfrm>
          <a:prstGeom prst="rect">
            <a:avLst/>
          </a:prstGeom>
          <a:noFill/>
        </p:spPr>
        <p:txBody>
          <a:bodyPr wrap="square" rtlCol="0">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158755 </a:t>
            </a:r>
            <a:r>
              <a:rPr lang="en-US" altLang="zh-CN" sz="2000" b="1" dirty="0" smtClean="0">
                <a:solidFill>
                  <a:srgbClr val="C00000"/>
                </a:solidFill>
                <a:latin typeface="Times New Roman" panose="02020603050405020304" pitchFamily="18" charset="0"/>
                <a:cs typeface="Times New Roman" panose="02020603050405020304" pitchFamily="18" charset="0"/>
              </a:rPr>
              <a:t>Data </a:t>
            </a:r>
            <a:r>
              <a:rPr lang="en-US" altLang="zh-CN" sz="2000" b="1" dirty="0">
                <a:solidFill>
                  <a:srgbClr val="C00000"/>
                </a:solidFill>
                <a:latin typeface="Times New Roman" panose="02020603050405020304" pitchFamily="18" charset="0"/>
                <a:cs typeface="Times New Roman" panose="02020603050405020304" pitchFamily="18" charset="0"/>
              </a:rPr>
              <a:t>Science - Making Sense of </a:t>
            </a:r>
            <a:r>
              <a:rPr lang="en-US" altLang="zh-CN" sz="2000" b="1" dirty="0" smtClean="0">
                <a:solidFill>
                  <a:srgbClr val="C00000"/>
                </a:solidFill>
                <a:latin typeface="Times New Roman" panose="02020603050405020304" pitchFamily="18" charset="0"/>
                <a:cs typeface="Times New Roman" panose="02020603050405020304" pitchFamily="18" charset="0"/>
              </a:rPr>
              <a:t>Data </a:t>
            </a:r>
            <a:r>
              <a:rPr lang="en-US" altLang="zh-CN" sz="2000" b="1" dirty="0" err="1" smtClean="0">
                <a:solidFill>
                  <a:srgbClr val="C00000"/>
                </a:solidFill>
                <a:latin typeface="Times New Roman" panose="02020603050405020304" pitchFamily="18" charset="0"/>
                <a:cs typeface="Times New Roman" panose="02020603050405020304" pitchFamily="18" charset="0"/>
              </a:rPr>
              <a:t>Poject</a:t>
            </a:r>
            <a:r>
              <a:rPr lang="en-US" altLang="zh-CN" sz="2000" b="1" dirty="0" smtClean="0">
                <a:solidFill>
                  <a:srgbClr val="C00000"/>
                </a:solidFill>
                <a:latin typeface="Times New Roman" panose="02020603050405020304" pitchFamily="18" charset="0"/>
                <a:cs typeface="Times New Roman" panose="02020603050405020304" pitchFamily="18" charset="0"/>
              </a:rPr>
              <a:t> 4</a:t>
            </a:r>
            <a:endParaRPr lang="en-US" altLang="zh-CN" sz="2000" b="1" dirty="0" smtClean="0">
              <a:solidFill>
                <a:srgbClr val="C00000"/>
              </a:solidFill>
              <a:latin typeface="Times New Roman" panose="02020603050405020304" pitchFamily="18" charset="0"/>
              <a:cs typeface="Times New Roman" panose="02020603050405020304" pitchFamily="18" charset="0"/>
            </a:endParaRPr>
          </a:p>
          <a:p>
            <a:endParaRPr lang="zh-CN" altLang="en-US" sz="1400" b="1" dirty="0">
              <a:solidFill>
                <a:srgbClr val="C00000"/>
              </a:solidFill>
              <a:latin typeface="Times New Roman" panose="02020603050405020304" pitchFamily="18" charset="0"/>
              <a:cs typeface="Times New Roman" panose="02020603050405020304" pitchFamily="18" charset="0"/>
            </a:endParaRPr>
          </a:p>
        </p:txBody>
      </p:sp>
      <p:sp>
        <p:nvSpPr>
          <p:cNvPr id="5" name="文本框 6"/>
          <p:cNvSpPr txBox="1"/>
          <p:nvPr/>
        </p:nvSpPr>
        <p:spPr>
          <a:xfrm>
            <a:off x="4208444" y="3517478"/>
            <a:ext cx="2329933" cy="923330"/>
          </a:xfrm>
          <a:prstGeom prst="rect">
            <a:avLst/>
          </a:prstGeom>
          <a:solidFill>
            <a:schemeClr val="bg1"/>
          </a:solidFill>
        </p:spPr>
        <p:txBody>
          <a:bodyPr wrap="none" rtlCol="0">
            <a:spAutoFit/>
          </a:bodyPr>
          <a:lstStyle/>
          <a:p>
            <a:r>
              <a:rPr lang="nl-NL" altLang="zh-CN" dirty="0" smtClean="0"/>
              <a:t>18042783    </a:t>
            </a:r>
            <a:r>
              <a:rPr lang="nl-NL" altLang="zh-CN" dirty="0"/>
              <a:t>Zoe Wang</a:t>
            </a:r>
          </a:p>
          <a:p>
            <a:r>
              <a:rPr lang="nl-NL" altLang="zh-CN" dirty="0"/>
              <a:t>17238744  Rebecca Liu</a:t>
            </a:r>
          </a:p>
          <a:p>
            <a:r>
              <a:rPr lang="nl-NL" altLang="zh-CN" dirty="0"/>
              <a:t>18043158 Yonggang Li</a:t>
            </a:r>
          </a:p>
        </p:txBody>
      </p:sp>
      <p:sp>
        <p:nvSpPr>
          <p:cNvPr id="6" name="矩形 9"/>
          <p:cNvSpPr/>
          <p:nvPr/>
        </p:nvSpPr>
        <p:spPr>
          <a:xfrm>
            <a:off x="1499020" y="2042568"/>
            <a:ext cx="9473780" cy="1200329"/>
          </a:xfrm>
          <a:prstGeom prst="rect">
            <a:avLst/>
          </a:prstGeom>
        </p:spPr>
        <p:txBody>
          <a:bodyPr wrap="square">
            <a:spAutoFit/>
          </a:bodyPr>
          <a:lstStyle/>
          <a:p>
            <a:pPr algn="ctr"/>
            <a:r>
              <a:rPr lang="en-US" altLang="zh-CN" sz="4800" b="1" dirty="0" smtClean="0">
                <a:latin typeface="Times New Roman" panose="02020603050405020304" pitchFamily="18" charset="0"/>
                <a:cs typeface="Times New Roman" panose="02020603050405020304" pitchFamily="18" charset="0"/>
              </a:rPr>
              <a:t>Question </a:t>
            </a:r>
            <a:r>
              <a:rPr lang="en-US" altLang="zh-CN" sz="4800" b="1" dirty="0" smtClean="0">
                <a:latin typeface="Times New Roman" panose="02020603050405020304" pitchFamily="18" charset="0"/>
                <a:cs typeface="Times New Roman" panose="02020603050405020304" pitchFamily="18" charset="0"/>
              </a:rPr>
              <a:t>Answering</a:t>
            </a:r>
            <a:r>
              <a:rPr lang="en-US" altLang="zh-CN" sz="4000" b="1" dirty="0" smtClean="0">
                <a:latin typeface="Times New Roman" panose="02020603050405020304" pitchFamily="18" charset="0"/>
                <a:cs typeface="Times New Roman" panose="02020603050405020304" pitchFamily="18" charset="0"/>
              </a:rPr>
              <a:t> Analysis</a:t>
            </a:r>
          </a:p>
          <a:p>
            <a:pPr algn="ctr"/>
            <a:r>
              <a:rPr lang="en-US" altLang="zh-CN" sz="2400" dirty="0"/>
              <a:t>Base on Amazon question/answer data </a:t>
            </a:r>
            <a:endParaRPr lang="zh-CN" altLang="en-US" sz="2400" dirty="0"/>
          </a:p>
        </p:txBody>
      </p:sp>
    </p:spTree>
    <p:extLst>
      <p:ext uri="{BB962C8B-B14F-4D97-AF65-F5344CB8AC3E}">
        <p14:creationId xmlns:p14="http://schemas.microsoft.com/office/powerpoint/2010/main" val="8074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Limitation of Naïve way </a:t>
            </a:r>
            <a:endParaRPr lang="en-NZ" sz="4000" dirty="0"/>
          </a:p>
        </p:txBody>
      </p:sp>
      <p:sp>
        <p:nvSpPr>
          <p:cNvPr id="3" name="Content Placeholder 2"/>
          <p:cNvSpPr>
            <a:spLocks noGrp="1"/>
          </p:cNvSpPr>
          <p:nvPr>
            <p:ph idx="1"/>
          </p:nvPr>
        </p:nvSpPr>
        <p:spPr>
          <a:xfrm>
            <a:off x="838201" y="1825625"/>
            <a:ext cx="7971692" cy="2491398"/>
          </a:xfrm>
        </p:spPr>
        <p:txBody>
          <a:bodyPr>
            <a:normAutofit/>
          </a:bodyPr>
          <a:lstStyle/>
          <a:p>
            <a:r>
              <a:rPr lang="en-US" sz="2000" dirty="0" smtClean="0"/>
              <a:t>Quick, since only check the questions for the same product</a:t>
            </a:r>
          </a:p>
          <a:p>
            <a:r>
              <a:rPr lang="en-US" sz="2000" dirty="0" smtClean="0"/>
              <a:t>Not leverage the whole knowledge base, e.g. could not recognize ‘</a:t>
            </a:r>
            <a:r>
              <a:rPr lang="en-US" sz="2000" dirty="0" smtClean="0">
                <a:latin typeface="Batang" panose="02030600000101010101" pitchFamily="18" charset="-127"/>
                <a:ea typeface="Batang" panose="02030600000101010101" pitchFamily="18" charset="-127"/>
              </a:rPr>
              <a:t>computer</a:t>
            </a:r>
            <a:r>
              <a:rPr lang="en-US" sz="2000" dirty="0" smtClean="0"/>
              <a:t>’, ‘</a:t>
            </a:r>
            <a:r>
              <a:rPr lang="en-US" sz="2000" dirty="0">
                <a:latin typeface="Batang" panose="02030600000101010101" pitchFamily="18" charset="-127"/>
                <a:ea typeface="Batang" panose="02030600000101010101" pitchFamily="18" charset="-127"/>
              </a:rPr>
              <a:t>laptop</a:t>
            </a:r>
            <a:r>
              <a:rPr lang="en-US" sz="2000" dirty="0" smtClean="0"/>
              <a:t>’, ‘</a:t>
            </a:r>
            <a:r>
              <a:rPr lang="en-US" sz="2000" dirty="0">
                <a:latin typeface="Batang" panose="02030600000101010101" pitchFamily="18" charset="-127"/>
                <a:ea typeface="Batang" panose="02030600000101010101" pitchFamily="18" charset="-127"/>
              </a:rPr>
              <a:t>Mac book</a:t>
            </a:r>
            <a:r>
              <a:rPr lang="en-US" sz="2000" dirty="0" smtClean="0"/>
              <a:t>’ are same things</a:t>
            </a:r>
          </a:p>
          <a:p>
            <a:r>
              <a:rPr lang="en-US" sz="2000" dirty="0" smtClean="0"/>
              <a:t>Could not respond to brand new questions or give a ridiculous answer</a:t>
            </a:r>
          </a:p>
          <a:p>
            <a:endParaRPr lang="en-US" sz="2000" dirty="0" smtClean="0"/>
          </a:p>
          <a:p>
            <a:endParaRPr lang="en-NZ" sz="2000" dirty="0"/>
          </a:p>
        </p:txBody>
      </p:sp>
      <p:pic>
        <p:nvPicPr>
          <p:cNvPr id="4" name="Picture 3"/>
          <p:cNvPicPr>
            <a:picLocks noChangeAspect="1"/>
          </p:cNvPicPr>
          <p:nvPr/>
        </p:nvPicPr>
        <p:blipFill>
          <a:blip r:embed="rId3"/>
          <a:stretch>
            <a:fillRect/>
          </a:stretch>
        </p:blipFill>
        <p:spPr>
          <a:xfrm>
            <a:off x="8906608" y="533156"/>
            <a:ext cx="2737055" cy="1824703"/>
          </a:xfrm>
          <a:prstGeom prst="rect">
            <a:avLst/>
          </a:prstGeom>
        </p:spPr>
      </p:pic>
    </p:spTree>
    <p:extLst>
      <p:ext uri="{BB962C8B-B14F-4D97-AF65-F5344CB8AC3E}">
        <p14:creationId xmlns:p14="http://schemas.microsoft.com/office/powerpoint/2010/main" val="168026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C04A7-F5B2-CC41-807D-ED919680F523}"/>
              </a:ext>
            </a:extLst>
          </p:cNvPr>
          <p:cNvSpPr>
            <a:spLocks noGrp="1"/>
          </p:cNvSpPr>
          <p:nvPr>
            <p:ph type="title"/>
          </p:nvPr>
        </p:nvSpPr>
        <p:spPr/>
        <p:txBody>
          <a:bodyPr>
            <a:normAutofit/>
          </a:bodyPr>
          <a:lstStyle/>
          <a:p>
            <a:r>
              <a:rPr kumimoji="1" lang="en-US" altLang="zh-CN" sz="4000" dirty="0"/>
              <a:t>Neural Network </a:t>
            </a:r>
            <a:r>
              <a:rPr kumimoji="1" lang="en-US" altLang="zh-CN" sz="4000" dirty="0" smtClean="0"/>
              <a:t>Idea</a:t>
            </a:r>
            <a:endParaRPr kumimoji="1" lang="zh-CN" altLang="en-US" sz="4000" dirty="0"/>
          </a:p>
        </p:txBody>
      </p:sp>
      <p:graphicFrame>
        <p:nvGraphicFramePr>
          <p:cNvPr id="10" name="图示 9">
            <a:extLst>
              <a:ext uri="{FF2B5EF4-FFF2-40B4-BE49-F238E27FC236}">
                <a16:creationId xmlns:a16="http://schemas.microsoft.com/office/drawing/2014/main" id="{09553FD1-432A-BB40-9755-FE1061D6D5D0}"/>
              </a:ext>
            </a:extLst>
          </p:cNvPr>
          <p:cNvGraphicFramePr/>
          <p:nvPr>
            <p:extLst>
              <p:ext uri="{D42A27DB-BD31-4B8C-83A1-F6EECF244321}">
                <p14:modId xmlns:p14="http://schemas.microsoft.com/office/powerpoint/2010/main" val="234825145"/>
              </p:ext>
            </p:extLst>
          </p:nvPr>
        </p:nvGraphicFramePr>
        <p:xfrm>
          <a:off x="985654" y="1928559"/>
          <a:ext cx="8989620" cy="4543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3808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285750" indent="-285750"/>
            <a:r>
              <a:rPr lang="en-US" altLang="zh-CN" dirty="0"/>
              <a:t>used to produce word </a:t>
            </a:r>
            <a:r>
              <a:rPr lang="en-US" altLang="zh-CN" dirty="0" err="1"/>
              <a:t>embeddings</a:t>
            </a:r>
            <a:r>
              <a:rPr lang="en-US" altLang="zh-CN" dirty="0"/>
              <a:t>.</a:t>
            </a:r>
          </a:p>
          <a:p>
            <a:pPr marL="285750" indent="-285750"/>
            <a:endParaRPr lang="en-US" altLang="zh-CN" dirty="0"/>
          </a:p>
          <a:p>
            <a:pPr marL="285750" indent="-285750"/>
            <a:r>
              <a:rPr lang="en-US" altLang="zh-CN" dirty="0"/>
              <a:t>These models are shallow, two-layer neural networks that are trained to reconstruct linguistic contexts of words. </a:t>
            </a:r>
          </a:p>
          <a:p>
            <a:pPr marL="285750" indent="-285750"/>
            <a:endParaRPr lang="en-US" altLang="zh-CN" dirty="0"/>
          </a:p>
          <a:p>
            <a:pPr marL="285750" indent="-285750"/>
            <a:r>
              <a:rPr lang="en-US" altLang="zh-CN" dirty="0"/>
              <a:t>Word2vec takes as its input a large corpus of text and produces a vector space, typically of several hundred dimensions, with each unique word in the corpus being assigned a corresponding vector in the space. </a:t>
            </a:r>
          </a:p>
          <a:p>
            <a:pPr marL="285750" indent="-285750"/>
            <a:endParaRPr lang="en-US" altLang="zh-CN" dirty="0"/>
          </a:p>
          <a:p>
            <a:pPr marL="285750" indent="-285750"/>
            <a:r>
              <a:rPr lang="en-US" altLang="zh-CN" dirty="0"/>
              <a:t>Word2vec takes as its input a large corpus of text and produces a vector space, typically of several hundred dimensions, with each unique word in the corpus being assigned a corresponding vector in the space. </a:t>
            </a:r>
          </a:p>
          <a:p>
            <a:endParaRPr lang="en-NZ" dirty="0"/>
          </a:p>
        </p:txBody>
      </p:sp>
      <p:sp>
        <p:nvSpPr>
          <p:cNvPr id="5" name="Title 1"/>
          <p:cNvSpPr>
            <a:spLocks noGrp="1"/>
          </p:cNvSpPr>
          <p:nvPr>
            <p:ph type="title"/>
          </p:nvPr>
        </p:nvSpPr>
        <p:spPr>
          <a:xfrm>
            <a:off x="838200" y="365125"/>
            <a:ext cx="10515600" cy="1325563"/>
          </a:xfrm>
        </p:spPr>
        <p:txBody>
          <a:bodyPr>
            <a:normAutofit/>
          </a:bodyPr>
          <a:lstStyle/>
          <a:p>
            <a:r>
              <a:rPr kumimoji="1" lang="en-US" altLang="zh-CN" sz="4000" dirty="0"/>
              <a:t>Step1 </a:t>
            </a:r>
            <a:r>
              <a:rPr kumimoji="1" lang="en-US" altLang="zh-CN" sz="4000" dirty="0" err="1"/>
              <a:t>Vectorize</a:t>
            </a:r>
            <a:r>
              <a:rPr kumimoji="1" lang="en-US" altLang="zh-CN" sz="4000" dirty="0"/>
              <a:t> words</a:t>
            </a:r>
            <a:endParaRPr lang="en-NZ" sz="4000" dirty="0"/>
          </a:p>
        </p:txBody>
      </p:sp>
    </p:spTree>
    <p:extLst>
      <p:ext uri="{BB962C8B-B14F-4D97-AF65-F5344CB8AC3E}">
        <p14:creationId xmlns:p14="http://schemas.microsoft.com/office/powerpoint/2010/main" val="524660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ttps://ws4.sinaimg.cn/large/006tNc79ly1fgxtw4epz5j30ey018we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1944687"/>
            <a:ext cx="5124450" cy="4191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ws4.sinaimg.cn/large/006tNc79ly1fgxtwmtvw7j30ev01dwe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99" y="2713037"/>
            <a:ext cx="5095875" cy="46672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s://ws3.sinaimg.cn/large/006tNc79ly1fgxtxf3r0yj30eq06s3z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 y="4202112"/>
            <a:ext cx="5048250" cy="232410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79425" y="1387197"/>
            <a:ext cx="2345514" cy="369332"/>
          </a:xfrm>
          <a:prstGeom prst="rect">
            <a:avLst/>
          </a:prstGeom>
        </p:spPr>
        <p:txBody>
          <a:bodyPr wrap="none">
            <a:spAutoFit/>
          </a:bodyPr>
          <a:lstStyle/>
          <a:p>
            <a:r>
              <a:rPr lang="en-US" altLang="zh-CN" dirty="0"/>
              <a:t>Co-occurrence matrix</a:t>
            </a:r>
            <a:endParaRPr lang="zh-CN" altLang="en-US" dirty="0"/>
          </a:p>
        </p:txBody>
      </p:sp>
      <p:sp>
        <p:nvSpPr>
          <p:cNvPr id="3" name="矩形 2"/>
          <p:cNvSpPr/>
          <p:nvPr/>
        </p:nvSpPr>
        <p:spPr>
          <a:xfrm>
            <a:off x="392110" y="3657639"/>
            <a:ext cx="5432898" cy="369332"/>
          </a:xfrm>
          <a:prstGeom prst="rect">
            <a:avLst/>
          </a:prstGeom>
        </p:spPr>
        <p:txBody>
          <a:bodyPr wrap="none">
            <a:spAutoFit/>
          </a:bodyPr>
          <a:lstStyle/>
          <a:p>
            <a:r>
              <a:rPr lang="en-US" altLang="zh-CN" dirty="0"/>
              <a:t>corpus</a:t>
            </a:r>
            <a:r>
              <a:rPr lang="zh-CN" altLang="en-US" dirty="0" smtClean="0"/>
              <a:t> </a:t>
            </a:r>
            <a:r>
              <a:rPr lang="en-US" altLang="zh-CN" dirty="0"/>
              <a:t>= He is not lazy. He is intelligent. He is smart.</a:t>
            </a:r>
            <a:endParaRPr lang="zh-CN" altLang="en-US" dirty="0"/>
          </a:p>
        </p:txBody>
      </p:sp>
      <p:pic>
        <p:nvPicPr>
          <p:cNvPr id="10252" name="Picture 12" descr="https://ws2.sinaimg.cn/large/006tNc79ly1fgxtxz7hswj30jd058gm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708" y="4849812"/>
            <a:ext cx="5385297" cy="145256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619750" y="1375291"/>
            <a:ext cx="6096000" cy="2031325"/>
          </a:xfrm>
          <a:prstGeom prst="rect">
            <a:avLst/>
          </a:prstGeom>
        </p:spPr>
        <p:txBody>
          <a:bodyPr>
            <a:spAutoFit/>
          </a:bodyPr>
          <a:lstStyle/>
          <a:p>
            <a:pPr marL="342900" indent="-342900">
              <a:buAutoNum type="arabicPeriod"/>
            </a:pPr>
            <a:r>
              <a:rPr lang="en-US" altLang="zh-CN" dirty="0"/>
              <a:t>It </a:t>
            </a:r>
            <a:r>
              <a:rPr lang="en-US" altLang="zh-CN" dirty="0" smtClean="0"/>
              <a:t>keep </a:t>
            </a:r>
            <a:r>
              <a:rPr lang="en-US" altLang="zh-CN" dirty="0"/>
              <a:t>the semantic relationship between words. For example, Men and women tend to have closer relationships than men and apples</a:t>
            </a:r>
            <a:r>
              <a:rPr lang="en-US" altLang="zh-CN" dirty="0" smtClean="0"/>
              <a:t>.</a:t>
            </a:r>
          </a:p>
          <a:p>
            <a:pPr marL="342900" indent="-342900">
              <a:buAutoNum type="arabicPeriod"/>
            </a:pPr>
            <a:r>
              <a:rPr lang="en-US" altLang="zh-CN" dirty="0" smtClean="0"/>
              <a:t>It use </a:t>
            </a:r>
            <a:r>
              <a:rPr lang="en-US" altLang="zh-CN" dirty="0"/>
              <a:t>SVD at its core, and it produces a more accurate representation of terms than existing </a:t>
            </a:r>
            <a:r>
              <a:rPr lang="en-US" altLang="zh-CN" dirty="0" smtClean="0"/>
              <a:t>methods.</a:t>
            </a:r>
          </a:p>
          <a:p>
            <a:pPr marL="342900" indent="-342900">
              <a:buAutoNum type="arabicPeriod"/>
            </a:pPr>
            <a:r>
              <a:rPr lang="en-NZ" dirty="0"/>
              <a:t>It only needs to be calculated once and can be used at any </a:t>
            </a:r>
            <a:r>
              <a:rPr lang="en-NZ" dirty="0" err="1" smtClean="0"/>
              <a:t>tim</a:t>
            </a:r>
            <a:r>
              <a:rPr lang="en-US" altLang="zh-CN" dirty="0" smtClean="0"/>
              <a:t>e</a:t>
            </a:r>
            <a:r>
              <a:rPr lang="en-NZ" altLang="zh-CN" dirty="0" smtClean="0"/>
              <a:t>, w</a:t>
            </a:r>
            <a:r>
              <a:rPr lang="en-NZ" dirty="0" smtClean="0"/>
              <a:t>hich means it's faster than the others</a:t>
            </a:r>
          </a:p>
        </p:txBody>
      </p:sp>
      <p:sp>
        <p:nvSpPr>
          <p:cNvPr id="9" name="Title 1"/>
          <p:cNvSpPr txBox="1">
            <a:spLocks/>
          </p:cNvSpPr>
          <p:nvPr/>
        </p:nvSpPr>
        <p:spPr>
          <a:xfrm>
            <a:off x="671146" y="514310"/>
            <a:ext cx="9897208" cy="67282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Word2Vec</a:t>
            </a:r>
            <a:endParaRPr lang="en-NZ" sz="4000" dirty="0"/>
          </a:p>
        </p:txBody>
      </p:sp>
    </p:spTree>
    <p:extLst>
      <p:ext uri="{BB962C8B-B14F-4D97-AF65-F5344CB8AC3E}">
        <p14:creationId xmlns:p14="http://schemas.microsoft.com/office/powerpoint/2010/main" val="293336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92" y="365125"/>
            <a:ext cx="10659208" cy="1325563"/>
          </a:xfrm>
        </p:spPr>
        <p:txBody>
          <a:bodyPr>
            <a:normAutofit/>
          </a:bodyPr>
          <a:lstStyle/>
          <a:p>
            <a:r>
              <a:rPr lang="en-US" sz="4000" dirty="0" smtClean="0"/>
              <a:t>An example </a:t>
            </a:r>
            <a:r>
              <a:rPr lang="en-US" altLang="zh-CN" sz="4000" dirty="0" smtClean="0"/>
              <a:t>-- </a:t>
            </a:r>
            <a:r>
              <a:rPr lang="en-US" sz="4000" dirty="0" smtClean="0"/>
              <a:t>Computer</a:t>
            </a:r>
            <a:endParaRPr lang="en-NZ" sz="4000" dirty="0"/>
          </a:p>
        </p:txBody>
      </p:sp>
      <p:pic>
        <p:nvPicPr>
          <p:cNvPr id="4" name="Picture 3"/>
          <p:cNvPicPr>
            <a:picLocks noChangeAspect="1"/>
          </p:cNvPicPr>
          <p:nvPr/>
        </p:nvPicPr>
        <p:blipFill>
          <a:blip r:embed="rId2"/>
          <a:stretch>
            <a:fillRect/>
          </a:stretch>
        </p:blipFill>
        <p:spPr>
          <a:xfrm>
            <a:off x="6342183" y="2429244"/>
            <a:ext cx="5011617" cy="4154090"/>
          </a:xfrm>
          <a:prstGeom prst="rect">
            <a:avLst/>
          </a:prstGeom>
        </p:spPr>
      </p:pic>
      <p:pic>
        <p:nvPicPr>
          <p:cNvPr id="5" name="Picture 4"/>
          <p:cNvPicPr>
            <a:picLocks noChangeAspect="1"/>
          </p:cNvPicPr>
          <p:nvPr/>
        </p:nvPicPr>
        <p:blipFill>
          <a:blip r:embed="rId3"/>
          <a:stretch>
            <a:fillRect/>
          </a:stretch>
        </p:blipFill>
        <p:spPr>
          <a:xfrm>
            <a:off x="721504" y="1690688"/>
            <a:ext cx="4892018" cy="2540244"/>
          </a:xfrm>
          <a:prstGeom prst="rect">
            <a:avLst/>
          </a:prstGeom>
        </p:spPr>
      </p:pic>
      <p:sp>
        <p:nvSpPr>
          <p:cNvPr id="6" name="Rectangle 5"/>
          <p:cNvSpPr/>
          <p:nvPr/>
        </p:nvSpPr>
        <p:spPr>
          <a:xfrm>
            <a:off x="6342183" y="1690688"/>
            <a:ext cx="5366239" cy="523220"/>
          </a:xfrm>
          <a:prstGeom prst="rect">
            <a:avLst/>
          </a:prstGeom>
        </p:spPr>
        <p:txBody>
          <a:bodyPr wrap="square">
            <a:spAutoFit/>
          </a:bodyPr>
          <a:lstStyle/>
          <a:p>
            <a:r>
              <a:rPr lang="en-NZ" sz="1400" b="0" i="0" u="none" strike="noStrike" dirty="0" smtClean="0">
                <a:solidFill>
                  <a:srgbClr val="333333"/>
                </a:solidFill>
                <a:effectLst/>
                <a:latin typeface="Courier New" panose="02070309020205020404" pitchFamily="49" charset="0"/>
              </a:rPr>
              <a:t>TSNE(perplexity</a:t>
            </a:r>
            <a:r>
              <a:rPr lang="en-NZ" sz="1400" b="0" i="0" u="none" strike="noStrike" dirty="0" smtClean="0">
                <a:solidFill>
                  <a:srgbClr val="666666"/>
                </a:solidFill>
                <a:effectLst/>
                <a:latin typeface="Courier New" panose="02070309020205020404" pitchFamily="49" charset="0"/>
              </a:rPr>
              <a:t>=40</a:t>
            </a:r>
            <a:r>
              <a:rPr lang="en-NZ" sz="1400" b="0" i="0" u="none" strike="noStrike" dirty="0" smtClean="0">
                <a:solidFill>
                  <a:srgbClr val="333333"/>
                </a:solidFill>
                <a:effectLst/>
                <a:latin typeface="Courier New" panose="02070309020205020404" pitchFamily="49" charset="0"/>
              </a:rPr>
              <a:t>, </a:t>
            </a:r>
            <a:r>
              <a:rPr lang="en-NZ" sz="1400" b="0" i="0" u="none" strike="noStrike" dirty="0" err="1" smtClean="0">
                <a:solidFill>
                  <a:srgbClr val="333333"/>
                </a:solidFill>
                <a:effectLst/>
                <a:latin typeface="Courier New" panose="02070309020205020404" pitchFamily="49" charset="0"/>
              </a:rPr>
              <a:t>n_components</a:t>
            </a:r>
            <a:r>
              <a:rPr lang="en-NZ" sz="1400" b="0" i="0" u="none" strike="noStrike" dirty="0" smtClean="0">
                <a:solidFill>
                  <a:srgbClr val="666666"/>
                </a:solidFill>
                <a:effectLst/>
                <a:latin typeface="Courier New" panose="02070309020205020404" pitchFamily="49" charset="0"/>
              </a:rPr>
              <a:t>=2</a:t>
            </a:r>
            <a:r>
              <a:rPr lang="en-NZ" sz="1400" b="0" i="0" u="none" strike="noStrike" dirty="0" smtClean="0">
                <a:solidFill>
                  <a:srgbClr val="333333"/>
                </a:solidFill>
                <a:effectLst/>
                <a:latin typeface="Courier New" panose="02070309020205020404" pitchFamily="49" charset="0"/>
              </a:rPr>
              <a:t>, </a:t>
            </a:r>
            <a:r>
              <a:rPr lang="en-NZ" sz="1400" b="0" i="0" u="none" strike="noStrike" dirty="0" err="1" smtClean="0">
                <a:solidFill>
                  <a:srgbClr val="333333"/>
                </a:solidFill>
                <a:effectLst/>
                <a:latin typeface="Courier New" panose="02070309020205020404" pitchFamily="49" charset="0"/>
              </a:rPr>
              <a:t>init</a:t>
            </a:r>
            <a:r>
              <a:rPr lang="en-NZ" sz="1400" b="0" i="0" u="none" strike="noStrike" dirty="0" smtClean="0">
                <a:solidFill>
                  <a:srgbClr val="666666"/>
                </a:solidFill>
                <a:effectLst/>
                <a:latin typeface="Courier New" panose="02070309020205020404" pitchFamily="49" charset="0"/>
              </a:rPr>
              <a:t>=</a:t>
            </a:r>
            <a:r>
              <a:rPr lang="en-NZ" sz="1400" b="0" i="0" u="none" strike="noStrike" dirty="0" smtClean="0">
                <a:solidFill>
                  <a:srgbClr val="BA2121"/>
                </a:solidFill>
                <a:effectLst/>
                <a:latin typeface="Courier New" panose="02070309020205020404" pitchFamily="49" charset="0"/>
              </a:rPr>
              <a:t>'</a:t>
            </a:r>
            <a:r>
              <a:rPr lang="en-NZ" sz="1400" b="0" i="0" u="none" strike="noStrike" dirty="0" err="1" smtClean="0">
                <a:solidFill>
                  <a:srgbClr val="BA2121"/>
                </a:solidFill>
                <a:effectLst/>
                <a:latin typeface="Courier New" panose="02070309020205020404" pitchFamily="49" charset="0"/>
              </a:rPr>
              <a:t>pca</a:t>
            </a:r>
            <a:r>
              <a:rPr lang="en-NZ" sz="1400" b="0" i="0" u="none" strike="noStrike" dirty="0" smtClean="0">
                <a:solidFill>
                  <a:srgbClr val="BA2121"/>
                </a:solidFill>
                <a:effectLst/>
                <a:latin typeface="Courier New" panose="02070309020205020404" pitchFamily="49" charset="0"/>
              </a:rPr>
              <a:t>'</a:t>
            </a:r>
            <a:r>
              <a:rPr lang="en-NZ" sz="1400" b="0" i="0" u="none" strike="noStrike" dirty="0" smtClean="0">
                <a:solidFill>
                  <a:srgbClr val="333333"/>
                </a:solidFill>
                <a:effectLst/>
                <a:latin typeface="Courier New" panose="02070309020205020404" pitchFamily="49" charset="0"/>
              </a:rPr>
              <a:t>, </a:t>
            </a:r>
            <a:r>
              <a:rPr lang="en-NZ" sz="1400" b="0" i="0" u="none" strike="noStrike" dirty="0" err="1" smtClean="0">
                <a:solidFill>
                  <a:srgbClr val="333333"/>
                </a:solidFill>
                <a:effectLst/>
                <a:latin typeface="Courier New" panose="02070309020205020404" pitchFamily="49" charset="0"/>
              </a:rPr>
              <a:t>n_iter</a:t>
            </a:r>
            <a:r>
              <a:rPr lang="en-NZ" sz="1400" b="0" i="0" u="none" strike="noStrike" dirty="0" smtClean="0">
                <a:solidFill>
                  <a:srgbClr val="666666"/>
                </a:solidFill>
                <a:effectLst/>
                <a:latin typeface="Courier New" panose="02070309020205020404" pitchFamily="49" charset="0"/>
              </a:rPr>
              <a:t>=2500</a:t>
            </a:r>
            <a:r>
              <a:rPr lang="en-NZ" sz="1400" b="0" i="0" u="none" strike="noStrike" dirty="0" smtClean="0">
                <a:solidFill>
                  <a:srgbClr val="333333"/>
                </a:solidFill>
                <a:effectLst/>
                <a:latin typeface="Courier New" panose="02070309020205020404" pitchFamily="49" charset="0"/>
              </a:rPr>
              <a:t>, </a:t>
            </a:r>
            <a:r>
              <a:rPr lang="en-NZ" sz="1400" b="0" i="0" u="none" strike="noStrike" dirty="0" err="1" smtClean="0">
                <a:solidFill>
                  <a:srgbClr val="333333"/>
                </a:solidFill>
                <a:effectLst/>
                <a:latin typeface="Courier New" panose="02070309020205020404" pitchFamily="49" charset="0"/>
              </a:rPr>
              <a:t>random_state</a:t>
            </a:r>
            <a:r>
              <a:rPr lang="en-NZ" sz="1400" b="0" i="0" u="none" strike="noStrike" dirty="0" smtClean="0">
                <a:solidFill>
                  <a:srgbClr val="666666"/>
                </a:solidFill>
                <a:effectLst/>
                <a:latin typeface="Courier New" panose="02070309020205020404" pitchFamily="49" charset="0"/>
              </a:rPr>
              <a:t>=23</a:t>
            </a:r>
            <a:r>
              <a:rPr lang="en-NZ" sz="1400" b="0" i="0" u="none" strike="noStrike" dirty="0" smtClean="0">
                <a:solidFill>
                  <a:srgbClr val="333333"/>
                </a:solidFill>
                <a:effectLst/>
                <a:latin typeface="Courier New" panose="02070309020205020404" pitchFamily="49" charset="0"/>
              </a:rPr>
              <a:t>) </a:t>
            </a:r>
            <a:endParaRPr lang="en-NZ" sz="1400" dirty="0"/>
          </a:p>
        </p:txBody>
      </p:sp>
    </p:spTree>
    <p:extLst>
      <p:ext uri="{BB962C8B-B14F-4D97-AF65-F5344CB8AC3E}">
        <p14:creationId xmlns:p14="http://schemas.microsoft.com/office/powerpoint/2010/main" val="2520442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3D88A-495B-2040-8360-6BDD8C72DDE4}"/>
              </a:ext>
            </a:extLst>
          </p:cNvPr>
          <p:cNvSpPr>
            <a:spLocks noGrp="1"/>
          </p:cNvSpPr>
          <p:nvPr>
            <p:ph type="title"/>
          </p:nvPr>
        </p:nvSpPr>
        <p:spPr>
          <a:xfrm>
            <a:off x="838200" y="229614"/>
            <a:ext cx="10515600" cy="1325563"/>
          </a:xfrm>
        </p:spPr>
        <p:txBody>
          <a:bodyPr/>
          <a:lstStyle/>
          <a:p>
            <a:r>
              <a:rPr kumimoji="1" lang="en-US" altLang="zh-CN" dirty="0"/>
              <a:t>Step2 Q-A </a:t>
            </a:r>
            <a:r>
              <a:rPr kumimoji="1" lang="en-US" altLang="zh-CN" dirty="0" err="1"/>
              <a:t>Senquence</a:t>
            </a:r>
            <a:endParaRPr kumimoji="1" lang="zh-CN" altLang="en-US" dirty="0"/>
          </a:p>
        </p:txBody>
      </p:sp>
      <p:pic>
        <p:nvPicPr>
          <p:cNvPr id="7" name="图片 6">
            <a:extLst>
              <a:ext uri="{FF2B5EF4-FFF2-40B4-BE49-F238E27FC236}">
                <a16:creationId xmlns:a16="http://schemas.microsoft.com/office/drawing/2014/main" id="{57DFB5AA-8ADA-0945-91FB-37DBDFF6CBEA}"/>
              </a:ext>
            </a:extLst>
          </p:cNvPr>
          <p:cNvPicPr>
            <a:picLocks noChangeAspect="1"/>
          </p:cNvPicPr>
          <p:nvPr/>
        </p:nvPicPr>
        <p:blipFill>
          <a:blip r:embed="rId2"/>
          <a:stretch>
            <a:fillRect/>
          </a:stretch>
        </p:blipFill>
        <p:spPr>
          <a:xfrm>
            <a:off x="1274340" y="1303300"/>
            <a:ext cx="6967135" cy="5335901"/>
          </a:xfrm>
          <a:prstGeom prst="rect">
            <a:avLst/>
          </a:prstGeom>
        </p:spPr>
      </p:pic>
    </p:spTree>
    <p:extLst>
      <p:ext uri="{BB962C8B-B14F-4D97-AF65-F5344CB8AC3E}">
        <p14:creationId xmlns:p14="http://schemas.microsoft.com/office/powerpoint/2010/main" val="98641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F6C85-FEA9-F04A-B302-6F9E0066D0FE}"/>
              </a:ext>
            </a:extLst>
          </p:cNvPr>
          <p:cNvSpPr>
            <a:spLocks noGrp="1"/>
          </p:cNvSpPr>
          <p:nvPr>
            <p:ph type="title"/>
          </p:nvPr>
        </p:nvSpPr>
        <p:spPr/>
        <p:txBody>
          <a:bodyPr/>
          <a:lstStyle/>
          <a:p>
            <a:r>
              <a:rPr kumimoji="1" lang="en-US" altLang="zh-CN" dirty="0"/>
              <a:t> </a:t>
            </a:r>
            <a:r>
              <a:rPr lang="en-NZ" altLang="zh-CN" dirty="0"/>
              <a:t>Long Short-Term Memory (LSTM)</a:t>
            </a:r>
            <a:endParaRPr kumimoji="1" lang="zh-CN" altLang="en-US" dirty="0"/>
          </a:p>
        </p:txBody>
      </p:sp>
      <p:sp>
        <p:nvSpPr>
          <p:cNvPr id="6" name="文本框 5">
            <a:extLst>
              <a:ext uri="{FF2B5EF4-FFF2-40B4-BE49-F238E27FC236}">
                <a16:creationId xmlns:a16="http://schemas.microsoft.com/office/drawing/2014/main" id="{126EC3BC-34E4-344E-901E-CA7D34E7F405}"/>
              </a:ext>
            </a:extLst>
          </p:cNvPr>
          <p:cNvSpPr txBox="1"/>
          <p:nvPr/>
        </p:nvSpPr>
        <p:spPr>
          <a:xfrm>
            <a:off x="838200" y="1564244"/>
            <a:ext cx="10004662" cy="369332"/>
          </a:xfrm>
          <a:prstGeom prst="rect">
            <a:avLst/>
          </a:prstGeom>
          <a:noFill/>
        </p:spPr>
        <p:txBody>
          <a:bodyPr wrap="none" rtlCol="0">
            <a:spAutoFit/>
          </a:bodyPr>
          <a:lstStyle/>
          <a:p>
            <a:r>
              <a:rPr lang="en-NZ" altLang="zh-CN" dirty="0"/>
              <a:t>As you read this essay, you understand each word based on your understanding of previous words.</a:t>
            </a:r>
            <a:endParaRPr kumimoji="1" lang="zh-CN" altLang="en-US" dirty="0"/>
          </a:p>
        </p:txBody>
      </p:sp>
      <p:pic>
        <p:nvPicPr>
          <p:cNvPr id="7" name="图片 6">
            <a:extLst>
              <a:ext uri="{FF2B5EF4-FFF2-40B4-BE49-F238E27FC236}">
                <a16:creationId xmlns:a16="http://schemas.microsoft.com/office/drawing/2014/main" id="{258CC53E-633E-0B42-A684-6D9A48436EA7}"/>
              </a:ext>
            </a:extLst>
          </p:cNvPr>
          <p:cNvPicPr>
            <a:picLocks noChangeAspect="1"/>
          </p:cNvPicPr>
          <p:nvPr/>
        </p:nvPicPr>
        <p:blipFill>
          <a:blip r:embed="rId2"/>
          <a:stretch>
            <a:fillRect/>
          </a:stretch>
        </p:blipFill>
        <p:spPr>
          <a:xfrm>
            <a:off x="1429161" y="2121477"/>
            <a:ext cx="3665353" cy="1955461"/>
          </a:xfrm>
          <a:prstGeom prst="rect">
            <a:avLst/>
          </a:prstGeom>
        </p:spPr>
      </p:pic>
      <p:sp>
        <p:nvSpPr>
          <p:cNvPr id="8" name="文本框 7">
            <a:extLst>
              <a:ext uri="{FF2B5EF4-FFF2-40B4-BE49-F238E27FC236}">
                <a16:creationId xmlns:a16="http://schemas.microsoft.com/office/drawing/2014/main" id="{1CB7D37B-B725-FA4C-A4BF-B2C23C5DA024}"/>
              </a:ext>
            </a:extLst>
          </p:cNvPr>
          <p:cNvSpPr txBox="1"/>
          <p:nvPr/>
        </p:nvSpPr>
        <p:spPr>
          <a:xfrm>
            <a:off x="6572781" y="2574376"/>
            <a:ext cx="4678877" cy="646331"/>
          </a:xfrm>
          <a:prstGeom prst="rect">
            <a:avLst/>
          </a:prstGeom>
          <a:noFill/>
        </p:spPr>
        <p:txBody>
          <a:bodyPr wrap="square" rtlCol="0">
            <a:spAutoFit/>
          </a:bodyPr>
          <a:lstStyle/>
          <a:p>
            <a:r>
              <a:rPr lang="en-NZ" altLang="zh-CN" dirty="0"/>
              <a:t>They are networks with loops in them, allowing information to persist.</a:t>
            </a:r>
            <a:endParaRPr kumimoji="1" lang="zh-CN" altLang="en-US" dirty="0"/>
          </a:p>
        </p:txBody>
      </p:sp>
      <p:sp>
        <p:nvSpPr>
          <p:cNvPr id="9" name="矩形 8">
            <a:extLst>
              <a:ext uri="{FF2B5EF4-FFF2-40B4-BE49-F238E27FC236}">
                <a16:creationId xmlns:a16="http://schemas.microsoft.com/office/drawing/2014/main" id="{E98D815A-6DA3-7947-98CC-E0EC40E53D79}"/>
              </a:ext>
            </a:extLst>
          </p:cNvPr>
          <p:cNvSpPr/>
          <p:nvPr/>
        </p:nvSpPr>
        <p:spPr>
          <a:xfrm>
            <a:off x="6572781" y="4673576"/>
            <a:ext cx="4536374" cy="923330"/>
          </a:xfrm>
          <a:prstGeom prst="rect">
            <a:avLst/>
          </a:prstGeom>
        </p:spPr>
        <p:txBody>
          <a:bodyPr wrap="square">
            <a:spAutoFit/>
          </a:bodyPr>
          <a:lstStyle/>
          <a:p>
            <a:r>
              <a:rPr lang="en-NZ" altLang="zh-CN" b="0" i="0" dirty="0">
                <a:solidFill>
                  <a:srgbClr val="333333"/>
                </a:solidFill>
                <a:effectLst/>
                <a:latin typeface="CMS"/>
              </a:rPr>
              <a:t>A recurrent neural network can be thought of as multiple copies of the same network, each passing a message to a successor.</a:t>
            </a:r>
            <a:endParaRPr lang="zh-CN" altLang="en-US" dirty="0"/>
          </a:p>
        </p:txBody>
      </p:sp>
      <p:pic>
        <p:nvPicPr>
          <p:cNvPr id="10" name="图片 9">
            <a:extLst>
              <a:ext uri="{FF2B5EF4-FFF2-40B4-BE49-F238E27FC236}">
                <a16:creationId xmlns:a16="http://schemas.microsoft.com/office/drawing/2014/main" id="{BE21E2EF-AB03-5545-A5A1-386807502186}"/>
              </a:ext>
            </a:extLst>
          </p:cNvPr>
          <p:cNvPicPr>
            <a:picLocks noChangeAspect="1"/>
          </p:cNvPicPr>
          <p:nvPr/>
        </p:nvPicPr>
        <p:blipFill>
          <a:blip r:embed="rId3"/>
          <a:stretch>
            <a:fillRect/>
          </a:stretch>
        </p:blipFill>
        <p:spPr>
          <a:xfrm>
            <a:off x="551991" y="4309775"/>
            <a:ext cx="6020790" cy="2055642"/>
          </a:xfrm>
          <a:prstGeom prst="rect">
            <a:avLst/>
          </a:prstGeom>
        </p:spPr>
      </p:pic>
      <p:sp>
        <p:nvSpPr>
          <p:cNvPr id="11" name="文本框 10">
            <a:extLst>
              <a:ext uri="{FF2B5EF4-FFF2-40B4-BE49-F238E27FC236}">
                <a16:creationId xmlns:a16="http://schemas.microsoft.com/office/drawing/2014/main" id="{1D65C001-3E41-1243-BCFA-CB90E5AABDE7}"/>
              </a:ext>
            </a:extLst>
          </p:cNvPr>
          <p:cNvSpPr txBox="1"/>
          <p:nvPr/>
        </p:nvSpPr>
        <p:spPr>
          <a:xfrm>
            <a:off x="315411" y="6453137"/>
            <a:ext cx="11561178" cy="369332"/>
          </a:xfrm>
          <a:prstGeom prst="rect">
            <a:avLst/>
          </a:prstGeom>
          <a:noFill/>
        </p:spPr>
        <p:txBody>
          <a:bodyPr wrap="none" rtlCol="0">
            <a:spAutoFit/>
          </a:bodyPr>
          <a:lstStyle/>
          <a:p>
            <a:r>
              <a:rPr lang="en-NZ" altLang="zh-CN" dirty="0"/>
              <a:t>One of the appeals of RNNs is the idea that they might be able to connect previous information to the present task.</a:t>
            </a:r>
            <a:endParaRPr kumimoji="1" lang="zh-CN" altLang="en-US" dirty="0"/>
          </a:p>
        </p:txBody>
      </p:sp>
    </p:spTree>
    <p:extLst>
      <p:ext uri="{BB962C8B-B14F-4D97-AF65-F5344CB8AC3E}">
        <p14:creationId xmlns:p14="http://schemas.microsoft.com/office/powerpoint/2010/main" val="142574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52FBF-9FAA-6144-A906-3518DA3D73C6}"/>
              </a:ext>
            </a:extLst>
          </p:cNvPr>
          <p:cNvSpPr>
            <a:spLocks noGrp="1"/>
          </p:cNvSpPr>
          <p:nvPr>
            <p:ph type="title"/>
          </p:nvPr>
        </p:nvSpPr>
        <p:spPr/>
        <p:txBody>
          <a:bodyPr>
            <a:normAutofit/>
          </a:bodyPr>
          <a:lstStyle/>
          <a:p>
            <a:r>
              <a:rPr lang="en-NZ" altLang="zh-CN" sz="4000" dirty="0"/>
              <a:t>Sequence to Sequence Learning (Seq2seq)</a:t>
            </a:r>
            <a:endParaRPr kumimoji="1" lang="zh-CN" altLang="en-US" sz="4000" dirty="0"/>
          </a:p>
        </p:txBody>
      </p:sp>
      <p:pic>
        <p:nvPicPr>
          <p:cNvPr id="4" name="图片 3">
            <a:extLst>
              <a:ext uri="{FF2B5EF4-FFF2-40B4-BE49-F238E27FC236}">
                <a16:creationId xmlns:a16="http://schemas.microsoft.com/office/drawing/2014/main" id="{2D014380-4E7D-4C42-9173-F6F442BE5118}"/>
              </a:ext>
            </a:extLst>
          </p:cNvPr>
          <p:cNvPicPr>
            <a:picLocks noChangeAspect="1"/>
          </p:cNvPicPr>
          <p:nvPr/>
        </p:nvPicPr>
        <p:blipFill>
          <a:blip r:embed="rId3"/>
          <a:stretch>
            <a:fillRect/>
          </a:stretch>
        </p:blipFill>
        <p:spPr>
          <a:xfrm>
            <a:off x="447220" y="1954885"/>
            <a:ext cx="7259864" cy="3304490"/>
          </a:xfrm>
          <a:prstGeom prst="rect">
            <a:avLst/>
          </a:prstGeom>
        </p:spPr>
      </p:pic>
      <p:sp>
        <p:nvSpPr>
          <p:cNvPr id="7" name="文本框 6">
            <a:extLst>
              <a:ext uri="{FF2B5EF4-FFF2-40B4-BE49-F238E27FC236}">
                <a16:creationId xmlns:a16="http://schemas.microsoft.com/office/drawing/2014/main" id="{EC0DF398-7B24-8549-B4B0-AFAC14951342}"/>
              </a:ext>
            </a:extLst>
          </p:cNvPr>
          <p:cNvSpPr txBox="1"/>
          <p:nvPr/>
        </p:nvSpPr>
        <p:spPr>
          <a:xfrm>
            <a:off x="8490857" y="3051958"/>
            <a:ext cx="184731" cy="369332"/>
          </a:xfrm>
          <a:prstGeom prst="rect">
            <a:avLst/>
          </a:prstGeom>
          <a:noFill/>
        </p:spPr>
        <p:txBody>
          <a:bodyPr wrap="none" rtlCol="0">
            <a:spAutoFit/>
          </a:bodyPr>
          <a:lstStyle/>
          <a:p>
            <a:endParaRPr kumimoji="1" lang="zh-CN" altLang="en-US" dirty="0"/>
          </a:p>
        </p:txBody>
      </p:sp>
      <p:sp>
        <p:nvSpPr>
          <p:cNvPr id="8" name="文本框 7">
            <a:extLst>
              <a:ext uri="{FF2B5EF4-FFF2-40B4-BE49-F238E27FC236}">
                <a16:creationId xmlns:a16="http://schemas.microsoft.com/office/drawing/2014/main" id="{1F6E9457-FE02-8E4D-9D27-2FD2A5EB351D}"/>
              </a:ext>
            </a:extLst>
          </p:cNvPr>
          <p:cNvSpPr txBox="1"/>
          <p:nvPr/>
        </p:nvSpPr>
        <p:spPr>
          <a:xfrm>
            <a:off x="7628578" y="2273528"/>
            <a:ext cx="4393870" cy="2862322"/>
          </a:xfrm>
          <a:prstGeom prst="rect">
            <a:avLst/>
          </a:prstGeom>
          <a:noFill/>
        </p:spPr>
        <p:txBody>
          <a:bodyPr wrap="square" rtlCol="0">
            <a:spAutoFit/>
          </a:bodyPr>
          <a:lstStyle/>
          <a:p>
            <a:r>
              <a:rPr lang="en-US" altLang="zh-CN" dirty="0" smtClean="0"/>
              <a:t>Key features:</a:t>
            </a:r>
            <a:endParaRPr lang="en-NZ" altLang="zh-CN" dirty="0" smtClean="0"/>
          </a:p>
          <a:p>
            <a:pPr marL="285750" indent="-285750">
              <a:buFont typeface="Arial" panose="020B0604020202020204" pitchFamily="34" charset="0"/>
              <a:buChar char="•"/>
            </a:pPr>
            <a:r>
              <a:rPr lang="en-NZ" altLang="zh-CN" dirty="0" smtClean="0"/>
              <a:t>The </a:t>
            </a:r>
            <a:r>
              <a:rPr lang="en-NZ" altLang="zh-CN" dirty="0"/>
              <a:t>lengths of input and output sequences can be </a:t>
            </a:r>
            <a:r>
              <a:rPr lang="en-NZ" altLang="zh-CN" dirty="0" smtClean="0"/>
              <a:t>different</a:t>
            </a:r>
          </a:p>
          <a:p>
            <a:pPr marL="285750" indent="-285750">
              <a:buFont typeface="Arial" panose="020B0604020202020204" pitchFamily="34" charset="0"/>
              <a:buChar char="•"/>
            </a:pPr>
            <a:endParaRPr lang="en-NZ" altLang="zh-CN" dirty="0" smtClean="0"/>
          </a:p>
          <a:p>
            <a:pPr marL="285750" indent="-285750">
              <a:buFont typeface="Arial" panose="020B0604020202020204" pitchFamily="34" charset="0"/>
              <a:buChar char="•"/>
            </a:pPr>
            <a:r>
              <a:rPr lang="en-NZ" altLang="zh-CN" dirty="0"/>
              <a:t>LSTMs can transfer  a ‘context vector’ from the previous sequence to the current sequence </a:t>
            </a:r>
            <a:endParaRPr lang="zh-CN" altLang="en-US" dirty="0"/>
          </a:p>
          <a:p>
            <a:pPr marL="285750" indent="-285750">
              <a:buFont typeface="Arial" panose="020B0604020202020204" pitchFamily="34" charset="0"/>
              <a:buChar char="•"/>
            </a:pPr>
            <a:endParaRPr lang="zh-CN" altLang="en-US" dirty="0"/>
          </a:p>
          <a:p>
            <a:endParaRPr kumimoji="1" lang="zh-CN" altLang="en-US" dirty="0"/>
          </a:p>
          <a:p>
            <a:endParaRPr kumimoji="1" lang="zh-CN" altLang="en-US" b="1" dirty="0"/>
          </a:p>
        </p:txBody>
      </p:sp>
    </p:spTree>
    <p:extLst>
      <p:ext uri="{BB962C8B-B14F-4D97-AF65-F5344CB8AC3E}">
        <p14:creationId xmlns:p14="http://schemas.microsoft.com/office/powerpoint/2010/main" val="4144000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4DE61-367D-9B4C-AB3C-01BEBDA21012}"/>
              </a:ext>
            </a:extLst>
          </p:cNvPr>
          <p:cNvSpPr>
            <a:spLocks noGrp="1"/>
          </p:cNvSpPr>
          <p:nvPr>
            <p:ph type="title"/>
          </p:nvPr>
        </p:nvSpPr>
        <p:spPr/>
        <p:txBody>
          <a:bodyPr/>
          <a:lstStyle/>
          <a:p>
            <a:r>
              <a:rPr kumimoji="1" lang="en-US" altLang="zh-CN" dirty="0"/>
              <a:t>Step3 </a:t>
            </a:r>
            <a:r>
              <a:rPr kumimoji="1" lang="en-NZ" altLang="zh-CN" dirty="0"/>
              <a:t>Implementation-</a:t>
            </a:r>
            <a:r>
              <a:rPr kumimoji="1" lang="en-NZ" altLang="zh-CN" dirty="0" err="1"/>
              <a:t>Tensorflow</a:t>
            </a:r>
            <a:endParaRPr kumimoji="1" lang="zh-CN" altLang="en-US" dirty="0"/>
          </a:p>
        </p:txBody>
      </p:sp>
      <p:graphicFrame>
        <p:nvGraphicFramePr>
          <p:cNvPr id="8" name="图示 7">
            <a:extLst>
              <a:ext uri="{FF2B5EF4-FFF2-40B4-BE49-F238E27FC236}">
                <a16:creationId xmlns:a16="http://schemas.microsoft.com/office/drawing/2014/main" id="{2315765E-AB73-0D47-9471-D795BA5C547A}"/>
              </a:ext>
            </a:extLst>
          </p:cNvPr>
          <p:cNvGraphicFramePr/>
          <p:nvPr>
            <p:extLst/>
          </p:nvPr>
        </p:nvGraphicFramePr>
        <p:xfrm>
          <a:off x="838200" y="1690689"/>
          <a:ext cx="10224654" cy="1468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片 10">
            <a:extLst>
              <a:ext uri="{FF2B5EF4-FFF2-40B4-BE49-F238E27FC236}">
                <a16:creationId xmlns:a16="http://schemas.microsoft.com/office/drawing/2014/main" id="{939AD03A-A4C7-BB44-A0BE-2AE618BB0159}"/>
              </a:ext>
            </a:extLst>
          </p:cNvPr>
          <p:cNvPicPr>
            <a:picLocks noChangeAspect="1"/>
          </p:cNvPicPr>
          <p:nvPr/>
        </p:nvPicPr>
        <p:blipFill>
          <a:blip r:embed="rId7"/>
          <a:stretch>
            <a:fillRect/>
          </a:stretch>
        </p:blipFill>
        <p:spPr>
          <a:xfrm>
            <a:off x="393454" y="3609598"/>
            <a:ext cx="4606059" cy="2671706"/>
          </a:xfrm>
          <a:prstGeom prst="rect">
            <a:avLst/>
          </a:prstGeom>
        </p:spPr>
      </p:pic>
      <p:pic>
        <p:nvPicPr>
          <p:cNvPr id="12" name="图片 11">
            <a:extLst>
              <a:ext uri="{FF2B5EF4-FFF2-40B4-BE49-F238E27FC236}">
                <a16:creationId xmlns:a16="http://schemas.microsoft.com/office/drawing/2014/main" id="{93E1D1F3-397E-5449-80D3-E0FE61DA251F}"/>
              </a:ext>
            </a:extLst>
          </p:cNvPr>
          <p:cNvPicPr>
            <a:picLocks noChangeAspect="1"/>
          </p:cNvPicPr>
          <p:nvPr/>
        </p:nvPicPr>
        <p:blipFill>
          <a:blip r:embed="rId8"/>
          <a:stretch>
            <a:fillRect/>
          </a:stretch>
        </p:blipFill>
        <p:spPr>
          <a:xfrm>
            <a:off x="3883231" y="3609598"/>
            <a:ext cx="8189026" cy="1273267"/>
          </a:xfrm>
          <a:prstGeom prst="rect">
            <a:avLst/>
          </a:prstGeom>
        </p:spPr>
      </p:pic>
      <p:pic>
        <p:nvPicPr>
          <p:cNvPr id="13" name="图片 12">
            <a:extLst>
              <a:ext uri="{FF2B5EF4-FFF2-40B4-BE49-F238E27FC236}">
                <a16:creationId xmlns:a16="http://schemas.microsoft.com/office/drawing/2014/main" id="{9C4E670C-1DE2-CA42-BD7A-67361620874B}"/>
              </a:ext>
            </a:extLst>
          </p:cNvPr>
          <p:cNvPicPr>
            <a:picLocks noChangeAspect="1"/>
          </p:cNvPicPr>
          <p:nvPr/>
        </p:nvPicPr>
        <p:blipFill>
          <a:blip r:embed="rId9"/>
          <a:stretch>
            <a:fillRect/>
          </a:stretch>
        </p:blipFill>
        <p:spPr>
          <a:xfrm>
            <a:off x="6330537" y="5077747"/>
            <a:ext cx="4648200" cy="1270000"/>
          </a:xfrm>
          <a:prstGeom prst="rect">
            <a:avLst/>
          </a:prstGeom>
        </p:spPr>
      </p:pic>
    </p:spTree>
    <p:extLst>
      <p:ext uri="{BB962C8B-B14F-4D97-AF65-F5344CB8AC3E}">
        <p14:creationId xmlns:p14="http://schemas.microsoft.com/office/powerpoint/2010/main" val="420473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A75B6-644A-3E4A-BD12-BE87C5828BA3}"/>
              </a:ext>
            </a:extLst>
          </p:cNvPr>
          <p:cNvSpPr>
            <a:spLocks noGrp="1"/>
          </p:cNvSpPr>
          <p:nvPr>
            <p:ph type="title"/>
          </p:nvPr>
        </p:nvSpPr>
        <p:spPr/>
        <p:txBody>
          <a:bodyPr/>
          <a:lstStyle/>
          <a:p>
            <a:r>
              <a:rPr kumimoji="1" lang="en-US" altLang="zh-CN" dirty="0"/>
              <a:t>Step4 Predict</a:t>
            </a:r>
            <a:endParaRPr kumimoji="1" lang="zh-CN" altLang="en-US" dirty="0"/>
          </a:p>
        </p:txBody>
      </p:sp>
      <p:sp>
        <p:nvSpPr>
          <p:cNvPr id="4" name="文本框 3">
            <a:extLst>
              <a:ext uri="{FF2B5EF4-FFF2-40B4-BE49-F238E27FC236}">
                <a16:creationId xmlns:a16="http://schemas.microsoft.com/office/drawing/2014/main" id="{05FF32BB-09C6-AC48-BE75-40AD915686F3}"/>
              </a:ext>
            </a:extLst>
          </p:cNvPr>
          <p:cNvSpPr txBox="1"/>
          <p:nvPr/>
        </p:nvSpPr>
        <p:spPr>
          <a:xfrm>
            <a:off x="1485557" y="1990716"/>
            <a:ext cx="7526557"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Input a </a:t>
            </a:r>
            <a:r>
              <a:rPr kumimoji="1" lang="en-US" altLang="zh-CN" dirty="0" smtClean="0"/>
              <a:t>question</a:t>
            </a:r>
          </a:p>
          <a:p>
            <a:pPr marL="285750" indent="-285750">
              <a:buFont typeface="Arial" panose="020B0604020202020204" pitchFamily="34" charset="0"/>
              <a:buChar char="•"/>
            </a:pPr>
            <a:r>
              <a:rPr kumimoji="1" lang="en-US" altLang="zh-CN" dirty="0"/>
              <a:t>Transfer the question to a </a:t>
            </a:r>
            <a:r>
              <a:rPr kumimoji="1" lang="en-US" altLang="zh-CN" dirty="0" err="1"/>
              <a:t>Tensorflow</a:t>
            </a:r>
            <a:r>
              <a:rPr kumimoji="1" lang="en-US" altLang="zh-CN" dirty="0"/>
              <a:t> </a:t>
            </a:r>
            <a:r>
              <a:rPr kumimoji="1" lang="en-US" altLang="zh-CN" dirty="0" smtClean="0"/>
              <a:t>input</a:t>
            </a:r>
          </a:p>
          <a:p>
            <a:pPr marL="285750" indent="-285750">
              <a:buFont typeface="Arial" panose="020B0604020202020204" pitchFamily="34" charset="0"/>
              <a:buChar char="•"/>
            </a:pPr>
            <a:r>
              <a:rPr kumimoji="1" lang="en-US" altLang="zh-CN" dirty="0"/>
              <a:t>Use our model to predict the target which is a list of </a:t>
            </a:r>
            <a:r>
              <a:rPr kumimoji="1" lang="en-US" altLang="zh-CN" dirty="0" smtClean="0"/>
              <a:t>vectors</a:t>
            </a:r>
          </a:p>
          <a:p>
            <a:pPr marL="285750" indent="-285750">
              <a:buFont typeface="Arial" panose="020B0604020202020204" pitchFamily="34" charset="0"/>
              <a:buChar char="•"/>
            </a:pPr>
            <a:r>
              <a:rPr kumimoji="1" lang="en-US" altLang="zh-CN" dirty="0"/>
              <a:t>Translate the target to a text</a:t>
            </a:r>
            <a:endParaRPr kumimoji="1" lang="zh-CN" altLang="en-US" dirty="0"/>
          </a:p>
          <a:p>
            <a:endParaRPr kumimoji="1" lang="zh-CN" altLang="en-US" dirty="0"/>
          </a:p>
          <a:p>
            <a:endParaRPr kumimoji="1" lang="zh-CN" altLang="en-US" dirty="0"/>
          </a:p>
          <a:p>
            <a:endParaRPr kumimoji="1" lang="zh-CN" altLang="en-US" dirty="0"/>
          </a:p>
        </p:txBody>
      </p:sp>
    </p:spTree>
    <p:extLst>
      <p:ext uri="{BB962C8B-B14F-4D97-AF65-F5344CB8AC3E}">
        <p14:creationId xmlns:p14="http://schemas.microsoft.com/office/powerpoint/2010/main" val="121368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NZ" dirty="0"/>
          </a:p>
        </p:txBody>
      </p:sp>
      <p:sp>
        <p:nvSpPr>
          <p:cNvPr id="3" name="Content Placeholder 2"/>
          <p:cNvSpPr>
            <a:spLocks noGrp="1"/>
          </p:cNvSpPr>
          <p:nvPr>
            <p:ph idx="1"/>
          </p:nvPr>
        </p:nvSpPr>
        <p:spPr>
          <a:xfrm>
            <a:off x="838200" y="1825625"/>
            <a:ext cx="7452946" cy="3159613"/>
          </a:xfrm>
        </p:spPr>
        <p:txBody>
          <a:bodyPr>
            <a:normAutofit/>
          </a:bodyPr>
          <a:lstStyle/>
          <a:p>
            <a:r>
              <a:rPr lang="en-US" sz="2400" dirty="0" smtClean="0"/>
              <a:t>Project background</a:t>
            </a:r>
          </a:p>
          <a:p>
            <a:r>
              <a:rPr lang="en-US" sz="2400" dirty="0" smtClean="0"/>
              <a:t>Data EDA and Cleaning</a:t>
            </a:r>
          </a:p>
          <a:p>
            <a:r>
              <a:rPr lang="en-US" sz="2400" dirty="0" smtClean="0"/>
              <a:t>Naïve approach based on </a:t>
            </a:r>
            <a:r>
              <a:rPr lang="en-US" sz="2400" dirty="0" err="1" smtClean="0"/>
              <a:t>similiarties</a:t>
            </a:r>
            <a:endParaRPr lang="en-US" sz="2400" dirty="0" smtClean="0"/>
          </a:p>
          <a:p>
            <a:r>
              <a:rPr lang="en-US" sz="2400" dirty="0" smtClean="0"/>
              <a:t>DNN model</a:t>
            </a:r>
          </a:p>
          <a:p>
            <a:r>
              <a:rPr lang="en-US" sz="2400" dirty="0" smtClean="0"/>
              <a:t>Limi</a:t>
            </a:r>
            <a:r>
              <a:rPr lang="en-US" altLang="zh-CN" sz="2400" dirty="0" smtClean="0"/>
              <a:t>tations</a:t>
            </a:r>
            <a:endParaRPr lang="en-US" sz="2400" dirty="0" smtClean="0"/>
          </a:p>
          <a:p>
            <a:r>
              <a:rPr lang="en-US" sz="2400" dirty="0" smtClean="0"/>
              <a:t>References</a:t>
            </a:r>
          </a:p>
          <a:p>
            <a:endParaRPr lang="en-US" sz="2400" dirty="0" smtClean="0"/>
          </a:p>
          <a:p>
            <a:endParaRPr lang="en-US" sz="2400" dirty="0" smtClean="0"/>
          </a:p>
          <a:p>
            <a:endParaRPr lang="en-US" sz="2400" dirty="0" smtClean="0"/>
          </a:p>
          <a:p>
            <a:endParaRPr lang="en-NZ" sz="2400" dirty="0"/>
          </a:p>
        </p:txBody>
      </p:sp>
    </p:spTree>
    <p:extLst>
      <p:ext uri="{BB962C8B-B14F-4D97-AF65-F5344CB8AC3E}">
        <p14:creationId xmlns:p14="http://schemas.microsoft.com/office/powerpoint/2010/main" val="3377221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Limitation and Future Work</a:t>
            </a:r>
            <a:endParaRPr lang="en-NZ" sz="4000" dirty="0"/>
          </a:p>
        </p:txBody>
      </p:sp>
      <p:sp>
        <p:nvSpPr>
          <p:cNvPr id="3" name="Content Placeholder 2"/>
          <p:cNvSpPr>
            <a:spLocks noGrp="1"/>
          </p:cNvSpPr>
          <p:nvPr>
            <p:ph idx="1"/>
          </p:nvPr>
        </p:nvSpPr>
        <p:spPr/>
        <p:txBody>
          <a:bodyPr>
            <a:normAutofit/>
          </a:bodyPr>
          <a:lstStyle/>
          <a:p>
            <a:r>
              <a:rPr lang="en-US" sz="2400" dirty="0" smtClean="0"/>
              <a:t>NLP is a big area, involve lots of knowledge and technologies, Word2Vec, RNN, …</a:t>
            </a:r>
          </a:p>
          <a:p>
            <a:r>
              <a:rPr lang="en-US" sz="2400" dirty="0" smtClean="0"/>
              <a:t>Fast evolving libraries </a:t>
            </a:r>
            <a:r>
              <a:rPr lang="zh-CN" altLang="en-US" sz="2400" dirty="0" smtClean="0"/>
              <a:t>，</a:t>
            </a:r>
            <a:r>
              <a:rPr lang="en-US" altLang="zh-CN" sz="2400" dirty="0" err="1" smtClean="0"/>
              <a:t>tensorflow</a:t>
            </a:r>
            <a:r>
              <a:rPr lang="en-US" altLang="zh-CN" sz="2400" dirty="0" smtClean="0"/>
              <a:t>, </a:t>
            </a:r>
            <a:r>
              <a:rPr lang="en-US" altLang="zh-CN" sz="2400" dirty="0" err="1" smtClean="0"/>
              <a:t>gensim</a:t>
            </a:r>
            <a:r>
              <a:rPr lang="en-US" altLang="zh-CN" sz="2400" dirty="0" smtClean="0"/>
              <a:t>, …</a:t>
            </a:r>
          </a:p>
          <a:p>
            <a:r>
              <a:rPr lang="en-US" sz="2400" dirty="0" smtClean="0"/>
              <a:t>Take long time to train the model</a:t>
            </a:r>
          </a:p>
          <a:p>
            <a:endParaRPr lang="en-US" sz="2400" dirty="0" smtClean="0"/>
          </a:p>
          <a:p>
            <a:endParaRPr lang="en-US" sz="2400" dirty="0" smtClean="0"/>
          </a:p>
          <a:p>
            <a:endParaRPr lang="en-US" sz="2400" dirty="0"/>
          </a:p>
          <a:p>
            <a:r>
              <a:rPr lang="en-US" sz="2400" dirty="0" smtClean="0"/>
              <a:t>Generate human friendly answers</a:t>
            </a:r>
          </a:p>
          <a:p>
            <a:endParaRPr lang="en-NZ" sz="2400" dirty="0"/>
          </a:p>
        </p:txBody>
      </p:sp>
    </p:spTree>
    <p:extLst>
      <p:ext uri="{BB962C8B-B14F-4D97-AF65-F5344CB8AC3E}">
        <p14:creationId xmlns:p14="http://schemas.microsoft.com/office/powerpoint/2010/main" val="3868417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a:t>
            </a:r>
            <a:endParaRPr lang="en-NZ" dirty="0"/>
          </a:p>
        </p:txBody>
      </p:sp>
      <p:sp>
        <p:nvSpPr>
          <p:cNvPr id="3" name="Content Placeholder 2"/>
          <p:cNvSpPr>
            <a:spLocks noGrp="1"/>
          </p:cNvSpPr>
          <p:nvPr>
            <p:ph idx="1"/>
          </p:nvPr>
        </p:nvSpPr>
        <p:spPr/>
        <p:txBody>
          <a:bodyPr>
            <a:normAutofit/>
          </a:bodyPr>
          <a:lstStyle/>
          <a:p>
            <a:r>
              <a:rPr lang="en-US" altLang="zh-CN" sz="2000" dirty="0" smtClean="0"/>
              <a:t>Massey University </a:t>
            </a:r>
            <a:r>
              <a:rPr lang="en-NZ" sz="2000" dirty="0" smtClean="0"/>
              <a:t>Course </a:t>
            </a:r>
            <a:r>
              <a:rPr lang="en-NZ" sz="2000" dirty="0"/>
              <a:t>158755 </a:t>
            </a:r>
            <a:r>
              <a:rPr lang="en-NZ" sz="2000" dirty="0" smtClean="0"/>
              <a:t>tutorial</a:t>
            </a:r>
          </a:p>
          <a:p>
            <a:r>
              <a:rPr lang="en-NZ" sz="2000" dirty="0" smtClean="0">
                <a:hlinkClick r:id="rId2"/>
              </a:rPr>
              <a:t>https://medium.com/@adityathakker/introduction-to-word2vec-how-it-works-453ab2fb0721</a:t>
            </a:r>
          </a:p>
          <a:p>
            <a:r>
              <a:rPr lang="en-NZ" sz="2000" dirty="0" smtClean="0">
                <a:hlinkClick r:id="rId2"/>
              </a:rPr>
              <a:t>http://scikit-learn.org/stable/auto_examples/manifold/plot_t_sne_perplexity.html</a:t>
            </a:r>
          </a:p>
          <a:p>
            <a:r>
              <a:rPr lang="en-NZ" sz="2000" dirty="0">
                <a:hlinkClick r:id="rId2"/>
              </a:rPr>
              <a:t>https://radimrehurek.com/gensim/similarities/docsim.html</a:t>
            </a:r>
            <a:endParaRPr lang="en-NZ" sz="2000" dirty="0"/>
          </a:p>
          <a:p>
            <a:r>
              <a:rPr lang="en-NZ" sz="2000" dirty="0">
                <a:hlinkClick r:id="rId3"/>
              </a:rPr>
              <a:t>http://seaborn.pydata.org/generated/seaborn.barplot.html</a:t>
            </a:r>
            <a:r>
              <a:rPr lang="en-NZ" sz="2000" dirty="0"/>
              <a:t>  </a:t>
            </a:r>
            <a:endParaRPr lang="en-NZ" sz="2000" dirty="0" smtClean="0"/>
          </a:p>
          <a:p>
            <a:r>
              <a:rPr lang="en-NZ" altLang="zh-CN" sz="2000" dirty="0"/>
              <a:t>Understanding LSTM Networks(</a:t>
            </a:r>
            <a:r>
              <a:rPr kumimoji="1" lang="en-NZ" altLang="zh-CN" sz="2000" dirty="0">
                <a:hlinkClick r:id="rId4"/>
              </a:rPr>
              <a:t>http://colah.github.io/posts/2015-08-Understanding-LSTMs</a:t>
            </a:r>
            <a:r>
              <a:rPr kumimoji="1" lang="en-NZ" altLang="zh-CN" sz="2000" dirty="0" smtClean="0">
                <a:hlinkClick r:id="rId4"/>
              </a:rPr>
              <a:t>/</a:t>
            </a:r>
            <a:r>
              <a:rPr kumimoji="1" lang="en-NZ" altLang="zh-CN" sz="2000" dirty="0" smtClean="0"/>
              <a:t>)</a:t>
            </a:r>
          </a:p>
          <a:p>
            <a:r>
              <a:rPr kumimoji="1" lang="en-NZ" altLang="zh-CN" sz="2000" dirty="0">
                <a:hlinkClick r:id="rId5"/>
              </a:rPr>
              <a:t>https://</a:t>
            </a:r>
            <a:r>
              <a:rPr kumimoji="1" lang="en-NZ" altLang="zh-CN" sz="2000" dirty="0" smtClean="0">
                <a:hlinkClick r:id="rId5"/>
              </a:rPr>
              <a:t>github.com/farizrahman4u/seq2seq</a:t>
            </a:r>
            <a:r>
              <a:rPr kumimoji="1" lang="en-NZ" altLang="zh-CN" sz="2000" dirty="0" smtClean="0"/>
              <a:t> </a:t>
            </a:r>
          </a:p>
          <a:p>
            <a:r>
              <a:rPr lang="en-NZ" altLang="zh-CN" sz="2000" dirty="0"/>
              <a:t>Sequence to Sequence Learning with Neural Networks (http://cn.arxiv.org/pdf/1409.3215.pdf)</a:t>
            </a:r>
            <a:endParaRPr kumimoji="1" lang="zh-CN" altLang="en-US" sz="2000" dirty="0"/>
          </a:p>
          <a:p>
            <a:endParaRPr kumimoji="1" lang="zh-CN" altLang="en-US" sz="2000" dirty="0"/>
          </a:p>
          <a:p>
            <a:endParaRPr kumimoji="1" lang="zh-CN" altLang="en-US" sz="2000" dirty="0"/>
          </a:p>
          <a:p>
            <a:endParaRPr lang="en-NZ" sz="2000" dirty="0"/>
          </a:p>
        </p:txBody>
      </p:sp>
    </p:spTree>
    <p:extLst>
      <p:ext uri="{BB962C8B-B14F-4D97-AF65-F5344CB8AC3E}">
        <p14:creationId xmlns:p14="http://schemas.microsoft.com/office/powerpoint/2010/main" val="61541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What is </a:t>
            </a:r>
            <a:r>
              <a:rPr lang="en-US" altLang="zh-CN" sz="4000" dirty="0" smtClean="0"/>
              <a:t>Question </a:t>
            </a:r>
            <a:r>
              <a:rPr lang="en-US" altLang="zh-CN" sz="4000" dirty="0"/>
              <a:t>Answering System</a:t>
            </a:r>
          </a:p>
        </p:txBody>
      </p:sp>
      <p:sp>
        <p:nvSpPr>
          <p:cNvPr id="4" name="文本框 7"/>
          <p:cNvSpPr txBox="1"/>
          <p:nvPr/>
        </p:nvSpPr>
        <p:spPr>
          <a:xfrm>
            <a:off x="1874346" y="4040764"/>
            <a:ext cx="8192846" cy="1323439"/>
          </a:xfrm>
          <a:prstGeom prst="rect">
            <a:avLst/>
          </a:prstGeom>
          <a:noFill/>
        </p:spPr>
        <p:txBody>
          <a:bodyPr wrap="square" rtlCol="0">
            <a:spAutoFit/>
          </a:bodyPr>
          <a:lstStyle/>
          <a:p>
            <a:pPr marL="171450" indent="-171450">
              <a:buFont typeface="Arial" panose="020B0604020202020204" pitchFamily="34" charset="0"/>
              <a:buChar char="•"/>
            </a:pPr>
            <a:r>
              <a:rPr lang="en-US" altLang="zh-CN" sz="1600" dirty="0">
                <a:solidFill>
                  <a:schemeClr val="tx1">
                    <a:lumMod val="65000"/>
                    <a:lumOff val="35000"/>
                  </a:schemeClr>
                </a:solidFill>
              </a:rPr>
              <a:t>This technology can realize automatic speech recognition (ASR) through deep learning function, which can convert speech into text, and can recognize the intention of text through natural language understanding (NLU) technology</a:t>
            </a:r>
            <a:r>
              <a:rPr lang="en-US" altLang="zh-CN" sz="1600" dirty="0" smtClean="0">
                <a:solidFill>
                  <a:schemeClr val="tx1">
                    <a:lumMod val="65000"/>
                    <a:lumOff val="35000"/>
                  </a:schemeClr>
                </a:solidFill>
              </a:rPr>
              <a:t>.</a:t>
            </a:r>
          </a:p>
          <a:p>
            <a:pPr marL="171450" indent="-171450">
              <a:buFont typeface="Arial" panose="020B0604020202020204" pitchFamily="34" charset="0"/>
              <a:buChar char="•"/>
            </a:pPr>
            <a:r>
              <a:rPr lang="en-US" altLang="zh-CN" sz="1600" dirty="0">
                <a:solidFill>
                  <a:schemeClr val="tx1">
                    <a:lumMod val="65000"/>
                    <a:lumOff val="35000"/>
                  </a:schemeClr>
                </a:solidFill>
              </a:rPr>
              <a:t>Both </a:t>
            </a:r>
            <a:r>
              <a:rPr lang="en-US" altLang="zh-CN" sz="1600" dirty="0" err="1">
                <a:solidFill>
                  <a:schemeClr val="tx1">
                    <a:lumMod val="65000"/>
                    <a:lumOff val="35000"/>
                  </a:schemeClr>
                </a:solidFill>
              </a:rPr>
              <a:t>Allo</a:t>
            </a:r>
            <a:r>
              <a:rPr lang="en-US" altLang="zh-CN" sz="1600" dirty="0">
                <a:solidFill>
                  <a:schemeClr val="tx1">
                    <a:lumMod val="65000"/>
                    <a:lumOff val="35000"/>
                  </a:schemeClr>
                </a:solidFill>
              </a:rPr>
              <a:t> and Amazon are include the processing and classification of natural language texts</a:t>
            </a:r>
          </a:p>
          <a:p>
            <a:endParaRPr lang="en-US" altLang="zh-CN" sz="1600" dirty="0" smtClean="0">
              <a:solidFill>
                <a:schemeClr val="tx1">
                  <a:lumMod val="65000"/>
                  <a:lumOff val="3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988" y="1541218"/>
            <a:ext cx="3048000" cy="1724025"/>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4346" y="1617784"/>
            <a:ext cx="1869831" cy="1869831"/>
          </a:xfrm>
          <a:prstGeom prst="rect">
            <a:avLst/>
          </a:prstGeom>
        </p:spPr>
      </p:pic>
    </p:spTree>
    <p:extLst>
      <p:ext uri="{BB962C8B-B14F-4D97-AF65-F5344CB8AC3E}">
        <p14:creationId xmlns:p14="http://schemas.microsoft.com/office/powerpoint/2010/main" val="165090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4"/>
          <p:cNvSpPr txBox="1"/>
          <p:nvPr/>
        </p:nvSpPr>
        <p:spPr>
          <a:xfrm>
            <a:off x="974906" y="1749444"/>
            <a:ext cx="7580010" cy="2677656"/>
          </a:xfrm>
          <a:prstGeom prst="rect">
            <a:avLst/>
          </a:prstGeom>
          <a:noFill/>
        </p:spPr>
        <p:txBody>
          <a:bodyPr wrap="square" rtlCol="0">
            <a:spAutoFit/>
          </a:bodyPr>
          <a:lstStyle/>
          <a:p>
            <a:r>
              <a:rPr lang="en-US" altLang="zh-CN" sz="2400" dirty="0" smtClean="0"/>
              <a:t>Build a model to answer the customer questions automatically</a:t>
            </a:r>
          </a:p>
          <a:p>
            <a:endParaRPr lang="en-US" altLang="zh-CN" sz="2400" dirty="0" smtClean="0"/>
          </a:p>
          <a:p>
            <a:pPr marL="457200" indent="-457200">
              <a:buFont typeface="+mj-lt"/>
              <a:buAutoNum type="arabicPeriod"/>
            </a:pPr>
            <a:r>
              <a:rPr lang="en-US" altLang="zh-CN" sz="2400" dirty="0" smtClean="0"/>
              <a:t>Answer </a:t>
            </a:r>
            <a:r>
              <a:rPr lang="en-US" altLang="zh-CN" sz="2400" dirty="0"/>
              <a:t>questions based on simple </a:t>
            </a:r>
            <a:r>
              <a:rPr lang="en-US" altLang="zh-CN" sz="2400" dirty="0" smtClean="0"/>
              <a:t>similarities</a:t>
            </a:r>
            <a:endParaRPr lang="en-US" altLang="zh-CN" sz="2400" dirty="0"/>
          </a:p>
          <a:p>
            <a:pPr marL="457200" indent="-457200">
              <a:buFont typeface="+mj-lt"/>
              <a:buAutoNum type="arabicPeriod"/>
            </a:pPr>
            <a:r>
              <a:rPr lang="en-US" altLang="zh-CN" sz="2400" dirty="0" smtClean="0"/>
              <a:t>Build </a:t>
            </a:r>
            <a:r>
              <a:rPr lang="en-US" altLang="zh-CN" sz="2400" dirty="0"/>
              <a:t>Deep Neural Network with </a:t>
            </a:r>
            <a:r>
              <a:rPr lang="en-US" altLang="zh-CN" sz="2400" dirty="0" err="1"/>
              <a:t>Tensorflow</a:t>
            </a:r>
            <a:r>
              <a:rPr lang="en-US" altLang="zh-CN" sz="2400" dirty="0"/>
              <a:t> to generate answer</a:t>
            </a:r>
          </a:p>
          <a:p>
            <a:endParaRPr lang="en-US" altLang="zh-CN" sz="2400" dirty="0" smtClean="0">
              <a:solidFill>
                <a:schemeClr val="bg1"/>
              </a:solidFill>
            </a:endParaRPr>
          </a:p>
        </p:txBody>
      </p:sp>
      <p:sp>
        <p:nvSpPr>
          <p:cNvPr id="9" name="Title 1"/>
          <p:cNvSpPr txBox="1">
            <a:spLocks/>
          </p:cNvSpPr>
          <p:nvPr/>
        </p:nvSpPr>
        <p:spPr>
          <a:xfrm>
            <a:off x="788018" y="647566"/>
            <a:ext cx="6837485" cy="83062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smtClean="0"/>
              <a:t>Our Goal</a:t>
            </a:r>
            <a:endParaRPr lang="en-NZ" sz="4000" dirty="0"/>
          </a:p>
        </p:txBody>
      </p:sp>
    </p:spTree>
    <p:extLst>
      <p:ext uri="{BB962C8B-B14F-4D97-AF65-F5344CB8AC3E}">
        <p14:creationId xmlns:p14="http://schemas.microsoft.com/office/powerpoint/2010/main" val="3315982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20264" y="4018302"/>
            <a:ext cx="6641121" cy="69875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p:cNvSpPr/>
          <p:nvPr/>
        </p:nvSpPr>
        <p:spPr>
          <a:xfrm>
            <a:off x="926125" y="1116073"/>
            <a:ext cx="6635260" cy="29108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 name="Rectangle 3"/>
          <p:cNvSpPr/>
          <p:nvPr/>
        </p:nvSpPr>
        <p:spPr>
          <a:xfrm>
            <a:off x="879232" y="1083187"/>
            <a:ext cx="7517423" cy="3600986"/>
          </a:xfrm>
          <a:prstGeom prst="rect">
            <a:avLst/>
          </a:prstGeom>
        </p:spPr>
        <p:txBody>
          <a:bodyPr wrap="square">
            <a:spAutoFit/>
          </a:bodyPr>
          <a:lstStyle/>
          <a:p>
            <a:r>
              <a:rPr lang="en-NZ" sz="1200" dirty="0" smtClean="0"/>
              <a:t>{ </a:t>
            </a:r>
            <a:r>
              <a:rPr lang="en-NZ" sz="1200" dirty="0" smtClean="0">
                <a:solidFill>
                  <a:srgbClr val="00B050"/>
                </a:solidFill>
              </a:rPr>
              <a:t>'</a:t>
            </a:r>
            <a:r>
              <a:rPr lang="en-NZ" sz="1200" dirty="0" err="1" smtClean="0">
                <a:solidFill>
                  <a:srgbClr val="00B050"/>
                </a:solidFill>
              </a:rPr>
              <a:t>asin</a:t>
            </a:r>
            <a:r>
              <a:rPr lang="en-NZ" sz="1200" dirty="0" smtClean="0">
                <a:solidFill>
                  <a:srgbClr val="00B050"/>
                </a:solidFill>
              </a:rPr>
              <a:t>': 'B0000512IE',   &lt; -- product ID</a:t>
            </a:r>
          </a:p>
          <a:p>
            <a:r>
              <a:rPr lang="en-NZ" sz="1200" dirty="0" smtClean="0"/>
              <a:t>  'questions': [</a:t>
            </a:r>
          </a:p>
          <a:p>
            <a:r>
              <a:rPr lang="en-NZ" sz="1200" dirty="0" smtClean="0"/>
              <a:t>	{</a:t>
            </a:r>
            <a:r>
              <a:rPr lang="en-NZ" sz="1200" dirty="0" smtClean="0">
                <a:solidFill>
                  <a:srgbClr val="7030A0"/>
                </a:solidFill>
              </a:rPr>
              <a:t>'</a:t>
            </a:r>
            <a:r>
              <a:rPr lang="en-NZ" sz="1200" dirty="0" err="1" smtClean="0">
                <a:solidFill>
                  <a:srgbClr val="7030A0"/>
                </a:solidFill>
              </a:rPr>
              <a:t>questionType</a:t>
            </a:r>
            <a:r>
              <a:rPr lang="en-NZ" sz="1200" dirty="0" smtClean="0">
                <a:solidFill>
                  <a:srgbClr val="7030A0"/>
                </a:solidFill>
              </a:rPr>
              <a:t>': 'open-ended',</a:t>
            </a:r>
            <a:r>
              <a:rPr lang="en-NZ" sz="1200" dirty="0" smtClean="0"/>
              <a:t> </a:t>
            </a:r>
          </a:p>
          <a:p>
            <a:r>
              <a:rPr lang="en-NZ" sz="1200" dirty="0" smtClean="0"/>
              <a:t>		</a:t>
            </a:r>
            <a:r>
              <a:rPr lang="en-NZ" sz="1200" dirty="0" smtClean="0">
                <a:solidFill>
                  <a:schemeClr val="bg1">
                    <a:lumMod val="65000"/>
                  </a:schemeClr>
                </a:solidFill>
              </a:rPr>
              <a:t>'</a:t>
            </a:r>
            <a:r>
              <a:rPr lang="en-NZ" sz="1200" dirty="0" err="1" smtClean="0">
                <a:solidFill>
                  <a:schemeClr val="bg1">
                    <a:lumMod val="65000"/>
                  </a:schemeClr>
                </a:solidFill>
              </a:rPr>
              <a:t>askerID</a:t>
            </a:r>
            <a:r>
              <a:rPr lang="en-NZ" sz="1200" dirty="0" smtClean="0">
                <a:solidFill>
                  <a:schemeClr val="bg1">
                    <a:lumMod val="65000"/>
                  </a:schemeClr>
                </a:solidFill>
              </a:rPr>
              <a:t>': u'A39TQ7XW6P36BU', </a:t>
            </a:r>
          </a:p>
          <a:p>
            <a:r>
              <a:rPr lang="en-NZ" sz="1200" dirty="0" smtClean="0">
                <a:solidFill>
                  <a:schemeClr val="bg1">
                    <a:lumMod val="65000"/>
                  </a:schemeClr>
                </a:solidFill>
              </a:rPr>
              <a:t>		'</a:t>
            </a:r>
            <a:r>
              <a:rPr lang="en-NZ" sz="1200" dirty="0" err="1" smtClean="0">
                <a:solidFill>
                  <a:schemeClr val="bg1">
                    <a:lumMod val="65000"/>
                  </a:schemeClr>
                </a:solidFill>
              </a:rPr>
              <a:t>questionTime</a:t>
            </a:r>
            <a:r>
              <a:rPr lang="en-NZ" sz="1200" dirty="0" smtClean="0">
                <a:solidFill>
                  <a:schemeClr val="bg1">
                    <a:lumMod val="65000"/>
                  </a:schemeClr>
                </a:solidFill>
              </a:rPr>
              <a:t>': </a:t>
            </a:r>
            <a:r>
              <a:rPr lang="en-NZ" sz="1200" dirty="0" err="1" smtClean="0">
                <a:solidFill>
                  <a:schemeClr val="bg1">
                    <a:lumMod val="65000"/>
                  </a:schemeClr>
                </a:solidFill>
              </a:rPr>
              <a:t>u'June</a:t>
            </a:r>
            <a:r>
              <a:rPr lang="en-NZ" sz="1200" dirty="0" smtClean="0">
                <a:solidFill>
                  <a:schemeClr val="bg1">
                    <a:lumMod val="65000"/>
                  </a:schemeClr>
                </a:solidFill>
              </a:rPr>
              <a:t> 29, 2014', </a:t>
            </a:r>
          </a:p>
          <a:p>
            <a:r>
              <a:rPr lang="en-NZ" sz="1200" dirty="0" smtClean="0"/>
              <a:t>		</a:t>
            </a:r>
            <a:r>
              <a:rPr lang="en-NZ" sz="1200" dirty="0" smtClean="0">
                <a:solidFill>
                  <a:srgbClr val="FF0000"/>
                </a:solidFill>
              </a:rPr>
              <a:t>'</a:t>
            </a:r>
            <a:r>
              <a:rPr lang="en-NZ" sz="1200" dirty="0" err="1" smtClean="0">
                <a:solidFill>
                  <a:srgbClr val="FF0000"/>
                </a:solidFill>
              </a:rPr>
              <a:t>questionText</a:t>
            </a:r>
            <a:r>
              <a:rPr lang="en-NZ" sz="1200" dirty="0" smtClean="0">
                <a:solidFill>
                  <a:srgbClr val="FF0000"/>
                </a:solidFill>
              </a:rPr>
              <a:t>': </a:t>
            </a:r>
            <a:r>
              <a:rPr lang="en-NZ" sz="1200" dirty="0" err="1" smtClean="0">
                <a:solidFill>
                  <a:srgbClr val="FF0000"/>
                </a:solidFill>
              </a:rPr>
              <a:t>u'Can</a:t>
            </a:r>
            <a:r>
              <a:rPr lang="en-NZ" sz="1200" dirty="0" smtClean="0">
                <a:solidFill>
                  <a:srgbClr val="FF0000"/>
                </a:solidFill>
              </a:rPr>
              <a:t> I use these with Window 8/8.1?', </a:t>
            </a:r>
          </a:p>
          <a:p>
            <a:r>
              <a:rPr lang="en-NZ" sz="1200" dirty="0" smtClean="0"/>
              <a:t>		'answers': [</a:t>
            </a:r>
          </a:p>
          <a:p>
            <a:r>
              <a:rPr lang="en-NZ" sz="1200" dirty="0" smtClean="0"/>
              <a:t>			{</a:t>
            </a:r>
            <a:r>
              <a:rPr lang="en-NZ" sz="1200" dirty="0" smtClean="0">
                <a:solidFill>
                  <a:srgbClr val="0000FF"/>
                </a:solidFill>
              </a:rPr>
              <a:t>'</a:t>
            </a:r>
            <a:r>
              <a:rPr lang="en-NZ" sz="1200" dirty="0" err="1" smtClean="0">
                <a:solidFill>
                  <a:srgbClr val="0000FF"/>
                </a:solidFill>
              </a:rPr>
              <a:t>answerText</a:t>
            </a:r>
            <a:r>
              <a:rPr lang="en-NZ" sz="1200" dirty="0" smtClean="0">
                <a:solidFill>
                  <a:srgbClr val="0000FF"/>
                </a:solidFill>
              </a:rPr>
              <a:t>': </a:t>
            </a:r>
            <a:r>
              <a:rPr lang="en-NZ" sz="1200" dirty="0" err="1" smtClean="0">
                <a:solidFill>
                  <a:srgbClr val="0000FF"/>
                </a:solidFill>
              </a:rPr>
              <a:t>u"Yes</a:t>
            </a:r>
            <a:r>
              <a:rPr lang="en-NZ" sz="1200" dirty="0" smtClean="0">
                <a:solidFill>
                  <a:srgbClr val="0000FF"/>
                </a:solidFill>
              </a:rPr>
              <a:t>, you will need to go to their website ...", </a:t>
            </a:r>
          </a:p>
          <a:p>
            <a:r>
              <a:rPr lang="en-NZ" sz="1200" dirty="0" smtClean="0"/>
              <a:t>				</a:t>
            </a:r>
            <a:r>
              <a:rPr lang="en-NZ" sz="1200" dirty="0" smtClean="0">
                <a:solidFill>
                  <a:schemeClr val="bg1">
                    <a:lumMod val="65000"/>
                  </a:schemeClr>
                </a:solidFill>
              </a:rPr>
              <a:t>'</a:t>
            </a:r>
            <a:r>
              <a:rPr lang="en-NZ" sz="1200" dirty="0" err="1" smtClean="0">
                <a:solidFill>
                  <a:schemeClr val="bg1">
                    <a:lumMod val="65000"/>
                  </a:schemeClr>
                </a:solidFill>
              </a:rPr>
              <a:t>answererID</a:t>
            </a:r>
            <a:r>
              <a:rPr lang="en-NZ" sz="1200" dirty="0" smtClean="0">
                <a:solidFill>
                  <a:schemeClr val="bg1">
                    <a:lumMod val="65000"/>
                  </a:schemeClr>
                </a:solidFill>
              </a:rPr>
              <a:t>': u'AH14F9TYDABNH', </a:t>
            </a:r>
          </a:p>
          <a:p>
            <a:r>
              <a:rPr lang="en-NZ" sz="1200" dirty="0" smtClean="0">
                <a:solidFill>
                  <a:schemeClr val="bg1">
                    <a:lumMod val="65000"/>
                  </a:schemeClr>
                </a:solidFill>
              </a:rPr>
              <a:t>				'</a:t>
            </a:r>
            <a:r>
              <a:rPr lang="en-NZ" sz="1200" dirty="0" err="1" smtClean="0">
                <a:solidFill>
                  <a:schemeClr val="bg1">
                    <a:lumMod val="65000"/>
                  </a:schemeClr>
                </a:solidFill>
              </a:rPr>
              <a:t>answerTime</a:t>
            </a:r>
            <a:r>
              <a:rPr lang="en-NZ" sz="1200" dirty="0" smtClean="0">
                <a:solidFill>
                  <a:schemeClr val="bg1">
                    <a:lumMod val="65000"/>
                  </a:schemeClr>
                </a:solidFill>
              </a:rPr>
              <a:t>': </a:t>
            </a:r>
            <a:r>
              <a:rPr lang="en-NZ" sz="1200" dirty="0" err="1" smtClean="0">
                <a:solidFill>
                  <a:schemeClr val="bg1">
                    <a:lumMod val="65000"/>
                  </a:schemeClr>
                </a:solidFill>
              </a:rPr>
              <a:t>u'June</a:t>
            </a:r>
            <a:r>
              <a:rPr lang="en-NZ" sz="1200" dirty="0" smtClean="0">
                <a:solidFill>
                  <a:schemeClr val="bg1">
                    <a:lumMod val="65000"/>
                  </a:schemeClr>
                </a:solidFill>
              </a:rPr>
              <a:t> 29, 2014', </a:t>
            </a:r>
          </a:p>
          <a:p>
            <a:r>
              <a:rPr lang="en-NZ" sz="1200" dirty="0" smtClean="0"/>
              <a:t>				</a:t>
            </a:r>
            <a:r>
              <a:rPr lang="en-NZ" sz="1200" dirty="0" smtClean="0">
                <a:solidFill>
                  <a:srgbClr val="FF00FF"/>
                </a:solidFill>
              </a:rPr>
              <a:t>'helpful': [2, 2]</a:t>
            </a:r>
            <a:r>
              <a:rPr lang="en-NZ" sz="1200" dirty="0" smtClean="0"/>
              <a:t>}, </a:t>
            </a:r>
          </a:p>
          <a:p>
            <a:r>
              <a:rPr lang="en-NZ" sz="1200" dirty="0" smtClean="0"/>
              <a:t>			{'</a:t>
            </a:r>
            <a:r>
              <a:rPr lang="en-NZ" sz="1200" dirty="0" err="1" smtClean="0"/>
              <a:t>answerText</a:t>
            </a:r>
            <a:r>
              <a:rPr lang="en-NZ" sz="1200" dirty="0" smtClean="0"/>
              <a:t>': ...}, </a:t>
            </a:r>
          </a:p>
          <a:p>
            <a:r>
              <a:rPr lang="en-NZ" sz="1200" dirty="0" smtClean="0"/>
              <a:t>			{'</a:t>
            </a:r>
            <a:r>
              <a:rPr lang="en-NZ" sz="1200" dirty="0" err="1" smtClean="0"/>
              <a:t>answerText</a:t>
            </a:r>
            <a:r>
              <a:rPr lang="en-NZ" sz="1200" dirty="0" smtClean="0"/>
              <a:t>': ...} ]</a:t>
            </a:r>
          </a:p>
          <a:p>
            <a:r>
              <a:rPr lang="en-NZ" sz="1200" dirty="0" smtClean="0"/>
              <a:t>	{'</a:t>
            </a:r>
            <a:r>
              <a:rPr lang="en-NZ" sz="1200" dirty="0" err="1" smtClean="0"/>
              <a:t>questionType</a:t>
            </a:r>
            <a:r>
              <a:rPr lang="en-NZ" sz="1200" dirty="0" smtClean="0"/>
              <a:t>': ...}, </a:t>
            </a:r>
          </a:p>
          <a:p>
            <a:r>
              <a:rPr lang="en-NZ" sz="1200" dirty="0" smtClean="0"/>
              <a:t>	{'</a:t>
            </a:r>
            <a:r>
              <a:rPr lang="en-NZ" sz="1200" dirty="0" err="1" smtClean="0"/>
              <a:t>questionType</a:t>
            </a:r>
            <a:r>
              <a:rPr lang="en-NZ" sz="1200" dirty="0" smtClean="0"/>
              <a:t>': ...} ]</a:t>
            </a:r>
          </a:p>
          <a:p>
            <a:r>
              <a:rPr lang="en-NZ" sz="1200" dirty="0" smtClean="0"/>
              <a:t>}</a:t>
            </a:r>
          </a:p>
          <a:p>
            <a:r>
              <a:rPr lang="en-NZ" sz="1200" dirty="0" smtClean="0"/>
              <a:t>{ </a:t>
            </a:r>
            <a:r>
              <a:rPr lang="en-NZ" sz="1200" dirty="0">
                <a:solidFill>
                  <a:srgbClr val="00B050"/>
                </a:solidFill>
              </a:rPr>
              <a:t>'</a:t>
            </a:r>
            <a:r>
              <a:rPr lang="en-NZ" sz="1200" dirty="0" err="1">
                <a:solidFill>
                  <a:srgbClr val="00B050"/>
                </a:solidFill>
              </a:rPr>
              <a:t>asin</a:t>
            </a:r>
            <a:r>
              <a:rPr lang="en-NZ" sz="1200" dirty="0">
                <a:solidFill>
                  <a:srgbClr val="00B050"/>
                </a:solidFill>
              </a:rPr>
              <a:t>': 'B0000512IE', </a:t>
            </a:r>
          </a:p>
          <a:p>
            <a:r>
              <a:rPr lang="en-NZ" sz="1200" dirty="0" smtClean="0"/>
              <a:t> 'questions': …</a:t>
            </a:r>
          </a:p>
          <a:p>
            <a:r>
              <a:rPr lang="en-US" sz="1200" dirty="0"/>
              <a:t>}</a:t>
            </a:r>
            <a:endParaRPr lang="en-NZ" sz="1200" dirty="0"/>
          </a:p>
        </p:txBody>
      </p:sp>
      <p:sp>
        <p:nvSpPr>
          <p:cNvPr id="2" name="Title 1"/>
          <p:cNvSpPr>
            <a:spLocks noGrp="1"/>
          </p:cNvSpPr>
          <p:nvPr>
            <p:ph type="title"/>
          </p:nvPr>
        </p:nvSpPr>
        <p:spPr>
          <a:xfrm>
            <a:off x="838200" y="365125"/>
            <a:ext cx="6837485" cy="830629"/>
          </a:xfrm>
        </p:spPr>
        <p:txBody>
          <a:bodyPr>
            <a:normAutofit/>
          </a:bodyPr>
          <a:lstStyle/>
          <a:p>
            <a:r>
              <a:rPr lang="en-US" sz="4000" dirty="0" smtClean="0"/>
              <a:t>Raw Data Sample</a:t>
            </a:r>
            <a:endParaRPr lang="en-NZ" sz="4000" dirty="0"/>
          </a:p>
        </p:txBody>
      </p:sp>
      <p:pic>
        <p:nvPicPr>
          <p:cNvPr id="8" name="Picture 7"/>
          <p:cNvPicPr>
            <a:picLocks noChangeAspect="1"/>
          </p:cNvPicPr>
          <p:nvPr/>
        </p:nvPicPr>
        <p:blipFill>
          <a:blip r:embed="rId2"/>
          <a:stretch>
            <a:fillRect/>
          </a:stretch>
        </p:blipFill>
        <p:spPr>
          <a:xfrm>
            <a:off x="3694968" y="4747579"/>
            <a:ext cx="7943850" cy="1581150"/>
          </a:xfrm>
          <a:prstGeom prst="rect">
            <a:avLst/>
          </a:prstGeom>
        </p:spPr>
      </p:pic>
      <p:cxnSp>
        <p:nvCxnSpPr>
          <p:cNvPr id="17" name="Straight Connector 16"/>
          <p:cNvCxnSpPr/>
          <p:nvPr/>
        </p:nvCxnSpPr>
        <p:spPr>
          <a:xfrm flipH="1">
            <a:off x="465992" y="1600200"/>
            <a:ext cx="13540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86862" y="3596054"/>
            <a:ext cx="1459523" cy="1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54977" y="3824654"/>
            <a:ext cx="1591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65992" y="1600200"/>
            <a:ext cx="0" cy="349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65992" y="5090746"/>
            <a:ext cx="3237768" cy="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72208" y="3608179"/>
            <a:ext cx="2930" cy="1732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72208" y="5340447"/>
            <a:ext cx="3331552" cy="8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7392" y="3815862"/>
            <a:ext cx="17585" cy="1783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8" idx="1"/>
          </p:cNvCxnSpPr>
          <p:nvPr/>
        </p:nvCxnSpPr>
        <p:spPr>
          <a:xfrm flipV="1">
            <a:off x="246185" y="5538154"/>
            <a:ext cx="3448783" cy="4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737232" y="4331284"/>
            <a:ext cx="2332690" cy="307777"/>
          </a:xfrm>
          <a:prstGeom prst="rect">
            <a:avLst/>
          </a:prstGeom>
        </p:spPr>
        <p:txBody>
          <a:bodyPr wrap="none">
            <a:spAutoFit/>
          </a:bodyPr>
          <a:lstStyle/>
          <a:p>
            <a:r>
              <a:rPr lang="en-NZ" sz="1400" b="1" dirty="0" smtClean="0">
                <a:solidFill>
                  <a:srgbClr val="000000"/>
                </a:solidFill>
                <a:latin typeface="Courier New" panose="02070309020205020404" pitchFamily="49" charset="0"/>
              </a:rPr>
              <a:t>Total 7744 questions</a:t>
            </a:r>
            <a:endParaRPr lang="en-NZ" sz="1400" b="1" dirty="0"/>
          </a:p>
        </p:txBody>
      </p:sp>
      <p:sp>
        <p:nvSpPr>
          <p:cNvPr id="50" name="Rectangle 49"/>
          <p:cNvSpPr/>
          <p:nvPr/>
        </p:nvSpPr>
        <p:spPr>
          <a:xfrm>
            <a:off x="5855577" y="432930"/>
            <a:ext cx="6096000" cy="584775"/>
          </a:xfrm>
          <a:prstGeom prst="rect">
            <a:avLst/>
          </a:prstGeom>
        </p:spPr>
        <p:txBody>
          <a:bodyPr>
            <a:spAutoFit/>
          </a:bodyPr>
          <a:lstStyle/>
          <a:p>
            <a:r>
              <a:rPr lang="en-NZ" sz="1600" dirty="0" smtClean="0"/>
              <a:t>Amazon video game Q&amp;A </a:t>
            </a:r>
            <a:r>
              <a:rPr lang="en-NZ" sz="1600" dirty="0" smtClean="0">
                <a:hlinkClick r:id="rId3"/>
              </a:rPr>
              <a:t>http://jmcauley.ucsd.edu/data/amazon/qa/qa_Video_Games.json.gz</a:t>
            </a:r>
            <a:r>
              <a:rPr lang="en-NZ" sz="1600" dirty="0" smtClean="0"/>
              <a:t> </a:t>
            </a:r>
            <a:endParaRPr lang="en-NZ" sz="1600" dirty="0"/>
          </a:p>
        </p:txBody>
      </p:sp>
      <p:cxnSp>
        <p:nvCxnSpPr>
          <p:cNvPr id="52" name="Straight Connector 51"/>
          <p:cNvCxnSpPr/>
          <p:nvPr/>
        </p:nvCxnSpPr>
        <p:spPr>
          <a:xfrm flipH="1" flipV="1">
            <a:off x="465992" y="1600200"/>
            <a:ext cx="4149970" cy="14331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83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Look into Questions / Answers</a:t>
            </a:r>
            <a:endParaRPr lang="en-NZ" sz="4000" dirty="0"/>
          </a:p>
        </p:txBody>
      </p:sp>
      <p:pic>
        <p:nvPicPr>
          <p:cNvPr id="4" name="Picture 3"/>
          <p:cNvPicPr>
            <a:picLocks noChangeAspect="1"/>
          </p:cNvPicPr>
          <p:nvPr/>
        </p:nvPicPr>
        <p:blipFill>
          <a:blip r:embed="rId2"/>
          <a:stretch>
            <a:fillRect/>
          </a:stretch>
        </p:blipFill>
        <p:spPr>
          <a:xfrm>
            <a:off x="723899" y="1514842"/>
            <a:ext cx="5131777" cy="2613259"/>
          </a:xfrm>
          <a:prstGeom prst="rect">
            <a:avLst/>
          </a:prstGeom>
        </p:spPr>
      </p:pic>
      <p:pic>
        <p:nvPicPr>
          <p:cNvPr id="6" name="Picture 5"/>
          <p:cNvPicPr>
            <a:picLocks noChangeAspect="1"/>
          </p:cNvPicPr>
          <p:nvPr/>
        </p:nvPicPr>
        <p:blipFill>
          <a:blip r:embed="rId3"/>
          <a:stretch>
            <a:fillRect/>
          </a:stretch>
        </p:blipFill>
        <p:spPr>
          <a:xfrm>
            <a:off x="870440" y="4128101"/>
            <a:ext cx="8932984" cy="2412923"/>
          </a:xfrm>
          <a:prstGeom prst="rect">
            <a:avLst/>
          </a:prstGeom>
        </p:spPr>
      </p:pic>
      <p:sp>
        <p:nvSpPr>
          <p:cNvPr id="7" name="Rectangle 6"/>
          <p:cNvSpPr/>
          <p:nvPr/>
        </p:nvSpPr>
        <p:spPr>
          <a:xfrm>
            <a:off x="9870832" y="4587297"/>
            <a:ext cx="1752600" cy="1015663"/>
          </a:xfrm>
          <a:prstGeom prst="rect">
            <a:avLst/>
          </a:prstGeom>
        </p:spPr>
        <p:txBody>
          <a:bodyPr wrap="square">
            <a:spAutoFit/>
          </a:bodyPr>
          <a:lstStyle/>
          <a:p>
            <a:r>
              <a:rPr lang="en-US" sz="1200" b="1" i="0" u="none" strike="noStrike" dirty="0" smtClean="0">
                <a:solidFill>
                  <a:srgbClr val="000000"/>
                </a:solidFill>
                <a:effectLst/>
                <a:latin typeface="Courier New" panose="02070309020205020404" pitchFamily="49" charset="0"/>
              </a:rPr>
              <a:t>Question </a:t>
            </a:r>
            <a:r>
              <a:rPr lang="en-US" altLang="zh-CN" sz="1200" b="1" i="0" u="none" strike="noStrike" dirty="0" smtClean="0">
                <a:solidFill>
                  <a:srgbClr val="000000"/>
                </a:solidFill>
                <a:effectLst/>
                <a:latin typeface="Courier New" panose="02070309020205020404" pitchFamily="49" charset="0"/>
              </a:rPr>
              <a:t>length:</a:t>
            </a:r>
            <a:endParaRPr lang="en-NZ" sz="1200" b="1" i="0" u="none" strike="noStrike" dirty="0" smtClean="0">
              <a:solidFill>
                <a:srgbClr val="000000"/>
              </a:solidFill>
              <a:effectLst/>
              <a:latin typeface="Courier New" panose="02070309020205020404" pitchFamily="49" charset="0"/>
            </a:endParaRPr>
          </a:p>
          <a:p>
            <a:r>
              <a:rPr lang="en-NZ" sz="1200" b="1" i="0" u="none" strike="noStrike" dirty="0" smtClean="0">
                <a:solidFill>
                  <a:srgbClr val="000000"/>
                </a:solidFill>
                <a:effectLst/>
                <a:latin typeface="Courier New" panose="02070309020205020404" pitchFamily="49" charset="0"/>
              </a:rPr>
              <a:t>90 &gt; 200</a:t>
            </a:r>
          </a:p>
          <a:p>
            <a:r>
              <a:rPr lang="en-US" sz="1200" b="1" dirty="0" smtClean="0">
                <a:solidFill>
                  <a:srgbClr val="000000"/>
                </a:solidFill>
                <a:latin typeface="Courier New" panose="02070309020205020404" pitchFamily="49" charset="0"/>
              </a:rPr>
              <a:t>Answer length:</a:t>
            </a:r>
            <a:endParaRPr lang="en-NZ" sz="1200" b="1" i="0" u="none" strike="noStrike" dirty="0" smtClean="0">
              <a:solidFill>
                <a:srgbClr val="000000"/>
              </a:solidFill>
              <a:effectLst/>
              <a:latin typeface="Courier New" panose="02070309020205020404" pitchFamily="49" charset="0"/>
            </a:endParaRPr>
          </a:p>
          <a:p>
            <a:r>
              <a:rPr lang="en-NZ" sz="1200" b="1" i="0" u="none" strike="noStrike" dirty="0" smtClean="0">
                <a:solidFill>
                  <a:srgbClr val="000000"/>
                </a:solidFill>
                <a:effectLst/>
                <a:latin typeface="Courier New" panose="02070309020205020404" pitchFamily="49" charset="0"/>
              </a:rPr>
              <a:t>289 </a:t>
            </a:r>
            <a:r>
              <a:rPr lang="en-US" sz="1200" b="1" dirty="0">
                <a:solidFill>
                  <a:srgbClr val="000000"/>
                </a:solidFill>
                <a:latin typeface="Courier New" panose="02070309020205020404" pitchFamily="49" charset="0"/>
              </a:rPr>
              <a:t>&gt;</a:t>
            </a:r>
            <a:r>
              <a:rPr lang="en-NZ" sz="1200" b="1" i="0" u="none" strike="noStrike" dirty="0" smtClean="0">
                <a:solidFill>
                  <a:srgbClr val="000000"/>
                </a:solidFill>
                <a:effectLst/>
                <a:latin typeface="Courier New" panose="02070309020205020404" pitchFamily="49" charset="0"/>
              </a:rPr>
              <a:t> 500</a:t>
            </a:r>
          </a:p>
          <a:p>
            <a:r>
              <a:rPr lang="en-NZ" sz="1200" b="1" i="0" u="none" strike="noStrike" dirty="0" smtClean="0">
                <a:solidFill>
                  <a:srgbClr val="000000"/>
                </a:solidFill>
                <a:effectLst/>
                <a:latin typeface="Courier New" panose="02070309020205020404" pitchFamily="49" charset="0"/>
              </a:rPr>
              <a:t>116 &gt; 2000</a:t>
            </a:r>
            <a:endParaRPr lang="en-NZ" sz="1200" b="1" dirty="0"/>
          </a:p>
        </p:txBody>
      </p:sp>
      <p:pic>
        <p:nvPicPr>
          <p:cNvPr id="8" name="Picture 7"/>
          <p:cNvPicPr>
            <a:picLocks noChangeAspect="1"/>
          </p:cNvPicPr>
          <p:nvPr/>
        </p:nvPicPr>
        <p:blipFill>
          <a:blip r:embed="rId4"/>
          <a:stretch>
            <a:fillRect/>
          </a:stretch>
        </p:blipFill>
        <p:spPr>
          <a:xfrm>
            <a:off x="5758962" y="1405523"/>
            <a:ext cx="5965179" cy="2689220"/>
          </a:xfrm>
          <a:prstGeom prst="rect">
            <a:avLst/>
          </a:prstGeom>
        </p:spPr>
      </p:pic>
    </p:spTree>
    <p:extLst>
      <p:ext uri="{BB962C8B-B14F-4D97-AF65-F5344CB8AC3E}">
        <p14:creationId xmlns:p14="http://schemas.microsoft.com/office/powerpoint/2010/main" val="399343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Helpfulness of the Long Answers</a:t>
            </a:r>
            <a:endParaRPr lang="en-NZ" sz="4000" dirty="0"/>
          </a:p>
        </p:txBody>
      </p:sp>
      <p:pic>
        <p:nvPicPr>
          <p:cNvPr id="4" name="Picture 3"/>
          <p:cNvPicPr>
            <a:picLocks noChangeAspect="1"/>
          </p:cNvPicPr>
          <p:nvPr/>
        </p:nvPicPr>
        <p:blipFill>
          <a:blip r:embed="rId2"/>
          <a:stretch>
            <a:fillRect/>
          </a:stretch>
        </p:blipFill>
        <p:spPr>
          <a:xfrm>
            <a:off x="838200" y="1657779"/>
            <a:ext cx="5707714" cy="3125236"/>
          </a:xfrm>
          <a:prstGeom prst="rect">
            <a:avLst/>
          </a:prstGeom>
        </p:spPr>
      </p:pic>
      <p:sp>
        <p:nvSpPr>
          <p:cNvPr id="5" name="Rectangle 4"/>
          <p:cNvSpPr/>
          <p:nvPr/>
        </p:nvSpPr>
        <p:spPr>
          <a:xfrm>
            <a:off x="6606321" y="1874912"/>
            <a:ext cx="4117732" cy="1169551"/>
          </a:xfrm>
          <a:prstGeom prst="rect">
            <a:avLst/>
          </a:prstGeom>
        </p:spPr>
        <p:txBody>
          <a:bodyPr wrap="square">
            <a:spAutoFit/>
          </a:bodyPr>
          <a:lstStyle/>
          <a:p>
            <a:pPr marL="285750" indent="-285750">
              <a:buFont typeface="Arial" panose="020B0604020202020204" pitchFamily="34" charset="0"/>
              <a:buChar char="•"/>
            </a:pPr>
            <a:r>
              <a:rPr lang="en-NZ" sz="1400" b="0" i="0" u="none" strike="noStrike" dirty="0" smtClean="0">
                <a:solidFill>
                  <a:srgbClr val="000000"/>
                </a:solidFill>
                <a:effectLst/>
                <a:latin typeface="Helvetica Neue"/>
              </a:rPr>
              <a:t>Since most of them are very helpful, we can give each of them a concise summary for user's quick reference.</a:t>
            </a:r>
          </a:p>
          <a:p>
            <a:pPr marL="285750" indent="-285750">
              <a:buFont typeface="Arial" panose="020B0604020202020204" pitchFamily="34" charset="0"/>
              <a:buChar char="•"/>
            </a:pPr>
            <a:r>
              <a:rPr lang="en-US" sz="1400" dirty="0" smtClean="0">
                <a:solidFill>
                  <a:srgbClr val="000000"/>
                </a:solidFill>
                <a:latin typeface="Helvetica Neue"/>
              </a:rPr>
              <a:t>Summarize the answer and show the top 1 sentence</a:t>
            </a:r>
            <a:endParaRPr lang="en-NZ" sz="1400" dirty="0"/>
          </a:p>
        </p:txBody>
      </p:sp>
      <p:pic>
        <p:nvPicPr>
          <p:cNvPr id="7" name="Picture 6"/>
          <p:cNvPicPr>
            <a:picLocks noChangeAspect="1"/>
          </p:cNvPicPr>
          <p:nvPr/>
        </p:nvPicPr>
        <p:blipFill>
          <a:blip r:embed="rId3"/>
          <a:stretch>
            <a:fillRect/>
          </a:stretch>
        </p:blipFill>
        <p:spPr>
          <a:xfrm>
            <a:off x="6694244" y="3319097"/>
            <a:ext cx="5403972" cy="2673110"/>
          </a:xfrm>
          <a:prstGeom prst="rect">
            <a:avLst/>
          </a:prstGeom>
        </p:spPr>
      </p:pic>
    </p:spTree>
    <p:extLst>
      <p:ext uri="{BB962C8B-B14F-4D97-AF65-F5344CB8AC3E}">
        <p14:creationId xmlns:p14="http://schemas.microsoft.com/office/powerpoint/2010/main" val="236853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000" dirty="0"/>
              <a:t>Sentiment </a:t>
            </a:r>
            <a:r>
              <a:rPr lang="en-NZ" sz="4000" dirty="0" smtClean="0"/>
              <a:t>Analysis</a:t>
            </a:r>
            <a:endParaRPr lang="en-NZ" sz="4000" dirty="0"/>
          </a:p>
        </p:txBody>
      </p:sp>
      <p:pic>
        <p:nvPicPr>
          <p:cNvPr id="4" name="Picture 3"/>
          <p:cNvPicPr>
            <a:picLocks noChangeAspect="1"/>
          </p:cNvPicPr>
          <p:nvPr/>
        </p:nvPicPr>
        <p:blipFill>
          <a:blip r:embed="rId3"/>
          <a:stretch>
            <a:fillRect/>
          </a:stretch>
        </p:blipFill>
        <p:spPr>
          <a:xfrm>
            <a:off x="1066068" y="1534990"/>
            <a:ext cx="9326440" cy="3337314"/>
          </a:xfrm>
          <a:prstGeom prst="rect">
            <a:avLst/>
          </a:prstGeom>
        </p:spPr>
      </p:pic>
      <p:sp>
        <p:nvSpPr>
          <p:cNvPr id="5" name="Rectangle 4"/>
          <p:cNvSpPr/>
          <p:nvPr/>
        </p:nvSpPr>
        <p:spPr>
          <a:xfrm>
            <a:off x="1280745" y="5189612"/>
            <a:ext cx="8575431" cy="738664"/>
          </a:xfrm>
          <a:prstGeom prst="rect">
            <a:avLst/>
          </a:prstGeom>
        </p:spPr>
        <p:txBody>
          <a:bodyPr wrap="square">
            <a:spAutoFit/>
          </a:bodyPr>
          <a:lstStyle/>
          <a:p>
            <a:pPr marL="285750" indent="-285750">
              <a:buFont typeface="Arial" panose="020B0604020202020204" pitchFamily="34" charset="0"/>
              <a:buChar char="•"/>
            </a:pPr>
            <a:r>
              <a:rPr lang="en-NZ" sz="1400" b="1" i="0" u="none" strike="noStrike" dirty="0" smtClean="0">
                <a:solidFill>
                  <a:srgbClr val="000000"/>
                </a:solidFill>
                <a:effectLst/>
                <a:latin typeface="Courier New" panose="02070309020205020404" pitchFamily="49" charset="0"/>
              </a:rPr>
              <a:t>Questions and answers have the similar distributions</a:t>
            </a:r>
          </a:p>
          <a:p>
            <a:pPr marL="285750" indent="-285750">
              <a:buFont typeface="Arial" panose="020B0604020202020204" pitchFamily="34" charset="0"/>
              <a:buChar char="•"/>
            </a:pPr>
            <a:r>
              <a:rPr lang="en-US" sz="1400" b="1" dirty="0" smtClean="0">
                <a:solidFill>
                  <a:srgbClr val="000000"/>
                </a:solidFill>
                <a:latin typeface="Courier New" panose="02070309020205020404" pitchFamily="49" charset="0"/>
              </a:rPr>
              <a:t>Pay attention to the peak at the right end, annoying or amazing products or usage?</a:t>
            </a:r>
            <a:endParaRPr lang="en-NZ" sz="1400" b="1" dirty="0"/>
          </a:p>
        </p:txBody>
      </p:sp>
    </p:spTree>
    <p:extLst>
      <p:ext uri="{BB962C8B-B14F-4D97-AF65-F5344CB8AC3E}">
        <p14:creationId xmlns:p14="http://schemas.microsoft.com/office/powerpoint/2010/main" val="202903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629747" y="4138610"/>
            <a:ext cx="5331437" cy="2433029"/>
          </a:xfrm>
          <a:prstGeom prst="rect">
            <a:avLst/>
          </a:prstGeom>
        </p:spPr>
      </p:pic>
      <p:sp>
        <p:nvSpPr>
          <p:cNvPr id="2" name="Title 1"/>
          <p:cNvSpPr>
            <a:spLocks noGrp="1"/>
          </p:cNvSpPr>
          <p:nvPr>
            <p:ph type="title"/>
          </p:nvPr>
        </p:nvSpPr>
        <p:spPr>
          <a:xfrm>
            <a:off x="838200" y="365126"/>
            <a:ext cx="9413631" cy="1032852"/>
          </a:xfrm>
        </p:spPr>
        <p:txBody>
          <a:bodyPr>
            <a:normAutofit/>
          </a:bodyPr>
          <a:lstStyle/>
          <a:p>
            <a:r>
              <a:rPr lang="en-NZ" sz="4000" dirty="0"/>
              <a:t>Naive way </a:t>
            </a:r>
            <a:r>
              <a:rPr lang="en-NZ" sz="4000" dirty="0" smtClean="0"/>
              <a:t>– Question Similarities</a:t>
            </a:r>
            <a:endParaRPr lang="en-NZ" sz="4000" dirty="0"/>
          </a:p>
        </p:txBody>
      </p:sp>
      <p:sp>
        <p:nvSpPr>
          <p:cNvPr id="3" name="Content Placeholder 2"/>
          <p:cNvSpPr>
            <a:spLocks noGrp="1"/>
          </p:cNvSpPr>
          <p:nvPr>
            <p:ph idx="1"/>
          </p:nvPr>
        </p:nvSpPr>
        <p:spPr>
          <a:xfrm>
            <a:off x="838200" y="1421788"/>
            <a:ext cx="5360377" cy="2716822"/>
          </a:xfrm>
        </p:spPr>
        <p:txBody>
          <a:bodyPr>
            <a:normAutofit/>
          </a:bodyPr>
          <a:lstStyle/>
          <a:p>
            <a:pPr marL="0" indent="0">
              <a:buNone/>
            </a:pPr>
            <a:r>
              <a:rPr lang="en-NZ" sz="1600" dirty="0"/>
              <a:t>Intuitively, if a user asks a question that has been answered, we can simply return the answer. Generally, </a:t>
            </a:r>
            <a:r>
              <a:rPr lang="en-NZ" sz="1600" dirty="0" smtClean="0"/>
              <a:t>return the answer to the most ‘similar’</a:t>
            </a:r>
          </a:p>
          <a:p>
            <a:pPr lvl="1"/>
            <a:r>
              <a:rPr lang="en-US" altLang="zh-CN" sz="1400" dirty="0" smtClean="0"/>
              <a:t>User only posts questions under a specific product, say </a:t>
            </a:r>
            <a:r>
              <a:rPr lang="zh-CN" altLang="en-US" sz="1400" dirty="0" smtClean="0"/>
              <a:t>‘</a:t>
            </a:r>
            <a:r>
              <a:rPr lang="en-NZ" altLang="zh-CN" sz="1400" dirty="0" smtClean="0"/>
              <a:t>B0000512IE</a:t>
            </a:r>
            <a:r>
              <a:rPr lang="zh-CN" altLang="en-US" sz="1400" dirty="0" smtClean="0"/>
              <a:t>’</a:t>
            </a:r>
            <a:endParaRPr lang="en-US" altLang="zh-CN" sz="1400" dirty="0" smtClean="0"/>
          </a:p>
          <a:p>
            <a:pPr lvl="1"/>
            <a:r>
              <a:rPr lang="en-US" sz="1400" dirty="0" smtClean="0"/>
              <a:t>Set up a corpus with all questions of this product </a:t>
            </a:r>
          </a:p>
          <a:p>
            <a:pPr marL="457200" lvl="1" indent="0">
              <a:buNone/>
            </a:pPr>
            <a:r>
              <a:rPr lang="en-US" sz="1400" dirty="0"/>
              <a:t>	</a:t>
            </a:r>
            <a:r>
              <a:rPr lang="en-NZ" sz="1200" dirty="0" smtClean="0">
                <a:solidFill>
                  <a:srgbClr val="00B050"/>
                </a:solidFill>
                <a:latin typeface="Ebrima" panose="02000000000000000000" pitchFamily="2" charset="0"/>
                <a:ea typeface="Ebrima" panose="02000000000000000000" pitchFamily="2" charset="0"/>
                <a:cs typeface="Ebrima" panose="02000000000000000000" pitchFamily="2" charset="0"/>
              </a:rPr>
              <a:t>corpus = [dictionary.doc2bow(text) for text in </a:t>
            </a:r>
            <a:r>
              <a:rPr lang="en-NZ" sz="1200" dirty="0" err="1" smtClean="0">
                <a:solidFill>
                  <a:srgbClr val="00B050"/>
                </a:solidFill>
                <a:latin typeface="Ebrima" panose="02000000000000000000" pitchFamily="2" charset="0"/>
                <a:ea typeface="Ebrima" panose="02000000000000000000" pitchFamily="2" charset="0"/>
                <a:cs typeface="Ebrima" panose="02000000000000000000" pitchFamily="2" charset="0"/>
              </a:rPr>
              <a:t>q_base</a:t>
            </a:r>
            <a:r>
              <a:rPr lang="en-NZ" sz="1200" dirty="0" smtClean="0">
                <a:solidFill>
                  <a:srgbClr val="00B050"/>
                </a:solidFill>
                <a:latin typeface="Ebrima" panose="02000000000000000000" pitchFamily="2" charset="0"/>
                <a:ea typeface="Ebrima" panose="02000000000000000000" pitchFamily="2" charset="0"/>
                <a:cs typeface="Ebrima" panose="02000000000000000000" pitchFamily="2" charset="0"/>
              </a:rPr>
              <a:t>]</a:t>
            </a:r>
            <a:endParaRPr lang="en-US" sz="1200" dirty="0" smtClean="0">
              <a:solidFill>
                <a:srgbClr val="00B050"/>
              </a:solidFill>
              <a:latin typeface="Ebrima" panose="02000000000000000000" pitchFamily="2" charset="0"/>
              <a:ea typeface="Ebrima" panose="02000000000000000000" pitchFamily="2" charset="0"/>
              <a:cs typeface="Ebrima" panose="02000000000000000000" pitchFamily="2" charset="0"/>
            </a:endParaRPr>
          </a:p>
          <a:p>
            <a:pPr lvl="1"/>
            <a:r>
              <a:rPr lang="en-US" sz="1400" dirty="0" smtClean="0"/>
              <a:t>Calculate the similarities </a:t>
            </a:r>
          </a:p>
          <a:p>
            <a:pPr marL="457200" lvl="1" indent="0">
              <a:buNone/>
            </a:pPr>
            <a:r>
              <a:rPr lang="en-US" sz="1400" dirty="0">
                <a:latin typeface="Anonymous" panose="02000409000000000000" pitchFamily="49" charset="0"/>
              </a:rPr>
              <a:t>	</a:t>
            </a:r>
            <a:r>
              <a:rPr lang="en-US" sz="1200" dirty="0" err="1">
                <a:solidFill>
                  <a:srgbClr val="00B050"/>
                </a:solidFill>
                <a:latin typeface="Ebrima" panose="02000000000000000000" pitchFamily="2" charset="0"/>
                <a:ea typeface="Ebrima" panose="02000000000000000000" pitchFamily="2" charset="0"/>
                <a:cs typeface="Ebrima" panose="02000000000000000000" pitchFamily="2" charset="0"/>
              </a:rPr>
              <a:t>similarities.MatrixSimilarity</a:t>
            </a:r>
            <a:r>
              <a:rPr lang="en-US" sz="1200" dirty="0">
                <a:solidFill>
                  <a:srgbClr val="00B050"/>
                </a:solidFill>
                <a:latin typeface="Ebrima" panose="02000000000000000000" pitchFamily="2" charset="0"/>
                <a:ea typeface="Ebrima" panose="02000000000000000000" pitchFamily="2" charset="0"/>
                <a:cs typeface="Ebrima" panose="02000000000000000000" pitchFamily="2" charset="0"/>
              </a:rPr>
              <a:t>(</a:t>
            </a:r>
            <a:r>
              <a:rPr lang="en-US" sz="1200" dirty="0" err="1">
                <a:solidFill>
                  <a:srgbClr val="00B050"/>
                </a:solidFill>
                <a:latin typeface="Ebrima" panose="02000000000000000000" pitchFamily="2" charset="0"/>
                <a:ea typeface="Ebrima" panose="02000000000000000000" pitchFamily="2" charset="0"/>
                <a:cs typeface="Ebrima" panose="02000000000000000000" pitchFamily="2" charset="0"/>
              </a:rPr>
              <a:t>lsi_model</a:t>
            </a:r>
            <a:r>
              <a:rPr lang="en-US" sz="1200" dirty="0">
                <a:solidFill>
                  <a:srgbClr val="00B050"/>
                </a:solidFill>
                <a:latin typeface="Ebrima" panose="02000000000000000000" pitchFamily="2" charset="0"/>
                <a:ea typeface="Ebrima" panose="02000000000000000000" pitchFamily="2" charset="0"/>
                <a:cs typeface="Ebrima" panose="02000000000000000000" pitchFamily="2" charset="0"/>
              </a:rPr>
              <a:t>[corpus]) </a:t>
            </a:r>
          </a:p>
          <a:p>
            <a:pPr lvl="1"/>
            <a:r>
              <a:rPr lang="en-US" sz="1400" dirty="0" smtClean="0"/>
              <a:t>Find the question which has the highest similarity and return the answer </a:t>
            </a:r>
          </a:p>
          <a:p>
            <a:pPr lvl="1"/>
            <a:endParaRPr lang="en-US" sz="1400" dirty="0" smtClean="0"/>
          </a:p>
        </p:txBody>
      </p:sp>
      <p:pic>
        <p:nvPicPr>
          <p:cNvPr id="6" name="Picture 5"/>
          <p:cNvPicPr>
            <a:picLocks noChangeAspect="1"/>
          </p:cNvPicPr>
          <p:nvPr/>
        </p:nvPicPr>
        <p:blipFill>
          <a:blip r:embed="rId3"/>
          <a:stretch>
            <a:fillRect/>
          </a:stretch>
        </p:blipFill>
        <p:spPr>
          <a:xfrm>
            <a:off x="6198577" y="1312032"/>
            <a:ext cx="5826735" cy="4957980"/>
          </a:xfrm>
          <a:prstGeom prst="rect">
            <a:avLst/>
          </a:prstGeom>
        </p:spPr>
      </p:pic>
      <p:sp>
        <p:nvSpPr>
          <p:cNvPr id="10" name="Freeform 9"/>
          <p:cNvSpPr/>
          <p:nvPr/>
        </p:nvSpPr>
        <p:spPr>
          <a:xfrm>
            <a:off x="5618284" y="2118946"/>
            <a:ext cx="580293" cy="2233246"/>
          </a:xfrm>
          <a:custGeom>
            <a:avLst/>
            <a:gdLst>
              <a:gd name="connsiteX0" fmla="*/ 258463 w 750832"/>
              <a:gd name="connsiteY0" fmla="*/ 2602523 h 2602523"/>
              <a:gd name="connsiteX1" fmla="*/ 38655 w 750832"/>
              <a:gd name="connsiteY1" fmla="*/ 1450730 h 2602523"/>
              <a:gd name="connsiteX2" fmla="*/ 73825 w 750832"/>
              <a:gd name="connsiteY2" fmla="*/ 773723 h 2602523"/>
              <a:gd name="connsiteX3" fmla="*/ 750832 w 750832"/>
              <a:gd name="connsiteY3" fmla="*/ 0 h 2602523"/>
            </a:gdLst>
            <a:ahLst/>
            <a:cxnLst>
              <a:cxn ang="0">
                <a:pos x="connsiteX0" y="connsiteY0"/>
              </a:cxn>
              <a:cxn ang="0">
                <a:pos x="connsiteX1" y="connsiteY1"/>
              </a:cxn>
              <a:cxn ang="0">
                <a:pos x="connsiteX2" y="connsiteY2"/>
              </a:cxn>
              <a:cxn ang="0">
                <a:pos x="connsiteX3" y="connsiteY3"/>
              </a:cxn>
            </a:cxnLst>
            <a:rect l="l" t="t" r="r" b="b"/>
            <a:pathLst>
              <a:path w="750832" h="2602523">
                <a:moveTo>
                  <a:pt x="258463" y="2602523"/>
                </a:moveTo>
                <a:cubicBezTo>
                  <a:pt x="163945" y="2179026"/>
                  <a:pt x="69428" y="1755530"/>
                  <a:pt x="38655" y="1450730"/>
                </a:cubicBezTo>
                <a:cubicBezTo>
                  <a:pt x="7882" y="1145930"/>
                  <a:pt x="-44871" y="1015511"/>
                  <a:pt x="73825" y="773723"/>
                </a:cubicBezTo>
                <a:cubicBezTo>
                  <a:pt x="192521" y="531935"/>
                  <a:pt x="592571" y="127488"/>
                  <a:pt x="750832" y="0"/>
                </a:cubicBezTo>
              </a:path>
            </a:pathLst>
          </a:custGeom>
          <a:noFill/>
          <a:ln>
            <a:headEnd type="oval" w="med" len="med"/>
            <a:tailEnd type="oval"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NZ"/>
          </a:p>
        </p:txBody>
      </p:sp>
      <p:cxnSp>
        <p:nvCxnSpPr>
          <p:cNvPr id="12" name="Straight Connector 11"/>
          <p:cNvCxnSpPr/>
          <p:nvPr/>
        </p:nvCxnSpPr>
        <p:spPr>
          <a:xfrm flipV="1">
            <a:off x="5811715" y="4941277"/>
            <a:ext cx="386862" cy="47478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56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888</Words>
  <Application>Microsoft Office PowerPoint</Application>
  <PresentationFormat>Widescreen</PresentationFormat>
  <Paragraphs>143</Paragraphs>
  <Slides>21</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Batang</vt:lpstr>
      <vt:lpstr>CMS</vt:lpstr>
      <vt:lpstr>等线</vt:lpstr>
      <vt:lpstr>等线 Light</vt:lpstr>
      <vt:lpstr>Helvetica Neue</vt:lpstr>
      <vt:lpstr>Anonymous</vt:lpstr>
      <vt:lpstr>Arial</vt:lpstr>
      <vt:lpstr>Calibri</vt:lpstr>
      <vt:lpstr>Calibri Light</vt:lpstr>
      <vt:lpstr>Courier New</vt:lpstr>
      <vt:lpstr>Ebrima</vt:lpstr>
      <vt:lpstr>Times New Roman</vt:lpstr>
      <vt:lpstr>Office Theme</vt:lpstr>
      <vt:lpstr>PowerPoint Presentation</vt:lpstr>
      <vt:lpstr>Contents</vt:lpstr>
      <vt:lpstr>What is Question Answering System</vt:lpstr>
      <vt:lpstr>PowerPoint Presentation</vt:lpstr>
      <vt:lpstr>Raw Data Sample</vt:lpstr>
      <vt:lpstr>Look into Questions / Answers</vt:lpstr>
      <vt:lpstr>Helpfulness of the Long Answers</vt:lpstr>
      <vt:lpstr>Sentiment Analysis</vt:lpstr>
      <vt:lpstr>Naive way – Question Similarities</vt:lpstr>
      <vt:lpstr>Limitation of Naïve way </vt:lpstr>
      <vt:lpstr>Neural Network Idea</vt:lpstr>
      <vt:lpstr>Step1 Vectorize words</vt:lpstr>
      <vt:lpstr>PowerPoint Presentation</vt:lpstr>
      <vt:lpstr>An example -- Computer</vt:lpstr>
      <vt:lpstr>Step2 Q-A Senquence</vt:lpstr>
      <vt:lpstr> Long Short-Term Memory (LSTM)</vt:lpstr>
      <vt:lpstr>Sequence to Sequence Learning (Seq2seq)</vt:lpstr>
      <vt:lpstr>Step3 Implementation-Tensorflow</vt:lpstr>
      <vt:lpstr>Step4 Predict</vt:lpstr>
      <vt:lpstr>Limitation and Future Work</vt:lpstr>
      <vt:lpstr>Reference</vt:lpstr>
    </vt:vector>
  </TitlesOfParts>
  <Company>Massey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Yonggang</dc:creator>
  <cp:lastModifiedBy>Li, Yonggang</cp:lastModifiedBy>
  <cp:revision>197</cp:revision>
  <dcterms:created xsi:type="dcterms:W3CDTF">2018-10-16T04:45:58Z</dcterms:created>
  <dcterms:modified xsi:type="dcterms:W3CDTF">2018-10-16T10:50:03Z</dcterms:modified>
</cp:coreProperties>
</file>