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ict" ContentType="image/pict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9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NUL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104115"/>
            <a:ext cx="7581901" cy="16539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82691"/>
            <a:ext cx="7581901" cy="446822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33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446575"/>
            <a:ext cx="7581901" cy="43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603D066-B3E0-B745-B842-F0E5CC90E0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B1115BD-3C6E-C14A-B5A3-A8AC4F44A8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5.pict"/><Relationship Id="rId5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33" y="2785489"/>
            <a:ext cx="8595894" cy="1470025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KKBox</a:t>
            </a:r>
            <a:r>
              <a:rPr lang="en-US" sz="4400" dirty="0" smtClean="0"/>
              <a:t> Churn Prediction Challenge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www.kaggle.com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/c/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kkbox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-churn-prediction-challenge/data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4455538"/>
            <a:ext cx="7542212" cy="10309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Beverly Rice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Springboard Capstone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January 2018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6222" l="10000" r="90000">
                        <a14:foregroundMark x1="62333" y1="52889" x2="62333" y2="52889"/>
                        <a14:foregroundMark x1="71833" y1="56444" x2="71833" y2="56444"/>
                        <a14:foregroundMark x1="68667" y1="62222" x2="68667" y2="62222"/>
                        <a14:foregroundMark x1="72833" y1="71111" x2="72833" y2="71111"/>
                        <a14:foregroundMark x1="73500" y1="42889" x2="73500" y2="42889"/>
                        <a14:backgroundMark x1="55333" y1="84222" x2="55333" y2="84222"/>
                        <a14:backgroundMark x1="53500" y1="75778" x2="53500" y2="75778"/>
                        <a14:backgroundMark x1="52833" y1="69556" x2="52833" y2="69556"/>
                        <a14:backgroundMark x1="52167" y1="63556" x2="52167" y2="63556"/>
                        <a14:backgroundMark x1="50333" y1="59333" x2="50333" y2="59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362964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14" y="-104115"/>
            <a:ext cx="8325957" cy="1653988"/>
          </a:xfrm>
        </p:spPr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62584"/>
              </p:ext>
            </p:extLst>
          </p:nvPr>
        </p:nvGraphicFramePr>
        <p:xfrm>
          <a:off x="-3101256" y="-1374115"/>
          <a:ext cx="1270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1270000" imgH="1270000" progId="Word.Document.12">
                  <p:embed/>
                </p:oleObj>
              </mc:Choice>
              <mc:Fallback>
                <p:oleObj name="Document" r:id="rId3" imgW="1270000" imgH="127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101256" y="-1374115"/>
                        <a:ext cx="1270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068" y="1338181"/>
            <a:ext cx="5976379" cy="53849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4045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Macintosh HD:Users:Pewelix:Desktop:index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5" name="Picture 4" descr="Macintosh HD:Users:Pewelix:Desktop:index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9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6" name="Picture 5" descr="Macintosh HD:Users:Pewelix:Desktop:index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 descr="Macintosh HD:Users:Pewelix:Desktop:index6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3986905"/>
            <a:ext cx="347502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8" name="Picture 7" descr="Macintosh HD:Users:Pewelix:Desktop:payment methods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9" name="Picture 8" descr="Macintosh HD:Users:Pewelix:Desktop:payment methods percentage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8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0" name="Picture 9" descr="Macintosh HD:Users:Pewelix:Desktop:plans_used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1" name="Picture 10" descr="Macintosh HD:Users:Pewelix:Desktop:plans_used_churn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29" y="3986905"/>
            <a:ext cx="345738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684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Macintosh HD:Users:Pewelix:Desktop:index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5" name="Picture 4" descr="Macintosh HD:Users:Pewelix:Desktop:index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9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6" name="Picture 5" descr="Macintosh HD:Users:Pewelix:Desktop:index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 descr="Macintosh HD:Users:Pewelix:Desktop:index6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3986905"/>
            <a:ext cx="347502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8" name="Picture 7" descr="Macintosh HD:Users:Pewelix:Desktop:payment methods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9" name="Picture 8" descr="Macintosh HD:Users:Pewelix:Desktop:payment methods percentage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8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0" name="Picture 9" descr="Macintosh HD:Users:Pewelix:Desktop:plans_used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1" name="Picture 10" descr="Macintosh HD:Users:Pewelix:Desktop:plans_used_churn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29" y="3986905"/>
            <a:ext cx="345738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2" name="Picture 11" descr="Macintosh HD:Users:Pewelix:Desktop:renew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3" name="Picture 12" descr="Macintosh HD:Users:Pewelix:Desktop:renew percentage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29" y="1285258"/>
            <a:ext cx="3457390" cy="257815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4" name="Picture 13" descr="Macintosh HD:Users:Pewelix:Desktop:cancel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5" name="Picture 14" descr="Macintosh HD:Users:Pewelix:Desktop:cancellation percentage.pn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4006665"/>
            <a:ext cx="3475028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1608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Macintosh HD:Users:Pewelix:Desktop:churn25507598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7" y="1444027"/>
            <a:ext cx="7964513" cy="49733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2041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Macintosh HD:Users:Pewelix:Desktop:churn25507598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7" y="1444027"/>
            <a:ext cx="7964513" cy="49733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5" name="Picture 4" descr="Macintosh HD:Users:Pewelix:Desktop:inde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7" y="1444027"/>
            <a:ext cx="7964513" cy="49733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1447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Model/Method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546419" y="1383636"/>
            <a:ext cx="4219297" cy="5474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Original Variables Used</a:t>
            </a:r>
          </a:p>
          <a:p>
            <a:pPr lvl="1"/>
            <a:r>
              <a:rPr lang="en-US" dirty="0" err="1" smtClean="0"/>
              <a:t>Msno</a:t>
            </a:r>
            <a:r>
              <a:rPr lang="en-US" dirty="0" smtClean="0"/>
              <a:t> --- </a:t>
            </a:r>
            <a:r>
              <a:rPr lang="en-US" dirty="0" smtClean="0">
                <a:solidFill>
                  <a:srgbClr val="FF0000"/>
                </a:solidFill>
              </a:rPr>
              <a:t>Label</a:t>
            </a:r>
          </a:p>
          <a:p>
            <a:pPr lvl="1"/>
            <a:r>
              <a:rPr lang="en-US" dirty="0" err="1" smtClean="0"/>
              <a:t>Is_churn</a:t>
            </a:r>
            <a:r>
              <a:rPr lang="en-US" dirty="0" smtClean="0"/>
              <a:t> --- </a:t>
            </a:r>
            <a:r>
              <a:rPr lang="en-US" dirty="0" smtClean="0">
                <a:solidFill>
                  <a:srgbClr val="FF0000"/>
                </a:solidFill>
              </a:rPr>
              <a:t>Independent Variable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err="1" smtClean="0"/>
              <a:t>Registered_via</a:t>
            </a:r>
            <a:endParaRPr lang="en-US" dirty="0" smtClean="0"/>
          </a:p>
          <a:p>
            <a:pPr lvl="1"/>
            <a:r>
              <a:rPr lang="en-US" dirty="0" err="1" smtClean="0"/>
              <a:t>Registration_init_time</a:t>
            </a:r>
            <a:endParaRPr lang="en-US" dirty="0" smtClean="0"/>
          </a:p>
          <a:p>
            <a:pPr lvl="1"/>
            <a:r>
              <a:rPr lang="en-US" dirty="0" err="1" smtClean="0"/>
              <a:t>Payment_method_id</a:t>
            </a:r>
            <a:endParaRPr lang="en-US" dirty="0" smtClean="0"/>
          </a:p>
          <a:p>
            <a:pPr lvl="1"/>
            <a:r>
              <a:rPr lang="en-US" dirty="0" err="1" smtClean="0"/>
              <a:t>Payment_plan_days</a:t>
            </a:r>
            <a:endParaRPr lang="en-US" dirty="0" smtClean="0"/>
          </a:p>
          <a:p>
            <a:pPr lvl="1"/>
            <a:r>
              <a:rPr lang="en-US" dirty="0" err="1" smtClean="0"/>
              <a:t>Plan_list_price</a:t>
            </a:r>
            <a:endParaRPr lang="en-US" dirty="0" smtClean="0"/>
          </a:p>
          <a:p>
            <a:pPr lvl="1"/>
            <a:r>
              <a:rPr lang="en-US" dirty="0" err="1" smtClean="0"/>
              <a:t>Actual_amount_paid</a:t>
            </a:r>
            <a:endParaRPr lang="en-US" dirty="0" smtClean="0"/>
          </a:p>
          <a:p>
            <a:pPr lvl="1"/>
            <a:r>
              <a:rPr lang="en-US" dirty="0" err="1" smtClean="0"/>
              <a:t>Is_auto_renew</a:t>
            </a:r>
            <a:endParaRPr lang="en-US" dirty="0" smtClean="0"/>
          </a:p>
          <a:p>
            <a:pPr lvl="1"/>
            <a:r>
              <a:rPr lang="en-US" dirty="0" err="1" smtClean="0"/>
              <a:t>Transaction_date</a:t>
            </a:r>
            <a:endParaRPr lang="en-US" dirty="0" smtClean="0"/>
          </a:p>
          <a:p>
            <a:pPr lvl="1"/>
            <a:r>
              <a:rPr lang="en-US" dirty="0" err="1" smtClean="0"/>
              <a:t>Membership_expire_date</a:t>
            </a:r>
            <a:endParaRPr lang="en-US" dirty="0" smtClean="0"/>
          </a:p>
          <a:p>
            <a:pPr lvl="1"/>
            <a:r>
              <a:rPr lang="en-US" dirty="0" err="1" smtClean="0"/>
              <a:t>Is_cancel</a:t>
            </a:r>
            <a:endParaRPr lang="en-US" dirty="0" smtClean="0"/>
          </a:p>
          <a:p>
            <a:pPr lvl="1"/>
            <a:r>
              <a:rPr lang="en-US" dirty="0" smtClean="0"/>
              <a:t>Date (log)</a:t>
            </a:r>
          </a:p>
          <a:p>
            <a:pPr lvl="1"/>
            <a:r>
              <a:rPr lang="en-US" dirty="0" smtClean="0"/>
              <a:t>Num_25/50/75/985/100</a:t>
            </a:r>
          </a:p>
          <a:p>
            <a:pPr lvl="1"/>
            <a:r>
              <a:rPr lang="en-US" dirty="0" err="1" smtClean="0"/>
              <a:t>Num_unq</a:t>
            </a:r>
            <a:endParaRPr lang="en-US" dirty="0" smtClean="0"/>
          </a:p>
          <a:p>
            <a:pPr lvl="1"/>
            <a:r>
              <a:rPr lang="en-US" dirty="0" err="1" smtClean="0"/>
              <a:t>Total_secs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039278" y="1380819"/>
            <a:ext cx="3776517" cy="5187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Variables Used</a:t>
            </a:r>
          </a:p>
          <a:p>
            <a:pPr lvl="1"/>
            <a:r>
              <a:rPr lang="en-US" dirty="0" smtClean="0"/>
              <a:t>Discount</a:t>
            </a:r>
          </a:p>
          <a:p>
            <a:pPr lvl="1"/>
            <a:r>
              <a:rPr lang="en-US" dirty="0" err="1" smtClean="0"/>
              <a:t>Percent_off</a:t>
            </a:r>
            <a:endParaRPr lang="en-US" dirty="0" smtClean="0"/>
          </a:p>
          <a:p>
            <a:pPr lvl="1"/>
            <a:r>
              <a:rPr lang="en-US" dirty="0" err="1" smtClean="0"/>
              <a:t>Methods_used</a:t>
            </a:r>
            <a:r>
              <a:rPr lang="en-US" dirty="0" smtClean="0"/>
              <a:t> (payment)</a:t>
            </a:r>
          </a:p>
          <a:p>
            <a:pPr lvl="1"/>
            <a:r>
              <a:rPr lang="en-US" dirty="0" smtClean="0"/>
              <a:t>P25/50/75/985/100</a:t>
            </a:r>
          </a:p>
          <a:p>
            <a:pPr lvl="1"/>
            <a:r>
              <a:rPr lang="en-US" dirty="0" err="1" smtClean="0"/>
              <a:t>Repeated_songs</a:t>
            </a:r>
            <a:endParaRPr lang="en-US" dirty="0" smtClean="0"/>
          </a:p>
          <a:p>
            <a:pPr lvl="1"/>
            <a:r>
              <a:rPr lang="en-US" dirty="0" err="1" smtClean="0"/>
              <a:t>Plans_used</a:t>
            </a:r>
            <a:endParaRPr lang="en-US" dirty="0" smtClean="0"/>
          </a:p>
          <a:p>
            <a:pPr lvl="1"/>
            <a:r>
              <a:rPr lang="en-US" dirty="0" err="1" smtClean="0"/>
              <a:t>Avg_unq_songs</a:t>
            </a:r>
            <a:endParaRPr lang="en-US" dirty="0" smtClean="0"/>
          </a:p>
          <a:p>
            <a:pPr lvl="1"/>
            <a:r>
              <a:rPr lang="en-US" dirty="0" smtClean="0"/>
              <a:t>March_25/50/75/985/100</a:t>
            </a:r>
          </a:p>
          <a:p>
            <a:pPr lvl="1"/>
            <a:r>
              <a:rPr lang="en-US" dirty="0" err="1" smtClean="0"/>
              <a:t>March_total_songs</a:t>
            </a:r>
            <a:endParaRPr lang="en-US" dirty="0" smtClean="0"/>
          </a:p>
          <a:p>
            <a:pPr lvl="1"/>
            <a:r>
              <a:rPr lang="en-US" dirty="0" err="1" smtClean="0"/>
              <a:t>Total_secs_march</a:t>
            </a:r>
            <a:endParaRPr lang="en-US" dirty="0" smtClean="0"/>
          </a:p>
          <a:p>
            <a:pPr lvl="1"/>
            <a:r>
              <a:rPr lang="en-US" dirty="0" err="1" smtClean="0"/>
              <a:t>Mbr_time</a:t>
            </a:r>
            <a:endParaRPr lang="en-US" dirty="0" smtClean="0"/>
          </a:p>
          <a:p>
            <a:pPr lvl="1"/>
            <a:r>
              <a:rPr lang="en-US" dirty="0" err="1" smtClean="0"/>
              <a:t>Transaction_count</a:t>
            </a:r>
            <a:endParaRPr lang="en-US" dirty="0" smtClean="0"/>
          </a:p>
          <a:p>
            <a:pPr lvl="1"/>
            <a:r>
              <a:rPr lang="en-US" dirty="0" err="1" smtClean="0"/>
              <a:t>Log_count</a:t>
            </a:r>
            <a:endParaRPr lang="en-US" dirty="0" smtClean="0"/>
          </a:p>
          <a:p>
            <a:pPr lvl="1"/>
            <a:r>
              <a:rPr lang="en-US" dirty="0" err="1" smtClean="0"/>
              <a:t>Slope_log</a:t>
            </a:r>
            <a:endParaRPr lang="en-US" dirty="0" smtClean="0"/>
          </a:p>
          <a:p>
            <a:pPr lvl="1"/>
            <a:r>
              <a:rPr lang="en-US" dirty="0" err="1" smtClean="0"/>
              <a:t>Slope_unq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75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07928"/>
            <a:ext cx="8134409" cy="4468226"/>
          </a:xfrm>
        </p:spPr>
        <p:txBody>
          <a:bodyPr/>
          <a:lstStyle/>
          <a:p>
            <a:r>
              <a:rPr lang="en-US" dirty="0" err="1" smtClean="0"/>
              <a:t>train_test_split</a:t>
            </a:r>
            <a:r>
              <a:rPr lang="en-US" dirty="0" smtClean="0"/>
              <a:t> = 0.20 &amp; </a:t>
            </a:r>
            <a:r>
              <a:rPr lang="en-US" dirty="0" err="1" smtClean="0"/>
              <a:t>random_state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Methods Used:</a:t>
            </a:r>
          </a:p>
          <a:p>
            <a:pPr lvl="1"/>
            <a:r>
              <a:rPr lang="en-US" sz="2000" dirty="0"/>
              <a:t>KNN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n_neighbors</a:t>
            </a:r>
            <a:r>
              <a:rPr lang="en-US" sz="2000" dirty="0" smtClean="0"/>
              <a:t> = 6  ---&gt; 0.00% churn recall </a:t>
            </a:r>
          </a:p>
          <a:p>
            <a:pPr lvl="1"/>
            <a:r>
              <a:rPr lang="en-US" sz="2000" dirty="0" smtClean="0"/>
              <a:t>Logistic Regression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max_iter</a:t>
            </a:r>
            <a:r>
              <a:rPr lang="en-US" sz="2000" dirty="0" smtClean="0"/>
              <a:t> = 100 ---&gt; 20% churn recall </a:t>
            </a:r>
          </a:p>
          <a:p>
            <a:pPr lvl="1"/>
            <a:r>
              <a:rPr lang="en-US" sz="2000" dirty="0" smtClean="0"/>
              <a:t>Random Forest Classifier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n_estimators</a:t>
            </a:r>
            <a:r>
              <a:rPr lang="en-US" sz="2000" dirty="0" smtClean="0"/>
              <a:t> = 10 ---&gt; 74% churn recall </a:t>
            </a:r>
          </a:p>
          <a:p>
            <a:pPr lvl="1"/>
            <a:endParaRPr lang="en-US" sz="2000" dirty="0"/>
          </a:p>
          <a:p>
            <a:pPr marL="403225" lvl="1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147" b="10325"/>
          <a:stretch/>
        </p:blipFill>
        <p:spPr>
          <a:xfrm>
            <a:off x="2421213" y="3782998"/>
            <a:ext cx="4337015" cy="28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Model/Method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03" y="1549873"/>
            <a:ext cx="3458960" cy="12374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03" y="2787303"/>
            <a:ext cx="3458960" cy="7994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6" name="Picture 5" descr="Macintosh HD:Users:Pewelix:Desktop:ro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63" y="1547938"/>
            <a:ext cx="5316177" cy="471467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sp>
        <p:nvSpPr>
          <p:cNvPr id="7" name="Oval 6"/>
          <p:cNvSpPr/>
          <p:nvPr/>
        </p:nvSpPr>
        <p:spPr>
          <a:xfrm>
            <a:off x="2025561" y="3091267"/>
            <a:ext cx="383372" cy="275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3903" y="3587069"/>
            <a:ext cx="3458960" cy="3182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5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900" dirty="0" smtClean="0"/>
              <a:t>Random Forest Classifier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900" dirty="0" smtClean="0"/>
              <a:t>6465/8699 Churners accurately predicted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/>
              <a:t>	74% recall score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900" dirty="0" smtClean="0"/>
              <a:t>ROC Curve depicts the true positive rate in function of the false positive rate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87% Area Under Curve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US" sz="19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6923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396277"/>
            <a:ext cx="7581901" cy="52563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Of the KNN, Logistic Regression, and Random Forest Classifier Models tested, the Random Forest Algorithm produced the best result by a wide margin</a:t>
            </a:r>
          </a:p>
          <a:p>
            <a:r>
              <a:rPr lang="en-US" dirty="0" smtClean="0"/>
              <a:t>Most important features: membership expiration date, most recent transaction date, payment plan days, total transaction count, and whether the user actively cancelled their most recent subscription</a:t>
            </a:r>
          </a:p>
          <a:p>
            <a:r>
              <a:rPr lang="en-US" dirty="0" smtClean="0"/>
              <a:t>Members who listened to a majority of their songs at less than their full length were more likely to churn than those who saw most of their songs through</a:t>
            </a:r>
          </a:p>
          <a:p>
            <a:r>
              <a:rPr lang="en-US" dirty="0" smtClean="0"/>
              <a:t>Members who used multiple payment plans and methods were more likely to churn than those who used just 1</a:t>
            </a:r>
          </a:p>
          <a:p>
            <a:r>
              <a:rPr lang="en-US" dirty="0" smtClean="0"/>
              <a:t>Members whose interaction frequency with the service remained constant throughout any given month are less likely to churn than those whose interaction frequency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8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56" y="-104115"/>
            <a:ext cx="8356159" cy="1653988"/>
          </a:xfrm>
        </p:spPr>
        <p:txBody>
          <a:bodyPr/>
          <a:lstStyle/>
          <a:p>
            <a:r>
              <a:rPr lang="en-US" sz="4900" dirty="0" smtClean="0"/>
              <a:t>Recommendations for </a:t>
            </a:r>
            <a:r>
              <a:rPr lang="en-US" sz="4900" dirty="0" err="1" smtClean="0"/>
              <a:t>KKBox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88" y="1404637"/>
            <a:ext cx="7944653" cy="51833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Look further into percentage of songs listened to at less than their full length; users who listened to a majority of their songs at 0-50%  of the song length may not be receiving the best music recommendations from the service</a:t>
            </a:r>
          </a:p>
          <a:p>
            <a:r>
              <a:rPr lang="en-US" dirty="0" smtClean="0"/>
              <a:t>2.  Look into members displaying less frequent service interactions as a given month progresses; mid-month assessments may be helpful in identifying potential churners early on</a:t>
            </a:r>
          </a:p>
          <a:p>
            <a:r>
              <a:rPr lang="en-US" dirty="0" smtClean="0"/>
              <a:t>3. Reduce payment plan lengths to less than 100 days and/or eliminate plans that cost  over $300; payment plans lasting over 100 days and costing more than $300 showed near 100% churn rates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81381"/>
            <a:ext cx="7581901" cy="4940333"/>
          </a:xfrm>
        </p:spPr>
        <p:txBody>
          <a:bodyPr>
            <a:normAutofit/>
          </a:bodyPr>
          <a:lstStyle/>
          <a:p>
            <a:r>
              <a:rPr lang="en-US" dirty="0" smtClean="0"/>
              <a:t>Client &amp; Problem Set</a:t>
            </a:r>
          </a:p>
          <a:p>
            <a:r>
              <a:rPr lang="en-US" dirty="0" smtClean="0"/>
              <a:t>Description of Data Set</a:t>
            </a:r>
          </a:p>
          <a:p>
            <a:r>
              <a:rPr lang="en-US" dirty="0"/>
              <a:t>Data Wrangling Steps</a:t>
            </a:r>
          </a:p>
          <a:p>
            <a:r>
              <a:rPr lang="en-US" dirty="0" smtClean="0"/>
              <a:t>Exploratory Analysis</a:t>
            </a:r>
          </a:p>
          <a:p>
            <a:r>
              <a:rPr lang="en-US" dirty="0" smtClean="0"/>
              <a:t>Model/Method</a:t>
            </a:r>
          </a:p>
          <a:p>
            <a:r>
              <a:rPr lang="en-US" dirty="0" smtClean="0"/>
              <a:t>Results of Analysis</a:t>
            </a:r>
          </a:p>
          <a:p>
            <a:r>
              <a:rPr lang="en-US" dirty="0" smtClean="0"/>
              <a:t>Recommendations for Client</a:t>
            </a:r>
          </a:p>
          <a:p>
            <a:r>
              <a:rPr lang="en-US" dirty="0" smtClean="0"/>
              <a:t>Suggestions for Improvement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64" y="1217238"/>
            <a:ext cx="5049356" cy="48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Suggestions for Improvement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82691"/>
            <a:ext cx="4580513" cy="44682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Model Improvement</a:t>
            </a:r>
          </a:p>
          <a:p>
            <a:pPr lvl="1"/>
            <a:r>
              <a:rPr lang="en-US" dirty="0" smtClean="0"/>
              <a:t>1. Provide churn history beyond those who left in March 2017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2. Provide log files for the last year, not just for the month of March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3. Provide assessment on search and recommendation engines ideally by ability to cater to each individual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87" y="1716820"/>
            <a:ext cx="2946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7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853452"/>
            <a:ext cx="7581901" cy="1653988"/>
          </a:xfrm>
        </p:spPr>
        <p:txBody>
          <a:bodyPr/>
          <a:lstStyle/>
          <a:p>
            <a:r>
              <a:rPr lang="en-US" sz="8000" dirty="0" smtClean="0"/>
              <a:t>Questions???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267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&amp; Problem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9462" y="1476845"/>
            <a:ext cx="7976924" cy="3953436"/>
          </a:xfrm>
        </p:spPr>
        <p:txBody>
          <a:bodyPr/>
          <a:lstStyle/>
          <a:p>
            <a:r>
              <a:rPr lang="en-US" dirty="0" err="1" smtClean="0"/>
              <a:t>KKBox</a:t>
            </a:r>
            <a:r>
              <a:rPr lang="en-US" dirty="0" smtClean="0"/>
              <a:t>: Asia’s leading music streaming service</a:t>
            </a:r>
          </a:p>
          <a:p>
            <a:pPr lvl="1"/>
            <a:r>
              <a:rPr lang="en-US" dirty="0" smtClean="0"/>
              <a:t>40M tracks &amp; over 10M subscribers from 6 countries</a:t>
            </a:r>
          </a:p>
          <a:p>
            <a:pPr lvl="1"/>
            <a:r>
              <a:rPr lang="en-US" dirty="0" smtClean="0"/>
              <a:t>Supports Apple, Windows, Android, Symbian, </a:t>
            </a:r>
            <a:r>
              <a:rPr lang="en-US" dirty="0" err="1" smtClean="0"/>
              <a:t>Bada</a:t>
            </a:r>
            <a:r>
              <a:rPr lang="en-US" dirty="0" smtClean="0"/>
              <a:t> &amp; Java</a:t>
            </a:r>
          </a:p>
          <a:p>
            <a:pPr lvl="1"/>
            <a:r>
              <a:rPr lang="en-US" dirty="0" smtClean="0"/>
              <a:t>Offers personal recommendations, high-quality sound, exclusive live concerts &amp; “Listen With” feature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Freemium</a:t>
            </a:r>
            <a:r>
              <a:rPr lang="en-US" dirty="0" smtClean="0"/>
              <a:t>” business model; pay for additional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Build algorithm to predict churn so that </a:t>
            </a:r>
            <a:r>
              <a:rPr lang="en-US" dirty="0" err="1" smtClean="0"/>
              <a:t>Kkbox</a:t>
            </a:r>
            <a:r>
              <a:rPr lang="en-US" dirty="0" smtClean="0"/>
              <a:t> may be proactive in keeping users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714" b="17328"/>
          <a:stretch/>
        </p:blipFill>
        <p:spPr>
          <a:xfrm>
            <a:off x="3710513" y="5936832"/>
            <a:ext cx="1708701" cy="5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89" y="1380441"/>
            <a:ext cx="7878062" cy="53610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Train_v2.csv</a:t>
            </a:r>
          </a:p>
          <a:p>
            <a:pPr lvl="1"/>
            <a:r>
              <a:rPr lang="en-US" dirty="0"/>
              <a:t>Cases: </a:t>
            </a:r>
            <a:r>
              <a:rPr lang="en-US" dirty="0" smtClean="0"/>
              <a:t>970,960 members whose subscription ended Feb 2017</a:t>
            </a:r>
          </a:p>
          <a:p>
            <a:pPr lvl="1"/>
            <a:r>
              <a:rPr lang="en-US" dirty="0" smtClean="0"/>
              <a:t>Variables: unique user ID &amp; whether member churned</a:t>
            </a:r>
          </a:p>
          <a:p>
            <a:r>
              <a:rPr lang="en-US" dirty="0" smtClean="0"/>
              <a:t>Members_v3.csv</a:t>
            </a:r>
          </a:p>
          <a:p>
            <a:pPr lvl="1"/>
            <a:r>
              <a:rPr lang="en-US" dirty="0" smtClean="0"/>
              <a:t>Cases: 6,769,472 members not encompassing all in the train set</a:t>
            </a:r>
          </a:p>
          <a:p>
            <a:pPr lvl="1"/>
            <a:r>
              <a:rPr lang="en-US" dirty="0" smtClean="0"/>
              <a:t>Variables: unique user ID, city, age, gender, registration method &amp; registration initialization time</a:t>
            </a:r>
          </a:p>
          <a:p>
            <a:r>
              <a:rPr lang="en-US" dirty="0" smtClean="0"/>
              <a:t>Transactions_v2.csv</a:t>
            </a:r>
          </a:p>
          <a:p>
            <a:pPr lvl="1"/>
            <a:r>
              <a:rPr lang="en-US" dirty="0" smtClean="0"/>
              <a:t>Cases: 1,431,009 transactions dating up to March 31, 2017; many members completed multiple transactions</a:t>
            </a:r>
          </a:p>
          <a:p>
            <a:pPr lvl="1"/>
            <a:r>
              <a:rPr lang="en-US" dirty="0" smtClean="0"/>
              <a:t>Variables: unique user ID, payment method, payment plan, plan price, amount paid, whether member opted to auto-renew subscription, transaction date, membership expiration date, and whether or not the member actively cancelled a given transaction</a:t>
            </a:r>
          </a:p>
        </p:txBody>
      </p:sp>
    </p:spTree>
    <p:extLst>
      <p:ext uri="{BB962C8B-B14F-4D97-AF65-F5344CB8AC3E}">
        <p14:creationId xmlns:p14="http://schemas.microsoft.com/office/powerpoint/2010/main" val="89171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11293"/>
            <a:ext cx="7581901" cy="4639624"/>
          </a:xfrm>
        </p:spPr>
        <p:txBody>
          <a:bodyPr>
            <a:normAutofit fontScale="92500"/>
          </a:bodyPr>
          <a:lstStyle/>
          <a:p>
            <a:r>
              <a:rPr lang="en-US" dirty="0"/>
              <a:t>User_logs_v2.</a:t>
            </a:r>
            <a:r>
              <a:rPr lang="en-US" dirty="0" smtClean="0"/>
              <a:t>csv</a:t>
            </a:r>
          </a:p>
          <a:p>
            <a:pPr lvl="1"/>
            <a:r>
              <a:rPr lang="en-US" dirty="0"/>
              <a:t>Cases: 18,396,362 daily user logs</a:t>
            </a:r>
          </a:p>
          <a:p>
            <a:pPr lvl="1"/>
            <a:r>
              <a:rPr lang="en-US" dirty="0"/>
              <a:t>Variables: unique user ID, date of log, number of songs played at less than 25% of the song length, between 25-50% of the song length, between 50-75% of the song length, between 75-98.5% of the song length, and over 98.5% of the song length; also includes number of unique songs listened to and total seconds played for the given </a:t>
            </a:r>
            <a:r>
              <a:rPr lang="en-US" dirty="0" smtClean="0"/>
              <a:t>log</a:t>
            </a:r>
            <a:endParaRPr lang="en-US" dirty="0"/>
          </a:p>
          <a:p>
            <a:r>
              <a:rPr lang="en-US" dirty="0" smtClean="0"/>
              <a:t>Sample_submission_v2.csv</a:t>
            </a:r>
          </a:p>
          <a:p>
            <a:pPr lvl="1"/>
            <a:r>
              <a:rPr lang="en-US" dirty="0" smtClean="0"/>
              <a:t>Test data set; list of users whose </a:t>
            </a:r>
            <a:r>
              <a:rPr lang="en-US" dirty="0" err="1" smtClean="0"/>
              <a:t>subsciprtion</a:t>
            </a:r>
            <a:r>
              <a:rPr lang="en-US" dirty="0" smtClean="0"/>
              <a:t> expires within the month of March 2017</a:t>
            </a:r>
          </a:p>
          <a:p>
            <a:pPr lvl="1"/>
            <a:r>
              <a:rPr lang="en-US" dirty="0" smtClean="0"/>
              <a:t>Goal: predict whether these members will/will not churn</a:t>
            </a:r>
          </a:p>
        </p:txBody>
      </p:sp>
    </p:spTree>
    <p:extLst>
      <p:ext uri="{BB962C8B-B14F-4D97-AF65-F5344CB8AC3E}">
        <p14:creationId xmlns:p14="http://schemas.microsoft.com/office/powerpoint/2010/main" val="26435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94486"/>
            <a:ext cx="8241058" cy="4468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0. </a:t>
            </a:r>
            <a:r>
              <a:rPr lang="en-US" dirty="0"/>
              <a:t>Conduct Exploratory </a:t>
            </a:r>
            <a:r>
              <a:rPr lang="en-US" dirty="0" smtClean="0"/>
              <a:t>Analysis &amp; Create new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     (detailed in later slides) </a:t>
            </a:r>
            <a:endParaRPr lang="en-US" dirty="0"/>
          </a:p>
          <a:p>
            <a:r>
              <a:rPr lang="en-US" dirty="0" smtClean="0"/>
              <a:t>1. Merge train &amp; members file</a:t>
            </a:r>
          </a:p>
          <a:p>
            <a:r>
              <a:rPr lang="en-US" dirty="0" smtClean="0"/>
              <a:t>2. Investigate null variables</a:t>
            </a:r>
          </a:p>
          <a:p>
            <a:pPr lvl="1"/>
            <a:r>
              <a:rPr lang="en-US" dirty="0" smtClean="0"/>
              <a:t>472,062 gender variables missing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9312" y="2502487"/>
            <a:ext cx="3111209" cy="11668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860,967 cases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109,993 dropped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472,062 null variables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74280" y="2769653"/>
            <a:ext cx="5468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23" y="4029529"/>
            <a:ext cx="3579396" cy="26388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628322" y="4375005"/>
            <a:ext cx="81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12.98%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6062" y="4216236"/>
            <a:ext cx="81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12.90%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3999" y="4241222"/>
            <a:ext cx="3111209" cy="28944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Considering only 45% reported a gender and males/females churned at the same rate, the variable was discarded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5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94485"/>
            <a:ext cx="5181552" cy="51738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3. Investigate Outliers</a:t>
            </a:r>
          </a:p>
          <a:p>
            <a:pPr lvl="1"/>
            <a:r>
              <a:rPr lang="en-US" dirty="0"/>
              <a:t>Outliers identified in age variable</a:t>
            </a:r>
          </a:p>
          <a:p>
            <a:pPr lvl="2"/>
            <a:r>
              <a:rPr lang="en-US" dirty="0"/>
              <a:t>Ranged from -7168 to +2016</a:t>
            </a:r>
          </a:p>
          <a:p>
            <a:pPr lvl="2"/>
            <a:r>
              <a:rPr lang="en-US" dirty="0"/>
              <a:t>67% reported an age of ‘0’</a:t>
            </a:r>
          </a:p>
          <a:p>
            <a:pPr lvl="2"/>
            <a:r>
              <a:rPr lang="en-US" dirty="0"/>
              <a:t>Removed user &lt; 1 and &gt; 100</a:t>
            </a:r>
          </a:p>
          <a:p>
            <a:pPr lvl="3"/>
            <a:r>
              <a:rPr lang="en-US" dirty="0"/>
              <a:t>Most between ages of 15 &amp; 55</a:t>
            </a:r>
          </a:p>
          <a:p>
            <a:pPr lvl="3"/>
            <a:r>
              <a:rPr lang="en-US" dirty="0"/>
              <a:t>Made up 30% of original data set</a:t>
            </a:r>
          </a:p>
          <a:p>
            <a:pPr lvl="2"/>
            <a:r>
              <a:rPr lang="en-US" dirty="0"/>
              <a:t>Variable </a:t>
            </a:r>
            <a:r>
              <a:rPr lang="en-US" dirty="0" smtClean="0"/>
              <a:t>discarded</a:t>
            </a:r>
          </a:p>
          <a:p>
            <a:r>
              <a:rPr lang="en-US" dirty="0" smtClean="0"/>
              <a:t>4. Merge file with Transactions file</a:t>
            </a:r>
          </a:p>
          <a:p>
            <a:pPr lvl="1"/>
            <a:r>
              <a:rPr lang="en-US" dirty="0" smtClean="0"/>
              <a:t>0 null variables and 0 outliers</a:t>
            </a:r>
          </a:p>
          <a:p>
            <a:pPr lvl="1"/>
            <a:r>
              <a:rPr lang="en-US" dirty="0"/>
              <a:t>Remove duplicates: sorted by user ID &amp; membership expiration date &amp; kept the last in sequence</a:t>
            </a:r>
          </a:p>
          <a:p>
            <a:pPr lvl="1"/>
            <a:endParaRPr lang="en-US" dirty="0" smtClean="0"/>
          </a:p>
        </p:txBody>
      </p:sp>
      <p:pic>
        <p:nvPicPr>
          <p:cNvPr id="11" name="Picture 10" descr="Macintosh HD:Users:Pewelix:Desktop: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14" y="1494486"/>
            <a:ext cx="2753145" cy="483367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12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59204"/>
            <a:ext cx="5094571" cy="5032742"/>
          </a:xfrm>
        </p:spPr>
        <p:txBody>
          <a:bodyPr>
            <a:normAutofit/>
          </a:bodyPr>
          <a:lstStyle/>
          <a:p>
            <a:pPr marL="403225" lvl="1">
              <a:spcBef>
                <a:spcPts val="2000"/>
              </a:spcBef>
            </a:pPr>
            <a:r>
              <a:rPr lang="en-US" dirty="0"/>
              <a:t>Merge file with Logs file</a:t>
            </a:r>
          </a:p>
          <a:p>
            <a:pPr marL="739775" lvl="2">
              <a:spcBef>
                <a:spcPts val="2000"/>
              </a:spcBef>
            </a:pPr>
            <a:r>
              <a:rPr lang="en-US" dirty="0"/>
              <a:t>0 null variables and 0 outliers</a:t>
            </a:r>
          </a:p>
          <a:p>
            <a:pPr marL="739775" lvl="2">
              <a:spcBef>
                <a:spcPts val="2000"/>
              </a:spcBef>
            </a:pPr>
            <a:r>
              <a:rPr lang="en-US" dirty="0"/>
              <a:t>697,847 of those in the train set had at least 1 log file</a:t>
            </a:r>
          </a:p>
          <a:p>
            <a:pPr marL="739775" lvl="2">
              <a:spcBef>
                <a:spcPts val="2000"/>
              </a:spcBef>
            </a:pPr>
            <a:r>
              <a:rPr lang="en-US" dirty="0"/>
              <a:t>Remove duplicates: sorted by user ID &amp; latest log date &amp; kept the last in sequence</a:t>
            </a:r>
          </a:p>
          <a:p>
            <a:pPr marL="403225" lvl="1">
              <a:spcBef>
                <a:spcPts val="2000"/>
              </a:spcBef>
            </a:pPr>
            <a:r>
              <a:rPr lang="en-US" dirty="0" smtClean="0"/>
              <a:t>Data set was relatively clean</a:t>
            </a:r>
          </a:p>
          <a:p>
            <a:pPr marL="403225" lvl="1">
              <a:spcBef>
                <a:spcPts val="2000"/>
              </a:spcBef>
            </a:pPr>
            <a:r>
              <a:rPr lang="en-US" dirty="0" smtClean="0"/>
              <a:t>Removed 2 &amp; created 24 new variables</a:t>
            </a:r>
            <a:endParaRPr lang="en-US" dirty="0"/>
          </a:p>
          <a:p>
            <a:pPr marL="739775" lvl="2">
              <a:spcBef>
                <a:spcPts val="2000"/>
              </a:spcBef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227" y="1549873"/>
            <a:ext cx="1989891" cy="198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95" y="3841566"/>
            <a:ext cx="2426068" cy="24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0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14" y="-104115"/>
            <a:ext cx="8325957" cy="1653988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Picture 3" descr="Macintosh HD:Users:Pewelix:Desktop:index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1285258"/>
            <a:ext cx="3823952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6" name="Picture 5" descr="Macintosh HD:Users:Pewelix:Desktop:index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1285259"/>
            <a:ext cx="3475029" cy="257815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 descr="Macintosh HD:Users:Pewelix:Desktop:index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" y="4006665"/>
            <a:ext cx="3823952" cy="27102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8" name="Picture 7" descr="Macintosh HD:Users:Pewelix:Desktop:index6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90" y="3986905"/>
            <a:ext cx="3475029" cy="27299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2200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458</TotalTime>
  <Words>1017</Words>
  <Application>Microsoft Macintosh PowerPoint</Application>
  <PresentationFormat>On-screen Show (4:3)</PresentationFormat>
  <Paragraphs>145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Orbit</vt:lpstr>
      <vt:lpstr>Document</vt:lpstr>
      <vt:lpstr>KKBox Churn Prediction Challenge https://www.kaggle.com/c/kkbox-churn-prediction-challenge/data </vt:lpstr>
      <vt:lpstr>Overview</vt:lpstr>
      <vt:lpstr>Client &amp; Problem Set</vt:lpstr>
      <vt:lpstr>Data Set</vt:lpstr>
      <vt:lpstr>Data Set (cont)</vt:lpstr>
      <vt:lpstr>Data Wrangling</vt:lpstr>
      <vt:lpstr>Data Wrangling (cont)</vt:lpstr>
      <vt:lpstr>Data Wrangling (cont)</vt:lpstr>
      <vt:lpstr>Exploratory Data Analysis</vt:lpstr>
      <vt:lpstr>EDA (cont)</vt:lpstr>
      <vt:lpstr>EDA (cont)</vt:lpstr>
      <vt:lpstr>EDA (cont)</vt:lpstr>
      <vt:lpstr>EDA (cont)</vt:lpstr>
      <vt:lpstr>EDA (cont)</vt:lpstr>
      <vt:lpstr>Model/Method</vt:lpstr>
      <vt:lpstr>Model/Method</vt:lpstr>
      <vt:lpstr>Model/Method</vt:lpstr>
      <vt:lpstr>Results of Analysis</vt:lpstr>
      <vt:lpstr>Recommendations for KKBox</vt:lpstr>
      <vt:lpstr>Suggestions for Improvement</vt:lpstr>
      <vt:lpstr>Questions???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KKBox Churn Prediction Challenge https://www.kaggle.com/c/kkbox-churn-prediction-challenge/data </dc:title>
  <dc:creator>Beverly</dc:creator>
  <cp:lastModifiedBy>Beverly</cp:lastModifiedBy>
  <cp:revision>23</cp:revision>
  <dcterms:created xsi:type="dcterms:W3CDTF">2018-01-13T19:34:14Z</dcterms:created>
  <dcterms:modified xsi:type="dcterms:W3CDTF">2018-01-14T18:28:34Z</dcterms:modified>
</cp:coreProperties>
</file>