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9.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0.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1.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1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13.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4.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 id="2147483977" r:id="rId2"/>
    <p:sldMasterId id="2147483986" r:id="rId3"/>
    <p:sldMasterId id="2147483988" r:id="rId4"/>
    <p:sldMasterId id="2147483991" r:id="rId5"/>
    <p:sldMasterId id="2147483964" r:id="rId6"/>
    <p:sldMasterId id="2147483662" r:id="rId7"/>
    <p:sldMasterId id="2147483859" r:id="rId8"/>
    <p:sldMasterId id="2147483744" r:id="rId9"/>
    <p:sldMasterId id="2147483780" r:id="rId10"/>
    <p:sldMasterId id="2147483838" r:id="rId11"/>
    <p:sldMasterId id="2147483713" r:id="rId12"/>
    <p:sldMasterId id="2147483674" r:id="rId13"/>
    <p:sldMasterId id="2147483897" r:id="rId14"/>
    <p:sldMasterId id="2147483960" r:id="rId15"/>
  </p:sldMasterIdLst>
  <p:notesMasterIdLst>
    <p:notesMasterId r:id="rId20"/>
  </p:notesMasterIdLst>
  <p:handoutMasterIdLst>
    <p:handoutMasterId r:id="rId21"/>
  </p:handoutMasterIdLst>
  <p:sldIdLst>
    <p:sldId id="256" r:id="rId16"/>
    <p:sldId id="258" r:id="rId17"/>
    <p:sldId id="287" r:id="rId18"/>
    <p:sldId id="288" r:id="rId19"/>
  </p:sldIdLst>
  <p:sldSz cx="9144000" cy="6858000" type="screen4x3"/>
  <p:notesSz cx="6858000" cy="3019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initials="P" lastIdx="3" clrIdx="0"/>
  <p:cmAuthor id="2" name="Suzanne Roush" initials="SR" lastIdx="2" clrIdx="1">
    <p:extLst>
      <p:ext uri="{19B8F6BF-5375-455C-9EA6-DF929625EA0E}">
        <p15:presenceInfo xmlns:p15="http://schemas.microsoft.com/office/powerpoint/2012/main" userId="46d70311b3fbc8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A23"/>
    <a:srgbClr val="720F11"/>
    <a:srgbClr val="AF1758"/>
    <a:srgbClr val="625D9C"/>
    <a:srgbClr val="F9B602"/>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46" autoAdjust="0"/>
    <p:restoredTop sz="80014" autoAdjust="0"/>
  </p:normalViewPr>
  <p:slideViewPr>
    <p:cSldViewPr>
      <p:cViewPr varScale="1">
        <p:scale>
          <a:sx n="99" d="100"/>
          <a:sy n="99" d="100"/>
        </p:scale>
        <p:origin x="2728" y="184"/>
      </p:cViewPr>
      <p:guideLst>
        <p:guide orient="horz" pos="3408"/>
        <p:guide orient="horz" pos="3600"/>
        <p:guide orient="horz" pos="912"/>
        <p:guide orient="horz" pos="3360"/>
        <p:guide pos="5616"/>
        <p:guide pos="4320"/>
      </p:guideLst>
    </p:cSldViewPr>
  </p:slideViewPr>
  <p:outlineViewPr>
    <p:cViewPr>
      <p:scale>
        <a:sx n="33" d="100"/>
        <a:sy n="33" d="100"/>
      </p:scale>
      <p:origin x="0" y="-22664"/>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88" d="100"/>
          <a:sy n="88" d="100"/>
        </p:scale>
        <p:origin x="382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6/13/22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dirty="0"/>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6/13/22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dirty="0"/>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1</a:t>
            </a:fld>
            <a:endParaRPr lang="en-US" dirty="0"/>
          </a:p>
        </p:txBody>
      </p:sp>
    </p:spTree>
    <p:extLst>
      <p:ext uri="{BB962C8B-B14F-4D97-AF65-F5344CB8AC3E}">
        <p14:creationId xmlns:p14="http://schemas.microsoft.com/office/powerpoint/2010/main" val="856468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Organizational behavior (OB): </a:t>
            </a:r>
            <a:r>
              <a:rPr lang="en-US" sz="1200" kern="1200" dirty="0">
                <a:solidFill>
                  <a:schemeClr val="tx1"/>
                </a:solidFill>
                <a:effectLst/>
                <a:latin typeface="+mn-lt"/>
                <a:ea typeface="+mn-ea"/>
                <a:cs typeface="+mn-cs"/>
              </a:rPr>
              <a:t>interdisciplinary field dedicated to better understanding and managing people at work.</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OB draws upon a diverse array of disciplines including anthropology, economics, ethics, management, organization theory, political science, psychology, sociology, statistics, and vocational counseling.</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Knowledgeable application of OB is critical for success in all fields and across disciplines because people skills, such as the ability to influence, get along with, and manage others, are as important as technical skills.</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Contingency approach</a:t>
            </a:r>
            <a:r>
              <a:rPr lang="en-US" sz="1200" kern="1200" dirty="0">
                <a:solidFill>
                  <a:schemeClr val="tx1"/>
                </a:solidFill>
                <a:effectLst/>
                <a:latin typeface="+mn-lt"/>
                <a:ea typeface="+mn-ea"/>
                <a:cs typeface="+mn-cs"/>
              </a:rPr>
              <a:t>: calls for using OB concepts and tools as situationally appropriate, instead of trying to rely on “one best way.”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There is no single best way to manage people, teams, and organizations.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best or most effective course of action depends on the situation, making the contingency approach both pragmatic and demanding.</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contingency approach allows effective managers to consider the many factors that influence behavior and performance within and among individuals, groups, and organizations.</a:t>
            </a: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2</a:t>
            </a:fld>
            <a:endParaRPr lang="en-US" dirty="0"/>
          </a:p>
        </p:txBody>
      </p:sp>
    </p:spTree>
    <p:extLst>
      <p:ext uri="{BB962C8B-B14F-4D97-AF65-F5344CB8AC3E}">
        <p14:creationId xmlns:p14="http://schemas.microsoft.com/office/powerpoint/2010/main" val="368024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OB distinguishes among three organizational levels: individual, group, and organizational.</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Understanding and considering levels increases a manager’s problem-solving effectiveness and performance.</a:t>
            </a:r>
          </a:p>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3</a:t>
            </a:fld>
            <a:endParaRPr lang="en-US" dirty="0"/>
          </a:p>
        </p:txBody>
      </p:sp>
    </p:spTree>
    <p:extLst>
      <p:ext uri="{BB962C8B-B14F-4D97-AF65-F5344CB8AC3E}">
        <p14:creationId xmlns:p14="http://schemas.microsoft.com/office/powerpoint/2010/main" val="2129247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D9DDEA9-6897-2B48-BA6A-9075880AA615}"/>
              </a:ext>
            </a:extLst>
          </p:cNvPr>
          <p:cNvSpPr/>
          <p:nvPr userDrawn="1"/>
        </p:nvSpPr>
        <p:spPr>
          <a:xfrm>
            <a:off x="346105" y="2099014"/>
            <a:ext cx="3863458" cy="3863458"/>
          </a:xfrm>
          <a:prstGeom prst="round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52AD1ADE-6D88-5C48-9EEF-7E081C733011}"/>
              </a:ext>
            </a:extLst>
          </p:cNvPr>
          <p:cNvSpPr/>
          <p:nvPr userDrawn="1"/>
        </p:nvSpPr>
        <p:spPr>
          <a:xfrm>
            <a:off x="482602" y="2368353"/>
            <a:ext cx="3457621" cy="3457621"/>
          </a:xfrm>
          <a:prstGeom prst="round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AFE6DE48-1064-2849-AF2D-2E29711B1885}"/>
              </a:ext>
            </a:extLst>
          </p:cNvPr>
          <p:cNvSpPr/>
          <p:nvPr userDrawn="1"/>
        </p:nvSpPr>
        <p:spPr>
          <a:xfrm>
            <a:off x="614248" y="2898475"/>
            <a:ext cx="2793799" cy="2792652"/>
          </a:xfrm>
          <a:prstGeom prst="round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itle"/>
          <p:cNvSpPr>
            <a:spLocks noGrp="1"/>
          </p:cNvSpPr>
          <p:nvPr userDrawn="1">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2" name="Long Copyright">
            <a:extLst>
              <a:ext uri="{FF2B5EF4-FFF2-40B4-BE49-F238E27FC236}">
                <a16:creationId xmlns:a16="http://schemas.microsoft.com/office/drawing/2014/main" id="{8AC4EEC4-5547-4185-92E7-A6CAF888043F}"/>
              </a:ext>
            </a:extLst>
          </p:cNvPr>
          <p:cNvSpPr>
            <a:spLocks noGrp="1"/>
          </p:cNvSpPr>
          <p:nvPr userDrawn="1">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2021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pic>
        <p:nvPicPr>
          <p:cNvPr id="11" name="Picture Placeholder 9" descr="Organizational Behavior, A Practical, Problem-Solving Approach, Third Edition by Angelo Kinicki">
            <a:extLst>
              <a:ext uri="{FF2B5EF4-FFF2-40B4-BE49-F238E27FC236}">
                <a16:creationId xmlns:a16="http://schemas.microsoft.com/office/drawing/2014/main" id="{8F04B48B-6952-E446-A041-C97243E8ABB1}"/>
              </a:ext>
            </a:extLst>
          </p:cNvPr>
          <p:cNvPicPr>
            <a:picLocks noChangeAspect="1"/>
          </p:cNvPicPr>
          <p:nvPr userDrawn="1"/>
        </p:nvPicPr>
        <p:blipFill>
          <a:blip r:embed="rId2"/>
          <a:srcRect t="4025" b="4025"/>
          <a:stretch>
            <a:fillRect/>
          </a:stretch>
        </p:blipFill>
        <p:spPr>
          <a:xfrm>
            <a:off x="4572000" y="1372405"/>
            <a:ext cx="4229100" cy="4976453"/>
          </a:xfrm>
          <a:prstGeom prst="rect">
            <a:avLst/>
          </a:prstGeom>
          <a:ln>
            <a:solidFill>
              <a:srgbClr val="720F11"/>
            </a:solidFill>
          </a:ln>
        </p:spPr>
      </p:pic>
    </p:spTree>
    <p:extLst>
      <p:ext uri="{BB962C8B-B14F-4D97-AF65-F5344CB8AC3E}">
        <p14:creationId xmlns:p14="http://schemas.microsoft.com/office/powerpoint/2010/main" val="402607209"/>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90536149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96375793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ound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14" name="Content Placeholder 1">
            <a:extLst>
              <a:ext uri="{FF2B5EF4-FFF2-40B4-BE49-F238E27FC236}">
                <a16:creationId xmlns:a16="http://schemas.microsoft.com/office/drawing/2014/main" id="{99B5B6A5-8492-D44A-81F2-5C7C89F64C22}"/>
              </a:ext>
            </a:extLst>
          </p:cNvPr>
          <p:cNvSpPr>
            <a:spLocks noGrp="1"/>
          </p:cNvSpPr>
          <p:nvPr>
            <p:ph sz="quarter" idx="14" hasCustomPrompt="1"/>
          </p:nvPr>
        </p:nvSpPr>
        <p:spPr>
          <a:xfrm>
            <a:off x="342900" y="2182485"/>
            <a:ext cx="8458200" cy="612476"/>
          </a:xfrm>
          <a:prstGeom prst="round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6" name="Content Placeholder 1">
            <a:extLst>
              <a:ext uri="{FF2B5EF4-FFF2-40B4-BE49-F238E27FC236}">
                <a16:creationId xmlns:a16="http://schemas.microsoft.com/office/drawing/2014/main" id="{90A3ECD7-C716-1E41-8D12-6E52976F435B}"/>
              </a:ext>
            </a:extLst>
          </p:cNvPr>
          <p:cNvSpPr>
            <a:spLocks noGrp="1"/>
          </p:cNvSpPr>
          <p:nvPr>
            <p:ph sz="quarter" idx="15" hasCustomPrompt="1"/>
          </p:nvPr>
        </p:nvSpPr>
        <p:spPr>
          <a:xfrm>
            <a:off x="342900" y="3013714"/>
            <a:ext cx="8458200" cy="612476"/>
          </a:xfrm>
          <a:prstGeom prst="round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7" name="Content Placeholder 1">
            <a:extLst>
              <a:ext uri="{FF2B5EF4-FFF2-40B4-BE49-F238E27FC236}">
                <a16:creationId xmlns:a16="http://schemas.microsoft.com/office/drawing/2014/main" id="{0E78588F-8530-B342-94E3-BDC50C15D031}"/>
              </a:ext>
            </a:extLst>
          </p:cNvPr>
          <p:cNvSpPr>
            <a:spLocks noGrp="1"/>
          </p:cNvSpPr>
          <p:nvPr>
            <p:ph sz="quarter" idx="16" hasCustomPrompt="1"/>
          </p:nvPr>
        </p:nvSpPr>
        <p:spPr>
          <a:xfrm>
            <a:off x="342900" y="3815532"/>
            <a:ext cx="8458200" cy="612476"/>
          </a:xfrm>
          <a:prstGeom prst="round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8" name="Content Placeholder 1">
            <a:extLst>
              <a:ext uri="{FF2B5EF4-FFF2-40B4-BE49-F238E27FC236}">
                <a16:creationId xmlns:a16="http://schemas.microsoft.com/office/drawing/2014/main" id="{647117E8-48B9-9445-A353-2A11AB8C052A}"/>
              </a:ext>
            </a:extLst>
          </p:cNvPr>
          <p:cNvSpPr>
            <a:spLocks noGrp="1"/>
          </p:cNvSpPr>
          <p:nvPr>
            <p:ph sz="quarter" idx="17" hasCustomPrompt="1"/>
          </p:nvPr>
        </p:nvSpPr>
        <p:spPr>
          <a:xfrm>
            <a:off x="342900" y="4637771"/>
            <a:ext cx="8458200" cy="612476"/>
          </a:xfrm>
          <a:prstGeom prst="round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9" name="Content Placeholder 1">
            <a:extLst>
              <a:ext uri="{FF2B5EF4-FFF2-40B4-BE49-F238E27FC236}">
                <a16:creationId xmlns:a16="http://schemas.microsoft.com/office/drawing/2014/main" id="{C02543D9-96A6-C44A-B9BD-9402D651A6BE}"/>
              </a:ext>
            </a:extLst>
          </p:cNvPr>
          <p:cNvSpPr>
            <a:spLocks noGrp="1"/>
          </p:cNvSpPr>
          <p:nvPr>
            <p:ph sz="quarter" idx="18" hasCustomPrompt="1"/>
          </p:nvPr>
        </p:nvSpPr>
        <p:spPr>
          <a:xfrm>
            <a:off x="342900" y="5450792"/>
            <a:ext cx="8458200" cy="612476"/>
          </a:xfrm>
          <a:prstGeom prst="round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21343688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2021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58650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80422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214484916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2070660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5918165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2383466"/>
            <a:ext cx="4176986" cy="2743200"/>
          </a:xfrm>
          <a:prstGeom prst="rect">
            <a:avLst/>
          </a:prstGeom>
          <a:solidFill>
            <a:srgbClr val="D31E2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hasCustomPrompt="1"/>
          </p:nvPr>
        </p:nvSpPr>
        <p:spPr>
          <a:xfrm>
            <a:off x="0" y="2819400"/>
            <a:ext cx="4129908" cy="12192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hasCustomPrompt="1"/>
          </p:nvPr>
        </p:nvSpPr>
        <p:spPr>
          <a:xfrm>
            <a:off x="228600" y="4114800"/>
            <a:ext cx="3901308" cy="685800"/>
          </a:xfrm>
          <a:prstGeom prst="rect">
            <a:avLst/>
          </a:prstGeom>
        </p:spPr>
        <p:txBody>
          <a:bodyPr/>
          <a:lstStyle>
            <a:lvl1pPr marL="0" indent="0" algn="ctr">
              <a:buNone/>
              <a:defRPr sz="2800" b="0">
                <a:solidFill>
                  <a:schemeClr val="bg1"/>
                </a:solidFill>
                <a:latin typeface="ArumSans Bold"/>
              </a:defRPr>
            </a:lvl1pPr>
            <a:lvl2pPr marL="457200" indent="0" algn="ctr">
              <a:buNone/>
              <a:defRPr sz="2000" b="0">
                <a:solidFill>
                  <a:schemeClr val="bg1"/>
                </a:solidFill>
                <a:latin typeface="ArumSans Bold"/>
              </a:defRPr>
            </a:lvl2pPr>
            <a:lvl3pPr marL="914400" indent="0" algn="ctr">
              <a:buNone/>
              <a:defRPr sz="2000" b="0">
                <a:solidFill>
                  <a:schemeClr val="bg1"/>
                </a:solidFill>
                <a:latin typeface="ArumSans Bold"/>
              </a:defRPr>
            </a:lvl3pPr>
            <a:lvl4pPr marL="1371600" indent="0" algn="ctr">
              <a:buNone/>
              <a:defRPr sz="2000" b="0">
                <a:solidFill>
                  <a:schemeClr val="bg1"/>
                </a:solidFill>
                <a:latin typeface="ArumSans Bold"/>
              </a:defRPr>
            </a:lvl4pPr>
            <a:lvl5pPr marL="1828800" indent="0" algn="ctr">
              <a:buNone/>
              <a:defRPr sz="2800" b="0">
                <a:solidFill>
                  <a:schemeClr val="bg1"/>
                </a:solidFill>
                <a:latin typeface="ArumSans Bold"/>
              </a:defRPr>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4"/>
            <a:r>
              <a:rPr lang="en-US" dirty="0"/>
              <a:t>Fifth level</a:t>
            </a:r>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76986" y="-14106"/>
            <a:ext cx="4967014" cy="6262506"/>
          </a:xfrm>
          <a:prstGeom prst="rect">
            <a:avLst/>
          </a:prstGeom>
        </p:spPr>
      </p:pic>
    </p:spTree>
    <p:extLst>
      <p:ext uri="{BB962C8B-B14F-4D97-AF65-F5344CB8AC3E}">
        <p14:creationId xmlns:p14="http://schemas.microsoft.com/office/powerpoint/2010/main" val="3375594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9"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81870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356813109"/>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864100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Text Photo Credit3"/>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817771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565103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61498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032854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15602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9"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806866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336828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Text Photo Credit3"/>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833503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85992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323394618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0755641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307410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004973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3848148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0691689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076172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7"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2355271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2294791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6955695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44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a:spcAft>
                <a:spcPts val="800"/>
              </a:spcAft>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4278159628"/>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a:spcAft>
                <a:spcPts val="800"/>
              </a:spcAft>
              <a:defRPr sz="2000"/>
            </a:lvl1pPr>
            <a:lvl2pPr marL="742950" indent="-285750">
              <a:spcAft>
                <a:spcPts val="800"/>
              </a:spcAft>
              <a:buFont typeface="Arial" panose="020B0604020202020204" pitchFamily="34" charset="0"/>
              <a:buChar char="•"/>
              <a:defRPr sz="1800"/>
            </a:lvl2pPr>
            <a:lvl3pPr marL="1143000" indent="-228600">
              <a:spcAft>
                <a:spcPts val="800"/>
              </a:spcAft>
              <a:buFont typeface="Arial" panose="020B0604020202020204" pitchFamily="34" charset="0"/>
              <a:buChar char="•"/>
              <a:defRPr sz="1600"/>
            </a:lvl3pPr>
            <a:lvl4pPr marL="1600200" indent="-228600">
              <a:spcAft>
                <a:spcPts val="800"/>
              </a:spcAft>
              <a:buFont typeface="Arial" panose="020B0604020202020204" pitchFamily="34" charset="0"/>
              <a:buChar char="•"/>
              <a:defRPr sz="1400"/>
            </a:lvl4pPr>
            <a:lvl5pPr marL="2057400" indent="-22860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a:spcAft>
                <a:spcPts val="800"/>
              </a:spcAft>
              <a:defRPr sz="2000"/>
            </a:lvl1pPr>
            <a:lvl2pPr marL="742950" indent="-285750">
              <a:spcAft>
                <a:spcPts val="800"/>
              </a:spcAft>
              <a:buFont typeface="Arial" panose="020B0604020202020204" pitchFamily="34" charset="0"/>
              <a:buChar char="•"/>
              <a:defRPr sz="1800"/>
            </a:lvl2pPr>
            <a:lvl3pPr marL="1143000" indent="-228600">
              <a:spcAft>
                <a:spcPts val="800"/>
              </a:spcAft>
              <a:buFont typeface="Arial" panose="020B0604020202020204" pitchFamily="34" charset="0"/>
              <a:buChar char="•"/>
              <a:defRPr sz="1600"/>
            </a:lvl3pPr>
            <a:lvl4pPr marL="1600200" indent="-228600">
              <a:spcAft>
                <a:spcPts val="800"/>
              </a:spcAft>
              <a:buFont typeface="Arial" panose="020B0604020202020204" pitchFamily="34" charset="0"/>
              <a:buChar char="•"/>
              <a:defRPr sz="1400"/>
            </a:lvl4pPr>
            <a:lvl5pPr marL="2057400" indent="-22860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a:spcAft>
                <a:spcPts val="800"/>
              </a:spcAft>
              <a:defRPr sz="2000"/>
            </a:lvl1pPr>
            <a:lvl2pPr marL="742950" indent="-285750">
              <a:spcAft>
                <a:spcPts val="800"/>
              </a:spcAft>
              <a:buFont typeface="Arial" panose="020B0604020202020204" pitchFamily="34" charset="0"/>
              <a:buChar char="•"/>
              <a:defRPr sz="1800"/>
            </a:lvl2pPr>
            <a:lvl3pPr marL="1143000" indent="-228600">
              <a:spcAft>
                <a:spcPts val="800"/>
              </a:spcAft>
              <a:buFont typeface="Arial" panose="020B0604020202020204" pitchFamily="34" charset="0"/>
              <a:buChar char="•"/>
              <a:defRPr sz="1600"/>
            </a:lvl3pPr>
            <a:lvl4pPr marL="1600200" indent="-228600">
              <a:spcAft>
                <a:spcPts val="800"/>
              </a:spcAft>
              <a:buFont typeface="Arial" panose="020B0604020202020204" pitchFamily="34" charset="0"/>
              <a:buChar char="•"/>
              <a:defRPr sz="1400"/>
            </a:lvl4pPr>
            <a:lvl5pPr marL="2057400" indent="-22860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a:spcAft>
                <a:spcPts val="800"/>
              </a:spcAft>
              <a:defRPr sz="2000"/>
            </a:lvl1pPr>
            <a:lvl2pPr marL="742950" indent="-285750">
              <a:spcAft>
                <a:spcPts val="800"/>
              </a:spcAft>
              <a:buFont typeface="Arial" panose="020B0604020202020204" pitchFamily="34" charset="0"/>
              <a:buChar char="•"/>
              <a:defRPr sz="1800"/>
            </a:lvl2pPr>
            <a:lvl3pPr marL="1143000" indent="-228600">
              <a:spcAft>
                <a:spcPts val="800"/>
              </a:spcAft>
              <a:buFont typeface="Arial" panose="020B0604020202020204" pitchFamily="34" charset="0"/>
              <a:buChar char="•"/>
              <a:defRPr sz="1600"/>
            </a:lvl3pPr>
            <a:lvl4pPr marL="1600200" indent="-228600">
              <a:spcAft>
                <a:spcPts val="800"/>
              </a:spcAft>
              <a:buFont typeface="Arial" panose="020B0604020202020204" pitchFamily="34" charset="0"/>
              <a:buChar char="•"/>
              <a:defRPr sz="1400"/>
            </a:lvl4pPr>
            <a:lvl5pPr marL="2057400" indent="-22860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817620" y="59960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44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ed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6244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66725703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817620" y="59960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p>
            <a:endParaRPr lang="en-US" dirty="0"/>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lgn="ctr">
              <a:defRPr sz="3200">
                <a:solidFill>
                  <a:srgbClr val="EC7700"/>
                </a:solidFill>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sz="2800"/>
            </a:lvl1pPr>
            <a:lvl2pPr>
              <a:defRPr sz="2800"/>
            </a:lvl2pPr>
            <a:lvl3pPr>
              <a:defRPr sz="28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1504130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21424639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9492145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6562608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10997478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11237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03415507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2205318"/>
            <a:ext cx="4076700" cy="4043082"/>
          </a:xfrm>
          <a:prstGeom prst="round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385DD03C-938D-D549-B54C-6E76DD953596}"/>
              </a:ext>
            </a:extLst>
          </p:cNvPr>
          <p:cNvSpPr>
            <a:spLocks noGrp="1"/>
          </p:cNvSpPr>
          <p:nvPr>
            <p:ph sz="quarter" idx="15" hasCustomPrompt="1"/>
          </p:nvPr>
        </p:nvSpPr>
        <p:spPr>
          <a:xfrm>
            <a:off x="342900" y="982663"/>
            <a:ext cx="4076700" cy="657225"/>
          </a:xfrm>
        </p:spPr>
        <p:txBody>
          <a:bodyPr/>
          <a:lstStyle/>
          <a:p>
            <a:pPr lvl="0"/>
            <a:r>
              <a:rPr lang="en-US" dirty="0"/>
              <a:t>CONTENT</a:t>
            </a:r>
          </a:p>
        </p:txBody>
      </p:sp>
      <p:sp>
        <p:nvSpPr>
          <p:cNvPr id="10" name="Content Placeholder 7">
            <a:extLst>
              <a:ext uri="{FF2B5EF4-FFF2-40B4-BE49-F238E27FC236}">
                <a16:creationId xmlns:a16="http://schemas.microsoft.com/office/drawing/2014/main" id="{643DE858-6D18-8543-9CFF-0C54443D3BEB}"/>
              </a:ext>
            </a:extLst>
          </p:cNvPr>
          <p:cNvSpPr>
            <a:spLocks noGrp="1"/>
          </p:cNvSpPr>
          <p:nvPr>
            <p:ph sz="quarter" idx="16" hasCustomPrompt="1"/>
          </p:nvPr>
        </p:nvSpPr>
        <p:spPr>
          <a:xfrm>
            <a:off x="4724400" y="982663"/>
            <a:ext cx="4076700" cy="657225"/>
          </a:xfrm>
        </p:spPr>
        <p:txBody>
          <a:bodyPr/>
          <a:lstStyle/>
          <a:p>
            <a:pPr lvl="0"/>
            <a:r>
              <a:rPr lang="en-US" dirty="0"/>
              <a:t>CONTENT</a:t>
            </a:r>
          </a:p>
        </p:txBody>
      </p:sp>
      <p:sp>
        <p:nvSpPr>
          <p:cNvPr id="12" name="Content Placeholder 1">
            <a:extLst>
              <a:ext uri="{FF2B5EF4-FFF2-40B4-BE49-F238E27FC236}">
                <a16:creationId xmlns:a16="http://schemas.microsoft.com/office/drawing/2014/main" id="{B4FA2207-2384-EC43-941B-8B0E4972FC11}"/>
              </a:ext>
            </a:extLst>
          </p:cNvPr>
          <p:cNvSpPr>
            <a:spLocks noGrp="1"/>
          </p:cNvSpPr>
          <p:nvPr>
            <p:ph sz="quarter" idx="17" hasCustomPrompt="1"/>
          </p:nvPr>
        </p:nvSpPr>
        <p:spPr>
          <a:xfrm>
            <a:off x="4724400" y="2196587"/>
            <a:ext cx="4076700" cy="4043082"/>
          </a:xfrm>
          <a:prstGeom prst="round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240988021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theme" Target="../theme/theme10.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6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72.xml"/><Relationship Id="rId1" Type="http://schemas.openxmlformats.org/officeDocument/2006/relationships/slideLayout" Target="../slideLayouts/slideLayout71.xml"/><Relationship Id="rId4" Type="http://schemas.openxmlformats.org/officeDocument/2006/relationships/image" Target="../media/image8.png"/></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slideLayout" Target="../slideLayouts/slideLayout74.xml"/><Relationship Id="rId1" Type="http://schemas.openxmlformats.org/officeDocument/2006/relationships/slideLayout" Target="../slideLayouts/slideLayout73.xml"/><Relationship Id="rId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5.png"/><Relationship Id="rId4" Type="http://schemas.openxmlformats.org/officeDocument/2006/relationships/slideLayout" Target="../slideLayouts/slideLayout28.xml"/><Relationship Id="rId9"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7.gif"/><Relationship Id="rId4" Type="http://schemas.openxmlformats.org/officeDocument/2006/relationships/slideLayout" Target="../slideLayouts/slideLayout35.xml"/><Relationship Id="rId9" Type="http://schemas.openxmlformats.org/officeDocument/2006/relationships/image" Target="../media/image4.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theme" Target="../theme/theme9.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spc="40" dirty="0">
                <a:effectLst/>
                <a:latin typeface="Arial" panose="020B0604020202020204" pitchFamily="34" charset="0"/>
                <a:ea typeface="Calibri" panose="020F0502020204030204" pitchFamily="34" charset="0"/>
              </a:rPr>
              <a:t>Because learning changes everything.</a:t>
            </a:r>
            <a:r>
              <a:rPr lang="en-US" sz="1050" b="0" i="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080329"/>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 Copy</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105330792"/>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Lst>
  <p:hf hdr="0" dt="0"/>
  <p:txStyles>
    <p:titleStyle>
      <a:lvl1pPr algn="l" defTabSz="914400" rtl="0" eaLnBrk="1" latinLnBrk="0" hangingPunct="1">
        <a:lnSpc>
          <a:spcPct val="90000"/>
        </a:lnSpc>
        <a:spcBef>
          <a:spcPct val="0"/>
        </a:spcBef>
        <a:buNone/>
        <a:defRPr sz="3200" b="1" kern="1200">
          <a:solidFill>
            <a:srgbClr val="AF1858"/>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4525062"/>
      </p:ext>
    </p:extLst>
  </p:cSld>
  <p:clrMap bg1="lt1" tx1="dk1" bg2="lt2" tx2="dk2" accent1="accent1" accent2="accent2" accent3="accent3" accent4="accent4" accent5="accent5" accent6="accent6" hlink="hlink" folHlink="folHlink"/>
  <p:sldLayoutIdLst>
    <p:sldLayoutId id="2147483987"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2711407756"/>
      </p:ext>
    </p:extLst>
  </p:cSld>
  <p:clrMap bg1="lt1" tx1="dk1" bg2="lt2" tx2="dk2" accent1="accent1" accent2="accent2" accent3="accent3" accent4="accent4" accent5="accent5" accent6="accent6" hlink="hlink" folHlink="folHlink"/>
  <p:sldLayoutIdLst>
    <p:sldLayoutId id="2147483989" r:id="rId1"/>
    <p:sldLayoutId id="2147483990"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175628247"/>
      </p:ext>
    </p:extLst>
  </p:cSld>
  <p:clrMap bg1="lt1" tx1="dk1" bg2="lt2" tx2="dk2" accent1="accent1" accent2="accent2" accent3="accent3" accent4="accent4" accent5="accent5" accent6="accent6" hlink="hlink" folHlink="folHlink"/>
  <p:sldLayoutIdLst>
    <p:sldLayoutId id="2147483992" r:id="rId1"/>
    <p:sldLayoutId id="214748399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3298775388"/>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753" r:id="rId3"/>
    <p:sldLayoutId id="2147483908" r:id="rId4"/>
    <p:sldLayoutId id="2147483950" r:id="rId5"/>
    <p:sldLayoutId id="2147483757" r:id="rId6"/>
    <p:sldLayoutId id="2147483877" r:id="rId7"/>
    <p:sldLayoutId id="2147483761" r:id="rId8"/>
    <p:sldLayoutId id="2147483800"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a:t>
            </a:r>
          </a:p>
        </p:txBody>
      </p:sp>
      <p:sp>
        <p:nvSpPr>
          <p:cNvPr id="4" name="Subtitle 3">
            <a:extLst>
              <a:ext uri="{FF2B5EF4-FFF2-40B4-BE49-F238E27FC236}">
                <a16:creationId xmlns:a16="http://schemas.microsoft.com/office/drawing/2014/main" id="{97B1D41D-88B8-6C47-936B-90EE2AF615C5}"/>
              </a:ext>
            </a:extLst>
          </p:cNvPr>
          <p:cNvSpPr>
            <a:spLocks noGrp="1"/>
          </p:cNvSpPr>
          <p:nvPr>
            <p:ph type="subTitle" idx="1"/>
          </p:nvPr>
        </p:nvSpPr>
        <p:spPr/>
        <p:txBody>
          <a:bodyPr/>
          <a:lstStyle/>
          <a:p>
            <a:r>
              <a:rPr lang="en-US" dirty="0"/>
              <a:t>Making OB Work for Me</a:t>
            </a:r>
          </a:p>
          <a:p>
            <a:endParaRPr lang="en-US" dirty="0"/>
          </a:p>
        </p:txBody>
      </p:sp>
      <p:sp>
        <p:nvSpPr>
          <p:cNvPr id="5" name="Long Copyright">
            <a:extLst>
              <a:ext uri="{FF2B5EF4-FFF2-40B4-BE49-F238E27FC236}">
                <a16:creationId xmlns:a16="http://schemas.microsoft.com/office/drawing/2014/main" id="{4318B1CC-B44B-7349-97A5-E3550214EF59}"/>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2021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63720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a:t>
            </a:r>
          </a:p>
        </p:txBody>
      </p:sp>
      <p:sp>
        <p:nvSpPr>
          <p:cNvPr id="3" name="Subtitle 2"/>
          <p:cNvSpPr>
            <a:spLocks noGrp="1"/>
          </p:cNvSpPr>
          <p:nvPr>
            <p:ph sz="quarter" idx="11"/>
          </p:nvPr>
        </p:nvSpPr>
        <p:spPr/>
        <p:txBody>
          <a:bodyPr/>
          <a:lstStyle/>
          <a:p>
            <a:pPr marL="11113" lvl="1" indent="0">
              <a:buNone/>
            </a:pPr>
            <a:r>
              <a:rPr lang="en-US" sz="2400" dirty="0"/>
              <a:t>Organizational behavior is an academic discipline focused on understanding and managing people at work. </a:t>
            </a:r>
            <a:endParaRPr lang="en-US" dirty="0"/>
          </a:p>
          <a:p>
            <a:pPr marL="11113" lvl="1" indent="0" algn="l">
              <a:buNone/>
            </a:pPr>
            <a:r>
              <a:rPr lang="en-US" sz="2400" dirty="0"/>
              <a:t>OB attempts to overcome the pitfalls of relying on common sense by:</a:t>
            </a:r>
          </a:p>
          <a:p>
            <a:pPr marL="754063" lvl="1" indent="-358775">
              <a:buFont typeface="Arial" charset="0"/>
              <a:buChar char="•"/>
            </a:pPr>
            <a:r>
              <a:rPr lang="en-US" dirty="0"/>
              <a:t>Relying on a systematic science-based approach.</a:t>
            </a:r>
          </a:p>
          <a:p>
            <a:pPr marL="11113" lvl="1" indent="0" algn="l">
              <a:buNone/>
            </a:pPr>
            <a:endParaRPr lang="en-US" dirty="0"/>
          </a:p>
          <a:p>
            <a:pPr marL="11113" lvl="1" indent="0" algn="l">
              <a:buNone/>
            </a:pPr>
            <a:r>
              <a:rPr lang="en-US" sz="2400" dirty="0"/>
              <a:t>Based on a </a:t>
            </a:r>
            <a:r>
              <a:rPr lang="en-US" sz="2400" b="1" dirty="0"/>
              <a:t>contingency perspective</a:t>
            </a:r>
            <a:r>
              <a:rPr lang="en-US" sz="2400" dirty="0"/>
              <a:t> as:</a:t>
            </a:r>
          </a:p>
          <a:p>
            <a:pPr marL="754063" lvl="1" indent="-442913">
              <a:buFont typeface="Arial" charset="0"/>
              <a:buChar char="•"/>
            </a:pPr>
            <a:r>
              <a:rPr lang="en-US" dirty="0"/>
              <a:t>No one best way to manage people, teams, or organizations.</a:t>
            </a:r>
          </a:p>
          <a:p>
            <a:pPr marL="754063" lvl="1" indent="-442913">
              <a:buFont typeface="Arial" charset="0"/>
              <a:buChar char="•"/>
            </a:pPr>
            <a:r>
              <a:rPr lang="en-US" dirty="0"/>
              <a:t>The best or most effective course of action instead depends on the situation.</a:t>
            </a:r>
          </a:p>
        </p:txBody>
      </p:sp>
    </p:spTree>
    <p:extLst>
      <p:ext uri="{BB962C8B-B14F-4D97-AF65-F5344CB8AC3E}">
        <p14:creationId xmlns:p14="http://schemas.microsoft.com/office/powerpoint/2010/main" val="360156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Levels in OB</a:t>
            </a:r>
          </a:p>
        </p:txBody>
      </p:sp>
      <p:sp>
        <p:nvSpPr>
          <p:cNvPr id="3" name="Content Placeholder 2"/>
          <p:cNvSpPr>
            <a:spLocks noGrp="1"/>
          </p:cNvSpPr>
          <p:nvPr>
            <p:ph sz="quarter" idx="11"/>
          </p:nvPr>
        </p:nvSpPr>
        <p:spPr/>
        <p:txBody>
          <a:bodyPr/>
          <a:lstStyle/>
          <a:p>
            <a:pPr marL="0" indent="0">
              <a:buNone/>
            </a:pPr>
            <a:r>
              <a:rPr lang="en-US" sz="2800" dirty="0"/>
              <a:t>In OB, we are concerned with three levels at work.</a:t>
            </a:r>
          </a:p>
          <a:p>
            <a:pPr marL="995363" indent="-457200">
              <a:buFont typeface="+mj-lt"/>
              <a:buAutoNum type="arabicPeriod"/>
            </a:pPr>
            <a:r>
              <a:rPr lang="en-US" sz="2400" dirty="0"/>
              <a:t>Individual.</a:t>
            </a:r>
          </a:p>
          <a:p>
            <a:pPr marL="995363" indent="-457200">
              <a:buFont typeface="+mj-lt"/>
              <a:buAutoNum type="arabicPeriod"/>
            </a:pPr>
            <a:r>
              <a:rPr lang="en-US" sz="2400" dirty="0"/>
              <a:t>Group/Team.</a:t>
            </a:r>
          </a:p>
          <a:p>
            <a:pPr marL="995363" indent="-457200">
              <a:buFont typeface="+mj-lt"/>
              <a:buAutoNum type="arabicPeriod"/>
            </a:pPr>
            <a:r>
              <a:rPr lang="en-US" sz="2400" dirty="0"/>
              <a:t>Organization.</a:t>
            </a:r>
          </a:p>
        </p:txBody>
      </p:sp>
    </p:spTree>
    <p:extLst>
      <p:ext uri="{BB962C8B-B14F-4D97-AF65-F5344CB8AC3E}">
        <p14:creationId xmlns:p14="http://schemas.microsoft.com/office/powerpoint/2010/main" val="156368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AAE8-BC93-7048-8F34-54793AFBBE6A}"/>
              </a:ext>
            </a:extLst>
          </p:cNvPr>
          <p:cNvSpPr>
            <a:spLocks noGrp="1"/>
          </p:cNvSpPr>
          <p:nvPr>
            <p:ph type="title"/>
          </p:nvPr>
        </p:nvSpPr>
        <p:spPr/>
        <p:txBody>
          <a:bodyPr/>
          <a:lstStyle/>
          <a:p>
            <a:r>
              <a:rPr lang="en-US" dirty="0"/>
              <a:t>The Value of OB to My Job and Career </a:t>
            </a:r>
            <a:r>
              <a:rPr lang="en-US" sz="1200" dirty="0"/>
              <a:t>1</a:t>
            </a:r>
          </a:p>
        </p:txBody>
      </p:sp>
      <p:sp>
        <p:nvSpPr>
          <p:cNvPr id="7" name="Content Placeholder 6">
            <a:extLst>
              <a:ext uri="{FF2B5EF4-FFF2-40B4-BE49-F238E27FC236}">
                <a16:creationId xmlns:a16="http://schemas.microsoft.com/office/drawing/2014/main" id="{16632734-7D66-4942-AC91-9C8223BEAF28}"/>
              </a:ext>
            </a:extLst>
          </p:cNvPr>
          <p:cNvSpPr>
            <a:spLocks noGrp="1"/>
          </p:cNvSpPr>
          <p:nvPr>
            <p:ph sz="quarter" idx="15"/>
          </p:nvPr>
        </p:nvSpPr>
        <p:spPr>
          <a:xfrm>
            <a:off x="342900" y="982663"/>
            <a:ext cx="8191500" cy="1303337"/>
          </a:xfrm>
        </p:spPr>
        <p:txBody>
          <a:bodyPr>
            <a:normAutofit fontScale="92500" lnSpcReduction="10000"/>
          </a:bodyPr>
          <a:lstStyle/>
          <a:p>
            <a:r>
              <a:rPr lang="en-US" sz="2800" dirty="0"/>
              <a:t>Soft skills  relate to human interactions and include both interpersonal skills and personal attributes and are among the most valued skill by employers. </a:t>
            </a:r>
          </a:p>
          <a:p>
            <a:endParaRPr lang="en-US" dirty="0"/>
          </a:p>
        </p:txBody>
      </p:sp>
      <p:sp>
        <p:nvSpPr>
          <p:cNvPr id="3" name="Content Placeholder 2">
            <a:extLst>
              <a:ext uri="{FF2B5EF4-FFF2-40B4-BE49-F238E27FC236}">
                <a16:creationId xmlns:a16="http://schemas.microsoft.com/office/drawing/2014/main" id="{8888AC8D-E84D-2147-AC9B-DA13999E0FB9}"/>
              </a:ext>
            </a:extLst>
          </p:cNvPr>
          <p:cNvSpPr>
            <a:spLocks noGrp="1"/>
          </p:cNvSpPr>
          <p:nvPr>
            <p:ph sz="quarter" idx="11"/>
          </p:nvPr>
        </p:nvSpPr>
        <p:spPr/>
        <p:txBody>
          <a:bodyPr/>
          <a:lstStyle/>
          <a:p>
            <a:r>
              <a:rPr lang="en-US" sz="2800" b="1" dirty="0"/>
              <a:t>Personal Attributes:</a:t>
            </a:r>
          </a:p>
          <a:p>
            <a:pPr marL="690563" lvl="1" indent="-339725">
              <a:buFont typeface="Arial" charset="0"/>
              <a:buChar char="•"/>
            </a:pPr>
            <a:r>
              <a:rPr lang="en-US" sz="2400" dirty="0"/>
              <a:t>Attitude. </a:t>
            </a:r>
          </a:p>
          <a:p>
            <a:pPr marL="690563" lvl="1" indent="-339725">
              <a:buFont typeface="Arial" charset="0"/>
              <a:buChar char="•"/>
            </a:pPr>
            <a:r>
              <a:rPr lang="en-US" sz="2400" dirty="0"/>
              <a:t>Personality.</a:t>
            </a:r>
          </a:p>
          <a:p>
            <a:pPr marL="690563" lvl="1" indent="-339725">
              <a:buFont typeface="Arial" charset="0"/>
              <a:buChar char="•"/>
            </a:pPr>
            <a:r>
              <a:rPr lang="en-US" sz="2400" dirty="0"/>
              <a:t>Teamwork.</a:t>
            </a:r>
          </a:p>
          <a:p>
            <a:pPr marL="690563" lvl="1" indent="-339725">
              <a:buFont typeface="Arial" charset="0"/>
              <a:buChar char="•"/>
            </a:pPr>
            <a:r>
              <a:rPr lang="en-US" sz="2400" dirty="0"/>
              <a:t>Leadership.</a:t>
            </a:r>
          </a:p>
          <a:p>
            <a:endParaRPr lang="en-US" dirty="0"/>
          </a:p>
        </p:txBody>
      </p:sp>
      <p:sp>
        <p:nvSpPr>
          <p:cNvPr id="9" name="Content Placeholder 8">
            <a:extLst>
              <a:ext uri="{FF2B5EF4-FFF2-40B4-BE49-F238E27FC236}">
                <a16:creationId xmlns:a16="http://schemas.microsoft.com/office/drawing/2014/main" id="{601784CE-F649-AE40-8820-6F4B6CA9A97E}"/>
              </a:ext>
            </a:extLst>
          </p:cNvPr>
          <p:cNvSpPr>
            <a:spLocks noGrp="1"/>
          </p:cNvSpPr>
          <p:nvPr>
            <p:ph sz="quarter" idx="17"/>
          </p:nvPr>
        </p:nvSpPr>
        <p:spPr/>
        <p:txBody>
          <a:bodyPr/>
          <a:lstStyle/>
          <a:p>
            <a:r>
              <a:rPr lang="en-US" sz="2800" b="1" dirty="0"/>
              <a:t>Interpersonal Skills:</a:t>
            </a:r>
          </a:p>
          <a:p>
            <a:pPr marL="690563" lvl="1" indent="-339725">
              <a:buFont typeface="Arial" charset="0"/>
              <a:buChar char="•"/>
            </a:pPr>
            <a:r>
              <a:rPr lang="en-US" sz="2400" dirty="0"/>
              <a:t>Active listening.</a:t>
            </a:r>
          </a:p>
          <a:p>
            <a:pPr marL="690563" lvl="1" indent="-339725">
              <a:buFont typeface="Arial" charset="0"/>
              <a:buChar char="•"/>
            </a:pPr>
            <a:r>
              <a:rPr lang="en-US" sz="2400" dirty="0"/>
              <a:t>Positive attitudes.</a:t>
            </a:r>
          </a:p>
          <a:p>
            <a:pPr marL="690563" lvl="1" indent="-339725">
              <a:buFont typeface="Arial" charset="0"/>
              <a:buChar char="•"/>
            </a:pPr>
            <a:r>
              <a:rPr lang="en-US" sz="2400" dirty="0"/>
              <a:t>Effective communication.</a:t>
            </a:r>
          </a:p>
          <a:p>
            <a:endParaRPr lang="en-US" dirty="0"/>
          </a:p>
        </p:txBody>
      </p:sp>
    </p:spTree>
    <p:extLst>
      <p:ext uri="{BB962C8B-B14F-4D97-AF65-F5344CB8AC3E}">
        <p14:creationId xmlns:p14="http://schemas.microsoft.com/office/powerpoint/2010/main" val="54664301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807402C1-F174-418D-9BA4-5CD14936CAC8}"/>
    </a:ext>
  </a:extLst>
</a:theme>
</file>

<file path=ppt/theme/theme10.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iniOB1e_C01_NewTemplt" id="{4D4C8B07-FA66-446C-BE99-A8FE046F277B}" vid="{B451C753-CD26-4043-8915-6B7E1E44845D}"/>
    </a:ext>
  </a:extLst>
</a:theme>
</file>

<file path=ppt/theme/theme11.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KiniOB1e_C01_NewTemplt" id="{4D4C8B07-FA66-446C-BE99-A8FE046F277B}" vid="{24FF8C8E-0D4D-4474-B03E-03B2C191D6A0}"/>
    </a:ext>
  </a:extLst>
</a:theme>
</file>

<file path=ppt/theme/theme12.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KiniOB1e_C01_NewTemplt" id="{4D4C8B07-FA66-446C-BE99-A8FE046F277B}" vid="{2A222CE3-1047-4E0E-ADAA-6293EED3A51D}"/>
    </a:ext>
  </a:extLst>
</a:theme>
</file>

<file path=ppt/theme/theme13.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iniOB1e_C01_NewTemplt" id="{4D4C8B07-FA66-446C-BE99-A8FE046F277B}" vid="{45069417-DFED-49F0-9869-C8E94D78A07D}"/>
    </a:ext>
  </a:extLst>
</a:theme>
</file>

<file path=ppt/theme/theme14.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iniOB1e_C01_NewTemplt" id="{4D4C8B07-FA66-446C-BE99-A8FE046F277B}" vid="{603E019C-B8AF-42D6-BB28-F3BF792A45D2}"/>
    </a:ext>
  </a:extLst>
</a:theme>
</file>

<file path=ppt/theme/theme15.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iniOB1e_C01_NewTemplt" id="{4D4C8B07-FA66-446C-BE99-A8FE046F277B}" vid="{4FC01451-19E1-40B9-B14F-3AD3DA5F6C2C}"/>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2635052-3C18-4769-A013-9006CA8D461F}"/>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4F7C4758-EF78-4114-B0CD-C65931E31D6B}"/>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FB3B673-0FAC-4577-A063-A470808218D9}"/>
    </a:ext>
  </a:extLst>
</a:theme>
</file>

<file path=ppt/theme/theme6.xml><?xml version="1.0" encoding="utf-8"?>
<a:theme xmlns:a="http://schemas.openxmlformats.org/drawingml/2006/main" name="1_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iniOB1e_C01_NewTemplt" id="{4D4C8B07-FA66-446C-BE99-A8FE046F277B}" vid="{FA750E0D-DDB6-4745-9D96-7D60DD2D47D5}"/>
    </a:ext>
  </a:extLst>
</a:theme>
</file>

<file path=ppt/theme/theme7.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iniOB1e_C01_NewTemplt" id="{4D4C8B07-FA66-446C-BE99-A8FE046F277B}" vid="{FA750E0D-DDB6-4745-9D96-7D60DD2D47D5}"/>
    </a:ext>
  </a:extLst>
</a:theme>
</file>

<file path=ppt/theme/theme8.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iniOB1e_C01_NewTemplt" id="{4D4C8B07-FA66-446C-BE99-A8FE046F277B}" vid="{56BD8F21-31E2-4E7D-9EE7-5613A3F772AF}"/>
    </a:ext>
  </a:extLst>
</a:theme>
</file>

<file path=ppt/theme/theme9.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iniOB1e_C01_NewTemplt" id="{4D4C8B07-FA66-446C-BE99-A8FE046F277B}" vid="{BE663ADD-E607-4C2B-A7A3-5290A7064F4E}"/>
    </a:ext>
  </a:extLst>
</a:theme>
</file>

<file path=docProps/app.xml><?xml version="1.0" encoding="utf-8"?>
<Properties xmlns="http://schemas.openxmlformats.org/officeDocument/2006/extended-properties" xmlns:vt="http://schemas.openxmlformats.org/officeDocument/2006/docPropsVTypes">
  <Template/>
  <TotalTime>24562</TotalTime>
  <Words>402</Words>
  <Application>Microsoft Macintosh PowerPoint</Application>
  <PresentationFormat>On-screen Show (4:3)</PresentationFormat>
  <Paragraphs>47</Paragraphs>
  <Slides>4</Slides>
  <Notes>3</Notes>
  <HiddenSlides>0</HiddenSlides>
  <MMClips>0</MMClips>
  <ScaleCrop>false</ScaleCrop>
  <HeadingPairs>
    <vt:vector size="6" baseType="variant">
      <vt:variant>
        <vt:lpstr>Fonts Used</vt:lpstr>
      </vt:variant>
      <vt:variant>
        <vt:i4>5</vt:i4>
      </vt:variant>
      <vt:variant>
        <vt:lpstr>Theme</vt:lpstr>
      </vt:variant>
      <vt:variant>
        <vt:i4>15</vt:i4>
      </vt:variant>
      <vt:variant>
        <vt:lpstr>Slide Titles</vt:lpstr>
      </vt:variant>
      <vt:variant>
        <vt:i4>4</vt:i4>
      </vt:variant>
    </vt:vector>
  </HeadingPairs>
  <TitlesOfParts>
    <vt:vector size="24" baseType="lpstr">
      <vt:lpstr>Arial</vt:lpstr>
      <vt:lpstr>ArumSans Bold</vt:lpstr>
      <vt:lpstr>ArumSans Regular</vt:lpstr>
      <vt:lpstr>Calibri</vt:lpstr>
      <vt:lpstr>Vectipede Rg</vt:lpstr>
      <vt:lpstr>Title Slides Master</vt:lpstr>
      <vt:lpstr>MainContentSlideMaster</vt:lpstr>
      <vt:lpstr>ClosingMaster</vt:lpstr>
      <vt:lpstr>DividerSlideMaster</vt:lpstr>
      <vt:lpstr>ImageDescriptionAppendixSlideMaster</vt:lpstr>
      <vt:lpstr>1_FIRST, BREAK, LAST slides </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CHAPTER 1</vt:lpstr>
      <vt:lpstr>What Is OB?</vt:lpstr>
      <vt:lpstr>The Three Levels in OB</vt:lpstr>
      <vt:lpstr>The Value of OB to My Job and Career 1</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Ciporen</dc:creator>
  <cp:lastModifiedBy>Benjamin Thomas Everman</cp:lastModifiedBy>
  <cp:revision>345</cp:revision>
  <dcterms:created xsi:type="dcterms:W3CDTF">2015-10-08T20:29:41Z</dcterms:created>
  <dcterms:modified xsi:type="dcterms:W3CDTF">2022-06-14T00:31:36Z</dcterms:modified>
</cp:coreProperties>
</file>