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8" r:id="rId3"/>
    <p:sldId id="262" r:id="rId4"/>
    <p:sldId id="259" r:id="rId5"/>
    <p:sldId id="285" r:id="rId6"/>
    <p:sldId id="286" r:id="rId7"/>
    <p:sldId id="266" r:id="rId8"/>
    <p:sldId id="290" r:id="rId9"/>
    <p:sldId id="291" r:id="rId10"/>
    <p:sldId id="292" r:id="rId11"/>
    <p:sldId id="293" r:id="rId12"/>
    <p:sldId id="296" r:id="rId13"/>
    <p:sldId id="263" r:id="rId14"/>
    <p:sldId id="297" r:id="rId15"/>
    <p:sldId id="299" r:id="rId16"/>
    <p:sldId id="300" r:id="rId17"/>
    <p:sldId id="288" r:id="rId18"/>
    <p:sldId id="289" r:id="rId19"/>
  </p:sldIdLst>
  <p:sldSz cx="9144000" cy="5143500" type="screen16x9"/>
  <p:notesSz cx="6858000" cy="9144000"/>
  <p:embeddedFontLst>
    <p:embeddedFont>
      <p:font typeface="Dosis ExtraLight" panose="020B0604020202020204" charset="0"/>
      <p:regular r:id="rId21"/>
      <p:bold r:id="rId22"/>
    </p:embeddedFont>
    <p:embeddedFont>
      <p:font typeface="Titillium Web" panose="020B0604020202020204" charset="0"/>
      <p:regular r:id="rId23"/>
      <p:bold r:id="rId24"/>
      <p:italic r:id="rId25"/>
      <p:boldItalic r:id="rId26"/>
    </p:embeddedFont>
    <p:embeddedFont>
      <p:font typeface="Titillium Web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v Gagnon" initials="BG" lastIdx="1" clrIdx="0">
    <p:extLst>
      <p:ext uri="{19B8F6BF-5375-455C-9EA6-DF929625EA0E}">
        <p15:presenceInfo xmlns:p15="http://schemas.microsoft.com/office/powerpoint/2012/main" userId="84cad3dbc206c9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D96A2F-1D38-4098-86E7-6FF3262F22BD}">
  <a:tblStyle styleId="{63D96A2F-1D38-4098-86E7-6FF3262F22B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14" autoAdjust="0"/>
  </p:normalViewPr>
  <p:slideViewPr>
    <p:cSldViewPr snapToGrid="0">
      <p:cViewPr varScale="1">
        <p:scale>
          <a:sx n="67" d="100"/>
          <a:sy n="67" d="100"/>
        </p:scale>
        <p:origin x="1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second part of my final for Principles of Database Design.  It is based of the scenario of Vince’s Vinyl.   The first part was a business report, submitted for Module 9.</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Third is the Physical database, it is a further extension of the first two.</a:t>
            </a:r>
          </a:p>
          <a:p>
            <a:pPr marL="139700" indent="0">
              <a:buNone/>
            </a:pPr>
            <a:r>
              <a:rPr lang="en-US" dirty="0"/>
              <a:t>In this step a database designer will add the constraints, data types and null allowances.  The attributes are much more defined allowing us to see where this is progressing.  The relationship lines show the connections still.</a:t>
            </a:r>
          </a:p>
          <a:p>
            <a:pPr marL="139700" indent="0">
              <a:buNone/>
            </a:pPr>
            <a:endParaRPr lang="en-US" dirty="0"/>
          </a:p>
          <a:p>
            <a:pPr marL="139700" indent="0">
              <a:buNone/>
            </a:pPr>
            <a:r>
              <a:rPr lang="en-US" dirty="0"/>
              <a:t>Talk about: table connections now: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0225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was recommended in the report that Vince’s Vinyl use Amazon Aurora for its Database Management System.</a:t>
            </a:r>
          </a:p>
          <a:p>
            <a:pPr marL="0" lvl="0" indent="0" algn="l" rtl="0">
              <a:spcBef>
                <a:spcPts val="0"/>
              </a:spcBef>
              <a:spcAft>
                <a:spcPts val="0"/>
              </a:spcAft>
              <a:buNone/>
            </a:pPr>
            <a:r>
              <a:rPr lang="en-US" dirty="0"/>
              <a:t>Its cloud-base thus no overhead equipment for Vince to buy</a:t>
            </a:r>
          </a:p>
          <a:p>
            <a:pPr marL="0" lvl="0" indent="0" algn="l" rtl="0">
              <a:spcBef>
                <a:spcPts val="0"/>
              </a:spcBef>
              <a:spcAft>
                <a:spcPts val="0"/>
              </a:spcAft>
              <a:buNone/>
            </a:pPr>
            <a:r>
              <a:rPr lang="en-US" dirty="0"/>
              <a:t>Has great performance and is can be expanded as Vince needs more if need be</a:t>
            </a:r>
          </a:p>
          <a:p>
            <a:pPr marL="0" lvl="0" indent="0" algn="l" rtl="0">
              <a:spcBef>
                <a:spcPts val="0"/>
              </a:spcBef>
              <a:spcAft>
                <a:spcPts val="0"/>
              </a:spcAft>
              <a:buNone/>
            </a:pPr>
            <a:r>
              <a:rPr lang="en-US" dirty="0"/>
              <a:t>Being cloud-base makes is always available…no power outage or a flick of the switch will shut down the database</a:t>
            </a:r>
          </a:p>
          <a:p>
            <a:pPr marL="0" lvl="0" indent="0" algn="l" rtl="0">
              <a:spcBef>
                <a:spcPts val="0"/>
              </a:spcBef>
              <a:spcAft>
                <a:spcPts val="0"/>
              </a:spcAft>
              <a:buNone/>
            </a:pPr>
            <a:r>
              <a:rPr lang="en-US" dirty="0"/>
              <a:t>The security it run by Amazon VP and encryption is keyed in by the users</a:t>
            </a:r>
          </a:p>
          <a:p>
            <a:pPr marL="0" lvl="0" indent="0" algn="l" rtl="0">
              <a:spcBef>
                <a:spcPts val="0"/>
              </a:spcBef>
              <a:spcAft>
                <a:spcPts val="0"/>
              </a:spcAft>
              <a:buNone/>
            </a:pPr>
            <a:r>
              <a:rPr lang="en-US" dirty="0"/>
              <a:t>The database will be fully managed by Amazon – Amazon Relational Database Service will babysit the database and be monitored with Amazon CloudWatch</a:t>
            </a:r>
          </a:p>
          <a:p>
            <a:pPr marL="0" lvl="0" indent="0" algn="l" rtl="0">
              <a:spcBef>
                <a:spcPts val="0"/>
              </a:spcBef>
              <a:spcAft>
                <a:spcPts val="0"/>
              </a:spcAft>
              <a:buNone/>
            </a:pPr>
            <a:r>
              <a:rPr lang="en-US" dirty="0"/>
              <a:t>Amazon Aurora supports other platforms so it makes it easy to mitigate information from a various of sources.  If Vince’s information is in an EXCEL spreadsheet what he started to try to start a database, that information can be moved over easily.</a:t>
            </a:r>
          </a:p>
          <a:p>
            <a:pPr marL="0" lvl="0" indent="0" algn="l" rtl="0">
              <a:spcBef>
                <a:spcPts val="0"/>
              </a:spcBef>
              <a:spcAft>
                <a:spcPts val="0"/>
              </a:spcAft>
              <a:buNone/>
            </a:pPr>
            <a:r>
              <a:rPr lang="en-US" dirty="0"/>
              <a:t>And – Everyone’s favorite, Vince can access and keep control of his database over his phone with the app.</a:t>
            </a:r>
          </a:p>
        </p:txBody>
      </p:sp>
    </p:spTree>
    <p:extLst>
      <p:ext uri="{BB962C8B-B14F-4D97-AF65-F5344CB8AC3E}">
        <p14:creationId xmlns:p14="http://schemas.microsoft.com/office/powerpoint/2010/main" val="4165027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comparison with other DBMSs Aurora stand up to the others.  If Vince can have a creative employee talk control of his visuals (if needed) he can thrive onward with his new database.</a:t>
            </a:r>
            <a:endParaRPr dirty="0"/>
          </a:p>
        </p:txBody>
      </p:sp>
    </p:spTree>
    <p:extLst>
      <p:ext uri="{BB962C8B-B14F-4D97-AF65-F5344CB8AC3E}">
        <p14:creationId xmlns:p14="http://schemas.microsoft.com/office/powerpoint/2010/main" val="274690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Amazon Aurora only needs a few hardware and software in order to work.</a:t>
            </a:r>
          </a:p>
          <a:p>
            <a:pPr marL="0" lvl="0" indent="0" algn="l" rtl="0">
              <a:spcBef>
                <a:spcPts val="0"/>
              </a:spcBef>
              <a:spcAft>
                <a:spcPts val="0"/>
              </a:spcAft>
              <a:buNone/>
            </a:pPr>
            <a:r>
              <a:rPr lang="en-US" dirty="0"/>
              <a:t>Read the list….</a:t>
            </a:r>
          </a:p>
          <a:p>
            <a:pPr marL="0" lvl="0" indent="0" algn="l" rtl="0">
              <a:spcBef>
                <a:spcPts val="0"/>
              </a:spcBef>
              <a:spcAft>
                <a:spcPts val="0"/>
              </a:spcAft>
              <a:buNone/>
            </a:pPr>
            <a:r>
              <a:rPr lang="en-US" dirty="0"/>
              <a:t>Not much of investment and he probably already has the computer or get one at a reasonable price.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 Looking an the department of INVENTORY we can look closer on how the database will be working for that particular table/function</a:t>
            </a:r>
          </a:p>
          <a:p>
            <a:pPr marL="139700" indent="0">
              <a:buNone/>
            </a:pPr>
            <a:r>
              <a:rPr lang="en-US" dirty="0"/>
              <a:t>The tables needed are the Inventory, Sold, Transaction and Seller tables.  As before you can see the relations they have to each other.  Each primary key in a table (or parent table) matches up with a foreign key in another (being the child table).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1189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Lastly, the security management plan for the database must be established.  Remember to include the Standards, Legal Compliance and Ethical Practices of the business before a plan can be created.</a:t>
            </a:r>
          </a:p>
          <a:p>
            <a:pPr marL="0" lvl="0" indent="0" algn="l" rtl="0">
              <a:spcBef>
                <a:spcPts val="0"/>
              </a:spcBef>
              <a:spcAft>
                <a:spcPts val="0"/>
              </a:spcAft>
              <a:buNone/>
            </a:pPr>
            <a:r>
              <a:rPr lang="en-US" dirty="0"/>
              <a:t>Some standard could include: be honest and trustworthy, respect privacy and honor confidentiality.</a:t>
            </a:r>
          </a:p>
          <a:p>
            <a:pPr marL="0" lvl="0" indent="0" algn="l" rtl="0">
              <a:spcBef>
                <a:spcPts val="0"/>
              </a:spcBef>
              <a:spcAft>
                <a:spcPts val="0"/>
              </a:spcAft>
              <a:buNone/>
            </a:pPr>
            <a:r>
              <a:rPr lang="en-US" dirty="0"/>
              <a:t>An example of Legal Compliance is knowing how your company can keep personal data personal.</a:t>
            </a:r>
          </a:p>
          <a:p>
            <a:pPr marL="0" lvl="0" indent="0" algn="l" rtl="0">
              <a:spcBef>
                <a:spcPts val="0"/>
              </a:spcBef>
              <a:spcAft>
                <a:spcPts val="0"/>
              </a:spcAft>
              <a:buNone/>
            </a:pPr>
            <a:r>
              <a:rPr lang="en-US" dirty="0"/>
              <a:t>As for ethical practices, some people could be conflicting…what one person thinks is “doing good” another can think the opposite.  It is sometimes a fine line is some cases.</a:t>
            </a:r>
          </a:p>
        </p:txBody>
      </p:sp>
    </p:spTree>
    <p:extLst>
      <p:ext uri="{BB962C8B-B14F-4D97-AF65-F5344CB8AC3E}">
        <p14:creationId xmlns:p14="http://schemas.microsoft.com/office/powerpoint/2010/main" val="426874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the security features that Vince’s Vinyl want to use are:</a:t>
            </a:r>
          </a:p>
          <a:p>
            <a:pPr marL="0" lvl="0" indent="0" algn="l" rtl="0">
              <a:spcBef>
                <a:spcPts val="0"/>
              </a:spcBef>
              <a:spcAft>
                <a:spcPts val="0"/>
              </a:spcAft>
              <a:buNone/>
            </a:pPr>
            <a:r>
              <a:rPr lang="en-US" dirty="0"/>
              <a:t>Having a strong filter to stop hacking from the front line before it reaches the database’s data – Usernames and strong passwords</a:t>
            </a:r>
          </a:p>
          <a:p>
            <a:pPr marL="0" lvl="0" indent="0" algn="l" rtl="0">
              <a:spcBef>
                <a:spcPts val="0"/>
              </a:spcBef>
              <a:spcAft>
                <a:spcPts val="0"/>
              </a:spcAft>
              <a:buNone/>
            </a:pPr>
            <a:r>
              <a:rPr lang="en-US" dirty="0"/>
              <a:t>Having employees see only what they need to see in order to do their job with the privilege principle</a:t>
            </a:r>
          </a:p>
          <a:p>
            <a:pPr marL="0" lvl="0" indent="0" algn="l" rtl="0">
              <a:spcBef>
                <a:spcPts val="0"/>
              </a:spcBef>
              <a:spcAft>
                <a:spcPts val="0"/>
              </a:spcAft>
              <a:buNone/>
            </a:pPr>
            <a:r>
              <a:rPr lang="en-US" dirty="0"/>
              <a:t>Enable to minimize the attack surface the database will be kept as simple as it can be</a:t>
            </a:r>
          </a:p>
          <a:p>
            <a:pPr marL="0" lvl="0" indent="0" algn="l" rtl="0">
              <a:spcBef>
                <a:spcPts val="0"/>
              </a:spcBef>
              <a:spcAft>
                <a:spcPts val="0"/>
              </a:spcAft>
              <a:buNone/>
            </a:pPr>
            <a:r>
              <a:rPr lang="en-US" dirty="0"/>
              <a:t>Remember to encrypt the data but Vince’s Vinyl will only encrypt the private information of it’s customers because encryption can be costly</a:t>
            </a:r>
          </a:p>
          <a:p>
            <a:pPr marL="0" lvl="0" indent="0" algn="l" rtl="0">
              <a:spcBef>
                <a:spcPts val="0"/>
              </a:spcBef>
              <a:spcAft>
                <a:spcPts val="0"/>
              </a:spcAft>
              <a:buNone/>
            </a:pPr>
            <a:r>
              <a:rPr lang="en-US" dirty="0"/>
              <a:t>When you develop a security plan, consistently test it and stage it in the “real-world” to see what happens.</a:t>
            </a:r>
          </a:p>
        </p:txBody>
      </p:sp>
    </p:spTree>
    <p:extLst>
      <p:ext uri="{BB962C8B-B14F-4D97-AF65-F5344CB8AC3E}">
        <p14:creationId xmlns:p14="http://schemas.microsoft.com/office/powerpoint/2010/main" val="108100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so much for your attention</a:t>
            </a:r>
          </a:p>
          <a:p>
            <a:pPr marL="0" lvl="0" indent="0" algn="l" rtl="0">
              <a:spcBef>
                <a:spcPts val="0"/>
              </a:spcBef>
              <a:spcAft>
                <a:spcPts val="0"/>
              </a:spcAft>
              <a:buNone/>
            </a:pPr>
            <a:r>
              <a:rPr lang="en-US" dirty="0"/>
              <a:t>If you have any questions you can email me at Beverly.gagnon@snhu.edu and I’ll be happy to answer whatever you have.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5836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345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Hello, my name is Beverly Gagnon.  I am a student at Southern New Hampshire University, studying for my Masters in Data Analytics.  I am in my third year (so you do not forget who you are).</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presentation will cover the 5 main elements of database design.  </a:t>
            </a:r>
          </a:p>
          <a:p>
            <a:pPr marL="228600" lvl="0" indent="-228600" algn="l" rtl="0">
              <a:spcBef>
                <a:spcPts val="0"/>
              </a:spcBef>
              <a:spcAft>
                <a:spcPts val="0"/>
              </a:spcAft>
              <a:buAutoNum type="arabicPeriod"/>
            </a:pPr>
            <a:r>
              <a:rPr lang="en-US" dirty="0"/>
              <a:t>Summary of the problem with Vince’s Vinyl has</a:t>
            </a:r>
          </a:p>
          <a:p>
            <a:pPr marL="228600" lvl="0" indent="-228600" algn="l" rtl="0">
              <a:spcBef>
                <a:spcPts val="0"/>
              </a:spcBef>
              <a:spcAft>
                <a:spcPts val="0"/>
              </a:spcAft>
              <a:buAutoNum type="arabicPeriod"/>
            </a:pPr>
            <a:r>
              <a:rPr lang="en-US" dirty="0"/>
              <a:t>The steps needs to create a database design</a:t>
            </a:r>
          </a:p>
          <a:p>
            <a:pPr marL="228600" lvl="0" indent="-228600" algn="l" rtl="0">
              <a:spcBef>
                <a:spcPts val="0"/>
              </a:spcBef>
              <a:spcAft>
                <a:spcPts val="0"/>
              </a:spcAft>
              <a:buAutoNum type="arabicPeriod"/>
            </a:pPr>
            <a:r>
              <a:rPr lang="en-US" dirty="0"/>
              <a:t>DBMS Product to be used and comparison</a:t>
            </a:r>
          </a:p>
          <a:p>
            <a:pPr marL="228600" lvl="0" indent="-228600" algn="l" rtl="0">
              <a:spcBef>
                <a:spcPts val="0"/>
              </a:spcBef>
              <a:spcAft>
                <a:spcPts val="0"/>
              </a:spcAft>
              <a:buAutoNum type="arabicPeriod"/>
            </a:pPr>
            <a:r>
              <a:rPr lang="en-US" dirty="0"/>
              <a:t>We’ll go over an enterprise data model for the element of INVENTORY for Vince’s Vinyl</a:t>
            </a:r>
          </a:p>
          <a:p>
            <a:pPr marL="228600" lvl="0" indent="-228600" algn="l" rtl="0">
              <a:spcBef>
                <a:spcPts val="0"/>
              </a:spcBef>
              <a:spcAft>
                <a:spcPts val="0"/>
              </a:spcAft>
              <a:buAutoNum type="arabicPeriod"/>
            </a:pPr>
            <a:r>
              <a:rPr lang="en-US" dirty="0"/>
              <a:t>Suggest a security management plan to be implement for this database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Vince’s Vinyl is a record store in the University District.  The store sell new and used records.  Vince buys is inventory from yard sales, dealers, discount stores and customers.  For the last few years, Vince has kept most of his inventory notes either in his head or in a spiral notebook he keeps behind the sale counter.  His business has grown along with his inventory.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Vince’s Vinyl has issues that can be solved by a database.</a:t>
            </a:r>
          </a:p>
          <a:p>
            <a:pPr marL="457200" indent="-317500"/>
            <a:r>
              <a:rPr lang="en-US" dirty="0"/>
              <a:t>Vince has not any idea about the state of his inventory.  He doesn’t know what he has, the value, cost to obtain it, what condition the records are or who/where he bought them from.</a:t>
            </a:r>
          </a:p>
          <a:p>
            <a:pPr marL="457200" indent="-317500"/>
            <a:r>
              <a:rPr lang="en-US" dirty="0"/>
              <a:t>Vince does not know which albums he still has because he does not keep complete </a:t>
            </a:r>
            <a:r>
              <a:rPr lang="en-US" i="1" dirty="0"/>
              <a:t>records</a:t>
            </a:r>
            <a:r>
              <a:rPr lang="en-US" i="0" dirty="0"/>
              <a:t> of his sales.</a:t>
            </a:r>
          </a:p>
          <a:p>
            <a:pPr marL="457200" indent="-317500"/>
            <a:r>
              <a:rPr lang="en-US" i="0" dirty="0"/>
              <a:t>Vince also wants to keep track of his customer requests so he knows which albums he needs to locate to bring to his customers.</a:t>
            </a:r>
          </a:p>
          <a:p>
            <a:pPr marL="457200" indent="-317500"/>
            <a:r>
              <a:rPr lang="en-US" i="0" dirty="0"/>
              <a:t>Looking to go online with his store in the future</a:t>
            </a:r>
            <a:endParaRPr lang="en-US" dirty="0"/>
          </a:p>
        </p:txBody>
      </p:sp>
    </p:spTree>
    <p:extLst>
      <p:ext uri="{BB962C8B-B14F-4D97-AF65-F5344CB8AC3E}">
        <p14:creationId xmlns:p14="http://schemas.microsoft.com/office/powerpoint/2010/main" val="286341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Currently, Vince’s inventory and working database is his memory and his ability to </a:t>
            </a:r>
            <a:r>
              <a:rPr lang="en-US" i="1" dirty="0"/>
              <a:t>remember</a:t>
            </a:r>
            <a:r>
              <a:rPr lang="en-US" i="0" dirty="0"/>
              <a:t> to write information down in his infamous spiral notebook.</a:t>
            </a:r>
          </a:p>
          <a:p>
            <a:pPr marL="139700" indent="0">
              <a:buNone/>
            </a:pPr>
            <a:endParaRPr lang="en-US" i="0" dirty="0"/>
          </a:p>
          <a:p>
            <a:pPr marL="139700" indent="0">
              <a:buNone/>
            </a:pPr>
            <a:r>
              <a:rPr lang="en-US" i="0" dirty="0"/>
              <a:t>Issue with the currently system is Vince’s memory, whether or not it was written in the notebook and hoping that the notebook does not go missing or misplaced.</a:t>
            </a:r>
            <a:endParaRPr lang="en-US" dirty="0"/>
          </a:p>
        </p:txBody>
      </p:sp>
    </p:spTree>
    <p:extLst>
      <p:ext uri="{BB962C8B-B14F-4D97-AF65-F5344CB8AC3E}">
        <p14:creationId xmlns:p14="http://schemas.microsoft.com/office/powerpoint/2010/main" val="71136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be able to create a database for Vince’s Vinyl: it is best to interview Vince and a couple of his employees to see what they want the database to do.  What will is store?  What kinds of queries will it be doing.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work these out with the database design models.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First, we can start with the Conceptual model of the database.  It is simple and shows tables the relationships between them.</a:t>
            </a:r>
          </a:p>
          <a:p>
            <a:pPr marL="139700" indent="0">
              <a:buNone/>
            </a:pPr>
            <a:endParaRPr lang="en-US" dirty="0"/>
          </a:p>
          <a:p>
            <a:pPr marL="139700" indent="0">
              <a:buNone/>
            </a:pPr>
            <a:r>
              <a:rPr lang="en-US" dirty="0"/>
              <a:t>Vince wanted to  know the extend of his inventory, the value of his inventory, where he got it from</a:t>
            </a:r>
          </a:p>
          <a:p>
            <a:pPr marL="139700" indent="0">
              <a:buNone/>
            </a:pPr>
            <a:r>
              <a:rPr lang="en-US" dirty="0"/>
              <a:t>Also Vince needs to track his sales, how much is he making and what albums are going out the door?</a:t>
            </a:r>
          </a:p>
          <a:p>
            <a:pPr marL="139700" indent="0">
              <a:buNone/>
            </a:pPr>
            <a:r>
              <a:rPr lang="en-US" dirty="0"/>
              <a:t>Vince wants to keep track of the album requests his customer have so he can get to albums the are seeking out.</a:t>
            </a:r>
          </a:p>
          <a:p>
            <a:pPr marL="139700" indent="0">
              <a:buNone/>
            </a:pPr>
            <a:r>
              <a:rPr lang="en-US" dirty="0"/>
              <a:t>And lastly, Vince would like to set-up for the future</a:t>
            </a:r>
          </a:p>
          <a:p>
            <a:pPr marL="139700" indent="0">
              <a:buNone/>
            </a:pPr>
            <a:r>
              <a:rPr lang="en-US" dirty="0"/>
              <a:t>Talk about: The table connections now: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7787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Logical Model show a little more attributes within the table that will be used in the database.</a:t>
            </a:r>
          </a:p>
          <a:p>
            <a:pPr marL="139700" indent="0">
              <a:buNone/>
            </a:pPr>
            <a:endParaRPr lang="en-US" dirty="0"/>
          </a:p>
          <a:p>
            <a:pPr marL="139700" indent="0">
              <a:buNone/>
            </a:pPr>
            <a:r>
              <a:rPr lang="en-US" dirty="0"/>
              <a:t>Same tables but with more details on how the tables relate to each other with Primary Keys (shown as PK) and Foreign Keys (shown as FK.).</a:t>
            </a:r>
          </a:p>
          <a:p>
            <a:pPr marL="139700" indent="0">
              <a:buNone/>
            </a:pPr>
            <a:r>
              <a:rPr lang="en-US" dirty="0"/>
              <a:t>A primary key is unique to the table it is in and shows up a foreign key in other tables</a:t>
            </a:r>
          </a:p>
          <a:p>
            <a:pPr marL="139700" indent="0">
              <a:buNone/>
            </a:pPr>
            <a:r>
              <a:rPr lang="en-US" dirty="0"/>
              <a:t>A foreign key is a primary key in another table in order to create relationships between tables</a:t>
            </a:r>
          </a:p>
          <a:p>
            <a:pPr marL="139700" indent="0">
              <a:buNone/>
            </a:pPr>
            <a:endParaRPr lang="en-US" dirty="0"/>
          </a:p>
          <a:p>
            <a:pPr marL="139700" indent="0">
              <a:buNone/>
            </a:pPr>
            <a:r>
              <a:rPr lang="en-US" dirty="0"/>
              <a:t>Same as the conceptual model as the table go but by adding the attributes of table we can see what the tables will include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1775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Vince’s Vinyl</a:t>
            </a:r>
            <a:br>
              <a:rPr lang="en-US" dirty="0"/>
            </a:br>
            <a:br>
              <a:rPr lang="en-US" dirty="0"/>
            </a:br>
            <a:r>
              <a:rPr lang="en-US" sz="2400" dirty="0"/>
              <a:t>Principles of Database Design</a:t>
            </a:r>
            <a:br>
              <a:rPr lang="en-US" sz="2400" dirty="0"/>
            </a:br>
            <a:r>
              <a:rPr lang="en-US" sz="2400" dirty="0"/>
              <a:t>Presented by Beverly Gagnon</a:t>
            </a:r>
            <a:br>
              <a:rPr lang="en-US" sz="2400" dirty="0"/>
            </a:br>
            <a:r>
              <a:rPr lang="en-US" sz="2400" dirty="0"/>
              <a:t>March 25, 2020</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204729" y="304363"/>
            <a:ext cx="3902576" cy="713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80BFB7"/>
                </a:solidFill>
              </a:rPr>
              <a:t>Physical Design</a:t>
            </a:r>
            <a:endParaRPr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dirty="0"/>
          </a:p>
        </p:txBody>
      </p:sp>
      <p:sp>
        <p:nvSpPr>
          <p:cNvPr id="2" name="TextBox 1">
            <a:extLst>
              <a:ext uri="{FF2B5EF4-FFF2-40B4-BE49-F238E27FC236}">
                <a16:creationId xmlns:a16="http://schemas.microsoft.com/office/drawing/2014/main" id="{148A14A2-A5CC-482C-BECD-657D78A9DA25}"/>
              </a:ext>
            </a:extLst>
          </p:cNvPr>
          <p:cNvSpPr txBox="1"/>
          <p:nvPr/>
        </p:nvSpPr>
        <p:spPr>
          <a:xfrm>
            <a:off x="1818378" y="4531360"/>
            <a:ext cx="5535930" cy="307777"/>
          </a:xfrm>
          <a:prstGeom prst="rect">
            <a:avLst/>
          </a:prstGeom>
          <a:noFill/>
        </p:spPr>
        <p:txBody>
          <a:bodyPr wrap="square" rtlCol="0">
            <a:spAutoFit/>
          </a:bodyPr>
          <a:lstStyle/>
          <a:p>
            <a:r>
              <a:rPr lang="en-US" i="1" dirty="0">
                <a:solidFill>
                  <a:schemeClr val="accent2"/>
                </a:solidFill>
                <a:latin typeface="Titillium Web Light" panose="020B0604020202020204" charset="0"/>
              </a:rPr>
              <a:t>Example of a physical model for Vince’s Vinyl (Soper, 2013)</a:t>
            </a:r>
            <a:endParaRPr lang="en-US" dirty="0">
              <a:solidFill>
                <a:schemeClr val="accent2"/>
              </a:solidFill>
              <a:latin typeface="Titillium Web Light" panose="020B0604020202020204" charset="0"/>
            </a:endParaRPr>
          </a:p>
        </p:txBody>
      </p:sp>
      <p:pic>
        <p:nvPicPr>
          <p:cNvPr id="6" name="Picture 5">
            <a:extLst>
              <a:ext uri="{FF2B5EF4-FFF2-40B4-BE49-F238E27FC236}">
                <a16:creationId xmlns:a16="http://schemas.microsoft.com/office/drawing/2014/main" id="{4E582E9F-8E07-4091-8197-5D2662D9B827}"/>
              </a:ext>
            </a:extLst>
          </p:cNvPr>
          <p:cNvPicPr/>
          <p:nvPr/>
        </p:nvPicPr>
        <p:blipFill>
          <a:blip r:embed="rId3"/>
          <a:stretch>
            <a:fillRect/>
          </a:stretch>
        </p:blipFill>
        <p:spPr>
          <a:xfrm>
            <a:off x="1199366" y="1399132"/>
            <a:ext cx="6266145" cy="2919515"/>
          </a:xfrm>
          <a:prstGeom prst="rect">
            <a:avLst/>
          </a:prstGeom>
          <a:effectLst>
            <a:glow rad="127000">
              <a:schemeClr val="accent1">
                <a:lumMod val="90000"/>
              </a:schemeClr>
            </a:glow>
          </a:effectLst>
        </p:spPr>
      </p:pic>
    </p:spTree>
    <p:extLst>
      <p:ext uri="{BB962C8B-B14F-4D97-AF65-F5344CB8AC3E}">
        <p14:creationId xmlns:p14="http://schemas.microsoft.com/office/powerpoint/2010/main" val="114632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920683"/>
            <a:ext cx="732211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3. Recommendation &amp;</a:t>
            </a:r>
            <a:br>
              <a:rPr lang="en" sz="4800" dirty="0"/>
            </a:br>
            <a:r>
              <a:rPr lang="en" sz="4800" dirty="0"/>
              <a:t>    Defen</a:t>
            </a:r>
            <a:r>
              <a:rPr lang="en-US" sz="4800" dirty="0"/>
              <a:t>se of DBMS Products</a:t>
            </a:r>
            <a:endParaRPr sz="4800" dirty="0"/>
          </a:p>
        </p:txBody>
      </p:sp>
      <p:sp>
        <p:nvSpPr>
          <p:cNvPr id="3871" name="Google Shape;3871;p18"/>
          <p:cNvSpPr txBox="1">
            <a:spLocks noGrp="1"/>
          </p:cNvSpPr>
          <p:nvPr>
            <p:ph type="body" idx="1"/>
          </p:nvPr>
        </p:nvSpPr>
        <p:spPr>
          <a:xfrm>
            <a:off x="1206814" y="1650425"/>
            <a:ext cx="5561245" cy="2591112"/>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b="1" dirty="0"/>
              <a:t>Amazon Aurora</a:t>
            </a:r>
          </a:p>
          <a:p>
            <a:pPr marL="76200" lvl="0" indent="0" algn="l" rtl="0">
              <a:spcBef>
                <a:spcPts val="600"/>
              </a:spcBef>
              <a:spcAft>
                <a:spcPts val="0"/>
              </a:spcAft>
              <a:buSzPts val="2400"/>
              <a:buNone/>
            </a:pPr>
            <a:r>
              <a:rPr lang="en-US" sz="1800" dirty="0"/>
              <a:t>Cloud-Base</a:t>
            </a:r>
          </a:p>
          <a:p>
            <a:pPr marL="76200" lvl="0" indent="0" algn="l" rtl="0">
              <a:spcBef>
                <a:spcPts val="600"/>
              </a:spcBef>
              <a:spcAft>
                <a:spcPts val="0"/>
              </a:spcAft>
              <a:buSzPts val="2400"/>
              <a:buNone/>
            </a:pPr>
            <a:r>
              <a:rPr lang="en-US" sz="1800" dirty="0"/>
              <a:t>Performance and Scalability</a:t>
            </a:r>
          </a:p>
          <a:p>
            <a:pPr marL="76200" lvl="0" indent="0" algn="l" rtl="0">
              <a:spcBef>
                <a:spcPts val="600"/>
              </a:spcBef>
              <a:spcAft>
                <a:spcPts val="0"/>
              </a:spcAft>
              <a:buSzPts val="2400"/>
              <a:buNone/>
            </a:pPr>
            <a:r>
              <a:rPr lang="en-US" sz="1800" dirty="0"/>
              <a:t>Availability and Durability</a:t>
            </a:r>
          </a:p>
          <a:p>
            <a:pPr marL="76200" lvl="0" indent="0" algn="l" rtl="0">
              <a:spcBef>
                <a:spcPts val="600"/>
              </a:spcBef>
              <a:spcAft>
                <a:spcPts val="0"/>
              </a:spcAft>
              <a:buSzPts val="2400"/>
              <a:buNone/>
            </a:pPr>
            <a:r>
              <a:rPr lang="en-US" sz="1800" dirty="0"/>
              <a:t>Highly Secure</a:t>
            </a:r>
          </a:p>
          <a:p>
            <a:pPr marL="76200" lvl="0" indent="0" algn="l" rtl="0">
              <a:spcBef>
                <a:spcPts val="600"/>
              </a:spcBef>
              <a:spcAft>
                <a:spcPts val="0"/>
              </a:spcAft>
              <a:buSzPts val="2400"/>
              <a:buNone/>
            </a:pPr>
            <a:r>
              <a:rPr lang="en-US" sz="1800" dirty="0"/>
              <a:t>Fully Managed by Amazon</a:t>
            </a:r>
          </a:p>
          <a:p>
            <a:pPr marL="76200" lvl="0" indent="0" algn="l" rtl="0">
              <a:spcBef>
                <a:spcPts val="600"/>
              </a:spcBef>
              <a:spcAft>
                <a:spcPts val="0"/>
              </a:spcAft>
              <a:buSzPts val="2400"/>
              <a:buNone/>
            </a:pPr>
            <a:r>
              <a:rPr lang="en-US" sz="1800" dirty="0"/>
              <a:t>Mitigation Support</a:t>
            </a:r>
          </a:p>
          <a:p>
            <a:pPr marL="76200" lvl="0" indent="0" algn="l" rtl="0">
              <a:spcBef>
                <a:spcPts val="600"/>
              </a:spcBef>
              <a:spcAft>
                <a:spcPts val="0"/>
              </a:spcAft>
              <a:buSzPts val="2400"/>
              <a:buNone/>
            </a:pPr>
            <a:r>
              <a:rPr lang="en-US" sz="1800" dirty="0"/>
              <a:t>Mobile Access</a:t>
            </a:r>
          </a:p>
          <a:p>
            <a:pPr marL="76200" lvl="0" indent="0" algn="r" rtl="0">
              <a:spcBef>
                <a:spcPts val="600"/>
              </a:spcBef>
              <a:spcAft>
                <a:spcPts val="0"/>
              </a:spcAft>
              <a:buSzPts val="2400"/>
              <a:buNone/>
            </a:pPr>
            <a:r>
              <a:rPr lang="en-US" sz="1200" dirty="0"/>
              <a:t>(AWS.Amazon.com, n.d.)</a:t>
            </a:r>
            <a:br>
              <a:rPr lang="en-US" sz="1800" dirty="0"/>
            </a:b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dirty="0"/>
          </a:p>
        </p:txBody>
      </p:sp>
      <p:sp>
        <p:nvSpPr>
          <p:cNvPr id="5" name="Google Shape;4267;p39">
            <a:extLst>
              <a:ext uri="{FF2B5EF4-FFF2-40B4-BE49-F238E27FC236}">
                <a16:creationId xmlns:a16="http://schemas.microsoft.com/office/drawing/2014/main" id="{3D402168-0EAE-4005-B8D0-B3ACC0E060C4}"/>
              </a:ext>
            </a:extLst>
          </p:cNvPr>
          <p:cNvSpPr/>
          <p:nvPr/>
        </p:nvSpPr>
        <p:spPr>
          <a:xfrm>
            <a:off x="5713562" y="1761729"/>
            <a:ext cx="1418995" cy="801596"/>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2">
              <a:lumMod val="60000"/>
              <a:lumOff val="40000"/>
            </a:schemeClr>
          </a:solidFill>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91998F9A-F63A-4FF0-AA02-1088D7EAA874}"/>
              </a:ext>
            </a:extLst>
          </p:cNvPr>
          <p:cNvPicPr>
            <a:picLocks noChangeAspect="1"/>
          </p:cNvPicPr>
          <p:nvPr/>
        </p:nvPicPr>
        <p:blipFill>
          <a:blip r:embed="rId3"/>
          <a:stretch>
            <a:fillRect/>
          </a:stretch>
        </p:blipFill>
        <p:spPr>
          <a:xfrm>
            <a:off x="4861732" y="2281941"/>
            <a:ext cx="1114425" cy="619125"/>
          </a:xfrm>
          <a:prstGeom prst="rect">
            <a:avLst/>
          </a:prstGeom>
        </p:spPr>
      </p:pic>
    </p:spTree>
    <p:extLst>
      <p:ext uri="{BB962C8B-B14F-4D97-AF65-F5344CB8AC3E}">
        <p14:creationId xmlns:p14="http://schemas.microsoft.com/office/powerpoint/2010/main" val="175307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423991" y="48229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Defen</a:t>
            </a:r>
            <a:r>
              <a:rPr lang="en-US" dirty="0"/>
              <a:t>se of DBMS Products</a:t>
            </a:r>
            <a:endParaRPr dirty="0"/>
          </a:p>
        </p:txBody>
      </p:sp>
      <p:sp>
        <p:nvSpPr>
          <p:cNvPr id="3871" name="Google Shape;3871;p18"/>
          <p:cNvSpPr txBox="1">
            <a:spLocks noGrp="1"/>
          </p:cNvSpPr>
          <p:nvPr>
            <p:ph type="body" idx="1"/>
          </p:nvPr>
        </p:nvSpPr>
        <p:spPr>
          <a:xfrm>
            <a:off x="5281782" y="4481575"/>
            <a:ext cx="1918741" cy="324444"/>
          </a:xfrm>
          <a:prstGeom prst="rect">
            <a:avLst/>
          </a:prstGeom>
        </p:spPr>
        <p:txBody>
          <a:bodyPr spcFirstLastPara="1" wrap="square" lIns="91425" tIns="91425" rIns="91425" bIns="91425" anchor="t" anchorCtr="0">
            <a:noAutofit/>
          </a:bodyPr>
          <a:lstStyle/>
          <a:p>
            <a:pPr marL="76200" lvl="0" indent="0" algn="r" rtl="0">
              <a:spcBef>
                <a:spcPts val="600"/>
              </a:spcBef>
              <a:spcAft>
                <a:spcPts val="0"/>
              </a:spcAft>
              <a:buSzPts val="2400"/>
              <a:buNone/>
            </a:pPr>
            <a:r>
              <a:rPr lang="en-US" sz="1200" dirty="0"/>
              <a:t>(Capterra.com, n.d.)</a:t>
            </a:r>
            <a:br>
              <a:rPr lang="en-US" sz="1800" dirty="0"/>
            </a:br>
            <a:endParaRPr lang="en-US" sz="18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dirty="0"/>
          </a:p>
        </p:txBody>
      </p:sp>
      <p:pic>
        <p:nvPicPr>
          <p:cNvPr id="6" name="Picture 5">
            <a:extLst>
              <a:ext uri="{FF2B5EF4-FFF2-40B4-BE49-F238E27FC236}">
                <a16:creationId xmlns:a16="http://schemas.microsoft.com/office/drawing/2014/main" id="{5BC413A2-2F33-4A26-8763-1C11D80D174F}"/>
              </a:ext>
            </a:extLst>
          </p:cNvPr>
          <p:cNvPicPr/>
          <p:nvPr/>
        </p:nvPicPr>
        <p:blipFill>
          <a:blip r:embed="rId3"/>
          <a:stretch>
            <a:fillRect/>
          </a:stretch>
        </p:blipFill>
        <p:spPr>
          <a:xfrm>
            <a:off x="1530906" y="1423499"/>
            <a:ext cx="4867910" cy="2819400"/>
          </a:xfrm>
          <a:prstGeom prst="rect">
            <a:avLst/>
          </a:prstGeom>
          <a:effectLst>
            <a:glow rad="800100">
              <a:schemeClr val="accent1">
                <a:alpha val="40000"/>
              </a:schemeClr>
            </a:glow>
            <a:softEdge rad="0"/>
          </a:effectLst>
        </p:spPr>
      </p:pic>
      <p:sp>
        <p:nvSpPr>
          <p:cNvPr id="2" name="Rectangle 1">
            <a:extLst>
              <a:ext uri="{FF2B5EF4-FFF2-40B4-BE49-F238E27FC236}">
                <a16:creationId xmlns:a16="http://schemas.microsoft.com/office/drawing/2014/main" id="{95E0E501-4C3A-40AF-8F10-0066269D96C7}"/>
              </a:ext>
            </a:extLst>
          </p:cNvPr>
          <p:cNvSpPr/>
          <p:nvPr/>
        </p:nvSpPr>
        <p:spPr>
          <a:xfrm>
            <a:off x="1141162" y="3040126"/>
            <a:ext cx="389744" cy="307778"/>
          </a:xfrm>
          <a:prstGeom prst="rect">
            <a:avLst/>
          </a:prstGeom>
        </p:spPr>
        <p:txBody>
          <a:bodyPr wrap="square">
            <a:spAutoFit/>
          </a:bodyPr>
          <a:lstStyle/>
          <a:p>
            <a:r>
              <a:rPr lang="en" dirty="0">
                <a:solidFill>
                  <a:srgbClr val="01597F"/>
                </a:solidFill>
                <a:latin typeface="Titillium Web"/>
                <a:ea typeface="Titillium Web"/>
                <a:cs typeface="Titillium Web"/>
                <a:sym typeface="Titillium Web"/>
              </a:rPr>
              <a:t>👉</a:t>
            </a:r>
            <a:endParaRPr lang="en-US" dirty="0"/>
          </a:p>
        </p:txBody>
      </p:sp>
    </p:spTree>
    <p:extLst>
      <p:ext uri="{BB962C8B-B14F-4D97-AF65-F5344CB8AC3E}">
        <p14:creationId xmlns:p14="http://schemas.microsoft.com/office/powerpoint/2010/main" val="209238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206708"/>
            <a:ext cx="3242400" cy="35005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Hardware</a:t>
            </a:r>
            <a:endParaRPr b="1" dirty="0"/>
          </a:p>
          <a:p>
            <a:pPr marL="0" lvl="0" indent="0" algn="l" rtl="0">
              <a:spcBef>
                <a:spcPts val="600"/>
              </a:spcBef>
              <a:spcAft>
                <a:spcPts val="0"/>
              </a:spcAft>
              <a:buNone/>
            </a:pPr>
            <a:r>
              <a:rPr lang="en-US" dirty="0"/>
              <a:t>Personal Computer or Laptop</a:t>
            </a:r>
          </a:p>
          <a:p>
            <a:pPr marL="0" lvl="0" indent="0" algn="l" rtl="0">
              <a:spcBef>
                <a:spcPts val="600"/>
              </a:spcBef>
              <a:spcAft>
                <a:spcPts val="0"/>
              </a:spcAft>
              <a:buNone/>
            </a:pPr>
            <a:r>
              <a:rPr lang="en-US" dirty="0"/>
              <a:t>Designated Internet Connection</a:t>
            </a:r>
          </a:p>
          <a:p>
            <a:pPr marL="0" lvl="0" indent="0" algn="l" rtl="0">
              <a:spcBef>
                <a:spcPts val="600"/>
              </a:spcBef>
              <a:spcAft>
                <a:spcPts val="0"/>
              </a:spcAft>
              <a:buNone/>
            </a:pPr>
            <a:r>
              <a:rPr lang="en-US" dirty="0"/>
              <a:t>Hard Drive of at least 6 GB</a:t>
            </a:r>
          </a:p>
          <a:p>
            <a:pPr marL="0" lvl="0" indent="0" algn="l" rtl="0">
              <a:spcBef>
                <a:spcPts val="600"/>
              </a:spcBef>
              <a:spcAft>
                <a:spcPts val="0"/>
              </a:spcAft>
              <a:buNone/>
            </a:pPr>
            <a:r>
              <a:rPr lang="en-US" dirty="0"/>
              <a:t>Memory 512 MB</a:t>
            </a:r>
          </a:p>
        </p:txBody>
      </p:sp>
      <p:sp>
        <p:nvSpPr>
          <p:cNvPr id="3898" name="Google Shape;3898;p20"/>
          <p:cNvSpPr txBox="1">
            <a:spLocks noGrp="1"/>
          </p:cNvSpPr>
          <p:nvPr>
            <p:ph type="title"/>
          </p:nvPr>
        </p:nvSpPr>
        <p:spPr>
          <a:xfrm>
            <a:off x="718300" y="282177"/>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Hardware &amp; Software Needed</a:t>
            </a:r>
            <a:endParaRPr dirty="0"/>
          </a:p>
        </p:txBody>
      </p:sp>
      <p:sp>
        <p:nvSpPr>
          <p:cNvPr id="3899" name="Google Shape;3899;p20"/>
          <p:cNvSpPr txBox="1">
            <a:spLocks noGrp="1"/>
          </p:cNvSpPr>
          <p:nvPr>
            <p:ph type="body" idx="2"/>
          </p:nvPr>
        </p:nvSpPr>
        <p:spPr>
          <a:xfrm>
            <a:off x="4156071" y="1206708"/>
            <a:ext cx="3242400" cy="36429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Software</a:t>
            </a:r>
            <a:endParaRPr b="1" dirty="0"/>
          </a:p>
          <a:p>
            <a:pPr marL="0" lvl="0" indent="0" algn="l" rtl="0">
              <a:spcBef>
                <a:spcPts val="600"/>
              </a:spcBef>
              <a:spcAft>
                <a:spcPts val="0"/>
              </a:spcAft>
              <a:buNone/>
            </a:pPr>
            <a:r>
              <a:rPr lang="en-US" dirty="0"/>
              <a:t>Cloud-based</a:t>
            </a:r>
          </a:p>
          <a:p>
            <a:pPr marL="0" lvl="0" indent="0" algn="l" rtl="0">
              <a:spcBef>
                <a:spcPts val="600"/>
              </a:spcBef>
              <a:spcAft>
                <a:spcPts val="0"/>
              </a:spcAft>
              <a:buNone/>
            </a:pPr>
            <a:r>
              <a:rPr lang="en-US" dirty="0"/>
              <a:t>Minimum storage of 10 MB</a:t>
            </a:r>
          </a:p>
          <a:p>
            <a:pPr marL="0" lvl="0" indent="0" algn="l" rtl="0">
              <a:spcBef>
                <a:spcPts val="600"/>
              </a:spcBef>
              <a:spcAft>
                <a:spcPts val="0"/>
              </a:spcAft>
              <a:buNone/>
            </a:pPr>
            <a:r>
              <a:rPr lang="en-US" dirty="0"/>
              <a:t>Expanded to 64 TB</a:t>
            </a:r>
          </a:p>
          <a:p>
            <a:pPr marL="0" lvl="0" indent="0" algn="l" rtl="0">
              <a:spcBef>
                <a:spcPts val="600"/>
              </a:spcBef>
              <a:spcAft>
                <a:spcPts val="0"/>
              </a:spcAft>
              <a:buNone/>
            </a:pPr>
            <a:r>
              <a:rPr lang="en-US" dirty="0"/>
              <a:t>	In 10 GB increments</a:t>
            </a:r>
          </a:p>
          <a:p>
            <a:pPr marL="0" lvl="0" indent="0" algn="l" rtl="0">
              <a:spcBef>
                <a:spcPts val="600"/>
              </a:spcBef>
              <a:spcAft>
                <a:spcPts val="0"/>
              </a:spcAft>
              <a:buNone/>
            </a:pPr>
            <a:r>
              <a:rPr lang="en-US" dirty="0"/>
              <a:t>Staff training</a:t>
            </a:r>
          </a:p>
          <a:p>
            <a:pPr marL="0" lvl="0" indent="0" algn="l" rtl="0">
              <a:spcBef>
                <a:spcPts val="600"/>
              </a:spcBef>
              <a:spcAft>
                <a:spcPts val="0"/>
              </a:spcAft>
              <a:buNone/>
            </a:pPr>
            <a:r>
              <a:rPr lang="en-US" dirty="0"/>
              <a:t>	Online</a:t>
            </a:r>
          </a:p>
          <a:p>
            <a:pPr marL="0" lvl="0" indent="0" algn="l" rtl="0">
              <a:spcBef>
                <a:spcPts val="600"/>
              </a:spcBef>
              <a:spcAft>
                <a:spcPts val="0"/>
              </a:spcAft>
              <a:buNone/>
            </a:pPr>
            <a:r>
              <a:rPr lang="en-US" dirty="0"/>
              <a:t>	In-person</a:t>
            </a:r>
          </a:p>
          <a:p>
            <a:pPr marL="0" lvl="0" indent="0" algn="l" rtl="0">
              <a:spcBef>
                <a:spcPts val="600"/>
              </a:spcBef>
              <a:spcAft>
                <a:spcPts val="0"/>
              </a:spcAft>
              <a:buNone/>
            </a:pPr>
            <a:r>
              <a:rPr lang="en-US" dirty="0"/>
              <a:t>	Through Documents</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dirty="0"/>
          </a:p>
        </p:txBody>
      </p:sp>
      <p:grpSp>
        <p:nvGrpSpPr>
          <p:cNvPr id="2" name="Group 1">
            <a:extLst>
              <a:ext uri="{FF2B5EF4-FFF2-40B4-BE49-F238E27FC236}">
                <a16:creationId xmlns:a16="http://schemas.microsoft.com/office/drawing/2014/main" id="{7FDAC660-0C80-4A21-BF9A-DC49058EC9A6}"/>
              </a:ext>
            </a:extLst>
          </p:cNvPr>
          <p:cNvGrpSpPr/>
          <p:nvPr/>
        </p:nvGrpSpPr>
        <p:grpSpPr>
          <a:xfrm>
            <a:off x="1369023" y="3367123"/>
            <a:ext cx="2270825" cy="1139337"/>
            <a:chOff x="4861732" y="1761729"/>
            <a:chExt cx="2270825" cy="1139337"/>
          </a:xfrm>
        </p:grpSpPr>
        <p:sp>
          <p:nvSpPr>
            <p:cNvPr id="6" name="Google Shape;4267;p39">
              <a:extLst>
                <a:ext uri="{FF2B5EF4-FFF2-40B4-BE49-F238E27FC236}">
                  <a16:creationId xmlns:a16="http://schemas.microsoft.com/office/drawing/2014/main" id="{EA41A5C7-7A50-4506-93C7-65828CDEB110}"/>
                </a:ext>
              </a:extLst>
            </p:cNvPr>
            <p:cNvSpPr/>
            <p:nvPr/>
          </p:nvSpPr>
          <p:spPr>
            <a:xfrm>
              <a:off x="5713562" y="1761729"/>
              <a:ext cx="1418995" cy="801596"/>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2">
                <a:lumMod val="60000"/>
                <a:lumOff val="40000"/>
              </a:schemeClr>
            </a:solidFill>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1F23855A-208D-4CE2-BD9C-9B72EC768781}"/>
                </a:ext>
              </a:extLst>
            </p:cNvPr>
            <p:cNvPicPr>
              <a:picLocks noChangeAspect="1"/>
            </p:cNvPicPr>
            <p:nvPr/>
          </p:nvPicPr>
          <p:blipFill>
            <a:blip r:embed="rId3"/>
            <a:stretch>
              <a:fillRect/>
            </a:stretch>
          </p:blipFill>
          <p:spPr>
            <a:xfrm>
              <a:off x="4861732" y="2281941"/>
              <a:ext cx="1114425" cy="61912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726191" y="419724"/>
            <a:ext cx="7089515" cy="6065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80BFB7"/>
                </a:solidFill>
              </a:rPr>
              <a:t>4. Enterprise Data Model</a:t>
            </a:r>
            <a:endParaRPr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dirty="0"/>
          </a:p>
        </p:txBody>
      </p:sp>
      <p:sp>
        <p:nvSpPr>
          <p:cNvPr id="2" name="TextBox 1">
            <a:extLst>
              <a:ext uri="{FF2B5EF4-FFF2-40B4-BE49-F238E27FC236}">
                <a16:creationId xmlns:a16="http://schemas.microsoft.com/office/drawing/2014/main" id="{148A14A2-A5CC-482C-BECD-657D78A9DA25}"/>
              </a:ext>
            </a:extLst>
          </p:cNvPr>
          <p:cNvSpPr txBox="1"/>
          <p:nvPr/>
        </p:nvSpPr>
        <p:spPr>
          <a:xfrm>
            <a:off x="2136860" y="4615745"/>
            <a:ext cx="4039082" cy="307777"/>
          </a:xfrm>
          <a:prstGeom prst="rect">
            <a:avLst/>
          </a:prstGeom>
          <a:noFill/>
        </p:spPr>
        <p:txBody>
          <a:bodyPr wrap="square" rtlCol="0">
            <a:spAutoFit/>
          </a:bodyPr>
          <a:lstStyle/>
          <a:p>
            <a:r>
              <a:rPr lang="en-US" i="1" dirty="0">
                <a:solidFill>
                  <a:schemeClr val="accent2"/>
                </a:solidFill>
                <a:latin typeface="Titillium Web Light" panose="020B0604020202020204" charset="0"/>
              </a:rPr>
              <a:t>Enterprise Data Model for the Inventory of Vince’s Vinyl</a:t>
            </a:r>
            <a:endParaRPr lang="en-US" dirty="0">
              <a:solidFill>
                <a:schemeClr val="accent2"/>
              </a:solidFill>
              <a:latin typeface="Titillium Web Light" panose="020B0604020202020204" charset="0"/>
            </a:endParaRPr>
          </a:p>
        </p:txBody>
      </p:sp>
      <p:pic>
        <p:nvPicPr>
          <p:cNvPr id="7" name="Picture 6">
            <a:extLst>
              <a:ext uri="{FF2B5EF4-FFF2-40B4-BE49-F238E27FC236}">
                <a16:creationId xmlns:a16="http://schemas.microsoft.com/office/drawing/2014/main" id="{5BC711D3-4971-4593-BAA2-5A3A68E1ECCC}"/>
              </a:ext>
            </a:extLst>
          </p:cNvPr>
          <p:cNvPicPr/>
          <p:nvPr/>
        </p:nvPicPr>
        <p:blipFill>
          <a:blip r:embed="rId3"/>
          <a:stretch>
            <a:fillRect/>
          </a:stretch>
        </p:blipFill>
        <p:spPr>
          <a:xfrm>
            <a:off x="1486620" y="1268909"/>
            <a:ext cx="5273944" cy="3262450"/>
          </a:xfrm>
          <a:prstGeom prst="rect">
            <a:avLst/>
          </a:prstGeom>
          <a:effectLst>
            <a:glow rad="177800">
              <a:schemeClr val="accent1">
                <a:alpha val="55000"/>
              </a:schemeClr>
            </a:glow>
          </a:effectLst>
        </p:spPr>
      </p:pic>
    </p:spTree>
    <p:extLst>
      <p:ext uri="{BB962C8B-B14F-4D97-AF65-F5344CB8AC3E}">
        <p14:creationId xmlns:p14="http://schemas.microsoft.com/office/powerpoint/2010/main" val="312761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020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5. Security Management Plan</a:t>
            </a:r>
            <a:endParaRPr sz="4800" dirty="0"/>
          </a:p>
        </p:txBody>
      </p:sp>
      <p:sp>
        <p:nvSpPr>
          <p:cNvPr id="3871" name="Google Shape;3871;p18"/>
          <p:cNvSpPr txBox="1">
            <a:spLocks noGrp="1"/>
          </p:cNvSpPr>
          <p:nvPr>
            <p:ph type="body" idx="1"/>
          </p:nvPr>
        </p:nvSpPr>
        <p:spPr>
          <a:xfrm>
            <a:off x="1206814" y="1480324"/>
            <a:ext cx="5561245" cy="2915587"/>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r>
              <a:rPr lang="en-US" sz="3600" dirty="0"/>
              <a:t>Standards</a:t>
            </a:r>
          </a:p>
          <a:p>
            <a:pPr marL="76200" lvl="0" indent="0" rtl="0">
              <a:spcBef>
                <a:spcPts val="600"/>
              </a:spcBef>
              <a:spcAft>
                <a:spcPts val="0"/>
              </a:spcAft>
              <a:buSzPts val="2400"/>
              <a:buNone/>
            </a:pPr>
            <a:r>
              <a:rPr lang="en-US" sz="3600" dirty="0"/>
              <a:t>Legal Compliance</a:t>
            </a:r>
          </a:p>
          <a:p>
            <a:pPr marL="76200" lvl="0" indent="0" rtl="0">
              <a:spcBef>
                <a:spcPts val="600"/>
              </a:spcBef>
              <a:spcAft>
                <a:spcPts val="0"/>
              </a:spcAft>
              <a:buSzPts val="2400"/>
              <a:buNone/>
            </a:pPr>
            <a:r>
              <a:rPr lang="en-US" sz="3600" dirty="0"/>
              <a:t>Ethical Practices</a:t>
            </a:r>
            <a:br>
              <a:rPr lang="en-US" sz="1800" dirty="0"/>
            </a:br>
            <a:endParaRPr lang="en-US" sz="1800" dirty="0"/>
          </a:p>
          <a:p>
            <a:pPr marL="76200" lvl="0" indent="0" algn="r">
              <a:buNone/>
            </a:pPr>
            <a:r>
              <a:rPr lang="en-US" sz="1800" dirty="0"/>
              <a:t>(McAfee, 2012)</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3" name="Rectangle 2">
            <a:extLst>
              <a:ext uri="{FF2B5EF4-FFF2-40B4-BE49-F238E27FC236}">
                <a16:creationId xmlns:a16="http://schemas.microsoft.com/office/drawing/2014/main" id="{7224AD2C-E3F2-4D33-B2FF-1C734F1A1077}"/>
              </a:ext>
            </a:extLst>
          </p:cNvPr>
          <p:cNvSpPr/>
          <p:nvPr/>
        </p:nvSpPr>
        <p:spPr>
          <a:xfrm>
            <a:off x="5568846" y="1548432"/>
            <a:ext cx="1446551" cy="1200329"/>
          </a:xfrm>
          <a:prstGeom prst="rect">
            <a:avLst/>
          </a:prstGeom>
        </p:spPr>
        <p:txBody>
          <a:bodyPr wrap="square">
            <a:spAutoFit/>
          </a:bodyPr>
          <a:lstStyle/>
          <a:p>
            <a:r>
              <a:rPr lang="en" sz="7200" dirty="0">
                <a:solidFill>
                  <a:srgbClr val="01597F"/>
                </a:solidFill>
                <a:latin typeface="Titillium Web"/>
                <a:ea typeface="Titillium Web"/>
                <a:cs typeface="Titillium Web"/>
                <a:sym typeface="Titillium Web"/>
              </a:rPr>
              <a:t>🔑</a:t>
            </a:r>
            <a:endParaRPr lang="en-US" sz="7200" dirty="0"/>
          </a:p>
        </p:txBody>
      </p:sp>
    </p:spTree>
    <p:extLst>
      <p:ext uri="{BB962C8B-B14F-4D97-AF65-F5344CB8AC3E}">
        <p14:creationId xmlns:p14="http://schemas.microsoft.com/office/powerpoint/2010/main" val="421941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020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Security Management Plan</a:t>
            </a:r>
            <a:endParaRPr sz="4800" dirty="0"/>
          </a:p>
        </p:txBody>
      </p:sp>
      <p:sp>
        <p:nvSpPr>
          <p:cNvPr id="3871" name="Google Shape;3871;p18"/>
          <p:cNvSpPr txBox="1">
            <a:spLocks noGrp="1"/>
          </p:cNvSpPr>
          <p:nvPr>
            <p:ph type="body" idx="1"/>
          </p:nvPr>
        </p:nvSpPr>
        <p:spPr>
          <a:xfrm>
            <a:off x="1206814" y="1409074"/>
            <a:ext cx="5561245" cy="2915587"/>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SzPts val="2400"/>
              <a:buNone/>
            </a:pPr>
            <a:r>
              <a:rPr lang="en-US" dirty="0"/>
              <a:t>- Have a Strong Security Filter</a:t>
            </a:r>
          </a:p>
          <a:p>
            <a:pPr marL="76200" lvl="0" indent="0" rtl="0">
              <a:spcBef>
                <a:spcPts val="600"/>
              </a:spcBef>
              <a:spcAft>
                <a:spcPts val="0"/>
              </a:spcAft>
              <a:buSzPts val="2400"/>
              <a:buNone/>
            </a:pPr>
            <a:r>
              <a:rPr lang="en-US" dirty="0"/>
              <a:t>- Use Least Privilege Principle</a:t>
            </a:r>
          </a:p>
          <a:p>
            <a:pPr marL="76200" lvl="0" indent="0" rtl="0">
              <a:spcBef>
                <a:spcPts val="600"/>
              </a:spcBef>
              <a:spcAft>
                <a:spcPts val="0"/>
              </a:spcAft>
              <a:buSzPts val="2400"/>
              <a:buNone/>
            </a:pPr>
            <a:r>
              <a:rPr lang="en-US" dirty="0"/>
              <a:t>- Minimize the Attack Surface</a:t>
            </a:r>
          </a:p>
          <a:p>
            <a:pPr marL="76200" lvl="0" indent="0" rtl="0">
              <a:spcBef>
                <a:spcPts val="600"/>
              </a:spcBef>
              <a:spcAft>
                <a:spcPts val="0"/>
              </a:spcAft>
              <a:buSzPts val="2400"/>
              <a:buNone/>
            </a:pPr>
            <a:r>
              <a:rPr lang="en-US" dirty="0"/>
              <a:t>- Encrypt</a:t>
            </a:r>
          </a:p>
          <a:p>
            <a:pPr marL="76200" lvl="0" indent="0" rtl="0">
              <a:spcBef>
                <a:spcPts val="600"/>
              </a:spcBef>
              <a:spcAft>
                <a:spcPts val="0"/>
              </a:spcAft>
              <a:buSzPts val="2400"/>
              <a:buNone/>
            </a:pPr>
            <a:r>
              <a:rPr lang="en-US" dirty="0"/>
              <a:t>- Develop, Test &amp; Stage</a:t>
            </a:r>
            <a:br>
              <a:rPr lang="en-US" sz="1800" dirty="0"/>
            </a:br>
            <a:endParaRPr lang="en-US" sz="1800" dirty="0"/>
          </a:p>
          <a:p>
            <a:pPr marL="76200" lvl="0" indent="0" algn="r">
              <a:buNone/>
            </a:pPr>
            <a:r>
              <a:rPr lang="en-US" sz="1800" dirty="0"/>
              <a:t>(McAfee, 2012)</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dirty="0"/>
          </a:p>
        </p:txBody>
      </p:sp>
      <p:sp>
        <p:nvSpPr>
          <p:cNvPr id="3" name="Rectangle 2">
            <a:extLst>
              <a:ext uri="{FF2B5EF4-FFF2-40B4-BE49-F238E27FC236}">
                <a16:creationId xmlns:a16="http://schemas.microsoft.com/office/drawing/2014/main" id="{7224AD2C-E3F2-4D33-B2FF-1C734F1A1077}"/>
              </a:ext>
            </a:extLst>
          </p:cNvPr>
          <p:cNvSpPr/>
          <p:nvPr/>
        </p:nvSpPr>
        <p:spPr>
          <a:xfrm>
            <a:off x="5568846" y="1548432"/>
            <a:ext cx="1446551" cy="1200329"/>
          </a:xfrm>
          <a:prstGeom prst="rect">
            <a:avLst/>
          </a:prstGeom>
        </p:spPr>
        <p:txBody>
          <a:bodyPr wrap="square">
            <a:spAutoFit/>
          </a:bodyPr>
          <a:lstStyle/>
          <a:p>
            <a:r>
              <a:rPr lang="en" sz="7200" dirty="0">
                <a:solidFill>
                  <a:srgbClr val="01597F"/>
                </a:solidFill>
                <a:latin typeface="Titillium Web"/>
                <a:ea typeface="Titillium Web"/>
                <a:cs typeface="Titillium Web"/>
                <a:sym typeface="Titillium Web"/>
              </a:rPr>
              <a:t>🔑</a:t>
            </a:r>
            <a:endParaRPr lang="en-US" sz="7200" dirty="0"/>
          </a:p>
        </p:txBody>
      </p:sp>
    </p:spTree>
    <p:extLst>
      <p:ext uri="{BB962C8B-B14F-4D97-AF65-F5344CB8AC3E}">
        <p14:creationId xmlns:p14="http://schemas.microsoft.com/office/powerpoint/2010/main" val="355899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 </a:t>
            </a:r>
            <a:r>
              <a:rPr lang="en-US" sz="6000" dirty="0">
                <a:solidFill>
                  <a:srgbClr val="80BFB7"/>
                </a:solidFill>
              </a:rPr>
              <a:t>YOU</a:t>
            </a:r>
            <a:r>
              <a:rPr lang="en" sz="6000" dirty="0">
                <a:solidFill>
                  <a:srgbClr val="80BFB7"/>
                </a:solidFill>
              </a:rPr>
              <a:t>!</a:t>
            </a:r>
            <a:endParaRPr sz="6000" dirty="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D3EBD5"/>
                </a:solidFill>
              </a:rPr>
              <a:t>You can find me at:</a:t>
            </a:r>
          </a:p>
          <a:p>
            <a:pPr marL="0" lvl="0" indent="0" algn="l" rtl="0">
              <a:spcBef>
                <a:spcPts val="600"/>
              </a:spcBef>
              <a:spcAft>
                <a:spcPts val="0"/>
              </a:spcAft>
              <a:buNone/>
            </a:pPr>
            <a:r>
              <a:rPr lang="en-US" dirty="0">
                <a:solidFill>
                  <a:srgbClr val="D3EBD5"/>
                </a:solidFill>
              </a:rPr>
              <a:t>b</a:t>
            </a:r>
            <a:r>
              <a:rPr lang="en" dirty="0">
                <a:solidFill>
                  <a:srgbClr val="D3EBD5"/>
                </a:solidFill>
              </a:rPr>
              <a:t>everly.</a:t>
            </a:r>
            <a:r>
              <a:rPr lang="en-US" dirty="0">
                <a:solidFill>
                  <a:srgbClr val="D3EBD5"/>
                </a:solidFill>
              </a:rPr>
              <a:t>gagnon@snhu.edu</a:t>
            </a: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291474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132418"/>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rgbClr val="D3EBD5"/>
                </a:solidFill>
              </a:rPr>
              <a:t>References</a:t>
            </a:r>
            <a:endParaRPr sz="6000" dirty="0">
              <a:solidFill>
                <a:srgbClr val="D3EBD5"/>
              </a:solidFill>
            </a:endParaRPr>
          </a:p>
        </p:txBody>
      </p:sp>
      <p:sp>
        <p:nvSpPr>
          <p:cNvPr id="3878" name="Google Shape;3878;p19"/>
          <p:cNvSpPr txBox="1">
            <a:spLocks noGrp="1"/>
          </p:cNvSpPr>
          <p:nvPr>
            <p:ph type="subTitle" idx="4294967295"/>
          </p:nvPr>
        </p:nvSpPr>
        <p:spPr>
          <a:xfrm>
            <a:off x="685799" y="1220543"/>
            <a:ext cx="6786797" cy="3499657"/>
          </a:xfrm>
          <a:prstGeom prst="rect">
            <a:avLst/>
          </a:prstGeom>
        </p:spPr>
        <p:txBody>
          <a:bodyPr spcFirstLastPara="1" wrap="square" lIns="91425" tIns="91425" rIns="91425" bIns="91425" anchor="t" anchorCtr="0">
            <a:noAutofit/>
          </a:bodyPr>
          <a:lstStyle/>
          <a:p>
            <a:pPr marL="0" indent="0">
              <a:buNone/>
            </a:pPr>
            <a:r>
              <a:rPr lang="en-US" sz="1100" dirty="0">
                <a:solidFill>
                  <a:schemeClr val="accent2"/>
                </a:solidFill>
              </a:rPr>
              <a:t>Aws.amazon.com. (n.d.). </a:t>
            </a:r>
            <a:r>
              <a:rPr lang="en-US" sz="1100" i="1" dirty="0">
                <a:solidFill>
                  <a:schemeClr val="accent2"/>
                </a:solidFill>
              </a:rPr>
              <a:t>Amazon aurora</a:t>
            </a:r>
            <a:r>
              <a:rPr lang="en-US" sz="1100" dirty="0">
                <a:solidFill>
                  <a:schemeClr val="accent2"/>
                </a:solidFill>
              </a:rPr>
              <a:t>. Retrieved from: 	https://aws.amazon.com/rds/aurora/?&amp;trk=ps_a131L0000083Z6vQAE&amp;trkCampaign=pc_120_	capterra_Aurora_PDP&amp;sc_channel=ps&amp;sc_campaign=pac_q120_capterra_Aurora_entapps&amp;sc	_outcome=PaaS_Digital_Marketing&amp;sc_publisher=Google&amp;sc_medium=Capterra</a:t>
            </a:r>
          </a:p>
          <a:p>
            <a:pPr marL="0" indent="0">
              <a:buNone/>
            </a:pPr>
            <a:r>
              <a:rPr lang="en-US" sz="1100" dirty="0">
                <a:solidFill>
                  <a:schemeClr val="accent2"/>
                </a:solidFill>
              </a:rPr>
              <a:t>Capterra.com. (n.d.). </a:t>
            </a:r>
            <a:r>
              <a:rPr lang="en-US" sz="1100" i="1" dirty="0">
                <a:solidFill>
                  <a:schemeClr val="accent2"/>
                </a:solidFill>
              </a:rPr>
              <a:t>Database management software</a:t>
            </a:r>
            <a:r>
              <a:rPr lang="en-US" sz="1100" dirty="0">
                <a:solidFill>
                  <a:schemeClr val="accent2"/>
                </a:solidFill>
              </a:rPr>
              <a:t>. Retrieved from: 	https://www.capterra.com/database-management-software/</a:t>
            </a:r>
          </a:p>
          <a:p>
            <a:pPr marL="0" indent="0">
              <a:buNone/>
            </a:pPr>
            <a:r>
              <a:rPr lang="en-US" sz="1100" dirty="0">
                <a:solidFill>
                  <a:schemeClr val="accent2"/>
                </a:solidFill>
              </a:rPr>
              <a:t>Conger, S. (2010). </a:t>
            </a:r>
            <a:r>
              <a:rPr lang="en-US" sz="1100" i="1" dirty="0">
                <a:solidFill>
                  <a:schemeClr val="accent2"/>
                </a:solidFill>
              </a:rPr>
              <a:t>Hands-on database</a:t>
            </a:r>
            <a:r>
              <a:rPr lang="en-US" sz="1100" dirty="0">
                <a:solidFill>
                  <a:schemeClr val="accent2"/>
                </a:solidFill>
              </a:rPr>
              <a:t> Retrieved from	https://mbsdirect.vitalsource.com/#/books/9780133927078</a:t>
            </a:r>
          </a:p>
          <a:p>
            <a:pPr marL="0" indent="0">
              <a:buNone/>
            </a:pPr>
            <a:r>
              <a:rPr lang="en-US" sz="1100" dirty="0">
                <a:solidFill>
                  <a:schemeClr val="accent2"/>
                </a:solidFill>
              </a:rPr>
              <a:t>Hernandez, M. J.  (2013, February 14). </a:t>
            </a:r>
            <a:r>
              <a:rPr lang="en-US" sz="1100" i="1" dirty="0">
                <a:solidFill>
                  <a:schemeClr val="accent2"/>
                </a:solidFill>
              </a:rPr>
              <a:t>Database design for mere mortals, 3</a:t>
            </a:r>
            <a:r>
              <a:rPr lang="en-US" sz="1100" i="1" baseline="30000" dirty="0">
                <a:solidFill>
                  <a:schemeClr val="accent2"/>
                </a:solidFill>
              </a:rPr>
              <a:t>rd</a:t>
            </a:r>
            <a:r>
              <a:rPr lang="en-US" sz="1100" i="1" dirty="0">
                <a:solidFill>
                  <a:schemeClr val="accent2"/>
                </a:solidFill>
              </a:rPr>
              <a:t> edition </a:t>
            </a:r>
            <a:r>
              <a:rPr lang="en-US" sz="1100" dirty="0">
                <a:solidFill>
                  <a:schemeClr val="accent2"/>
                </a:solidFill>
              </a:rPr>
              <a:t>[VitalSource Bookshelf 	version].  Retrieved from vbk://9780133122275</a:t>
            </a:r>
          </a:p>
          <a:p>
            <a:pPr marL="0" indent="0">
              <a:buNone/>
            </a:pPr>
            <a:r>
              <a:rPr lang="en-US" sz="1100" dirty="0">
                <a:solidFill>
                  <a:schemeClr val="accent2"/>
                </a:solidFill>
              </a:rPr>
              <a:t>McAfee. (2012). </a:t>
            </a:r>
            <a:r>
              <a:rPr lang="en-US" sz="1100" i="1" dirty="0">
                <a:solidFill>
                  <a:schemeClr val="accent2"/>
                </a:solidFill>
              </a:rPr>
              <a:t>A practical guide to database compliance</a:t>
            </a:r>
            <a:r>
              <a:rPr lang="en-US" sz="1100" dirty="0">
                <a:solidFill>
                  <a:schemeClr val="accent2"/>
                </a:solidFill>
              </a:rPr>
              <a:t>. Retrieved from: https://www.ascent.tech/wp-	content/uploads/documents/mcafee/practical-guide-to-database-compliance.pdf</a:t>
            </a:r>
          </a:p>
          <a:p>
            <a:pPr marL="0" indent="0">
              <a:buNone/>
            </a:pPr>
            <a:r>
              <a:rPr lang="en-US" sz="1100" dirty="0">
                <a:solidFill>
                  <a:schemeClr val="accent2"/>
                </a:solidFill>
              </a:rPr>
              <a:t>Soper, Dr. D. (2013, July 3). </a:t>
            </a:r>
            <a:r>
              <a:rPr lang="en-US" sz="1100" i="1" dirty="0">
                <a:solidFill>
                  <a:schemeClr val="accent2"/>
                </a:solidFill>
              </a:rPr>
              <a:t>Creating primary and foreign keys in sql server 2012</a:t>
            </a:r>
            <a:r>
              <a:rPr lang="en-US" sz="1100" dirty="0">
                <a:solidFill>
                  <a:schemeClr val="accent2"/>
                </a:solidFill>
              </a:rPr>
              <a:t>. Retrieved from: 	https://www.youtube.com/watch?v=TpKcAmaaBts</a:t>
            </a:r>
          </a:p>
          <a:p>
            <a:pPr marL="0" indent="0">
              <a:buNone/>
            </a:pPr>
            <a:endParaRPr lang="en-US" sz="1100" dirty="0">
              <a:solidFill>
                <a:schemeClr val="accent2"/>
              </a:solidFill>
            </a:endParaRPr>
          </a:p>
          <a:p>
            <a:pPr marL="0" lvl="0" indent="0" algn="l" rtl="0">
              <a:spcBef>
                <a:spcPts val="600"/>
              </a:spcBef>
              <a:spcAft>
                <a:spcPts val="0"/>
              </a:spcAft>
              <a:buNone/>
            </a:pPr>
            <a:endParaRPr dirty="0">
              <a:solidFill>
                <a:srgbClr val="80BFB7"/>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288218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HELLO!</a:t>
            </a:r>
            <a:endParaRPr sz="6000" dirty="0"/>
          </a:p>
        </p:txBody>
      </p:sp>
      <p:sp>
        <p:nvSpPr>
          <p:cNvPr id="3851" name="Google Shape;3851;p15"/>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I am </a:t>
            </a:r>
            <a:r>
              <a:rPr lang="en-US" b="1" dirty="0">
                <a:latin typeface="Titillium Web"/>
                <a:ea typeface="Titillium Web"/>
                <a:cs typeface="Titillium Web"/>
                <a:sym typeface="Titillium Web"/>
              </a:rPr>
              <a:t>Beverly Gagnon</a:t>
            </a:r>
            <a:endParaRPr b="1" dirty="0">
              <a:latin typeface="Titillium Web"/>
              <a:ea typeface="Titillium Web"/>
              <a:cs typeface="Titillium Web"/>
              <a:sym typeface="Titillium Web"/>
            </a:endParaRPr>
          </a:p>
          <a:p>
            <a:pPr marL="0" lvl="0" indent="0">
              <a:spcBef>
                <a:spcPts val="0"/>
              </a:spcBef>
              <a:buNone/>
            </a:pPr>
            <a:r>
              <a:rPr lang="en-US" dirty="0">
                <a:solidFill>
                  <a:schemeClr val="accent3"/>
                </a:solidFill>
              </a:rPr>
              <a:t>Third-year graduate student at Southern New Hampshire University</a:t>
            </a:r>
          </a:p>
          <a:p>
            <a:pPr marL="0" lvl="0" indent="0">
              <a:spcBef>
                <a:spcPts val="0"/>
              </a:spcBef>
              <a:buNone/>
            </a:pPr>
            <a:br>
              <a:rPr lang="en-US" dirty="0">
                <a:solidFill>
                  <a:schemeClr val="accent3"/>
                </a:solidFill>
              </a:rPr>
            </a:br>
            <a:r>
              <a:rPr lang="en-US" dirty="0">
                <a:solidFill>
                  <a:schemeClr val="accent3"/>
                </a:solidFill>
              </a:rPr>
              <a:t>You can find me at beverly.gagnon@snhu.edu</a:t>
            </a:r>
          </a:p>
          <a:p>
            <a:pPr marL="0" lvl="0" indent="0" algn="l" rtl="0">
              <a:spcBef>
                <a:spcPts val="600"/>
              </a:spcBef>
              <a:spcAft>
                <a:spcPts val="0"/>
              </a:spcAft>
              <a:buClr>
                <a:schemeClr val="dk1"/>
              </a:buClr>
              <a:buSzPts val="1100"/>
              <a:buFont typeface="Arial"/>
              <a:buNone/>
            </a:pPr>
            <a:endParaRPr b="1"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dirty="0"/>
          </a:p>
        </p:txBody>
      </p:sp>
      <p:pic>
        <p:nvPicPr>
          <p:cNvPr id="3" name="Picture 2" descr="A person posing for the camera&#10;&#10;Description automatically generated">
            <a:extLst>
              <a:ext uri="{FF2B5EF4-FFF2-40B4-BE49-F238E27FC236}">
                <a16:creationId xmlns:a16="http://schemas.microsoft.com/office/drawing/2014/main" id="{A4BE5762-FC10-4F96-AE02-4BFF31910FA0}"/>
              </a:ext>
            </a:extLst>
          </p:cNvPr>
          <p:cNvPicPr>
            <a:picLocks noChangeAspect="1"/>
          </p:cNvPicPr>
          <p:nvPr/>
        </p:nvPicPr>
        <p:blipFill>
          <a:blip r:embed="rId3"/>
          <a:stretch>
            <a:fillRect/>
          </a:stretch>
        </p:blipFill>
        <p:spPr>
          <a:xfrm>
            <a:off x="504328" y="812223"/>
            <a:ext cx="2611698" cy="26116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433048"/>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Overview</a:t>
            </a:r>
            <a:endParaRPr sz="7200" dirty="0">
              <a:solidFill>
                <a:srgbClr val="D3EBD5"/>
              </a:solidFill>
            </a:endParaRPr>
          </a:p>
        </p:txBody>
      </p:sp>
      <p:sp>
        <p:nvSpPr>
          <p:cNvPr id="3878" name="Google Shape;3878;p19"/>
          <p:cNvSpPr txBox="1">
            <a:spLocks noGrp="1"/>
          </p:cNvSpPr>
          <p:nvPr>
            <p:ph type="subTitle" idx="4294967295"/>
          </p:nvPr>
        </p:nvSpPr>
        <p:spPr>
          <a:xfrm>
            <a:off x="685800" y="1655478"/>
            <a:ext cx="6854868" cy="267970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rgbClr val="80BFB7"/>
                </a:solidFill>
              </a:rPr>
              <a:t>1. Summary of Problem</a:t>
            </a:r>
          </a:p>
          <a:p>
            <a:pPr marL="0" lvl="0" indent="0" algn="l" rtl="0">
              <a:spcBef>
                <a:spcPts val="600"/>
              </a:spcBef>
              <a:spcAft>
                <a:spcPts val="0"/>
              </a:spcAft>
              <a:buNone/>
            </a:pPr>
            <a:r>
              <a:rPr lang="en-US" dirty="0">
                <a:solidFill>
                  <a:srgbClr val="80BFB7"/>
                </a:solidFill>
              </a:rPr>
              <a:t>2. Database Design</a:t>
            </a:r>
          </a:p>
          <a:p>
            <a:pPr marL="0" lvl="0" indent="0" algn="l" rtl="0">
              <a:spcBef>
                <a:spcPts val="600"/>
              </a:spcBef>
              <a:spcAft>
                <a:spcPts val="0"/>
              </a:spcAft>
              <a:buNone/>
            </a:pPr>
            <a:r>
              <a:rPr lang="en-US" dirty="0">
                <a:solidFill>
                  <a:srgbClr val="80BFB7"/>
                </a:solidFill>
              </a:rPr>
              <a:t>3. Recommendations &amp; Defense of DBMS Products</a:t>
            </a:r>
          </a:p>
          <a:p>
            <a:pPr marL="0" lvl="0" indent="0" algn="l" rtl="0">
              <a:spcBef>
                <a:spcPts val="600"/>
              </a:spcBef>
              <a:spcAft>
                <a:spcPts val="0"/>
              </a:spcAft>
              <a:buNone/>
            </a:pPr>
            <a:r>
              <a:rPr lang="en-US" dirty="0">
                <a:solidFill>
                  <a:srgbClr val="80BFB7"/>
                </a:solidFill>
              </a:rPr>
              <a:t>4. Enterprise Data Model for Inventory</a:t>
            </a:r>
          </a:p>
          <a:p>
            <a:pPr marL="0" lvl="0" indent="0" algn="l" rtl="0">
              <a:spcBef>
                <a:spcPts val="600"/>
              </a:spcBef>
              <a:spcAft>
                <a:spcPts val="0"/>
              </a:spcAft>
              <a:buNone/>
            </a:pPr>
            <a:r>
              <a:rPr lang="en-US" dirty="0">
                <a:solidFill>
                  <a:srgbClr val="80BFB7"/>
                </a:solidFill>
              </a:rPr>
              <a:t>5. Security Management Plan</a:t>
            </a:r>
          </a:p>
          <a:p>
            <a:pPr marL="0" lvl="0" indent="0" algn="l" rtl="0">
              <a:spcBef>
                <a:spcPts val="600"/>
              </a:spcBef>
              <a:spcAft>
                <a:spcPts val="0"/>
              </a:spcAft>
              <a:buNone/>
            </a:pPr>
            <a:endParaRPr dirty="0">
              <a:solidFill>
                <a:srgbClr val="80BFB7"/>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lang="en-US" dirty="0"/>
          </a:p>
          <a:p>
            <a:pPr marL="0" lvl="0" indent="0" algn="l" rtl="0">
              <a:spcBef>
                <a:spcPts val="0"/>
              </a:spcBef>
              <a:spcAft>
                <a:spcPts val="0"/>
              </a:spcAft>
              <a:buNone/>
            </a:pPr>
            <a:r>
              <a:rPr lang="en-US" dirty="0"/>
              <a:t>Summary of the Problem</a:t>
            </a:r>
          </a:p>
        </p:txBody>
      </p:sp>
      <p:sp>
        <p:nvSpPr>
          <p:cNvPr id="3" name="Subtitle 2">
            <a:extLst>
              <a:ext uri="{FF2B5EF4-FFF2-40B4-BE49-F238E27FC236}">
                <a16:creationId xmlns:a16="http://schemas.microsoft.com/office/drawing/2014/main" id="{5E09EBE8-4C9B-4FF0-A73E-96EF3CE08171}"/>
              </a:ext>
            </a:extLst>
          </p:cNvPr>
          <p:cNvSpPr>
            <a:spLocks noGrp="1"/>
          </p:cNvSpPr>
          <p:nvPr>
            <p:ph type="subTitle" idx="1"/>
          </p:nvPr>
        </p:nvSpPr>
        <p:spPr/>
        <p:txBody>
          <a:bodyPr/>
          <a:lstStyle/>
          <a:p>
            <a:r>
              <a:rPr lang="en-US" dirty="0">
                <a:solidFill>
                  <a:schemeClr val="accent3"/>
                </a:solidFill>
              </a:rPr>
              <a:t>Current state of Vince’s Vinyl….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ED2E-1835-485B-9FF2-67748A395C79}"/>
              </a:ext>
            </a:extLst>
          </p:cNvPr>
          <p:cNvSpPr>
            <a:spLocks noGrp="1"/>
          </p:cNvSpPr>
          <p:nvPr>
            <p:ph type="ctrTitle"/>
          </p:nvPr>
        </p:nvSpPr>
        <p:spPr>
          <a:xfrm>
            <a:off x="685800" y="-6690"/>
            <a:ext cx="5268900" cy="1159800"/>
          </a:xfrm>
        </p:spPr>
        <p:txBody>
          <a:bodyPr/>
          <a:lstStyle/>
          <a:p>
            <a:r>
              <a:rPr lang="en-US" dirty="0"/>
              <a:t>Problem/Challenge</a:t>
            </a:r>
          </a:p>
        </p:txBody>
      </p:sp>
      <p:sp>
        <p:nvSpPr>
          <p:cNvPr id="3" name="Subtitle 2">
            <a:extLst>
              <a:ext uri="{FF2B5EF4-FFF2-40B4-BE49-F238E27FC236}">
                <a16:creationId xmlns:a16="http://schemas.microsoft.com/office/drawing/2014/main" id="{B8BFDD31-E3A9-48F7-B01D-0B323AEE7071}"/>
              </a:ext>
            </a:extLst>
          </p:cNvPr>
          <p:cNvSpPr>
            <a:spLocks noGrp="1"/>
          </p:cNvSpPr>
          <p:nvPr>
            <p:ph type="subTitle" idx="1"/>
          </p:nvPr>
        </p:nvSpPr>
        <p:spPr>
          <a:xfrm>
            <a:off x="780802" y="1016016"/>
            <a:ext cx="5268900" cy="3722239"/>
          </a:xfrm>
        </p:spPr>
        <p:txBody>
          <a:bodyPr/>
          <a:lstStyle/>
          <a:p>
            <a:r>
              <a:rPr lang="en-US" sz="2200" dirty="0">
                <a:solidFill>
                  <a:schemeClr val="accent3"/>
                </a:solidFill>
              </a:rPr>
              <a:t>Inventory</a:t>
            </a:r>
            <a:br>
              <a:rPr lang="en-US" sz="2200" dirty="0">
                <a:solidFill>
                  <a:schemeClr val="accent3"/>
                </a:solidFill>
              </a:rPr>
            </a:br>
            <a:r>
              <a:rPr lang="en-US" sz="2200" dirty="0">
                <a:solidFill>
                  <a:schemeClr val="accent3"/>
                </a:solidFill>
              </a:rPr>
              <a:t>What do you have?</a:t>
            </a:r>
            <a:br>
              <a:rPr lang="en-US" sz="2200" dirty="0">
                <a:solidFill>
                  <a:schemeClr val="accent3"/>
                </a:solidFill>
              </a:rPr>
            </a:br>
            <a:r>
              <a:rPr lang="en-US" sz="2200" dirty="0">
                <a:solidFill>
                  <a:schemeClr val="accent3"/>
                </a:solidFill>
              </a:rPr>
              <a:t>What is it worth?</a:t>
            </a:r>
            <a:br>
              <a:rPr lang="en-US" sz="2200" dirty="0">
                <a:solidFill>
                  <a:schemeClr val="accent3"/>
                </a:solidFill>
              </a:rPr>
            </a:br>
            <a:r>
              <a:rPr lang="en-US" sz="2200" dirty="0">
                <a:solidFill>
                  <a:schemeClr val="accent3"/>
                </a:solidFill>
              </a:rPr>
              <a:t>What did it cost to obtain?</a:t>
            </a:r>
            <a:br>
              <a:rPr lang="en-US" sz="2200" dirty="0">
                <a:solidFill>
                  <a:schemeClr val="accent3"/>
                </a:solidFill>
              </a:rPr>
            </a:br>
            <a:r>
              <a:rPr lang="en-US" sz="2200" dirty="0">
                <a:solidFill>
                  <a:schemeClr val="accent3"/>
                </a:solidFill>
              </a:rPr>
              <a:t>What condition is it?</a:t>
            </a:r>
            <a:br>
              <a:rPr lang="en-US" sz="2200" dirty="0">
                <a:solidFill>
                  <a:schemeClr val="accent3"/>
                </a:solidFill>
              </a:rPr>
            </a:br>
            <a:r>
              <a:rPr lang="en-US" sz="2200" dirty="0">
                <a:solidFill>
                  <a:schemeClr val="accent3"/>
                </a:solidFill>
              </a:rPr>
              <a:t>Where did this album come from?</a:t>
            </a:r>
          </a:p>
          <a:p>
            <a:r>
              <a:rPr lang="en-US" sz="2200" dirty="0">
                <a:solidFill>
                  <a:schemeClr val="accent3"/>
                </a:solidFill>
              </a:rPr>
              <a:t>Sales</a:t>
            </a:r>
          </a:p>
          <a:p>
            <a:r>
              <a:rPr lang="en-US" sz="2200" dirty="0">
                <a:solidFill>
                  <a:schemeClr val="accent3"/>
                </a:solidFill>
              </a:rPr>
              <a:t>	What has been sold?</a:t>
            </a:r>
          </a:p>
          <a:p>
            <a:r>
              <a:rPr lang="en-US" sz="2200" dirty="0">
                <a:solidFill>
                  <a:schemeClr val="accent3"/>
                </a:solidFill>
              </a:rPr>
              <a:t>Requests</a:t>
            </a:r>
            <a:br>
              <a:rPr lang="en-US" sz="2200" dirty="0">
                <a:solidFill>
                  <a:schemeClr val="accent3"/>
                </a:solidFill>
              </a:rPr>
            </a:br>
            <a:r>
              <a:rPr lang="en-US" sz="2200" dirty="0">
                <a:solidFill>
                  <a:schemeClr val="accent3"/>
                </a:solidFill>
              </a:rPr>
              <a:t>Who wants what?</a:t>
            </a:r>
          </a:p>
          <a:p>
            <a:r>
              <a:rPr lang="en-US" sz="2200" dirty="0">
                <a:solidFill>
                  <a:schemeClr val="accent3"/>
                </a:solidFill>
              </a:rPr>
              <a:t>Online in the Future</a:t>
            </a:r>
          </a:p>
        </p:txBody>
      </p:sp>
    </p:spTree>
    <p:extLst>
      <p:ext uri="{BB962C8B-B14F-4D97-AF65-F5344CB8AC3E}">
        <p14:creationId xmlns:p14="http://schemas.microsoft.com/office/powerpoint/2010/main" val="149182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ED2E-1835-485B-9FF2-67748A395C79}"/>
              </a:ext>
            </a:extLst>
          </p:cNvPr>
          <p:cNvSpPr>
            <a:spLocks noGrp="1"/>
          </p:cNvSpPr>
          <p:nvPr>
            <p:ph type="ctrTitle"/>
          </p:nvPr>
        </p:nvSpPr>
        <p:spPr>
          <a:xfrm>
            <a:off x="685800" y="-6690"/>
            <a:ext cx="5268900" cy="1159800"/>
          </a:xfrm>
        </p:spPr>
        <p:txBody>
          <a:bodyPr/>
          <a:lstStyle/>
          <a:p>
            <a:r>
              <a:rPr lang="en-US" dirty="0"/>
              <a:t>Problem/Challenge</a:t>
            </a:r>
          </a:p>
        </p:txBody>
      </p:sp>
      <p:sp>
        <p:nvSpPr>
          <p:cNvPr id="3" name="Subtitle 2">
            <a:extLst>
              <a:ext uri="{FF2B5EF4-FFF2-40B4-BE49-F238E27FC236}">
                <a16:creationId xmlns:a16="http://schemas.microsoft.com/office/drawing/2014/main" id="{B8BFDD31-E3A9-48F7-B01D-0B323AEE7071}"/>
              </a:ext>
            </a:extLst>
          </p:cNvPr>
          <p:cNvSpPr>
            <a:spLocks noGrp="1"/>
          </p:cNvSpPr>
          <p:nvPr>
            <p:ph type="subTitle" idx="1"/>
          </p:nvPr>
        </p:nvSpPr>
        <p:spPr>
          <a:xfrm>
            <a:off x="685800" y="1070330"/>
            <a:ext cx="5268900" cy="3550970"/>
          </a:xfrm>
        </p:spPr>
        <p:txBody>
          <a:bodyPr/>
          <a:lstStyle/>
          <a:p>
            <a:r>
              <a:rPr lang="en-US" dirty="0">
                <a:solidFill>
                  <a:schemeClr val="accent3"/>
                </a:solidFill>
              </a:rPr>
              <a:t>Current database…</a:t>
            </a:r>
            <a:br>
              <a:rPr lang="en-US" dirty="0">
                <a:solidFill>
                  <a:schemeClr val="accent3"/>
                </a:solidFill>
              </a:rPr>
            </a:br>
            <a:r>
              <a:rPr lang="en-US" dirty="0">
                <a:solidFill>
                  <a:schemeClr val="accent3"/>
                </a:solidFill>
              </a:rPr>
              <a:t>Vince’s memory</a:t>
            </a:r>
            <a:br>
              <a:rPr lang="en-US" dirty="0">
                <a:solidFill>
                  <a:schemeClr val="accent3"/>
                </a:solidFill>
              </a:rPr>
            </a:br>
            <a:r>
              <a:rPr lang="en-US" dirty="0">
                <a:solidFill>
                  <a:schemeClr val="accent3"/>
                </a:solidFill>
              </a:rPr>
              <a:t>Spinal Notebook</a:t>
            </a:r>
          </a:p>
          <a:p>
            <a:endParaRPr lang="en-US" dirty="0">
              <a:solidFill>
                <a:schemeClr val="accent3"/>
              </a:solidFill>
            </a:endParaRPr>
          </a:p>
          <a:p>
            <a:r>
              <a:rPr lang="en-US" dirty="0">
                <a:solidFill>
                  <a:schemeClr val="accent3"/>
                </a:solidFill>
              </a:rPr>
              <a:t>Issue?</a:t>
            </a:r>
            <a:br>
              <a:rPr lang="en-US" dirty="0">
                <a:solidFill>
                  <a:schemeClr val="accent3"/>
                </a:solidFill>
              </a:rPr>
            </a:br>
            <a:r>
              <a:rPr lang="en-US" dirty="0">
                <a:solidFill>
                  <a:schemeClr val="accent3"/>
                </a:solidFill>
              </a:rPr>
              <a:t>What if Vince does not remember…</a:t>
            </a:r>
          </a:p>
          <a:p>
            <a:r>
              <a:rPr lang="en-US" dirty="0">
                <a:solidFill>
                  <a:schemeClr val="accent3"/>
                </a:solidFill>
              </a:rPr>
              <a:t>	1. The transaction</a:t>
            </a:r>
            <a:br>
              <a:rPr lang="en-US" dirty="0">
                <a:solidFill>
                  <a:schemeClr val="accent3"/>
                </a:solidFill>
              </a:rPr>
            </a:br>
            <a:r>
              <a:rPr lang="en-US" dirty="0">
                <a:solidFill>
                  <a:schemeClr val="accent3"/>
                </a:solidFill>
              </a:rPr>
              <a:t>2. Write it in the spiral notebook or</a:t>
            </a:r>
            <a:br>
              <a:rPr lang="en-US" dirty="0">
                <a:solidFill>
                  <a:schemeClr val="accent3"/>
                </a:solidFill>
              </a:rPr>
            </a:br>
            <a:r>
              <a:rPr lang="en-US" dirty="0">
                <a:solidFill>
                  <a:schemeClr val="accent3"/>
                </a:solidFill>
              </a:rPr>
              <a:t>3. Notebook goes M.I.A.</a:t>
            </a:r>
          </a:p>
        </p:txBody>
      </p:sp>
    </p:spTree>
    <p:extLst>
      <p:ext uri="{BB962C8B-B14F-4D97-AF65-F5344CB8AC3E}">
        <p14:creationId xmlns:p14="http://schemas.microsoft.com/office/powerpoint/2010/main" val="11102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dirty="0"/>
          </a:p>
        </p:txBody>
      </p:sp>
      <p:sp>
        <p:nvSpPr>
          <p:cNvPr id="4" name="Google Shape;4038;p36">
            <a:extLst>
              <a:ext uri="{FF2B5EF4-FFF2-40B4-BE49-F238E27FC236}">
                <a16:creationId xmlns:a16="http://schemas.microsoft.com/office/drawing/2014/main" id="{DACFD146-32A4-44B4-94C7-2F38C2C4467C}"/>
              </a:ext>
            </a:extLst>
          </p:cNvPr>
          <p:cNvSpPr txBox="1">
            <a:spLocks/>
          </p:cNvSpPr>
          <p:nvPr/>
        </p:nvSpPr>
        <p:spPr>
          <a:xfrm>
            <a:off x="802191" y="1231336"/>
            <a:ext cx="4865512" cy="17245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sz="4800" dirty="0">
                <a:solidFill>
                  <a:schemeClr val="accent2"/>
                </a:solidFill>
                <a:highlight>
                  <a:srgbClr val="008080"/>
                </a:highlight>
              </a:rPr>
              <a:t>2. </a:t>
            </a:r>
          </a:p>
          <a:p>
            <a:r>
              <a:rPr lang="en-US" sz="4800" dirty="0">
                <a:solidFill>
                  <a:schemeClr val="accent2"/>
                </a:solidFill>
                <a:highlight>
                  <a:srgbClr val="008080"/>
                </a:highlight>
              </a:rPr>
              <a:t>Database Design:</a:t>
            </a:r>
          </a:p>
        </p:txBody>
      </p:sp>
      <p:sp>
        <p:nvSpPr>
          <p:cNvPr id="5" name="Subtitle 2">
            <a:extLst>
              <a:ext uri="{FF2B5EF4-FFF2-40B4-BE49-F238E27FC236}">
                <a16:creationId xmlns:a16="http://schemas.microsoft.com/office/drawing/2014/main" id="{C20A680C-A237-4E8E-8BD5-F6CD7B9959BC}"/>
              </a:ext>
            </a:extLst>
          </p:cNvPr>
          <p:cNvSpPr txBox="1">
            <a:spLocks/>
          </p:cNvSpPr>
          <p:nvPr/>
        </p:nvSpPr>
        <p:spPr>
          <a:xfrm>
            <a:off x="802191" y="2995686"/>
            <a:ext cx="5268900" cy="17245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2"/>
                </a:solidFill>
                <a:highlight>
                  <a:srgbClr val="008080"/>
                </a:highlight>
                <a:latin typeface="Titillium Web Light" panose="020B0604020202020204" charset="0"/>
              </a:rPr>
              <a:t>Conceptual Model</a:t>
            </a:r>
          </a:p>
          <a:p>
            <a:r>
              <a:rPr lang="en-US" sz="2800" dirty="0">
                <a:solidFill>
                  <a:schemeClr val="accent2"/>
                </a:solidFill>
                <a:highlight>
                  <a:srgbClr val="008080"/>
                </a:highlight>
                <a:latin typeface="Titillium Web Light" panose="020B0604020202020204" charset="0"/>
              </a:rPr>
              <a:t>Logical Model</a:t>
            </a:r>
          </a:p>
          <a:p>
            <a:r>
              <a:rPr lang="en-US" sz="2800" dirty="0">
                <a:solidFill>
                  <a:schemeClr val="accent2"/>
                </a:solidFill>
                <a:highlight>
                  <a:srgbClr val="008080"/>
                </a:highlight>
                <a:latin typeface="Titillium Web Light" panose="020B0604020202020204" charset="0"/>
              </a:rPr>
              <a:t>Physical Design</a:t>
            </a:r>
          </a:p>
          <a:p>
            <a:pPr algn="r"/>
            <a:endParaRPr lang="en-US" sz="2000" dirty="0">
              <a:solidFill>
                <a:schemeClr val="accent2"/>
              </a:solidFill>
              <a:highlight>
                <a:srgbClr val="008080"/>
              </a:highlight>
              <a:latin typeface="Titillium Web Light" panose="020B0604020202020204" charset="0"/>
            </a:endParaRPr>
          </a:p>
          <a:p>
            <a:pPr algn="r"/>
            <a:r>
              <a:rPr lang="en-US" sz="1600" dirty="0">
                <a:solidFill>
                  <a:schemeClr val="accent2"/>
                </a:solidFill>
                <a:highlight>
                  <a:srgbClr val="008080"/>
                </a:highlight>
                <a:latin typeface="Titillium Web Light" panose="020B0604020202020204" charset="0"/>
              </a:rPr>
              <a:t>(Conger, 2010)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165725" y="209862"/>
            <a:ext cx="4406275" cy="7564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80BFB7"/>
                </a:solidFill>
              </a:rPr>
              <a:t>Conceptual Model</a:t>
            </a:r>
            <a:endParaRPr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dirty="0"/>
          </a:p>
        </p:txBody>
      </p:sp>
      <p:pic>
        <p:nvPicPr>
          <p:cNvPr id="6" name="Picture 5">
            <a:extLst>
              <a:ext uri="{FF2B5EF4-FFF2-40B4-BE49-F238E27FC236}">
                <a16:creationId xmlns:a16="http://schemas.microsoft.com/office/drawing/2014/main" id="{B932F22F-FDBB-48D5-ADDD-9EFAF9E5653A}"/>
              </a:ext>
            </a:extLst>
          </p:cNvPr>
          <p:cNvPicPr/>
          <p:nvPr/>
        </p:nvPicPr>
        <p:blipFill>
          <a:blip r:embed="rId3"/>
          <a:stretch>
            <a:fillRect/>
          </a:stretch>
        </p:blipFill>
        <p:spPr>
          <a:xfrm>
            <a:off x="1647190" y="1314766"/>
            <a:ext cx="4808789" cy="3045143"/>
          </a:xfrm>
          <a:prstGeom prst="rect">
            <a:avLst/>
          </a:prstGeom>
          <a:effectLst>
            <a:glow rad="127000">
              <a:schemeClr val="accent1">
                <a:lumMod val="90000"/>
              </a:schemeClr>
            </a:glow>
          </a:effectLst>
        </p:spPr>
      </p:pic>
      <p:sp>
        <p:nvSpPr>
          <p:cNvPr id="2" name="TextBox 1">
            <a:extLst>
              <a:ext uri="{FF2B5EF4-FFF2-40B4-BE49-F238E27FC236}">
                <a16:creationId xmlns:a16="http://schemas.microsoft.com/office/drawing/2014/main" id="{148A14A2-A5CC-482C-BECD-657D78A9DA25}"/>
              </a:ext>
            </a:extLst>
          </p:cNvPr>
          <p:cNvSpPr txBox="1"/>
          <p:nvPr/>
        </p:nvSpPr>
        <p:spPr>
          <a:xfrm>
            <a:off x="1657180" y="4531360"/>
            <a:ext cx="5535930" cy="307777"/>
          </a:xfrm>
          <a:prstGeom prst="rect">
            <a:avLst/>
          </a:prstGeom>
          <a:noFill/>
        </p:spPr>
        <p:txBody>
          <a:bodyPr wrap="square" rtlCol="0">
            <a:spAutoFit/>
          </a:bodyPr>
          <a:lstStyle/>
          <a:p>
            <a:r>
              <a:rPr lang="en-US" i="1" dirty="0">
                <a:solidFill>
                  <a:schemeClr val="accent2"/>
                </a:solidFill>
                <a:latin typeface="Titillium Web Light" panose="020B0604020202020204" charset="0"/>
              </a:rPr>
              <a:t>Example of a conceptual model for Vince’s Vinyl (Hernandez, 2013)</a:t>
            </a:r>
            <a:endParaRPr lang="en-US" dirty="0">
              <a:solidFill>
                <a:schemeClr val="accent2"/>
              </a:solidFill>
              <a:latin typeface="Titillium Web Light" panose="020B0604020202020204" charset="0"/>
            </a:endParaRPr>
          </a:p>
        </p:txBody>
      </p:sp>
    </p:spTree>
    <p:extLst>
      <p:ext uri="{BB962C8B-B14F-4D97-AF65-F5344CB8AC3E}">
        <p14:creationId xmlns:p14="http://schemas.microsoft.com/office/powerpoint/2010/main" val="286007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321014" y="304363"/>
            <a:ext cx="3355435" cy="7739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80BFB7"/>
                </a:solidFill>
              </a:rPr>
              <a:t>Logical Model</a:t>
            </a:r>
            <a:endParaRPr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dirty="0"/>
          </a:p>
        </p:txBody>
      </p:sp>
      <p:sp>
        <p:nvSpPr>
          <p:cNvPr id="2" name="TextBox 1">
            <a:extLst>
              <a:ext uri="{FF2B5EF4-FFF2-40B4-BE49-F238E27FC236}">
                <a16:creationId xmlns:a16="http://schemas.microsoft.com/office/drawing/2014/main" id="{148A14A2-A5CC-482C-BECD-657D78A9DA25}"/>
              </a:ext>
            </a:extLst>
          </p:cNvPr>
          <p:cNvSpPr txBox="1"/>
          <p:nvPr/>
        </p:nvSpPr>
        <p:spPr>
          <a:xfrm>
            <a:off x="1818378" y="4531360"/>
            <a:ext cx="5535930" cy="307777"/>
          </a:xfrm>
          <a:prstGeom prst="rect">
            <a:avLst/>
          </a:prstGeom>
          <a:noFill/>
        </p:spPr>
        <p:txBody>
          <a:bodyPr wrap="square" rtlCol="0">
            <a:spAutoFit/>
          </a:bodyPr>
          <a:lstStyle/>
          <a:p>
            <a:r>
              <a:rPr lang="en-US" i="1" dirty="0">
                <a:solidFill>
                  <a:schemeClr val="accent2"/>
                </a:solidFill>
                <a:latin typeface="Titillium Web Light" panose="020B0604020202020204" charset="0"/>
              </a:rPr>
              <a:t>Example of a logical model for Vince’s Vinyl (Hernandez, 2013)</a:t>
            </a:r>
            <a:endParaRPr lang="en-US" dirty="0">
              <a:solidFill>
                <a:schemeClr val="accent2"/>
              </a:solidFill>
              <a:latin typeface="Titillium Web Light" panose="020B0604020202020204" charset="0"/>
            </a:endParaRPr>
          </a:p>
        </p:txBody>
      </p:sp>
      <p:pic>
        <p:nvPicPr>
          <p:cNvPr id="7" name="Picture 6">
            <a:extLst>
              <a:ext uri="{FF2B5EF4-FFF2-40B4-BE49-F238E27FC236}">
                <a16:creationId xmlns:a16="http://schemas.microsoft.com/office/drawing/2014/main" id="{CF423A35-8C2E-4F9B-A3C4-A0D3BFB37B69}"/>
              </a:ext>
            </a:extLst>
          </p:cNvPr>
          <p:cNvPicPr/>
          <p:nvPr/>
        </p:nvPicPr>
        <p:blipFill>
          <a:blip r:embed="rId3"/>
          <a:stretch>
            <a:fillRect/>
          </a:stretch>
        </p:blipFill>
        <p:spPr>
          <a:xfrm>
            <a:off x="1998732" y="1381789"/>
            <a:ext cx="4000048" cy="3059696"/>
          </a:xfrm>
          <a:prstGeom prst="rect">
            <a:avLst/>
          </a:prstGeom>
          <a:effectLst>
            <a:glow rad="127000">
              <a:schemeClr val="accent1">
                <a:lumMod val="90000"/>
              </a:schemeClr>
            </a:glow>
          </a:effectLst>
        </p:spPr>
      </p:pic>
    </p:spTree>
    <p:extLst>
      <p:ext uri="{BB962C8B-B14F-4D97-AF65-F5344CB8AC3E}">
        <p14:creationId xmlns:p14="http://schemas.microsoft.com/office/powerpoint/2010/main" val="2522011502"/>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1602</Words>
  <Application>Microsoft Office PowerPoint</Application>
  <PresentationFormat>On-screen Show (16:9)</PresentationFormat>
  <Paragraphs>171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Titillium Web</vt:lpstr>
      <vt:lpstr>Arial</vt:lpstr>
      <vt:lpstr>Dosis ExtraLight</vt:lpstr>
      <vt:lpstr>Titillium Web Light</vt:lpstr>
      <vt:lpstr>Mowbray template</vt:lpstr>
      <vt:lpstr>Vince’s Vinyl  Principles of Database Design Presented by Beverly Gagnon March 25, 2020</vt:lpstr>
      <vt:lpstr>HELLO!</vt:lpstr>
      <vt:lpstr>Overview</vt:lpstr>
      <vt:lpstr>1. Summary of the Problem</vt:lpstr>
      <vt:lpstr>Problem/Challenge</vt:lpstr>
      <vt:lpstr>Problem/Challenge</vt:lpstr>
      <vt:lpstr>PowerPoint Presentation</vt:lpstr>
      <vt:lpstr>Conceptual Model</vt:lpstr>
      <vt:lpstr>Logical Model</vt:lpstr>
      <vt:lpstr>Physical Design</vt:lpstr>
      <vt:lpstr>3. Recommendation &amp;     Defense of DBMS Products</vt:lpstr>
      <vt:lpstr>    Defense of DBMS Products</vt:lpstr>
      <vt:lpstr>Hardware &amp; Software Needed</vt:lpstr>
      <vt:lpstr>4. Enterprise Data Model</vt:lpstr>
      <vt:lpstr>5. Security Management Plan</vt:lpstr>
      <vt:lpstr>Security Management Plan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Bev Gagnon</cp:lastModifiedBy>
  <cp:revision>66</cp:revision>
  <dcterms:modified xsi:type="dcterms:W3CDTF">2020-03-28T19:39:59Z</dcterms:modified>
</cp:coreProperties>
</file>