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7" r:id="rId3"/>
    <p:sldId id="259" r:id="rId4"/>
    <p:sldId id="258"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72" autoAdjust="0"/>
    <p:restoredTop sz="67553" autoAdjust="0"/>
  </p:normalViewPr>
  <p:slideViewPr>
    <p:cSldViewPr snapToGrid="0">
      <p:cViewPr varScale="1">
        <p:scale>
          <a:sx n="68" d="100"/>
          <a:sy n="68" d="100"/>
        </p:scale>
        <p:origin x="636" y="48"/>
      </p:cViewPr>
      <p:guideLst/>
    </p:cSldViewPr>
  </p:slideViewPr>
  <p:notesTextViewPr>
    <p:cViewPr>
      <p:scale>
        <a:sx n="100" d="100"/>
        <a:sy n="100" d="100"/>
      </p:scale>
      <p:origin x="0" y="0"/>
    </p:cViewPr>
  </p:notesTextViewPr>
  <p:notesViewPr>
    <p:cSldViewPr snapToGrid="0">
      <p:cViewPr varScale="1">
        <p:scale>
          <a:sx n="51" d="100"/>
          <a:sy n="51" d="100"/>
        </p:scale>
        <p:origin x="2692"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evva\Desktop\School%20File\Module%208%20-%20Data%20Visual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evva\Desktop\School%20File\Module%208%20-%20Data%20Visual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[Module 8 - Data Visuals.xlsx]Pamphlet!PivotTable1</c:name>
    <c:fmtId val="69"/>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WHEN</a:t>
            </a:r>
            <a:r>
              <a:rPr lang="en-US" baseline="0" dirty="0"/>
              <a:t> TO WINTER STROMS HIT?</a:t>
            </a:r>
            <a:endParaRPr lang="en-US"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s>
    <c:plotArea>
      <c:layout/>
      <c:barChart>
        <c:barDir val="col"/>
        <c:grouping val="clustered"/>
        <c:varyColors val="0"/>
        <c:ser>
          <c:idx val="0"/>
          <c:order val="0"/>
          <c:tx>
            <c:strRef>
              <c:f>Pamphlet!$B$4:$B$5</c:f>
              <c:strCache>
                <c:ptCount val="1"/>
                <c:pt idx="0">
                  <c:v>January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Pamphlet!$A$6:$A$12</c:f>
              <c:strCache>
                <c:ptCount val="6"/>
                <c:pt idx="0">
                  <c:v>Blizzard</c:v>
                </c:pt>
                <c:pt idx="1">
                  <c:v>Coastal Flood</c:v>
                </c:pt>
                <c:pt idx="2">
                  <c:v>Cold/Wind Chill</c:v>
                </c:pt>
                <c:pt idx="3">
                  <c:v>Flood</c:v>
                </c:pt>
                <c:pt idx="4">
                  <c:v>Heavy Snow</c:v>
                </c:pt>
                <c:pt idx="5">
                  <c:v>Winter Storm</c:v>
                </c:pt>
              </c:strCache>
            </c:strRef>
          </c:cat>
          <c:val>
            <c:numRef>
              <c:f>Pamphlet!$B$6:$B$12</c:f>
              <c:numCache>
                <c:formatCode>General</c:formatCode>
                <c:ptCount val="6"/>
                <c:pt idx="0">
                  <c:v>4</c:v>
                </c:pt>
                <c:pt idx="1">
                  <c:v>1</c:v>
                </c:pt>
                <c:pt idx="4">
                  <c:v>18</c:v>
                </c:pt>
                <c:pt idx="5">
                  <c:v>4</c:v>
                </c:pt>
              </c:numCache>
            </c:numRef>
          </c:val>
          <c:extLst>
            <c:ext xmlns:c16="http://schemas.microsoft.com/office/drawing/2014/chart" uri="{C3380CC4-5D6E-409C-BE32-E72D297353CC}">
              <c16:uniqueId val="{00000000-6AF3-42C1-AC57-264107ECC3A0}"/>
            </c:ext>
          </c:extLst>
        </c:ser>
        <c:ser>
          <c:idx val="1"/>
          <c:order val="1"/>
          <c:tx>
            <c:strRef>
              <c:f>Pamphlet!$C$4:$C$5</c:f>
              <c:strCache>
                <c:ptCount val="1"/>
                <c:pt idx="0">
                  <c:v>February</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Pamphlet!$A$6:$A$12</c:f>
              <c:strCache>
                <c:ptCount val="6"/>
                <c:pt idx="0">
                  <c:v>Blizzard</c:v>
                </c:pt>
                <c:pt idx="1">
                  <c:v>Coastal Flood</c:v>
                </c:pt>
                <c:pt idx="2">
                  <c:v>Cold/Wind Chill</c:v>
                </c:pt>
                <c:pt idx="3">
                  <c:v>Flood</c:v>
                </c:pt>
                <c:pt idx="4">
                  <c:v>Heavy Snow</c:v>
                </c:pt>
                <c:pt idx="5">
                  <c:v>Winter Storm</c:v>
                </c:pt>
              </c:strCache>
            </c:strRef>
          </c:cat>
          <c:val>
            <c:numRef>
              <c:f>Pamphlet!$C$6:$C$12</c:f>
              <c:numCache>
                <c:formatCode>General</c:formatCode>
                <c:ptCount val="6"/>
                <c:pt idx="1">
                  <c:v>2</c:v>
                </c:pt>
                <c:pt idx="2">
                  <c:v>1</c:v>
                </c:pt>
                <c:pt idx="3">
                  <c:v>3</c:v>
                </c:pt>
                <c:pt idx="4">
                  <c:v>44</c:v>
                </c:pt>
                <c:pt idx="5">
                  <c:v>1</c:v>
                </c:pt>
              </c:numCache>
            </c:numRef>
          </c:val>
          <c:extLst>
            <c:ext xmlns:c16="http://schemas.microsoft.com/office/drawing/2014/chart" uri="{C3380CC4-5D6E-409C-BE32-E72D297353CC}">
              <c16:uniqueId val="{00000001-6AF3-42C1-AC57-264107ECC3A0}"/>
            </c:ext>
          </c:extLst>
        </c:ser>
        <c:ser>
          <c:idx val="2"/>
          <c:order val="2"/>
          <c:tx>
            <c:strRef>
              <c:f>Pamphlet!$D$4:$D$5</c:f>
              <c:strCache>
                <c:ptCount val="1"/>
                <c:pt idx="0">
                  <c:v>March</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Pamphlet!$A$6:$A$12</c:f>
              <c:strCache>
                <c:ptCount val="6"/>
                <c:pt idx="0">
                  <c:v>Blizzard</c:v>
                </c:pt>
                <c:pt idx="1">
                  <c:v>Coastal Flood</c:v>
                </c:pt>
                <c:pt idx="2">
                  <c:v>Cold/Wind Chill</c:v>
                </c:pt>
                <c:pt idx="3">
                  <c:v>Flood</c:v>
                </c:pt>
                <c:pt idx="4">
                  <c:v>Heavy Snow</c:v>
                </c:pt>
                <c:pt idx="5">
                  <c:v>Winter Storm</c:v>
                </c:pt>
              </c:strCache>
            </c:strRef>
          </c:cat>
          <c:val>
            <c:numRef>
              <c:f>Pamphlet!$D$6:$D$12</c:f>
              <c:numCache>
                <c:formatCode>General</c:formatCode>
                <c:ptCount val="6"/>
                <c:pt idx="4">
                  <c:v>3</c:v>
                </c:pt>
              </c:numCache>
            </c:numRef>
          </c:val>
          <c:extLst>
            <c:ext xmlns:c16="http://schemas.microsoft.com/office/drawing/2014/chart" uri="{C3380CC4-5D6E-409C-BE32-E72D297353CC}">
              <c16:uniqueId val="{00000002-6AF3-42C1-AC57-264107ECC3A0}"/>
            </c:ext>
          </c:extLst>
        </c:ser>
        <c:ser>
          <c:idx val="3"/>
          <c:order val="3"/>
          <c:tx>
            <c:strRef>
              <c:f>Pamphlet!$E$4:$E$5</c:f>
              <c:strCache>
                <c:ptCount val="1"/>
                <c:pt idx="0">
                  <c:v>November</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Pamphlet!$A$6:$A$12</c:f>
              <c:strCache>
                <c:ptCount val="6"/>
                <c:pt idx="0">
                  <c:v>Blizzard</c:v>
                </c:pt>
                <c:pt idx="1">
                  <c:v>Coastal Flood</c:v>
                </c:pt>
                <c:pt idx="2">
                  <c:v>Cold/Wind Chill</c:v>
                </c:pt>
                <c:pt idx="3">
                  <c:v>Flood</c:v>
                </c:pt>
                <c:pt idx="4">
                  <c:v>Heavy Snow</c:v>
                </c:pt>
                <c:pt idx="5">
                  <c:v>Winter Storm</c:v>
                </c:pt>
              </c:strCache>
            </c:strRef>
          </c:cat>
          <c:val>
            <c:numRef>
              <c:f>Pamphlet!$E$6:$E$12</c:f>
              <c:numCache>
                <c:formatCode>General</c:formatCode>
                <c:ptCount val="6"/>
                <c:pt idx="1">
                  <c:v>1</c:v>
                </c:pt>
              </c:numCache>
            </c:numRef>
          </c:val>
          <c:extLst>
            <c:ext xmlns:c16="http://schemas.microsoft.com/office/drawing/2014/chart" uri="{C3380CC4-5D6E-409C-BE32-E72D297353CC}">
              <c16:uniqueId val="{00000003-6AF3-42C1-AC57-264107ECC3A0}"/>
            </c:ext>
          </c:extLst>
        </c:ser>
        <c:ser>
          <c:idx val="4"/>
          <c:order val="4"/>
          <c:tx>
            <c:strRef>
              <c:f>Pamphlet!$F$4:$F$5</c:f>
              <c:strCache>
                <c:ptCount val="1"/>
                <c:pt idx="0">
                  <c:v>December</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Pamphlet!$A$6:$A$12</c:f>
              <c:strCache>
                <c:ptCount val="6"/>
                <c:pt idx="0">
                  <c:v>Blizzard</c:v>
                </c:pt>
                <c:pt idx="1">
                  <c:v>Coastal Flood</c:v>
                </c:pt>
                <c:pt idx="2">
                  <c:v>Cold/Wind Chill</c:v>
                </c:pt>
                <c:pt idx="3">
                  <c:v>Flood</c:v>
                </c:pt>
                <c:pt idx="4">
                  <c:v>Heavy Snow</c:v>
                </c:pt>
                <c:pt idx="5">
                  <c:v>Winter Storm</c:v>
                </c:pt>
              </c:strCache>
            </c:strRef>
          </c:cat>
          <c:val>
            <c:numRef>
              <c:f>Pamphlet!$F$6:$F$12</c:f>
              <c:numCache>
                <c:formatCode>General</c:formatCode>
                <c:ptCount val="6"/>
                <c:pt idx="4">
                  <c:v>28</c:v>
                </c:pt>
              </c:numCache>
            </c:numRef>
          </c:val>
          <c:extLst>
            <c:ext xmlns:c16="http://schemas.microsoft.com/office/drawing/2014/chart" uri="{C3380CC4-5D6E-409C-BE32-E72D297353CC}">
              <c16:uniqueId val="{00000004-6AF3-42C1-AC57-264107ECC3A0}"/>
            </c:ext>
          </c:extLst>
        </c:ser>
        <c:dLbls>
          <c:showLegendKey val="0"/>
          <c:showVal val="0"/>
          <c:showCatName val="0"/>
          <c:showSerName val="0"/>
          <c:showPercent val="0"/>
          <c:showBubbleSize val="0"/>
        </c:dLbls>
        <c:gapWidth val="100"/>
        <c:overlap val="-24"/>
        <c:axId val="391639120"/>
        <c:axId val="16168688"/>
      </c:barChart>
      <c:catAx>
        <c:axId val="391639120"/>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dirty="0"/>
                  <a:t>TYPE</a:t>
                </a:r>
                <a:r>
                  <a:rPr lang="en-US" baseline="0" dirty="0"/>
                  <a:t> OF STORM</a:t>
                </a:r>
                <a:endParaRPr lang="en-US" dirty="0"/>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168688"/>
        <c:crosses val="autoZero"/>
        <c:auto val="1"/>
        <c:lblAlgn val="ctr"/>
        <c:lblOffset val="100"/>
        <c:noMultiLvlLbl val="0"/>
      </c:catAx>
      <c:valAx>
        <c:axId val="1616868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dirty="0"/>
                  <a:t>NUMBER</a:t>
                </a:r>
                <a:r>
                  <a:rPr lang="en-US" baseline="0" dirty="0"/>
                  <a:t> OF STORMS</a:t>
                </a:r>
                <a:endParaRPr lang="en-US" dirty="0"/>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916391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[Module 8 - Data Visuals.xlsx]Summer Storms!PivotTable3</c:name>
    <c:fmtId val="70"/>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WHEN</a:t>
            </a:r>
            <a:r>
              <a:rPr lang="en-US" baseline="0" dirty="0"/>
              <a:t> DO SUMMER STORMS HIT?</a:t>
            </a:r>
            <a:endParaRPr lang="en-US" dirty="0"/>
          </a:p>
        </c:rich>
      </c:tx>
      <c:layout>
        <c:manualLayout>
          <c:xMode val="edge"/>
          <c:yMode val="edge"/>
          <c:x val="0.15684011373578302"/>
          <c:y val="4.0317993958620339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9525">
              <a:solidFill>
                <a:schemeClr val="accent1">
                  <a:lumMod val="60000"/>
                </a:schemeClr>
              </a:solidFill>
              <a:round/>
            </a:ln>
            <a:effectLst>
              <a:outerShdw blurRad="57150" dist="19050" dir="5400000" algn="ctr" rotWithShape="0">
                <a:srgbClr val="000000">
                  <a:alpha val="63000"/>
                </a:srgbClr>
              </a:outerShdw>
            </a:effectLst>
          </c:spPr>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s>
    <c:plotArea>
      <c:layout/>
      <c:barChart>
        <c:barDir val="col"/>
        <c:grouping val="clustered"/>
        <c:varyColors val="0"/>
        <c:ser>
          <c:idx val="0"/>
          <c:order val="0"/>
          <c:tx>
            <c:strRef>
              <c:f>'Summer Storms'!$B$3:$B$4</c:f>
              <c:strCache>
                <c:ptCount val="1"/>
                <c:pt idx="0">
                  <c:v>April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'Summer Storms'!$A$5:$A$12</c:f>
              <c:strCache>
                <c:ptCount val="7"/>
                <c:pt idx="0">
                  <c:v>Coastal Flood</c:v>
                </c:pt>
                <c:pt idx="1">
                  <c:v>Flash Flood</c:v>
                </c:pt>
                <c:pt idx="2">
                  <c:v>Flood</c:v>
                </c:pt>
                <c:pt idx="3">
                  <c:v>Hail</c:v>
                </c:pt>
                <c:pt idx="4">
                  <c:v>Lightning</c:v>
                </c:pt>
                <c:pt idx="5">
                  <c:v>Thunderstorm Wind</c:v>
                </c:pt>
                <c:pt idx="6">
                  <c:v>Tornado</c:v>
                </c:pt>
              </c:strCache>
            </c:strRef>
          </c:cat>
          <c:val>
            <c:numRef>
              <c:f>'Summer Storms'!$B$5:$B$12</c:f>
              <c:numCache>
                <c:formatCode>General</c:formatCode>
                <c:ptCount val="7"/>
                <c:pt idx="0">
                  <c:v>2</c:v>
                </c:pt>
                <c:pt idx="2">
                  <c:v>2</c:v>
                </c:pt>
              </c:numCache>
            </c:numRef>
          </c:val>
          <c:extLst>
            <c:ext xmlns:c16="http://schemas.microsoft.com/office/drawing/2014/chart" uri="{C3380CC4-5D6E-409C-BE32-E72D297353CC}">
              <c16:uniqueId val="{00000000-B1DB-4718-A243-B16E247C81C4}"/>
            </c:ext>
          </c:extLst>
        </c:ser>
        <c:ser>
          <c:idx val="1"/>
          <c:order val="1"/>
          <c:tx>
            <c:strRef>
              <c:f>'Summer Storms'!$C$3:$C$4</c:f>
              <c:strCache>
                <c:ptCount val="1"/>
                <c:pt idx="0">
                  <c:v>May</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'Summer Storms'!$A$5:$A$12</c:f>
              <c:strCache>
                <c:ptCount val="7"/>
                <c:pt idx="0">
                  <c:v>Coastal Flood</c:v>
                </c:pt>
                <c:pt idx="1">
                  <c:v>Flash Flood</c:v>
                </c:pt>
                <c:pt idx="2">
                  <c:v>Flood</c:v>
                </c:pt>
                <c:pt idx="3">
                  <c:v>Hail</c:v>
                </c:pt>
                <c:pt idx="4">
                  <c:v>Lightning</c:v>
                </c:pt>
                <c:pt idx="5">
                  <c:v>Thunderstorm Wind</c:v>
                </c:pt>
                <c:pt idx="6">
                  <c:v>Tornado</c:v>
                </c:pt>
              </c:strCache>
            </c:strRef>
          </c:cat>
          <c:val>
            <c:numRef>
              <c:f>'Summer Storms'!$C$5:$C$12</c:f>
              <c:numCache>
                <c:formatCode>General</c:formatCode>
                <c:ptCount val="7"/>
                <c:pt idx="1">
                  <c:v>1</c:v>
                </c:pt>
                <c:pt idx="5">
                  <c:v>23</c:v>
                </c:pt>
              </c:numCache>
            </c:numRef>
          </c:val>
          <c:extLst>
            <c:ext xmlns:c16="http://schemas.microsoft.com/office/drawing/2014/chart" uri="{C3380CC4-5D6E-409C-BE32-E72D297353CC}">
              <c16:uniqueId val="{00000001-B1DB-4718-A243-B16E247C81C4}"/>
            </c:ext>
          </c:extLst>
        </c:ser>
        <c:ser>
          <c:idx val="2"/>
          <c:order val="2"/>
          <c:tx>
            <c:strRef>
              <c:f>'Summer Storms'!$D$3:$D$4</c:f>
              <c:strCache>
                <c:ptCount val="1"/>
                <c:pt idx="0">
                  <c:v>June</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'Summer Storms'!$A$5:$A$12</c:f>
              <c:strCache>
                <c:ptCount val="7"/>
                <c:pt idx="0">
                  <c:v>Coastal Flood</c:v>
                </c:pt>
                <c:pt idx="1">
                  <c:v>Flash Flood</c:v>
                </c:pt>
                <c:pt idx="2">
                  <c:v>Flood</c:v>
                </c:pt>
                <c:pt idx="3">
                  <c:v>Hail</c:v>
                </c:pt>
                <c:pt idx="4">
                  <c:v>Lightning</c:v>
                </c:pt>
                <c:pt idx="5">
                  <c:v>Thunderstorm Wind</c:v>
                </c:pt>
                <c:pt idx="6">
                  <c:v>Tornado</c:v>
                </c:pt>
              </c:strCache>
            </c:strRef>
          </c:cat>
          <c:val>
            <c:numRef>
              <c:f>'Summer Storms'!$D$5:$D$12</c:f>
              <c:numCache>
                <c:formatCode>General</c:formatCode>
                <c:ptCount val="7"/>
                <c:pt idx="3">
                  <c:v>3</c:v>
                </c:pt>
                <c:pt idx="5">
                  <c:v>9</c:v>
                </c:pt>
              </c:numCache>
            </c:numRef>
          </c:val>
          <c:extLst>
            <c:ext xmlns:c16="http://schemas.microsoft.com/office/drawing/2014/chart" uri="{C3380CC4-5D6E-409C-BE32-E72D297353CC}">
              <c16:uniqueId val="{00000002-B1DB-4718-A243-B16E247C81C4}"/>
            </c:ext>
          </c:extLst>
        </c:ser>
        <c:ser>
          <c:idx val="3"/>
          <c:order val="3"/>
          <c:tx>
            <c:strRef>
              <c:f>'Summer Storms'!$E$3:$E$4</c:f>
              <c:strCache>
                <c:ptCount val="1"/>
                <c:pt idx="0">
                  <c:v>July</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'Summer Storms'!$A$5:$A$12</c:f>
              <c:strCache>
                <c:ptCount val="7"/>
                <c:pt idx="0">
                  <c:v>Coastal Flood</c:v>
                </c:pt>
                <c:pt idx="1">
                  <c:v>Flash Flood</c:v>
                </c:pt>
                <c:pt idx="2">
                  <c:v>Flood</c:v>
                </c:pt>
                <c:pt idx="3">
                  <c:v>Hail</c:v>
                </c:pt>
                <c:pt idx="4">
                  <c:v>Lightning</c:v>
                </c:pt>
                <c:pt idx="5">
                  <c:v>Thunderstorm Wind</c:v>
                </c:pt>
                <c:pt idx="6">
                  <c:v>Tornado</c:v>
                </c:pt>
              </c:strCache>
            </c:strRef>
          </c:cat>
          <c:val>
            <c:numRef>
              <c:f>'Summer Storms'!$E$5:$E$12</c:f>
              <c:numCache>
                <c:formatCode>General</c:formatCode>
                <c:ptCount val="7"/>
                <c:pt idx="1">
                  <c:v>3</c:v>
                </c:pt>
                <c:pt idx="3">
                  <c:v>15</c:v>
                </c:pt>
                <c:pt idx="4">
                  <c:v>2</c:v>
                </c:pt>
                <c:pt idx="5">
                  <c:v>84</c:v>
                </c:pt>
                <c:pt idx="6">
                  <c:v>2</c:v>
                </c:pt>
              </c:numCache>
            </c:numRef>
          </c:val>
          <c:extLst>
            <c:ext xmlns:c16="http://schemas.microsoft.com/office/drawing/2014/chart" uri="{C3380CC4-5D6E-409C-BE32-E72D297353CC}">
              <c16:uniqueId val="{00000003-B1DB-4718-A243-B16E247C81C4}"/>
            </c:ext>
          </c:extLst>
        </c:ser>
        <c:ser>
          <c:idx val="4"/>
          <c:order val="4"/>
          <c:tx>
            <c:strRef>
              <c:f>'Summer Storms'!$F$3:$F$4</c:f>
              <c:strCache>
                <c:ptCount val="1"/>
                <c:pt idx="0">
                  <c:v>August</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'Summer Storms'!$A$5:$A$12</c:f>
              <c:strCache>
                <c:ptCount val="7"/>
                <c:pt idx="0">
                  <c:v>Coastal Flood</c:v>
                </c:pt>
                <c:pt idx="1">
                  <c:v>Flash Flood</c:v>
                </c:pt>
                <c:pt idx="2">
                  <c:v>Flood</c:v>
                </c:pt>
                <c:pt idx="3">
                  <c:v>Hail</c:v>
                </c:pt>
                <c:pt idx="4">
                  <c:v>Lightning</c:v>
                </c:pt>
                <c:pt idx="5">
                  <c:v>Thunderstorm Wind</c:v>
                </c:pt>
                <c:pt idx="6">
                  <c:v>Tornado</c:v>
                </c:pt>
              </c:strCache>
            </c:strRef>
          </c:cat>
          <c:val>
            <c:numRef>
              <c:f>'Summer Storms'!$F$5:$F$12</c:f>
              <c:numCache>
                <c:formatCode>General</c:formatCode>
                <c:ptCount val="7"/>
                <c:pt idx="1">
                  <c:v>7</c:v>
                </c:pt>
                <c:pt idx="3">
                  <c:v>13</c:v>
                </c:pt>
                <c:pt idx="5">
                  <c:v>40</c:v>
                </c:pt>
              </c:numCache>
            </c:numRef>
          </c:val>
          <c:extLst>
            <c:ext xmlns:c16="http://schemas.microsoft.com/office/drawing/2014/chart" uri="{C3380CC4-5D6E-409C-BE32-E72D297353CC}">
              <c16:uniqueId val="{00000004-B1DB-4718-A243-B16E247C81C4}"/>
            </c:ext>
          </c:extLst>
        </c:ser>
        <c:ser>
          <c:idx val="5"/>
          <c:order val="5"/>
          <c:tx>
            <c:strRef>
              <c:f>'Summer Storms'!$G$3:$G$4</c:f>
              <c:strCache>
                <c:ptCount val="1"/>
                <c:pt idx="0">
                  <c:v>September</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'Summer Storms'!$A$5:$A$12</c:f>
              <c:strCache>
                <c:ptCount val="7"/>
                <c:pt idx="0">
                  <c:v>Coastal Flood</c:v>
                </c:pt>
                <c:pt idx="1">
                  <c:v>Flash Flood</c:v>
                </c:pt>
                <c:pt idx="2">
                  <c:v>Flood</c:v>
                </c:pt>
                <c:pt idx="3">
                  <c:v>Hail</c:v>
                </c:pt>
                <c:pt idx="4">
                  <c:v>Lightning</c:v>
                </c:pt>
                <c:pt idx="5">
                  <c:v>Thunderstorm Wind</c:v>
                </c:pt>
                <c:pt idx="6">
                  <c:v>Tornado</c:v>
                </c:pt>
              </c:strCache>
            </c:strRef>
          </c:cat>
          <c:val>
            <c:numRef>
              <c:f>'Summer Storms'!$G$5:$G$12</c:f>
              <c:numCache>
                <c:formatCode>General</c:formatCode>
                <c:ptCount val="7"/>
                <c:pt idx="0">
                  <c:v>1</c:v>
                </c:pt>
                <c:pt idx="5">
                  <c:v>31</c:v>
                </c:pt>
              </c:numCache>
            </c:numRef>
          </c:val>
          <c:extLst>
            <c:ext xmlns:c16="http://schemas.microsoft.com/office/drawing/2014/chart" uri="{C3380CC4-5D6E-409C-BE32-E72D297353CC}">
              <c16:uniqueId val="{00000005-B1DB-4718-A243-B16E247C81C4}"/>
            </c:ext>
          </c:extLst>
        </c:ser>
        <c:ser>
          <c:idx val="6"/>
          <c:order val="6"/>
          <c:tx>
            <c:strRef>
              <c:f>'Summer Storms'!$H$3:$H$4</c:f>
              <c:strCache>
                <c:ptCount val="1"/>
                <c:pt idx="0">
                  <c:v>October</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'Summer Storms'!$A$5:$A$12</c:f>
              <c:strCache>
                <c:ptCount val="7"/>
                <c:pt idx="0">
                  <c:v>Coastal Flood</c:v>
                </c:pt>
                <c:pt idx="1">
                  <c:v>Flash Flood</c:v>
                </c:pt>
                <c:pt idx="2">
                  <c:v>Flood</c:v>
                </c:pt>
                <c:pt idx="3">
                  <c:v>Hail</c:v>
                </c:pt>
                <c:pt idx="4">
                  <c:v>Lightning</c:v>
                </c:pt>
                <c:pt idx="5">
                  <c:v>Thunderstorm Wind</c:v>
                </c:pt>
                <c:pt idx="6">
                  <c:v>Tornado</c:v>
                </c:pt>
              </c:strCache>
            </c:strRef>
          </c:cat>
          <c:val>
            <c:numRef>
              <c:f>'Summer Storms'!$H$5:$H$12</c:f>
              <c:numCache>
                <c:formatCode>General</c:formatCode>
                <c:ptCount val="7"/>
                <c:pt idx="0">
                  <c:v>2</c:v>
                </c:pt>
                <c:pt idx="1">
                  <c:v>5</c:v>
                </c:pt>
              </c:numCache>
            </c:numRef>
          </c:val>
          <c:extLst>
            <c:ext xmlns:c16="http://schemas.microsoft.com/office/drawing/2014/chart" uri="{C3380CC4-5D6E-409C-BE32-E72D297353CC}">
              <c16:uniqueId val="{00000006-B1DB-4718-A243-B16E247C81C4}"/>
            </c:ext>
          </c:extLst>
        </c:ser>
        <c:dLbls>
          <c:showLegendKey val="0"/>
          <c:showVal val="0"/>
          <c:showCatName val="0"/>
          <c:showSerName val="0"/>
          <c:showPercent val="0"/>
          <c:showBubbleSize val="0"/>
        </c:dLbls>
        <c:gapWidth val="100"/>
        <c:overlap val="-24"/>
        <c:axId val="391641120"/>
        <c:axId val="16180752"/>
      </c:barChart>
      <c:catAx>
        <c:axId val="391641120"/>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dirty="0"/>
                  <a:t>Type</a:t>
                </a:r>
                <a:r>
                  <a:rPr lang="en-US" baseline="0" dirty="0"/>
                  <a:t> of </a:t>
                </a:r>
                <a:r>
                  <a:rPr lang="en-US" baseline="0" dirty="0" err="1"/>
                  <a:t>STorm</a:t>
                </a:r>
                <a:endParaRPr lang="en-US"/>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180752"/>
        <c:crosses val="autoZero"/>
        <c:auto val="1"/>
        <c:lblAlgn val="ctr"/>
        <c:lblOffset val="100"/>
        <c:noMultiLvlLbl val="0"/>
      </c:catAx>
      <c:valAx>
        <c:axId val="1618075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Number</a:t>
                </a:r>
                <a:r>
                  <a:rPr lang="en-US" baseline="0"/>
                  <a:t> of storms</a:t>
                </a:r>
                <a:endParaRPr lang="en-US"/>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916411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769FB7-F856-45AB-B76D-0C472D398D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53BDBF7-9EE9-446C-8DCF-912C2BEFCE3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398594-AE5D-4D17-91C2-300FEE8D2EAB}" type="datetimeFigureOut">
              <a:rPr lang="en-US" smtClean="0"/>
              <a:t>5/11/2019</a:t>
            </a:fld>
            <a:endParaRPr lang="en-US"/>
          </a:p>
        </p:txBody>
      </p:sp>
      <p:sp>
        <p:nvSpPr>
          <p:cNvPr id="4" name="Footer Placeholder 3">
            <a:extLst>
              <a:ext uri="{FF2B5EF4-FFF2-40B4-BE49-F238E27FC236}">
                <a16:creationId xmlns:a16="http://schemas.microsoft.com/office/drawing/2014/main" id="{C1A92FCC-91CF-444A-8D90-DD1BD9DE636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614CFA7-7814-4D3B-B1E9-BD8343FC79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E68B3F-ED3F-4035-B83F-9E433B55D529}" type="slidenum">
              <a:rPr lang="en-US" smtClean="0"/>
              <a:t>‹#›</a:t>
            </a:fld>
            <a:endParaRPr lang="en-US"/>
          </a:p>
        </p:txBody>
      </p:sp>
    </p:spTree>
    <p:extLst>
      <p:ext uri="{BB962C8B-B14F-4D97-AF65-F5344CB8AC3E}">
        <p14:creationId xmlns:p14="http://schemas.microsoft.com/office/powerpoint/2010/main" val="6601542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1939A-0BEE-43FB-A7E9-21AB3FBD9B5A}" type="datetimeFigureOut">
              <a:rPr lang="en-US" smtClean="0"/>
              <a:t>5/11/2019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0214A7-17FB-49C2-B2B4-3907EFEF1A9F}" type="slidenum">
              <a:rPr lang="en-US" smtClean="0"/>
              <a:t>‹#›</a:t>
            </a:fld>
            <a:endParaRPr lang="en-US"/>
          </a:p>
        </p:txBody>
      </p:sp>
    </p:spTree>
    <p:extLst>
      <p:ext uri="{BB962C8B-B14F-4D97-AF65-F5344CB8AC3E}">
        <p14:creationId xmlns:p14="http://schemas.microsoft.com/office/powerpoint/2010/main" val="1550467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yourself</a:t>
            </a:r>
            <a:br>
              <a:rPr lang="en-US" dirty="0"/>
            </a:br>
            <a:r>
              <a:rPr lang="en-US" dirty="0"/>
              <a:t>Today I will be speaking to you about the Emergency resourced that is need for our State of New Hampshire.</a:t>
            </a:r>
          </a:p>
        </p:txBody>
      </p:sp>
      <p:sp>
        <p:nvSpPr>
          <p:cNvPr id="4" name="Slide Number Placeholder 3"/>
          <p:cNvSpPr>
            <a:spLocks noGrp="1"/>
          </p:cNvSpPr>
          <p:nvPr>
            <p:ph type="sldNum" sz="quarter" idx="5"/>
          </p:nvPr>
        </p:nvSpPr>
        <p:spPr/>
        <p:txBody>
          <a:bodyPr/>
          <a:lstStyle/>
          <a:p>
            <a:fld id="{900214A7-17FB-49C2-B2B4-3907EFEF1A9F}" type="slidenum">
              <a:rPr lang="en-US" smtClean="0"/>
              <a:t>1</a:t>
            </a:fld>
            <a:endParaRPr lang="en-US" dirty="0"/>
          </a:p>
        </p:txBody>
      </p:sp>
    </p:spTree>
    <p:extLst>
      <p:ext uri="{BB962C8B-B14F-4D97-AF65-F5344CB8AC3E}">
        <p14:creationId xmlns:p14="http://schemas.microsoft.com/office/powerpoint/2010/main" val="1942863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objectives of this presentation is to show you:</a:t>
            </a:r>
            <a:br>
              <a:rPr lang="en-US" dirty="0"/>
            </a:br>
            <a:r>
              <a:rPr lang="en-US" dirty="0"/>
              <a:t>Where is extreme weather happing in the state?</a:t>
            </a:r>
          </a:p>
          <a:p>
            <a:pPr marL="171450" indent="-171450">
              <a:buFontTx/>
              <a:buChar char="-"/>
            </a:pPr>
            <a:r>
              <a:rPr lang="en-US" dirty="0"/>
              <a:t>What sort of weather is the coast getting</a:t>
            </a:r>
          </a:p>
          <a:p>
            <a:pPr marL="171450" indent="-171450">
              <a:buFontTx/>
              <a:buChar char="-"/>
            </a:pPr>
            <a:r>
              <a:rPr lang="en-US" dirty="0"/>
              <a:t>What about the North in the White Mountains</a:t>
            </a:r>
          </a:p>
          <a:p>
            <a:pPr marL="171450" indent="-171450">
              <a:buFontTx/>
              <a:buChar char="-"/>
            </a:pPr>
            <a:r>
              <a:rPr lang="en-US" dirty="0"/>
              <a:t>What is happening in the Southern and Western parts of our state.</a:t>
            </a:r>
          </a:p>
          <a:p>
            <a:pPr marL="171450" indent="-171450">
              <a:buFontTx/>
              <a:buChar char="-"/>
            </a:pPr>
            <a:endParaRPr lang="en-US" dirty="0"/>
          </a:p>
          <a:p>
            <a:pPr marL="0" indent="0">
              <a:buFontTx/>
              <a:buNone/>
            </a:pPr>
            <a:r>
              <a:rPr lang="en-US" dirty="0"/>
              <a:t>We have data pulled from the National Oceanic Atmospheric Administration what can show us where this extreme weather is happening along with what is happening.  Is it snow storms, hurricanes, wicked thunderstorms or flooding?</a:t>
            </a:r>
          </a:p>
          <a:p>
            <a:pPr marL="0" indent="0">
              <a:buFontTx/>
              <a:buNone/>
            </a:pPr>
            <a:endParaRPr lang="en-US" dirty="0"/>
          </a:p>
          <a:p>
            <a:pPr marL="0" indent="0">
              <a:buFontTx/>
              <a:buNone/>
            </a:pPr>
            <a:r>
              <a:rPr lang="en-US" dirty="0"/>
              <a:t>What sort of funds will our state need in order to be prepared for an extreme storm?  We will cover some examples how we prepare for these storms and the parts of these elements.</a:t>
            </a:r>
          </a:p>
          <a:p>
            <a:pPr marL="0" indent="0">
              <a:buFontTx/>
              <a:buNone/>
            </a:pPr>
            <a:endParaRPr lang="en-US" dirty="0"/>
          </a:p>
          <a:p>
            <a:pPr marL="0" indent="0">
              <a:buFontTx/>
              <a:buNone/>
            </a:pPr>
            <a:r>
              <a:rPr lang="en-US" dirty="0"/>
              <a:t>And Finally we’ll talk about where we can allocate some of the state’s spending to give us a healthy budget for weather preparedness. </a:t>
            </a:r>
          </a:p>
        </p:txBody>
      </p:sp>
      <p:sp>
        <p:nvSpPr>
          <p:cNvPr id="4" name="Slide Number Placeholder 3"/>
          <p:cNvSpPr>
            <a:spLocks noGrp="1"/>
          </p:cNvSpPr>
          <p:nvPr>
            <p:ph type="sldNum" sz="quarter" idx="5"/>
          </p:nvPr>
        </p:nvSpPr>
        <p:spPr/>
        <p:txBody>
          <a:bodyPr/>
          <a:lstStyle/>
          <a:p>
            <a:fld id="{900214A7-17FB-49C2-B2B4-3907EFEF1A9F}" type="slidenum">
              <a:rPr lang="en-US" smtClean="0"/>
              <a:t>2</a:t>
            </a:fld>
            <a:endParaRPr lang="en-US" dirty="0"/>
          </a:p>
        </p:txBody>
      </p:sp>
    </p:spTree>
    <p:extLst>
      <p:ext uri="{BB962C8B-B14F-4D97-AF65-F5344CB8AC3E}">
        <p14:creationId xmlns:p14="http://schemas.microsoft.com/office/powerpoint/2010/main" val="454409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what extreme weather New Hampshire has been hit with in 2015 and 2016</a:t>
            </a:r>
          </a:p>
          <a:p>
            <a:endParaRPr lang="en-US" dirty="0"/>
          </a:p>
          <a:p>
            <a:r>
              <a:rPr lang="en-US" dirty="0"/>
              <a:t>It shows that Heavy Snow and Thunderstorm Winds are the culprits to the most storm damage in the state.</a:t>
            </a:r>
          </a:p>
          <a:p>
            <a:endParaRPr lang="en-US" dirty="0"/>
          </a:p>
          <a:p>
            <a:r>
              <a:rPr lang="en-US" dirty="0"/>
              <a:t>When we break down the chart further into counties…</a:t>
            </a:r>
          </a:p>
        </p:txBody>
      </p:sp>
      <p:sp>
        <p:nvSpPr>
          <p:cNvPr id="4" name="Slide Number Placeholder 3"/>
          <p:cNvSpPr>
            <a:spLocks noGrp="1"/>
          </p:cNvSpPr>
          <p:nvPr>
            <p:ph type="sldNum" sz="quarter" idx="5"/>
          </p:nvPr>
        </p:nvSpPr>
        <p:spPr/>
        <p:txBody>
          <a:bodyPr/>
          <a:lstStyle/>
          <a:p>
            <a:fld id="{900214A7-17FB-49C2-B2B4-3907EFEF1A9F}" type="slidenum">
              <a:rPr lang="en-US" smtClean="0"/>
              <a:t>3</a:t>
            </a:fld>
            <a:endParaRPr lang="en-US" dirty="0"/>
          </a:p>
        </p:txBody>
      </p:sp>
    </p:spTree>
    <p:extLst>
      <p:ext uri="{BB962C8B-B14F-4D97-AF65-F5344CB8AC3E}">
        <p14:creationId xmlns:p14="http://schemas.microsoft.com/office/powerpoint/2010/main" val="829715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expected in the Winter we mostly are hit by Heavy Snow during the months of February and January and then March</a:t>
            </a:r>
          </a:p>
        </p:txBody>
      </p:sp>
      <p:sp>
        <p:nvSpPr>
          <p:cNvPr id="4" name="Slide Number Placeholder 3"/>
          <p:cNvSpPr>
            <a:spLocks noGrp="1"/>
          </p:cNvSpPr>
          <p:nvPr>
            <p:ph type="sldNum" sz="quarter" idx="5"/>
          </p:nvPr>
        </p:nvSpPr>
        <p:spPr/>
        <p:txBody>
          <a:bodyPr/>
          <a:lstStyle/>
          <a:p>
            <a:fld id="{900214A7-17FB-49C2-B2B4-3907EFEF1A9F}" type="slidenum">
              <a:rPr lang="en-US" smtClean="0"/>
              <a:t>4</a:t>
            </a:fld>
            <a:endParaRPr lang="en-US" dirty="0"/>
          </a:p>
        </p:txBody>
      </p:sp>
    </p:spTree>
    <p:extLst>
      <p:ext uri="{BB962C8B-B14F-4D97-AF65-F5344CB8AC3E}">
        <p14:creationId xmlns:p14="http://schemas.microsoft.com/office/powerpoint/2010/main" val="2014423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stated…IN the non-winter or summer months thunderstorms are the extreme weather we get hit with most, along with hail and flash flooding. </a:t>
            </a:r>
          </a:p>
        </p:txBody>
      </p:sp>
      <p:sp>
        <p:nvSpPr>
          <p:cNvPr id="4" name="Slide Number Placeholder 3"/>
          <p:cNvSpPr>
            <a:spLocks noGrp="1"/>
          </p:cNvSpPr>
          <p:nvPr>
            <p:ph type="sldNum" sz="quarter" idx="5"/>
          </p:nvPr>
        </p:nvSpPr>
        <p:spPr/>
        <p:txBody>
          <a:bodyPr/>
          <a:lstStyle/>
          <a:p>
            <a:fld id="{900214A7-17FB-49C2-B2B4-3907EFEF1A9F}" type="slidenum">
              <a:rPr lang="en-US" smtClean="0"/>
              <a:t>5</a:t>
            </a:fld>
            <a:endParaRPr lang="en-US"/>
          </a:p>
        </p:txBody>
      </p:sp>
    </p:spTree>
    <p:extLst>
      <p:ext uri="{BB962C8B-B14F-4D97-AF65-F5344CB8AC3E}">
        <p14:creationId xmlns:p14="http://schemas.microsoft.com/office/powerpoint/2010/main" val="3318578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we need funds for…what are we planning to spend funds on to help the state prepare for extreme weather?</a:t>
            </a:r>
          </a:p>
          <a:p>
            <a:r>
              <a:rPr lang="en-US" dirty="0"/>
              <a:t>NOAA is giving us and average of $400K to put aside for the upcoming storms this Winter.  It’ll go to things like Snow Plows, Road sanding, extended staff to man the plowing and police officers to help with traffic incidents.</a:t>
            </a:r>
          </a:p>
          <a:p>
            <a:endParaRPr lang="en-US" dirty="0"/>
          </a:p>
          <a:p>
            <a:r>
              <a:rPr lang="en-US" dirty="0"/>
              <a:t>For our Summer Storm funds – it will go to the state to prepare for flash flooding from the major thunderstorms and wind that will be upon us.  Funding will go to Sandbagging the rivers, building trenches to keep the rain water off the roads, shelters for residence in need.</a:t>
            </a:r>
          </a:p>
          <a:p>
            <a:endParaRPr lang="en-US" dirty="0"/>
          </a:p>
          <a:p>
            <a:r>
              <a:rPr lang="en-US" dirty="0"/>
              <a:t>For power outages that last longer that 72 hours, food may have to be added to this list.</a:t>
            </a:r>
          </a:p>
        </p:txBody>
      </p:sp>
      <p:sp>
        <p:nvSpPr>
          <p:cNvPr id="4" name="Slide Number Placeholder 3"/>
          <p:cNvSpPr>
            <a:spLocks noGrp="1"/>
          </p:cNvSpPr>
          <p:nvPr>
            <p:ph type="sldNum" sz="quarter" idx="5"/>
          </p:nvPr>
        </p:nvSpPr>
        <p:spPr/>
        <p:txBody>
          <a:bodyPr/>
          <a:lstStyle/>
          <a:p>
            <a:fld id="{900214A7-17FB-49C2-B2B4-3907EFEF1A9F}" type="slidenum">
              <a:rPr lang="en-US" smtClean="0"/>
              <a:t>6</a:t>
            </a:fld>
            <a:endParaRPr lang="en-US"/>
          </a:p>
        </p:txBody>
      </p:sp>
    </p:spTree>
    <p:extLst>
      <p:ext uri="{BB962C8B-B14F-4D97-AF65-F5344CB8AC3E}">
        <p14:creationId xmlns:p14="http://schemas.microsoft.com/office/powerpoint/2010/main" val="2992411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question this presentation is after is where will these funds come from?  How can we fund this activity without adding stress on the state budget.</a:t>
            </a:r>
          </a:p>
          <a:p>
            <a:r>
              <a:rPr lang="en-US" dirty="0"/>
              <a:t>For some suggestions we thought that the money could be taken from the currents candidates state election funds.  Funds from the state…encourage candidates to use their own funds for their private campaigns.</a:t>
            </a:r>
          </a:p>
          <a:p>
            <a:endParaRPr lang="en-US" dirty="0"/>
          </a:p>
          <a:p>
            <a:r>
              <a:rPr lang="en-US" dirty="0"/>
              <a:t>Another idea would be lowering the rates of Police officer details along with the Plow Truck operators rate.  These are just a few ideas our group has thought of.</a:t>
            </a:r>
          </a:p>
          <a:p>
            <a:r>
              <a:rPr lang="en-US" dirty="0"/>
              <a:t>(pause)</a:t>
            </a:r>
          </a:p>
          <a:p>
            <a:r>
              <a:rPr lang="en-US" dirty="0"/>
              <a:t>If you have any suggestions where you think our state’s budget is inflated, funds from these areas would be welcomed.</a:t>
            </a:r>
          </a:p>
          <a:p>
            <a:r>
              <a:rPr lang="en-US" dirty="0"/>
              <a:t>(pause for suggestions)</a:t>
            </a:r>
          </a:p>
        </p:txBody>
      </p:sp>
      <p:sp>
        <p:nvSpPr>
          <p:cNvPr id="4" name="Slide Number Placeholder 3"/>
          <p:cNvSpPr>
            <a:spLocks noGrp="1"/>
          </p:cNvSpPr>
          <p:nvPr>
            <p:ph type="sldNum" sz="quarter" idx="5"/>
          </p:nvPr>
        </p:nvSpPr>
        <p:spPr/>
        <p:txBody>
          <a:bodyPr/>
          <a:lstStyle/>
          <a:p>
            <a:fld id="{900214A7-17FB-49C2-B2B4-3907EFEF1A9F}" type="slidenum">
              <a:rPr lang="en-US" smtClean="0"/>
              <a:t>7</a:t>
            </a:fld>
            <a:endParaRPr lang="en-US"/>
          </a:p>
        </p:txBody>
      </p:sp>
    </p:spTree>
    <p:extLst>
      <p:ext uri="{BB962C8B-B14F-4D97-AF65-F5344CB8AC3E}">
        <p14:creationId xmlns:p14="http://schemas.microsoft.com/office/powerpoint/2010/main" val="1155134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a:t>
            </a:r>
          </a:p>
          <a:p>
            <a:r>
              <a:rPr lang="en-US" dirty="0"/>
              <a:t>I’d like to that you again for giving us this time to explain the need for the state prep for extreme weather and why it is important to our residence.</a:t>
            </a:r>
          </a:p>
          <a:p>
            <a:endParaRPr lang="en-US" dirty="0"/>
          </a:p>
          <a:p>
            <a:r>
              <a:rPr lang="en-US" dirty="0"/>
              <a:t>If you have any questions about the data you saw today you can contact NOAA.</a:t>
            </a:r>
          </a:p>
          <a:p>
            <a:endParaRPr lang="en-US" dirty="0"/>
          </a:p>
          <a:p>
            <a:r>
              <a:rPr lang="en-US" dirty="0"/>
              <a:t>For more ways to prepare for a storm on the residential level, may I suggest that you check out the National Weather Service’s website (weather.gov)</a:t>
            </a:r>
          </a:p>
          <a:p>
            <a:endParaRPr lang="en-US" dirty="0"/>
          </a:p>
          <a:p>
            <a:r>
              <a:rPr lang="en-US" dirty="0"/>
              <a:t>And for more information on this presentation you could email or call Very Environmentally Based and </a:t>
            </a:r>
            <a:r>
              <a:rPr lang="en-US"/>
              <a:t>more points </a:t>
            </a:r>
            <a:r>
              <a:rPr lang="en-US" dirty="0"/>
              <a:t>can be discussed.</a:t>
            </a:r>
          </a:p>
          <a:p>
            <a:r>
              <a:rPr lang="en-US" dirty="0"/>
              <a:t>Thank you and</a:t>
            </a:r>
          </a:p>
          <a:p>
            <a:r>
              <a:rPr lang="en-US" dirty="0"/>
              <a:t>(LIVE Presentation) </a:t>
            </a:r>
            <a:r>
              <a:rPr lang="en-US" dirty="0">
                <a:sym typeface="Wingdings" panose="05000000000000000000" pitchFamily="2" charset="2"/>
              </a:rPr>
              <a:t>  </a:t>
            </a:r>
            <a:r>
              <a:rPr lang="en-US" dirty="0"/>
              <a:t>ARE THERE ANY QUESTIONS?</a:t>
            </a:r>
          </a:p>
        </p:txBody>
      </p:sp>
      <p:sp>
        <p:nvSpPr>
          <p:cNvPr id="4" name="Slide Number Placeholder 3"/>
          <p:cNvSpPr>
            <a:spLocks noGrp="1"/>
          </p:cNvSpPr>
          <p:nvPr>
            <p:ph type="sldNum" sz="quarter" idx="5"/>
          </p:nvPr>
        </p:nvSpPr>
        <p:spPr/>
        <p:txBody>
          <a:bodyPr/>
          <a:lstStyle/>
          <a:p>
            <a:fld id="{900214A7-17FB-49C2-B2B4-3907EFEF1A9F}" type="slidenum">
              <a:rPr lang="en-US" smtClean="0"/>
              <a:t>8</a:t>
            </a:fld>
            <a:endParaRPr lang="en-US"/>
          </a:p>
        </p:txBody>
      </p:sp>
    </p:spTree>
    <p:extLst>
      <p:ext uri="{BB962C8B-B14F-4D97-AF65-F5344CB8AC3E}">
        <p14:creationId xmlns:p14="http://schemas.microsoft.com/office/powerpoint/2010/main" val="1899676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B9B4-F05A-4610-9C75-0B543BE5AF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3244C7-560C-4FD2-B1DA-1FEB5BC56D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8D01B1-B7B3-4F0A-A978-F7E74583127B}"/>
              </a:ext>
            </a:extLst>
          </p:cNvPr>
          <p:cNvSpPr>
            <a:spLocks noGrp="1"/>
          </p:cNvSpPr>
          <p:nvPr>
            <p:ph type="dt" sz="half" idx="10"/>
          </p:nvPr>
        </p:nvSpPr>
        <p:spPr/>
        <p:txBody>
          <a:bodyPr/>
          <a:lstStyle/>
          <a:p>
            <a:fld id="{6077D904-409B-412A-8228-C33CD6DC6EF9}" type="datetimeFigureOut">
              <a:rPr lang="en-US" smtClean="0"/>
              <a:t>5/11/2019</a:t>
            </a:fld>
            <a:endParaRPr lang="en-US"/>
          </a:p>
        </p:txBody>
      </p:sp>
      <p:sp>
        <p:nvSpPr>
          <p:cNvPr id="5" name="Footer Placeholder 4">
            <a:extLst>
              <a:ext uri="{FF2B5EF4-FFF2-40B4-BE49-F238E27FC236}">
                <a16:creationId xmlns:a16="http://schemas.microsoft.com/office/drawing/2014/main" id="{794BBCAF-DA94-4FD0-81C8-09EC48E884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95AF20-2459-44C9-8121-01444BE4CBFC}"/>
              </a:ext>
            </a:extLst>
          </p:cNvPr>
          <p:cNvSpPr>
            <a:spLocks noGrp="1"/>
          </p:cNvSpPr>
          <p:nvPr>
            <p:ph type="sldNum" sz="quarter" idx="12"/>
          </p:nvPr>
        </p:nvSpPr>
        <p:spPr/>
        <p:txBody>
          <a:bodyPr/>
          <a:lstStyle/>
          <a:p>
            <a:fld id="{EAF0FFF7-E18C-4223-B4AF-5705FFA34025}" type="slidenum">
              <a:rPr lang="en-US" smtClean="0"/>
              <a:t>‹#›</a:t>
            </a:fld>
            <a:endParaRPr lang="en-US"/>
          </a:p>
        </p:txBody>
      </p:sp>
    </p:spTree>
    <p:extLst>
      <p:ext uri="{BB962C8B-B14F-4D97-AF65-F5344CB8AC3E}">
        <p14:creationId xmlns:p14="http://schemas.microsoft.com/office/powerpoint/2010/main" val="669191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DDFD-10FD-4C65-9A5D-C4F731AD66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E24CD5-BBBB-46C5-942F-4423ED19801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914775-3C48-4F7D-9E1D-E07CBDFD1289}"/>
              </a:ext>
            </a:extLst>
          </p:cNvPr>
          <p:cNvSpPr>
            <a:spLocks noGrp="1"/>
          </p:cNvSpPr>
          <p:nvPr>
            <p:ph type="dt" sz="half" idx="10"/>
          </p:nvPr>
        </p:nvSpPr>
        <p:spPr/>
        <p:txBody>
          <a:bodyPr/>
          <a:lstStyle/>
          <a:p>
            <a:fld id="{6077D904-409B-412A-8228-C33CD6DC6EF9}" type="datetimeFigureOut">
              <a:rPr lang="en-US" smtClean="0"/>
              <a:t>5/11/2019</a:t>
            </a:fld>
            <a:endParaRPr lang="en-US"/>
          </a:p>
        </p:txBody>
      </p:sp>
      <p:sp>
        <p:nvSpPr>
          <p:cNvPr id="5" name="Footer Placeholder 4">
            <a:extLst>
              <a:ext uri="{FF2B5EF4-FFF2-40B4-BE49-F238E27FC236}">
                <a16:creationId xmlns:a16="http://schemas.microsoft.com/office/drawing/2014/main" id="{6162064F-512F-4EBA-92E6-F0EC3D9A23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57170A-1377-48F9-BBF6-C7EC66AD539D}"/>
              </a:ext>
            </a:extLst>
          </p:cNvPr>
          <p:cNvSpPr>
            <a:spLocks noGrp="1"/>
          </p:cNvSpPr>
          <p:nvPr>
            <p:ph type="sldNum" sz="quarter" idx="12"/>
          </p:nvPr>
        </p:nvSpPr>
        <p:spPr/>
        <p:txBody>
          <a:bodyPr/>
          <a:lstStyle/>
          <a:p>
            <a:fld id="{EAF0FFF7-E18C-4223-B4AF-5705FFA34025}" type="slidenum">
              <a:rPr lang="en-US" smtClean="0"/>
              <a:t>‹#›</a:t>
            </a:fld>
            <a:endParaRPr lang="en-US"/>
          </a:p>
        </p:txBody>
      </p:sp>
    </p:spTree>
    <p:extLst>
      <p:ext uri="{BB962C8B-B14F-4D97-AF65-F5344CB8AC3E}">
        <p14:creationId xmlns:p14="http://schemas.microsoft.com/office/powerpoint/2010/main" val="911453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A6B673-4A76-4A49-B1A2-E49DE1885A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58AC99-70C4-4294-A316-EFBA147F786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831945-4635-4E46-99ED-F1CD4E618215}"/>
              </a:ext>
            </a:extLst>
          </p:cNvPr>
          <p:cNvSpPr>
            <a:spLocks noGrp="1"/>
          </p:cNvSpPr>
          <p:nvPr>
            <p:ph type="dt" sz="half" idx="10"/>
          </p:nvPr>
        </p:nvSpPr>
        <p:spPr/>
        <p:txBody>
          <a:bodyPr/>
          <a:lstStyle/>
          <a:p>
            <a:fld id="{6077D904-409B-412A-8228-C33CD6DC6EF9}" type="datetimeFigureOut">
              <a:rPr lang="en-US" smtClean="0"/>
              <a:t>5/11/2019</a:t>
            </a:fld>
            <a:endParaRPr lang="en-US"/>
          </a:p>
        </p:txBody>
      </p:sp>
      <p:sp>
        <p:nvSpPr>
          <p:cNvPr id="5" name="Footer Placeholder 4">
            <a:extLst>
              <a:ext uri="{FF2B5EF4-FFF2-40B4-BE49-F238E27FC236}">
                <a16:creationId xmlns:a16="http://schemas.microsoft.com/office/drawing/2014/main" id="{70C81DAD-9348-4E76-8A42-4FA724FCC4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8A3EA1-8739-4663-8788-2B9F1898679A}"/>
              </a:ext>
            </a:extLst>
          </p:cNvPr>
          <p:cNvSpPr>
            <a:spLocks noGrp="1"/>
          </p:cNvSpPr>
          <p:nvPr>
            <p:ph type="sldNum" sz="quarter" idx="12"/>
          </p:nvPr>
        </p:nvSpPr>
        <p:spPr/>
        <p:txBody>
          <a:bodyPr/>
          <a:lstStyle/>
          <a:p>
            <a:fld id="{EAF0FFF7-E18C-4223-B4AF-5705FFA34025}" type="slidenum">
              <a:rPr lang="en-US" smtClean="0"/>
              <a:t>‹#›</a:t>
            </a:fld>
            <a:endParaRPr lang="en-US"/>
          </a:p>
        </p:txBody>
      </p:sp>
    </p:spTree>
    <p:extLst>
      <p:ext uri="{BB962C8B-B14F-4D97-AF65-F5344CB8AC3E}">
        <p14:creationId xmlns:p14="http://schemas.microsoft.com/office/powerpoint/2010/main" val="974020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6EB18-7BF3-4910-AC37-5715623931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2AE05F-FC42-45BE-938C-7C4DC78A406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2C965-A906-414B-8716-B3598A7C483B}"/>
              </a:ext>
            </a:extLst>
          </p:cNvPr>
          <p:cNvSpPr>
            <a:spLocks noGrp="1"/>
          </p:cNvSpPr>
          <p:nvPr>
            <p:ph type="dt" sz="half" idx="10"/>
          </p:nvPr>
        </p:nvSpPr>
        <p:spPr/>
        <p:txBody>
          <a:bodyPr/>
          <a:lstStyle/>
          <a:p>
            <a:fld id="{6077D904-409B-412A-8228-C33CD6DC6EF9}" type="datetimeFigureOut">
              <a:rPr lang="en-US" smtClean="0"/>
              <a:t>5/11/2019</a:t>
            </a:fld>
            <a:endParaRPr lang="en-US"/>
          </a:p>
        </p:txBody>
      </p:sp>
      <p:sp>
        <p:nvSpPr>
          <p:cNvPr id="5" name="Footer Placeholder 4">
            <a:extLst>
              <a:ext uri="{FF2B5EF4-FFF2-40B4-BE49-F238E27FC236}">
                <a16:creationId xmlns:a16="http://schemas.microsoft.com/office/drawing/2014/main" id="{AAE7DFD4-E2ED-40AC-9B54-4EFBE0B864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A93CBE-E8EB-4437-B177-82D5685CA776}"/>
              </a:ext>
            </a:extLst>
          </p:cNvPr>
          <p:cNvSpPr>
            <a:spLocks noGrp="1"/>
          </p:cNvSpPr>
          <p:nvPr>
            <p:ph type="sldNum" sz="quarter" idx="12"/>
          </p:nvPr>
        </p:nvSpPr>
        <p:spPr/>
        <p:txBody>
          <a:bodyPr/>
          <a:lstStyle/>
          <a:p>
            <a:fld id="{EAF0FFF7-E18C-4223-B4AF-5705FFA34025}" type="slidenum">
              <a:rPr lang="en-US" smtClean="0"/>
              <a:t>‹#›</a:t>
            </a:fld>
            <a:endParaRPr lang="en-US"/>
          </a:p>
        </p:txBody>
      </p:sp>
    </p:spTree>
    <p:extLst>
      <p:ext uri="{BB962C8B-B14F-4D97-AF65-F5344CB8AC3E}">
        <p14:creationId xmlns:p14="http://schemas.microsoft.com/office/powerpoint/2010/main" val="2809111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D674F-76CB-456C-806C-C78DA6C1E1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5C1864-D55B-494C-9DC6-DC321C62A6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5CC1501-3620-4E88-8B76-A14742367146}"/>
              </a:ext>
            </a:extLst>
          </p:cNvPr>
          <p:cNvSpPr>
            <a:spLocks noGrp="1"/>
          </p:cNvSpPr>
          <p:nvPr>
            <p:ph type="dt" sz="half" idx="10"/>
          </p:nvPr>
        </p:nvSpPr>
        <p:spPr/>
        <p:txBody>
          <a:bodyPr/>
          <a:lstStyle/>
          <a:p>
            <a:fld id="{6077D904-409B-412A-8228-C33CD6DC6EF9}" type="datetimeFigureOut">
              <a:rPr lang="en-US" smtClean="0"/>
              <a:t>5/11/2019</a:t>
            </a:fld>
            <a:endParaRPr lang="en-US"/>
          </a:p>
        </p:txBody>
      </p:sp>
      <p:sp>
        <p:nvSpPr>
          <p:cNvPr id="5" name="Footer Placeholder 4">
            <a:extLst>
              <a:ext uri="{FF2B5EF4-FFF2-40B4-BE49-F238E27FC236}">
                <a16:creationId xmlns:a16="http://schemas.microsoft.com/office/drawing/2014/main" id="{B374E369-AAF9-4BF6-8947-CA07395CF3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A6413C-7607-46F2-A335-EAA50720DCD4}"/>
              </a:ext>
            </a:extLst>
          </p:cNvPr>
          <p:cNvSpPr>
            <a:spLocks noGrp="1"/>
          </p:cNvSpPr>
          <p:nvPr>
            <p:ph type="sldNum" sz="quarter" idx="12"/>
          </p:nvPr>
        </p:nvSpPr>
        <p:spPr/>
        <p:txBody>
          <a:bodyPr/>
          <a:lstStyle/>
          <a:p>
            <a:fld id="{EAF0FFF7-E18C-4223-B4AF-5705FFA34025}" type="slidenum">
              <a:rPr lang="en-US" smtClean="0"/>
              <a:t>‹#›</a:t>
            </a:fld>
            <a:endParaRPr lang="en-US"/>
          </a:p>
        </p:txBody>
      </p:sp>
    </p:spTree>
    <p:extLst>
      <p:ext uri="{BB962C8B-B14F-4D97-AF65-F5344CB8AC3E}">
        <p14:creationId xmlns:p14="http://schemas.microsoft.com/office/powerpoint/2010/main" val="120383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66207-971B-402D-B721-0C198EAAA8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4B2323-5DF1-4BA2-9C9C-000791D8066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B99F7D-6314-4C20-AD0E-70E4DB16627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586552-9885-488F-9C48-8B8156F275F6}"/>
              </a:ext>
            </a:extLst>
          </p:cNvPr>
          <p:cNvSpPr>
            <a:spLocks noGrp="1"/>
          </p:cNvSpPr>
          <p:nvPr>
            <p:ph type="dt" sz="half" idx="10"/>
          </p:nvPr>
        </p:nvSpPr>
        <p:spPr/>
        <p:txBody>
          <a:bodyPr/>
          <a:lstStyle/>
          <a:p>
            <a:fld id="{6077D904-409B-412A-8228-C33CD6DC6EF9}" type="datetimeFigureOut">
              <a:rPr lang="en-US" smtClean="0"/>
              <a:t>5/11/2019</a:t>
            </a:fld>
            <a:endParaRPr lang="en-US"/>
          </a:p>
        </p:txBody>
      </p:sp>
      <p:sp>
        <p:nvSpPr>
          <p:cNvPr id="6" name="Footer Placeholder 5">
            <a:extLst>
              <a:ext uri="{FF2B5EF4-FFF2-40B4-BE49-F238E27FC236}">
                <a16:creationId xmlns:a16="http://schemas.microsoft.com/office/drawing/2014/main" id="{A758896B-B67A-441F-9178-C257348B5A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DA6397-1690-4428-809C-D75C787FC954}"/>
              </a:ext>
            </a:extLst>
          </p:cNvPr>
          <p:cNvSpPr>
            <a:spLocks noGrp="1"/>
          </p:cNvSpPr>
          <p:nvPr>
            <p:ph type="sldNum" sz="quarter" idx="12"/>
          </p:nvPr>
        </p:nvSpPr>
        <p:spPr/>
        <p:txBody>
          <a:bodyPr/>
          <a:lstStyle/>
          <a:p>
            <a:fld id="{EAF0FFF7-E18C-4223-B4AF-5705FFA34025}" type="slidenum">
              <a:rPr lang="en-US" smtClean="0"/>
              <a:t>‹#›</a:t>
            </a:fld>
            <a:endParaRPr lang="en-US"/>
          </a:p>
        </p:txBody>
      </p:sp>
    </p:spTree>
    <p:extLst>
      <p:ext uri="{BB962C8B-B14F-4D97-AF65-F5344CB8AC3E}">
        <p14:creationId xmlns:p14="http://schemas.microsoft.com/office/powerpoint/2010/main" val="4270851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EF355-0B11-42BD-B337-26CB09AAB5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75E23C-BC92-459B-B93D-23718B41F7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A1DB78C-8198-4ED3-B6E1-F2C43B718F6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30075C-AF6A-4CA9-9FF9-1C9FF26E60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B7B52DB-BE19-4687-BA16-FC745B195DF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6D4E16-9399-442B-81F7-5BC29A38261E}"/>
              </a:ext>
            </a:extLst>
          </p:cNvPr>
          <p:cNvSpPr>
            <a:spLocks noGrp="1"/>
          </p:cNvSpPr>
          <p:nvPr>
            <p:ph type="dt" sz="half" idx="10"/>
          </p:nvPr>
        </p:nvSpPr>
        <p:spPr/>
        <p:txBody>
          <a:bodyPr/>
          <a:lstStyle/>
          <a:p>
            <a:fld id="{6077D904-409B-412A-8228-C33CD6DC6EF9}" type="datetimeFigureOut">
              <a:rPr lang="en-US" smtClean="0"/>
              <a:t>5/11/2019</a:t>
            </a:fld>
            <a:endParaRPr lang="en-US"/>
          </a:p>
        </p:txBody>
      </p:sp>
      <p:sp>
        <p:nvSpPr>
          <p:cNvPr id="8" name="Footer Placeholder 7">
            <a:extLst>
              <a:ext uri="{FF2B5EF4-FFF2-40B4-BE49-F238E27FC236}">
                <a16:creationId xmlns:a16="http://schemas.microsoft.com/office/drawing/2014/main" id="{30A05CE7-F444-443C-BD41-DBE6E6759B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44469B-4B93-4999-B149-FA409AD5DA5C}"/>
              </a:ext>
            </a:extLst>
          </p:cNvPr>
          <p:cNvSpPr>
            <a:spLocks noGrp="1"/>
          </p:cNvSpPr>
          <p:nvPr>
            <p:ph type="sldNum" sz="quarter" idx="12"/>
          </p:nvPr>
        </p:nvSpPr>
        <p:spPr/>
        <p:txBody>
          <a:bodyPr/>
          <a:lstStyle/>
          <a:p>
            <a:fld id="{EAF0FFF7-E18C-4223-B4AF-5705FFA34025}" type="slidenum">
              <a:rPr lang="en-US" smtClean="0"/>
              <a:t>‹#›</a:t>
            </a:fld>
            <a:endParaRPr lang="en-US"/>
          </a:p>
        </p:txBody>
      </p:sp>
    </p:spTree>
    <p:extLst>
      <p:ext uri="{BB962C8B-B14F-4D97-AF65-F5344CB8AC3E}">
        <p14:creationId xmlns:p14="http://schemas.microsoft.com/office/powerpoint/2010/main" val="1113074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FFACA-F2F3-466C-A767-D4A24FDB0C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2A0A3B-DD99-4AA9-BCA7-8F0DECB2D5C3}"/>
              </a:ext>
            </a:extLst>
          </p:cNvPr>
          <p:cNvSpPr>
            <a:spLocks noGrp="1"/>
          </p:cNvSpPr>
          <p:nvPr>
            <p:ph type="dt" sz="half" idx="10"/>
          </p:nvPr>
        </p:nvSpPr>
        <p:spPr/>
        <p:txBody>
          <a:bodyPr/>
          <a:lstStyle/>
          <a:p>
            <a:fld id="{6077D904-409B-412A-8228-C33CD6DC6EF9}" type="datetimeFigureOut">
              <a:rPr lang="en-US" smtClean="0"/>
              <a:t>5/11/2019</a:t>
            </a:fld>
            <a:endParaRPr lang="en-US"/>
          </a:p>
        </p:txBody>
      </p:sp>
      <p:sp>
        <p:nvSpPr>
          <p:cNvPr id="4" name="Footer Placeholder 3">
            <a:extLst>
              <a:ext uri="{FF2B5EF4-FFF2-40B4-BE49-F238E27FC236}">
                <a16:creationId xmlns:a16="http://schemas.microsoft.com/office/drawing/2014/main" id="{D9199FC6-BD33-4460-8CCD-84D882D229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5BB419-8AEE-4444-A244-63CA24178993}"/>
              </a:ext>
            </a:extLst>
          </p:cNvPr>
          <p:cNvSpPr>
            <a:spLocks noGrp="1"/>
          </p:cNvSpPr>
          <p:nvPr>
            <p:ph type="sldNum" sz="quarter" idx="12"/>
          </p:nvPr>
        </p:nvSpPr>
        <p:spPr/>
        <p:txBody>
          <a:bodyPr/>
          <a:lstStyle/>
          <a:p>
            <a:fld id="{EAF0FFF7-E18C-4223-B4AF-5705FFA34025}" type="slidenum">
              <a:rPr lang="en-US" smtClean="0"/>
              <a:t>‹#›</a:t>
            </a:fld>
            <a:endParaRPr lang="en-US"/>
          </a:p>
        </p:txBody>
      </p:sp>
    </p:spTree>
    <p:extLst>
      <p:ext uri="{BB962C8B-B14F-4D97-AF65-F5344CB8AC3E}">
        <p14:creationId xmlns:p14="http://schemas.microsoft.com/office/powerpoint/2010/main" val="2262287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DC831B-32CD-43AB-8785-2E7E0A9C168E}"/>
              </a:ext>
            </a:extLst>
          </p:cNvPr>
          <p:cNvSpPr>
            <a:spLocks noGrp="1"/>
          </p:cNvSpPr>
          <p:nvPr>
            <p:ph type="dt" sz="half" idx="10"/>
          </p:nvPr>
        </p:nvSpPr>
        <p:spPr/>
        <p:txBody>
          <a:bodyPr/>
          <a:lstStyle/>
          <a:p>
            <a:fld id="{6077D904-409B-412A-8228-C33CD6DC6EF9}" type="datetimeFigureOut">
              <a:rPr lang="en-US" smtClean="0"/>
              <a:t>5/11/2019</a:t>
            </a:fld>
            <a:endParaRPr lang="en-US"/>
          </a:p>
        </p:txBody>
      </p:sp>
      <p:sp>
        <p:nvSpPr>
          <p:cNvPr id="3" name="Footer Placeholder 2">
            <a:extLst>
              <a:ext uri="{FF2B5EF4-FFF2-40B4-BE49-F238E27FC236}">
                <a16:creationId xmlns:a16="http://schemas.microsoft.com/office/drawing/2014/main" id="{E6D3B1DD-C456-496E-BE4D-5F11A10D1E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2ACF77-7946-4AA1-966F-A6FDA9956936}"/>
              </a:ext>
            </a:extLst>
          </p:cNvPr>
          <p:cNvSpPr>
            <a:spLocks noGrp="1"/>
          </p:cNvSpPr>
          <p:nvPr>
            <p:ph type="sldNum" sz="quarter" idx="12"/>
          </p:nvPr>
        </p:nvSpPr>
        <p:spPr/>
        <p:txBody>
          <a:bodyPr/>
          <a:lstStyle/>
          <a:p>
            <a:fld id="{EAF0FFF7-E18C-4223-B4AF-5705FFA34025}" type="slidenum">
              <a:rPr lang="en-US" smtClean="0"/>
              <a:t>‹#›</a:t>
            </a:fld>
            <a:endParaRPr lang="en-US"/>
          </a:p>
        </p:txBody>
      </p:sp>
    </p:spTree>
    <p:extLst>
      <p:ext uri="{BB962C8B-B14F-4D97-AF65-F5344CB8AC3E}">
        <p14:creationId xmlns:p14="http://schemas.microsoft.com/office/powerpoint/2010/main" val="2797308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514F7-8BA4-4097-A22E-A7CB9B088E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64FA66-AEC7-41ED-BB73-08D916FBF6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F9A3A4-DC42-4A48-8BEF-74D920142F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3C2D54-BD71-4CFA-AE30-FACF864789CB}"/>
              </a:ext>
            </a:extLst>
          </p:cNvPr>
          <p:cNvSpPr>
            <a:spLocks noGrp="1"/>
          </p:cNvSpPr>
          <p:nvPr>
            <p:ph type="dt" sz="half" idx="10"/>
          </p:nvPr>
        </p:nvSpPr>
        <p:spPr/>
        <p:txBody>
          <a:bodyPr/>
          <a:lstStyle/>
          <a:p>
            <a:fld id="{6077D904-409B-412A-8228-C33CD6DC6EF9}" type="datetimeFigureOut">
              <a:rPr lang="en-US" smtClean="0"/>
              <a:t>5/11/2019</a:t>
            </a:fld>
            <a:endParaRPr lang="en-US"/>
          </a:p>
        </p:txBody>
      </p:sp>
      <p:sp>
        <p:nvSpPr>
          <p:cNvPr id="6" name="Footer Placeholder 5">
            <a:extLst>
              <a:ext uri="{FF2B5EF4-FFF2-40B4-BE49-F238E27FC236}">
                <a16:creationId xmlns:a16="http://schemas.microsoft.com/office/drawing/2014/main" id="{871DD208-10F5-48CC-BB33-B774DF0421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950E32-70CE-499A-AB65-9295F6327649}"/>
              </a:ext>
            </a:extLst>
          </p:cNvPr>
          <p:cNvSpPr>
            <a:spLocks noGrp="1"/>
          </p:cNvSpPr>
          <p:nvPr>
            <p:ph type="sldNum" sz="quarter" idx="12"/>
          </p:nvPr>
        </p:nvSpPr>
        <p:spPr/>
        <p:txBody>
          <a:bodyPr/>
          <a:lstStyle/>
          <a:p>
            <a:fld id="{EAF0FFF7-E18C-4223-B4AF-5705FFA34025}" type="slidenum">
              <a:rPr lang="en-US" smtClean="0"/>
              <a:t>‹#›</a:t>
            </a:fld>
            <a:endParaRPr lang="en-US"/>
          </a:p>
        </p:txBody>
      </p:sp>
    </p:spTree>
    <p:extLst>
      <p:ext uri="{BB962C8B-B14F-4D97-AF65-F5344CB8AC3E}">
        <p14:creationId xmlns:p14="http://schemas.microsoft.com/office/powerpoint/2010/main" val="3663172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25884-ACF5-4A57-84F0-B0690F1014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22E1C2-689E-4963-ADA7-3B58104EAF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E276C5-BA1C-45E0-A090-EE350CFBA3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BA01A10-90B7-40C0-A8DF-158BBC95EFE5}"/>
              </a:ext>
            </a:extLst>
          </p:cNvPr>
          <p:cNvSpPr>
            <a:spLocks noGrp="1"/>
          </p:cNvSpPr>
          <p:nvPr>
            <p:ph type="dt" sz="half" idx="10"/>
          </p:nvPr>
        </p:nvSpPr>
        <p:spPr/>
        <p:txBody>
          <a:bodyPr/>
          <a:lstStyle/>
          <a:p>
            <a:fld id="{6077D904-409B-412A-8228-C33CD6DC6EF9}" type="datetimeFigureOut">
              <a:rPr lang="en-US" smtClean="0"/>
              <a:t>5/11/2019</a:t>
            </a:fld>
            <a:endParaRPr lang="en-US"/>
          </a:p>
        </p:txBody>
      </p:sp>
      <p:sp>
        <p:nvSpPr>
          <p:cNvPr id="6" name="Footer Placeholder 5">
            <a:extLst>
              <a:ext uri="{FF2B5EF4-FFF2-40B4-BE49-F238E27FC236}">
                <a16:creationId xmlns:a16="http://schemas.microsoft.com/office/drawing/2014/main" id="{CF55FFA5-F548-4BCC-A5F6-F1CBB94E8C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19B21-061C-45FF-8F24-7E0FC68B3810}"/>
              </a:ext>
            </a:extLst>
          </p:cNvPr>
          <p:cNvSpPr>
            <a:spLocks noGrp="1"/>
          </p:cNvSpPr>
          <p:nvPr>
            <p:ph type="sldNum" sz="quarter" idx="12"/>
          </p:nvPr>
        </p:nvSpPr>
        <p:spPr/>
        <p:txBody>
          <a:bodyPr/>
          <a:lstStyle/>
          <a:p>
            <a:fld id="{EAF0FFF7-E18C-4223-B4AF-5705FFA34025}" type="slidenum">
              <a:rPr lang="en-US" smtClean="0"/>
              <a:t>‹#›</a:t>
            </a:fld>
            <a:endParaRPr lang="en-US"/>
          </a:p>
        </p:txBody>
      </p:sp>
    </p:spTree>
    <p:extLst>
      <p:ext uri="{BB962C8B-B14F-4D97-AF65-F5344CB8AC3E}">
        <p14:creationId xmlns:p14="http://schemas.microsoft.com/office/powerpoint/2010/main" val="1238747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5885A-682B-419D-9C1D-4500A738DE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2B4B76-9BB3-4F9B-A2CE-8BC6BD2F41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9820F-063A-4B94-BDD3-EEECDA5345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77D904-409B-412A-8228-C33CD6DC6EF9}" type="datetimeFigureOut">
              <a:rPr lang="en-US" smtClean="0"/>
              <a:t>5/11/2019</a:t>
            </a:fld>
            <a:endParaRPr lang="en-US"/>
          </a:p>
        </p:txBody>
      </p:sp>
      <p:sp>
        <p:nvSpPr>
          <p:cNvPr id="5" name="Footer Placeholder 4">
            <a:extLst>
              <a:ext uri="{FF2B5EF4-FFF2-40B4-BE49-F238E27FC236}">
                <a16:creationId xmlns:a16="http://schemas.microsoft.com/office/drawing/2014/main" id="{6CA87A57-A266-4F69-8584-9C0E495DEE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AB1B46-F76C-4EBD-9761-F033AC85CC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F0FFF7-E18C-4223-B4AF-5705FFA34025}" type="slidenum">
              <a:rPr lang="en-US" smtClean="0"/>
              <a:t>‹#›</a:t>
            </a:fld>
            <a:endParaRPr lang="en-US"/>
          </a:p>
        </p:txBody>
      </p:sp>
    </p:spTree>
    <p:extLst>
      <p:ext uri="{BB962C8B-B14F-4D97-AF65-F5344CB8AC3E}">
        <p14:creationId xmlns:p14="http://schemas.microsoft.com/office/powerpoint/2010/main" val="861631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E6F50EB-2A1E-4D08-BE13-24ED3537F95A}"/>
              </a:ext>
            </a:extLst>
          </p:cNvPr>
          <p:cNvSpPr>
            <a:spLocks noGrp="1"/>
          </p:cNvSpPr>
          <p:nvPr>
            <p:ph type="ctrTitle"/>
          </p:nvPr>
        </p:nvSpPr>
        <p:spPr>
          <a:xfrm>
            <a:off x="6746627" y="930890"/>
            <a:ext cx="4645250" cy="2889114"/>
          </a:xfrm>
        </p:spPr>
        <p:txBody>
          <a:bodyPr anchor="b">
            <a:normAutofit/>
          </a:bodyPr>
          <a:lstStyle/>
          <a:p>
            <a:pPr algn="l"/>
            <a:r>
              <a:rPr lang="en-US" sz="4700" dirty="0">
                <a:solidFill>
                  <a:schemeClr val="bg1"/>
                </a:solidFill>
              </a:rPr>
              <a:t>Emergency-Resources for the State of New Hampshire</a:t>
            </a:r>
          </a:p>
        </p:txBody>
      </p:sp>
      <p:sp>
        <p:nvSpPr>
          <p:cNvPr id="3" name="Subtitle 2">
            <a:extLst>
              <a:ext uri="{FF2B5EF4-FFF2-40B4-BE49-F238E27FC236}">
                <a16:creationId xmlns:a16="http://schemas.microsoft.com/office/drawing/2014/main" id="{FF2447C8-D61B-446D-86E2-A5D61EA17734}"/>
              </a:ext>
            </a:extLst>
          </p:cNvPr>
          <p:cNvSpPr>
            <a:spLocks noGrp="1"/>
          </p:cNvSpPr>
          <p:nvPr>
            <p:ph type="subTitle" idx="1"/>
          </p:nvPr>
        </p:nvSpPr>
        <p:spPr>
          <a:xfrm>
            <a:off x="6746627" y="4165600"/>
            <a:ext cx="4645250" cy="2131505"/>
          </a:xfrm>
        </p:spPr>
        <p:txBody>
          <a:bodyPr anchor="t">
            <a:normAutofit/>
          </a:bodyPr>
          <a:lstStyle/>
          <a:p>
            <a:pPr algn="r"/>
            <a:r>
              <a:rPr lang="en-US" sz="2000" dirty="0">
                <a:solidFill>
                  <a:schemeClr val="bg1"/>
                </a:solidFill>
              </a:rPr>
              <a:t>What Weather Can Do</a:t>
            </a:r>
          </a:p>
          <a:p>
            <a:pPr algn="r"/>
            <a:r>
              <a:rPr lang="en-US" sz="2000" dirty="0">
                <a:solidFill>
                  <a:schemeClr val="bg1"/>
                </a:solidFill>
              </a:rPr>
              <a:t>New Hampshire State Budget Office</a:t>
            </a:r>
          </a:p>
          <a:p>
            <a:pPr algn="r"/>
            <a:endParaRPr lang="en-US" sz="2000" dirty="0">
              <a:solidFill>
                <a:schemeClr val="bg1"/>
              </a:solidFill>
            </a:endParaRPr>
          </a:p>
          <a:p>
            <a:pPr algn="r"/>
            <a:r>
              <a:rPr lang="en-US" sz="2000" b="1" dirty="0">
                <a:solidFill>
                  <a:schemeClr val="bg1"/>
                </a:solidFill>
              </a:rPr>
              <a:t>Presented by:</a:t>
            </a:r>
          </a:p>
          <a:p>
            <a:pPr algn="r"/>
            <a:r>
              <a:rPr lang="en-US" sz="2000" dirty="0">
                <a:solidFill>
                  <a:schemeClr val="bg1"/>
                </a:solidFill>
              </a:rPr>
              <a:t>Bev Gagnon of Very Environmentally Based</a:t>
            </a:r>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EA9DFD33-AD00-4B35-A567-811A11299B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758426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371814B-0FC3-44D9-A3A3-CC53AC02B0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9877" y="5059193"/>
            <a:ext cx="2552700" cy="1790700"/>
          </a:xfrm>
          <a:prstGeom prst="rect">
            <a:avLst/>
          </a:prstGeom>
        </p:spPr>
      </p:pic>
      <p:sp>
        <p:nvSpPr>
          <p:cNvPr id="2" name="Title 1">
            <a:extLst>
              <a:ext uri="{FF2B5EF4-FFF2-40B4-BE49-F238E27FC236}">
                <a16:creationId xmlns:a16="http://schemas.microsoft.com/office/drawing/2014/main" id="{FC0ABC1F-DEDB-43E6-BC67-B4784C25691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61A32C57-A01B-4D16-9487-D5BFC9BF8666}"/>
              </a:ext>
            </a:extLst>
          </p:cNvPr>
          <p:cNvSpPr>
            <a:spLocks noGrp="1"/>
          </p:cNvSpPr>
          <p:nvPr>
            <p:ph idx="1"/>
          </p:nvPr>
        </p:nvSpPr>
        <p:spPr/>
        <p:txBody>
          <a:bodyPr>
            <a:normAutofit lnSpcReduction="10000"/>
          </a:bodyPr>
          <a:lstStyle/>
          <a:p>
            <a:r>
              <a:rPr lang="en-US" sz="3600" dirty="0"/>
              <a:t>Where is extreme weather is happening in the state?</a:t>
            </a:r>
            <a:br>
              <a:rPr lang="en-US" sz="3600" dirty="0"/>
            </a:br>
            <a:endParaRPr lang="en-US" sz="3600" dirty="0"/>
          </a:p>
          <a:p>
            <a:r>
              <a:rPr lang="en-US" sz="3600" dirty="0"/>
              <a:t>When is extreme weather happening in the state?</a:t>
            </a:r>
            <a:br>
              <a:rPr lang="en-US" sz="3600" dirty="0"/>
            </a:br>
            <a:endParaRPr lang="en-US" sz="3600" dirty="0"/>
          </a:p>
          <a:p>
            <a:r>
              <a:rPr lang="en-US" sz="3600" dirty="0"/>
              <a:t>What funds are needed for preparing for storms?</a:t>
            </a:r>
            <a:br>
              <a:rPr lang="en-US" sz="3600" dirty="0"/>
            </a:br>
            <a:endParaRPr lang="en-US" sz="3600" dirty="0"/>
          </a:p>
          <a:p>
            <a:r>
              <a:rPr lang="en-US" sz="3600" dirty="0"/>
              <a:t>Where could we allocate our resources (Where will the funds come from)?</a:t>
            </a:r>
          </a:p>
          <a:p>
            <a:pPr marL="0" indent="0">
              <a:buNone/>
            </a:pPr>
            <a:endParaRPr lang="en-US" dirty="0"/>
          </a:p>
        </p:txBody>
      </p:sp>
      <p:pic>
        <p:nvPicPr>
          <p:cNvPr id="5" name="Picture 4">
            <a:extLst>
              <a:ext uri="{FF2B5EF4-FFF2-40B4-BE49-F238E27FC236}">
                <a16:creationId xmlns:a16="http://schemas.microsoft.com/office/drawing/2014/main" id="{E1348D36-12A9-4660-B290-577056FD02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99802" y="163365"/>
            <a:ext cx="1662260" cy="1662260"/>
          </a:xfrm>
          <a:prstGeom prst="rect">
            <a:avLst/>
          </a:prstGeom>
        </p:spPr>
      </p:pic>
    </p:spTree>
    <p:extLst>
      <p:ext uri="{BB962C8B-B14F-4D97-AF65-F5344CB8AC3E}">
        <p14:creationId xmlns:p14="http://schemas.microsoft.com/office/powerpoint/2010/main" val="3157903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7845270-D6F8-4598-8D1E-538E6ED8D7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8176" y="356164"/>
            <a:ext cx="3176270" cy="2228130"/>
          </a:xfrm>
          <a:prstGeom prst="rect">
            <a:avLst/>
          </a:prstGeom>
        </p:spPr>
      </p:pic>
      <p:sp>
        <p:nvSpPr>
          <p:cNvPr id="9" name="TextBox 8">
            <a:extLst>
              <a:ext uri="{FF2B5EF4-FFF2-40B4-BE49-F238E27FC236}">
                <a16:creationId xmlns:a16="http://schemas.microsoft.com/office/drawing/2014/main" id="{BE65B15C-A22C-4298-A3FD-27D16F4C47E6}"/>
              </a:ext>
            </a:extLst>
          </p:cNvPr>
          <p:cNvSpPr txBox="1"/>
          <p:nvPr/>
        </p:nvSpPr>
        <p:spPr>
          <a:xfrm>
            <a:off x="579119" y="609600"/>
            <a:ext cx="6611389" cy="1200329"/>
          </a:xfrm>
          <a:prstGeom prst="rect">
            <a:avLst/>
          </a:prstGeom>
          <a:noFill/>
        </p:spPr>
        <p:txBody>
          <a:bodyPr wrap="square" rtlCol="0">
            <a:spAutoFit/>
          </a:bodyPr>
          <a:lstStyle/>
          <a:p>
            <a:r>
              <a:rPr lang="en-US" sz="3600" b="1" dirty="0">
                <a:effectLst>
                  <a:outerShdw blurRad="38100" dist="38100" dir="2700000" algn="tl">
                    <a:srgbClr val="000000">
                      <a:alpha val="43137"/>
                    </a:srgbClr>
                  </a:outerShdw>
                </a:effectLst>
              </a:rPr>
              <a:t>What extreme weather is happening in New Hampshire?</a:t>
            </a:r>
          </a:p>
        </p:txBody>
      </p:sp>
      <p:pic>
        <p:nvPicPr>
          <p:cNvPr id="2" name="Picture 1">
            <a:extLst>
              <a:ext uri="{FF2B5EF4-FFF2-40B4-BE49-F238E27FC236}">
                <a16:creationId xmlns:a16="http://schemas.microsoft.com/office/drawing/2014/main" id="{AE9C0845-8D82-4503-BDD9-99397E2153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51657" y="356164"/>
            <a:ext cx="1662260" cy="1662260"/>
          </a:xfrm>
          <a:prstGeom prst="rect">
            <a:avLst/>
          </a:prstGeom>
        </p:spPr>
      </p:pic>
      <p:pic>
        <p:nvPicPr>
          <p:cNvPr id="6" name="Picture 5">
            <a:extLst>
              <a:ext uri="{FF2B5EF4-FFF2-40B4-BE49-F238E27FC236}">
                <a16:creationId xmlns:a16="http://schemas.microsoft.com/office/drawing/2014/main" id="{6AC0FED1-3FB7-4F9A-8958-7B6F928B7F90}"/>
              </a:ext>
            </a:extLst>
          </p:cNvPr>
          <p:cNvPicPr>
            <a:picLocks noChangeAspect="1"/>
          </p:cNvPicPr>
          <p:nvPr/>
        </p:nvPicPr>
        <p:blipFill>
          <a:blip r:embed="rId5"/>
          <a:stretch>
            <a:fillRect/>
          </a:stretch>
        </p:blipFill>
        <p:spPr>
          <a:xfrm>
            <a:off x="418208" y="2584294"/>
            <a:ext cx="11373733" cy="3151488"/>
          </a:xfrm>
          <a:prstGeom prst="rect">
            <a:avLst/>
          </a:prstGeom>
        </p:spPr>
      </p:pic>
    </p:spTree>
    <p:extLst>
      <p:ext uri="{BB962C8B-B14F-4D97-AF65-F5344CB8AC3E}">
        <p14:creationId xmlns:p14="http://schemas.microsoft.com/office/powerpoint/2010/main" val="2594586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2931EBE3-DA4B-4245-948D-738010708705}"/>
              </a:ext>
            </a:extLst>
          </p:cNvPr>
          <p:cNvPicPr>
            <a:picLocks noChangeAspect="1"/>
          </p:cNvPicPr>
          <p:nvPr/>
        </p:nvPicPr>
        <p:blipFill rotWithShape="1">
          <a:blip r:embed="rId3">
            <a:extLst>
              <a:ext uri="{28A0092B-C50C-407E-A947-70E740481C1C}">
                <a14:useLocalDpi xmlns:a14="http://schemas.microsoft.com/office/drawing/2010/main" val="0"/>
              </a:ext>
            </a:extLst>
          </a:blip>
          <a:srcRect l="1880" r="1888"/>
          <a:stretch/>
        </p:blipFill>
        <p:spPr>
          <a:xfrm>
            <a:off x="6965658" y="-2"/>
            <a:ext cx="5226341" cy="5430984"/>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graphicFrame>
        <p:nvGraphicFramePr>
          <p:cNvPr id="19" name="Chart 18">
            <a:extLst>
              <a:ext uri="{FF2B5EF4-FFF2-40B4-BE49-F238E27FC236}">
                <a16:creationId xmlns:a16="http://schemas.microsoft.com/office/drawing/2014/main" id="{11A4238F-9E9F-4AAE-89DC-55F4322E64CE}"/>
              </a:ext>
            </a:extLst>
          </p:cNvPr>
          <p:cNvGraphicFramePr>
            <a:graphicFrameLocks/>
          </p:cNvGraphicFramePr>
          <p:nvPr>
            <p:extLst>
              <p:ext uri="{D42A27DB-BD31-4B8C-83A1-F6EECF244321}">
                <p14:modId xmlns:p14="http://schemas.microsoft.com/office/powerpoint/2010/main" val="226938303"/>
              </p:ext>
            </p:extLst>
          </p:nvPr>
        </p:nvGraphicFramePr>
        <p:xfrm>
          <a:off x="1037221" y="894080"/>
          <a:ext cx="4572000" cy="458216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0572129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081085B1-EB48-459F-97FF-901B85DF89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8707" y="816610"/>
            <a:ext cx="4947893" cy="3470910"/>
          </a:xfrm>
          <a:prstGeom prst="rect">
            <a:avLst/>
          </a:prstGeom>
        </p:spPr>
      </p:pic>
      <p:graphicFrame>
        <p:nvGraphicFramePr>
          <p:cNvPr id="8" name="Chart 7">
            <a:extLst>
              <a:ext uri="{FF2B5EF4-FFF2-40B4-BE49-F238E27FC236}">
                <a16:creationId xmlns:a16="http://schemas.microsoft.com/office/drawing/2014/main" id="{410073B9-75A7-4FD5-9C86-56E89F383B07}"/>
              </a:ext>
            </a:extLst>
          </p:cNvPr>
          <p:cNvGraphicFramePr>
            <a:graphicFrameLocks/>
          </p:cNvGraphicFramePr>
          <p:nvPr>
            <p:extLst>
              <p:ext uri="{D42A27DB-BD31-4B8C-83A1-F6EECF244321}">
                <p14:modId xmlns:p14="http://schemas.microsoft.com/office/powerpoint/2010/main" val="3221250051"/>
              </p:ext>
            </p:extLst>
          </p:nvPr>
        </p:nvGraphicFramePr>
        <p:xfrm>
          <a:off x="1037221" y="741680"/>
          <a:ext cx="4572000" cy="535432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2104244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88A753-FE7F-404D-B81A-31B091E19F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 y="4155440"/>
            <a:ext cx="3543003" cy="2485390"/>
          </a:xfrm>
          <a:prstGeom prst="rect">
            <a:avLst/>
          </a:prstGeom>
        </p:spPr>
      </p:pic>
      <p:sp>
        <p:nvSpPr>
          <p:cNvPr id="2" name="Title 1">
            <a:extLst>
              <a:ext uri="{FF2B5EF4-FFF2-40B4-BE49-F238E27FC236}">
                <a16:creationId xmlns:a16="http://schemas.microsoft.com/office/drawing/2014/main" id="{BE53E9A3-03A8-45DC-AF62-341674BCC968}"/>
              </a:ext>
            </a:extLst>
          </p:cNvPr>
          <p:cNvSpPr>
            <a:spLocks noGrp="1"/>
          </p:cNvSpPr>
          <p:nvPr>
            <p:ph type="title"/>
          </p:nvPr>
        </p:nvSpPr>
        <p:spPr>
          <a:xfrm>
            <a:off x="831850" y="548640"/>
            <a:ext cx="10515600" cy="1727201"/>
          </a:xfrm>
        </p:spPr>
        <p:txBody>
          <a:bodyPr>
            <a:normAutofit fontScale="90000"/>
          </a:bodyPr>
          <a:lstStyle/>
          <a:p>
            <a:r>
              <a:rPr lang="en-US" b="1" dirty="0"/>
              <a:t>What funds are needed for preparing for storms? </a:t>
            </a:r>
          </a:p>
        </p:txBody>
      </p:sp>
      <p:sp>
        <p:nvSpPr>
          <p:cNvPr id="3" name="Text Placeholder 2">
            <a:extLst>
              <a:ext uri="{FF2B5EF4-FFF2-40B4-BE49-F238E27FC236}">
                <a16:creationId xmlns:a16="http://schemas.microsoft.com/office/drawing/2014/main" id="{DCE1EA6C-400F-4E2D-B60A-EC11E6469459}"/>
              </a:ext>
            </a:extLst>
          </p:cNvPr>
          <p:cNvSpPr>
            <a:spLocks noGrp="1"/>
          </p:cNvSpPr>
          <p:nvPr>
            <p:ph type="body" idx="1"/>
          </p:nvPr>
        </p:nvSpPr>
        <p:spPr>
          <a:xfrm>
            <a:off x="3362960" y="2407920"/>
            <a:ext cx="7984490" cy="4084320"/>
          </a:xfrm>
        </p:spPr>
        <p:txBody>
          <a:bodyPr>
            <a:normAutofit/>
          </a:bodyPr>
          <a:lstStyle/>
          <a:p>
            <a:pPr marL="342900" indent="-342900">
              <a:buFont typeface="Arial" panose="020B0604020202020204" pitchFamily="34" charset="0"/>
              <a:buChar char="•"/>
            </a:pPr>
            <a:r>
              <a:rPr lang="en-US" dirty="0">
                <a:solidFill>
                  <a:schemeClr val="tx1"/>
                </a:solidFill>
              </a:rPr>
              <a:t>According to the NOAA the average Winter Storm readiness costs $400,000 statewide</a:t>
            </a:r>
            <a:br>
              <a:rPr lang="en-US" dirty="0">
                <a:solidFill>
                  <a:schemeClr val="tx1"/>
                </a:solidFill>
              </a:rPr>
            </a:br>
            <a:r>
              <a:rPr lang="en-US" dirty="0">
                <a:solidFill>
                  <a:schemeClr val="tx1"/>
                </a:solidFill>
              </a:rPr>
              <a:t>Plows</a:t>
            </a:r>
            <a:br>
              <a:rPr lang="en-US" dirty="0">
                <a:solidFill>
                  <a:schemeClr val="tx1"/>
                </a:solidFill>
              </a:rPr>
            </a:br>
            <a:r>
              <a:rPr lang="en-US" dirty="0">
                <a:solidFill>
                  <a:schemeClr val="tx1"/>
                </a:solidFill>
              </a:rPr>
              <a:t>Sanding</a:t>
            </a:r>
            <a:br>
              <a:rPr lang="en-US" dirty="0">
                <a:solidFill>
                  <a:schemeClr val="tx1"/>
                </a:solidFill>
              </a:rPr>
            </a:br>
            <a:r>
              <a:rPr lang="en-US" dirty="0">
                <a:solidFill>
                  <a:schemeClr val="tx1"/>
                </a:solidFill>
              </a:rPr>
              <a:t>Extended Staff</a:t>
            </a: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r>
              <a:rPr lang="en-US" dirty="0">
                <a:solidFill>
                  <a:schemeClr val="tx1"/>
                </a:solidFill>
              </a:rPr>
              <a:t>Other storm readiness costs $150,000</a:t>
            </a:r>
            <a:br>
              <a:rPr lang="en-US" dirty="0">
                <a:solidFill>
                  <a:schemeClr val="tx1"/>
                </a:solidFill>
              </a:rPr>
            </a:br>
            <a:r>
              <a:rPr lang="en-US" dirty="0">
                <a:solidFill>
                  <a:schemeClr val="tx1"/>
                </a:solidFill>
              </a:rPr>
              <a:t>Sand Bags</a:t>
            </a:r>
            <a:br>
              <a:rPr lang="en-US" dirty="0">
                <a:solidFill>
                  <a:schemeClr val="tx1"/>
                </a:solidFill>
              </a:rPr>
            </a:br>
            <a:r>
              <a:rPr lang="en-US" dirty="0">
                <a:solidFill>
                  <a:schemeClr val="tx1"/>
                </a:solidFill>
              </a:rPr>
              <a:t>Trench Building</a:t>
            </a:r>
            <a:br>
              <a:rPr lang="en-US" dirty="0">
                <a:solidFill>
                  <a:schemeClr val="tx1"/>
                </a:solidFill>
              </a:rPr>
            </a:br>
            <a:r>
              <a:rPr lang="en-US" dirty="0">
                <a:solidFill>
                  <a:schemeClr val="tx1"/>
                </a:solidFill>
              </a:rPr>
              <a:t>Shelters Readiness (i.e. schools)</a:t>
            </a:r>
          </a:p>
        </p:txBody>
      </p:sp>
      <p:pic>
        <p:nvPicPr>
          <p:cNvPr id="5" name="Picture 4">
            <a:extLst>
              <a:ext uri="{FF2B5EF4-FFF2-40B4-BE49-F238E27FC236}">
                <a16:creationId xmlns:a16="http://schemas.microsoft.com/office/drawing/2014/main" id="{87BBDF41-9A67-4A9F-98DE-380350AC7D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103" y="2184717"/>
            <a:ext cx="2143125" cy="2143125"/>
          </a:xfrm>
          <a:prstGeom prst="rect">
            <a:avLst/>
          </a:prstGeom>
        </p:spPr>
      </p:pic>
      <p:sp>
        <p:nvSpPr>
          <p:cNvPr id="8" name="TextBox 7">
            <a:extLst>
              <a:ext uri="{FF2B5EF4-FFF2-40B4-BE49-F238E27FC236}">
                <a16:creationId xmlns:a16="http://schemas.microsoft.com/office/drawing/2014/main" id="{B865B736-A241-4B2C-8870-8719FAFDC528}"/>
              </a:ext>
            </a:extLst>
          </p:cNvPr>
          <p:cNvSpPr txBox="1"/>
          <p:nvPr/>
        </p:nvSpPr>
        <p:spPr>
          <a:xfrm>
            <a:off x="6532880" y="6437868"/>
            <a:ext cx="5435600" cy="369332"/>
          </a:xfrm>
          <a:prstGeom prst="rect">
            <a:avLst/>
          </a:prstGeom>
          <a:noFill/>
        </p:spPr>
        <p:txBody>
          <a:bodyPr wrap="square" rtlCol="0">
            <a:spAutoFit/>
          </a:bodyPr>
          <a:lstStyle/>
          <a:p>
            <a:pPr algn="r"/>
            <a:r>
              <a:rPr lang="en-US" dirty="0">
                <a:solidFill>
                  <a:schemeClr val="tx1"/>
                </a:solidFill>
              </a:rPr>
              <a:t>Figures are fictionally pulled from VT numbers in 2016</a:t>
            </a:r>
            <a:endParaRPr lang="en-US" dirty="0"/>
          </a:p>
        </p:txBody>
      </p:sp>
    </p:spTree>
    <p:extLst>
      <p:ext uri="{BB962C8B-B14F-4D97-AF65-F5344CB8AC3E}">
        <p14:creationId xmlns:p14="http://schemas.microsoft.com/office/powerpoint/2010/main" val="3191326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22F0BD-0D9B-4A15-A5F3-F16B360DB137}"/>
              </a:ext>
            </a:extLst>
          </p:cNvPr>
          <p:cNvSpPr>
            <a:spLocks noGrp="1"/>
          </p:cNvSpPr>
          <p:nvPr>
            <p:ph type="title"/>
          </p:nvPr>
        </p:nvSpPr>
        <p:spPr>
          <a:xfrm>
            <a:off x="6673861" y="737479"/>
            <a:ext cx="4645250" cy="2889114"/>
          </a:xfrm>
        </p:spPr>
        <p:txBody>
          <a:bodyPr vert="horz" lIns="91440" tIns="45720" rIns="91440" bIns="45720" rtlCol="0" anchor="b">
            <a:normAutofit/>
          </a:bodyPr>
          <a:lstStyle/>
          <a:p>
            <a:r>
              <a:rPr lang="en-US" b="1" dirty="0">
                <a:solidFill>
                  <a:schemeClr val="bg1"/>
                </a:solidFill>
                <a:effectLst>
                  <a:outerShdw blurRad="38100" dist="38100" dir="2700000" algn="tl">
                    <a:srgbClr val="000000">
                      <a:alpha val="43137"/>
                    </a:srgbClr>
                  </a:outerShdw>
                </a:effectLst>
              </a:rPr>
              <a:t>Where will the funds come from?</a:t>
            </a:r>
            <a:endParaRPr lang="en-US" sz="6000" b="1" kern="1200" dirty="0">
              <a:solidFill>
                <a:schemeClr val="bg1"/>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808CD8B2-EBFA-46D3-8E25-7825F684F68B}"/>
              </a:ext>
            </a:extLst>
          </p:cNvPr>
          <p:cNvSpPr>
            <a:spLocks noGrp="1"/>
          </p:cNvSpPr>
          <p:nvPr>
            <p:ph type="body" idx="1"/>
          </p:nvPr>
        </p:nvSpPr>
        <p:spPr>
          <a:xfrm>
            <a:off x="6673861" y="3816173"/>
            <a:ext cx="4645250" cy="1822627"/>
          </a:xfrm>
        </p:spPr>
        <p:txBody>
          <a:bodyPr vert="horz" lIns="91440" tIns="45720" rIns="91440" bIns="45720" rtlCol="0" anchor="t">
            <a:noAutofit/>
          </a:bodyPr>
          <a:lstStyle/>
          <a:p>
            <a:r>
              <a:rPr lang="en-US" dirty="0">
                <a:solidFill>
                  <a:schemeClr val="bg1"/>
                </a:solidFill>
              </a:rPr>
              <a:t>Campaign funds</a:t>
            </a:r>
            <a:br>
              <a:rPr lang="en-US" dirty="0">
                <a:solidFill>
                  <a:schemeClr val="bg1"/>
                </a:solidFill>
              </a:rPr>
            </a:br>
            <a:r>
              <a:rPr lang="en-US" dirty="0">
                <a:solidFill>
                  <a:schemeClr val="bg1"/>
                </a:solidFill>
              </a:rPr>
              <a:t>Lowering Officer Detail Rate</a:t>
            </a:r>
            <a:br>
              <a:rPr lang="en-US" dirty="0">
                <a:solidFill>
                  <a:schemeClr val="bg1"/>
                </a:solidFill>
              </a:rPr>
            </a:br>
            <a:r>
              <a:rPr lang="en-US" dirty="0">
                <a:solidFill>
                  <a:schemeClr val="bg1"/>
                </a:solidFill>
              </a:rPr>
              <a:t>Plow Truck Rate</a:t>
            </a:r>
            <a:br>
              <a:rPr lang="en-US" dirty="0">
                <a:solidFill>
                  <a:schemeClr val="bg1"/>
                </a:solidFill>
              </a:rPr>
            </a:br>
            <a:br>
              <a:rPr lang="en-US" dirty="0">
                <a:solidFill>
                  <a:schemeClr val="bg1"/>
                </a:solidFill>
              </a:rPr>
            </a:br>
            <a:r>
              <a:rPr lang="en-US" dirty="0">
                <a:solidFill>
                  <a:schemeClr val="bg1"/>
                </a:solidFill>
              </a:rPr>
              <a:t>…Any Suggestions?</a:t>
            </a:r>
            <a:endParaRPr lang="en-US" kern="1200" dirty="0">
              <a:solidFill>
                <a:schemeClr val="bg1"/>
              </a:solidFill>
              <a:latin typeface="+mn-lt"/>
              <a:ea typeface="+mn-ea"/>
              <a:cs typeface="+mn-cs"/>
            </a:endParaRPr>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5928179C-A999-4420-A204-58E4915CBD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079" y="0"/>
            <a:ext cx="4047843" cy="2839531"/>
          </a:xfrm>
          <a:prstGeom prst="rect">
            <a:avLst/>
          </a:prstGeom>
        </p:spPr>
      </p:pic>
      <p:pic>
        <p:nvPicPr>
          <p:cNvPr id="7" name="Picture 6">
            <a:extLst>
              <a:ext uri="{FF2B5EF4-FFF2-40B4-BE49-F238E27FC236}">
                <a16:creationId xmlns:a16="http://schemas.microsoft.com/office/drawing/2014/main" id="{8CC2E446-7E84-4150-992D-D98E021C81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8249" y="2946907"/>
            <a:ext cx="2143125" cy="2143125"/>
          </a:xfrm>
          <a:prstGeom prst="rect">
            <a:avLst/>
          </a:prstGeom>
        </p:spPr>
      </p:pic>
    </p:spTree>
    <p:extLst>
      <p:ext uri="{BB962C8B-B14F-4D97-AF65-F5344CB8AC3E}">
        <p14:creationId xmlns:p14="http://schemas.microsoft.com/office/powerpoint/2010/main" val="3921532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776A50-3C77-4D92-88B5-D3D6BEFBA4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7158" y="193459"/>
            <a:ext cx="3772020" cy="2646044"/>
          </a:xfrm>
          <a:prstGeom prst="rect">
            <a:avLst/>
          </a:prstGeom>
        </p:spPr>
      </p:pic>
      <p:sp>
        <p:nvSpPr>
          <p:cNvPr id="6" name="TextBox 5">
            <a:extLst>
              <a:ext uri="{FF2B5EF4-FFF2-40B4-BE49-F238E27FC236}">
                <a16:creationId xmlns:a16="http://schemas.microsoft.com/office/drawing/2014/main" id="{96029618-C7D4-4DA6-8EA9-2BBF27EE39E8}"/>
              </a:ext>
            </a:extLst>
          </p:cNvPr>
          <p:cNvSpPr txBox="1"/>
          <p:nvPr/>
        </p:nvSpPr>
        <p:spPr>
          <a:xfrm>
            <a:off x="1114425" y="900113"/>
            <a:ext cx="4343400" cy="1477328"/>
          </a:xfrm>
          <a:prstGeom prst="rect">
            <a:avLst/>
          </a:prstGeom>
          <a:noFill/>
        </p:spPr>
        <p:txBody>
          <a:bodyPr wrap="square" rtlCol="0">
            <a:spAutoFit/>
          </a:bodyPr>
          <a:lstStyle/>
          <a:p>
            <a:r>
              <a:rPr lang="en-US" dirty="0"/>
              <a:t>Very Environmentally Based</a:t>
            </a:r>
          </a:p>
          <a:p>
            <a:r>
              <a:rPr lang="en-US" dirty="0"/>
              <a:t>123 Any Street</a:t>
            </a:r>
          </a:p>
          <a:p>
            <a:r>
              <a:rPr lang="en-US" dirty="0"/>
              <a:t>Manchester, NH 03101</a:t>
            </a:r>
          </a:p>
          <a:p>
            <a:r>
              <a:rPr lang="en-US" dirty="0"/>
              <a:t>(603) 663-9900</a:t>
            </a:r>
          </a:p>
          <a:p>
            <a:r>
              <a:rPr lang="en-US" dirty="0"/>
              <a:t>WeatherPrep@VEB.org</a:t>
            </a:r>
          </a:p>
        </p:txBody>
      </p:sp>
      <p:sp>
        <p:nvSpPr>
          <p:cNvPr id="7" name="TextBox 6">
            <a:extLst>
              <a:ext uri="{FF2B5EF4-FFF2-40B4-BE49-F238E27FC236}">
                <a16:creationId xmlns:a16="http://schemas.microsoft.com/office/drawing/2014/main" id="{BF0FA505-8D6D-443C-B850-B1BC5BA026C4}"/>
              </a:ext>
            </a:extLst>
          </p:cNvPr>
          <p:cNvSpPr txBox="1"/>
          <p:nvPr/>
        </p:nvSpPr>
        <p:spPr>
          <a:xfrm>
            <a:off x="1114425" y="3037840"/>
            <a:ext cx="2657596" cy="646331"/>
          </a:xfrm>
          <a:prstGeom prst="rect">
            <a:avLst/>
          </a:prstGeom>
          <a:noFill/>
        </p:spPr>
        <p:txBody>
          <a:bodyPr wrap="square" rtlCol="0">
            <a:spAutoFit/>
          </a:bodyPr>
          <a:lstStyle/>
          <a:p>
            <a:r>
              <a:rPr lang="en-US" dirty="0"/>
              <a:t>National Weather Service</a:t>
            </a:r>
            <a:br>
              <a:rPr lang="en-US" dirty="0"/>
            </a:br>
            <a:r>
              <a:rPr lang="en-US" dirty="0"/>
              <a:t>weather.gov</a:t>
            </a:r>
          </a:p>
        </p:txBody>
      </p:sp>
      <p:sp>
        <p:nvSpPr>
          <p:cNvPr id="8" name="TextBox 7">
            <a:extLst>
              <a:ext uri="{FF2B5EF4-FFF2-40B4-BE49-F238E27FC236}">
                <a16:creationId xmlns:a16="http://schemas.microsoft.com/office/drawing/2014/main" id="{42D22D6F-5BEF-4DFC-8566-1596EAFD8030}"/>
              </a:ext>
            </a:extLst>
          </p:cNvPr>
          <p:cNvSpPr txBox="1"/>
          <p:nvPr/>
        </p:nvSpPr>
        <p:spPr>
          <a:xfrm>
            <a:off x="1114425" y="4621569"/>
            <a:ext cx="4508380" cy="646331"/>
          </a:xfrm>
          <a:prstGeom prst="rect">
            <a:avLst/>
          </a:prstGeom>
          <a:noFill/>
        </p:spPr>
        <p:txBody>
          <a:bodyPr wrap="square" rtlCol="0">
            <a:spAutoFit/>
          </a:bodyPr>
          <a:lstStyle/>
          <a:p>
            <a:r>
              <a:rPr lang="en-US" dirty="0"/>
              <a:t>National Oceanic Atmospheric Administration</a:t>
            </a:r>
          </a:p>
          <a:p>
            <a:r>
              <a:rPr lang="en-US" dirty="0"/>
              <a:t>(828) 271-4800</a:t>
            </a:r>
          </a:p>
        </p:txBody>
      </p:sp>
      <p:pic>
        <p:nvPicPr>
          <p:cNvPr id="10" name="Picture 9">
            <a:extLst>
              <a:ext uri="{FF2B5EF4-FFF2-40B4-BE49-F238E27FC236}">
                <a16:creationId xmlns:a16="http://schemas.microsoft.com/office/drawing/2014/main" id="{30AA1286-D9B9-4E5D-AC3F-E9CB650A97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0476" y="4220386"/>
            <a:ext cx="1796398" cy="1802386"/>
          </a:xfrm>
          <a:prstGeom prst="rect">
            <a:avLst/>
          </a:prstGeom>
        </p:spPr>
      </p:pic>
      <p:pic>
        <p:nvPicPr>
          <p:cNvPr id="12" name="Picture 11">
            <a:extLst>
              <a:ext uri="{FF2B5EF4-FFF2-40B4-BE49-F238E27FC236}">
                <a16:creationId xmlns:a16="http://schemas.microsoft.com/office/drawing/2014/main" id="{E83A1ACD-89B3-48B7-A023-7E212B5DCE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90646" y="2638545"/>
            <a:ext cx="1649829" cy="1649829"/>
          </a:xfrm>
          <a:prstGeom prst="rect">
            <a:avLst/>
          </a:prstGeom>
        </p:spPr>
      </p:pic>
      <p:pic>
        <p:nvPicPr>
          <p:cNvPr id="3" name="Picture 2">
            <a:extLst>
              <a:ext uri="{FF2B5EF4-FFF2-40B4-BE49-F238E27FC236}">
                <a16:creationId xmlns:a16="http://schemas.microsoft.com/office/drawing/2014/main" id="{2EC4E385-56FB-4462-9554-11ECA3B181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38158" y="482080"/>
            <a:ext cx="2143125" cy="2143125"/>
          </a:xfrm>
          <a:prstGeom prst="rect">
            <a:avLst/>
          </a:prstGeom>
        </p:spPr>
      </p:pic>
    </p:spTree>
    <p:extLst>
      <p:ext uri="{BB962C8B-B14F-4D97-AF65-F5344CB8AC3E}">
        <p14:creationId xmlns:p14="http://schemas.microsoft.com/office/powerpoint/2010/main" val="2654323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637</Words>
  <Application>Microsoft Office PowerPoint</Application>
  <PresentationFormat>Widescreen</PresentationFormat>
  <Paragraphs>82</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Emergency-Resources for the State of New Hampshire</vt:lpstr>
      <vt:lpstr>Objectives</vt:lpstr>
      <vt:lpstr>PowerPoint Presentation</vt:lpstr>
      <vt:lpstr>PowerPoint Presentation</vt:lpstr>
      <vt:lpstr>PowerPoint Presentation</vt:lpstr>
      <vt:lpstr>What funds are needed for preparing for storms? </vt:lpstr>
      <vt:lpstr>Where will the funds come from?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Emergency-Resources for the State of New Hampshire</dc:title>
  <dc:creator>Bev Gagnon</dc:creator>
  <cp:lastModifiedBy>Bev Gagnon</cp:lastModifiedBy>
  <cp:revision>28</cp:revision>
  <dcterms:created xsi:type="dcterms:W3CDTF">2019-05-05T20:27:15Z</dcterms:created>
  <dcterms:modified xsi:type="dcterms:W3CDTF">2019-05-11T20:08:11Z</dcterms:modified>
</cp:coreProperties>
</file>