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9"/>
  </p:notesMasterIdLst>
  <p:handoutMasterIdLst>
    <p:handoutMasterId r:id="rId50"/>
  </p:handoutMasterIdLst>
  <p:sldIdLst>
    <p:sldId id="312" r:id="rId2"/>
    <p:sldId id="310" r:id="rId3"/>
    <p:sldId id="272" r:id="rId4"/>
    <p:sldId id="315" r:id="rId5"/>
    <p:sldId id="287" r:id="rId6"/>
    <p:sldId id="289" r:id="rId7"/>
    <p:sldId id="293" r:id="rId8"/>
    <p:sldId id="314" r:id="rId9"/>
    <p:sldId id="295" r:id="rId10"/>
    <p:sldId id="296" r:id="rId11"/>
    <p:sldId id="294" r:id="rId12"/>
    <p:sldId id="297" r:id="rId13"/>
    <p:sldId id="316" r:id="rId14"/>
    <p:sldId id="317" r:id="rId15"/>
    <p:sldId id="318" r:id="rId16"/>
    <p:sldId id="323" r:id="rId17"/>
    <p:sldId id="328" r:id="rId18"/>
    <p:sldId id="325" r:id="rId19"/>
    <p:sldId id="320" r:id="rId20"/>
    <p:sldId id="321" r:id="rId21"/>
    <p:sldId id="322" r:id="rId22"/>
    <p:sldId id="276" r:id="rId23"/>
    <p:sldId id="290" r:id="rId24"/>
    <p:sldId id="291" r:id="rId25"/>
    <p:sldId id="277" r:id="rId26"/>
    <p:sldId id="298" r:id="rId27"/>
    <p:sldId id="326" r:id="rId28"/>
    <p:sldId id="304" r:id="rId29"/>
    <p:sldId id="303" r:id="rId30"/>
    <p:sldId id="275" r:id="rId31"/>
    <p:sldId id="268" r:id="rId32"/>
    <p:sldId id="267" r:id="rId33"/>
    <p:sldId id="263" r:id="rId34"/>
    <p:sldId id="266" r:id="rId35"/>
    <p:sldId id="270" r:id="rId36"/>
    <p:sldId id="264" r:id="rId37"/>
    <p:sldId id="284" r:id="rId38"/>
    <p:sldId id="283" r:id="rId39"/>
    <p:sldId id="285" r:id="rId40"/>
    <p:sldId id="282" r:id="rId41"/>
    <p:sldId id="307" r:id="rId42"/>
    <p:sldId id="311" r:id="rId43"/>
    <p:sldId id="329" r:id="rId44"/>
    <p:sldId id="306" r:id="rId45"/>
    <p:sldId id="265" r:id="rId46"/>
    <p:sldId id="261" r:id="rId47"/>
    <p:sldId id="258"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91" autoAdjust="0"/>
  </p:normalViewPr>
  <p:slideViewPr>
    <p:cSldViewPr>
      <p:cViewPr>
        <p:scale>
          <a:sx n="66" d="100"/>
          <a:sy n="66" d="100"/>
        </p:scale>
        <p:origin x="-1506" y="204"/>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9EA4BA-86F6-4419-AE84-7F6B8E67EEE0}" type="datetimeFigureOut">
              <a:rPr lang="zh-CN" altLang="en-US" smtClean="0"/>
              <a:pPr/>
              <a:t>2013-4-11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DADF2-EA5A-4849-85E1-4A71FBBEF0A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B9FDC5-2B6F-4A33-90F0-5ED49B668956}" type="datetimeFigureOut">
              <a:rPr lang="zh-CN" altLang="en-US" smtClean="0"/>
              <a:pPr/>
              <a:t>2013-4-11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EB79E3-6EA7-4485-8363-2F5A8C6BD00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封面">
    <p:spTree>
      <p:nvGrpSpPr>
        <p:cNvPr id="1" name=""/>
        <p:cNvGrpSpPr/>
        <p:nvPr/>
      </p:nvGrpSpPr>
      <p:grpSpPr>
        <a:xfrm>
          <a:off x="0" y="0"/>
          <a:ext cx="0" cy="0"/>
          <a:chOff x="0" y="0"/>
          <a:chExt cx="0" cy="0"/>
        </a:xfrm>
      </p:grpSpPr>
      <p:grpSp>
        <p:nvGrpSpPr>
          <p:cNvPr id="7" name="组合 10"/>
          <p:cNvGrpSpPr/>
          <p:nvPr/>
        </p:nvGrpSpPr>
        <p:grpSpPr>
          <a:xfrm flipH="1">
            <a:off x="-36512" y="35955"/>
            <a:ext cx="9180512" cy="6849429"/>
            <a:chOff x="4630180" y="3284983"/>
            <a:chExt cx="4810708" cy="3589190"/>
          </a:xfrm>
        </p:grpSpPr>
        <p:pic>
          <p:nvPicPr>
            <p:cNvPr id="12" name="Picture 2" descr="C:\Documents and Settings\xiaomin\桌面\设计追风堂专用PPT模板\2008112132049389_2.jpg"/>
            <p:cNvPicPr>
              <a:picLocks noChangeAspect="1" noChangeArrowheads="1"/>
            </p:cNvPicPr>
            <p:nvPr userDrawn="1"/>
          </p:nvPicPr>
          <p:blipFill>
            <a:blip r:embed="rId2" cstate="print">
              <a:clrChange>
                <a:clrFrom>
                  <a:srgbClr val="FBFAF6"/>
                </a:clrFrom>
                <a:clrTo>
                  <a:srgbClr val="FBFAF6">
                    <a:alpha val="0"/>
                  </a:srgbClr>
                </a:clrTo>
              </a:clrChange>
              <a:biLevel thresh="50000"/>
              <a:extLst>
                <a:ext uri="{28A0092B-C50C-407E-A947-70E740481C1C}">
                  <a14:useLocalDpi xmlns:a14="http://schemas.microsoft.com/office/drawing/2010/main" xmlns="" val="0"/>
                </a:ext>
              </a:extLst>
            </a:blip>
            <a:srcRect/>
            <a:stretch>
              <a:fillRect/>
            </a:stretch>
          </p:blipFill>
          <p:spPr bwMode="auto">
            <a:xfrm>
              <a:off x="5292080" y="4042125"/>
              <a:ext cx="4148808" cy="283204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矩形 12"/>
            <p:cNvSpPr/>
            <p:nvPr userDrawn="1"/>
          </p:nvSpPr>
          <p:spPr>
            <a:xfrm>
              <a:off x="4788024" y="3645024"/>
              <a:ext cx="2736304" cy="1944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4630180" y="3284983"/>
              <a:ext cx="4810708" cy="358918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副标题 2"/>
          <p:cNvSpPr>
            <a:spLocks noGrp="1"/>
          </p:cNvSpPr>
          <p:nvPr>
            <p:ph type="subTitle" idx="1"/>
          </p:nvPr>
        </p:nvSpPr>
        <p:spPr>
          <a:xfrm>
            <a:off x="2267744" y="3645024"/>
            <a:ext cx="5904656" cy="1296144"/>
          </a:xfrm>
        </p:spPr>
        <p:txBody>
          <a:bodyPr>
            <a:normAutofit/>
          </a:bodyPr>
          <a:lstStyle>
            <a:lvl1pPr marL="0" indent="0" algn="r">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ctrTitle"/>
          </p:nvPr>
        </p:nvSpPr>
        <p:spPr>
          <a:xfrm>
            <a:off x="899592" y="1984750"/>
            <a:ext cx="7772400" cy="1470025"/>
          </a:xfrm>
        </p:spPr>
        <p:txBody>
          <a:bodyPr>
            <a:normAutofit/>
          </a:bodyPr>
          <a:lstStyle>
            <a:lvl1pPr algn="r">
              <a:defRPr sz="4400" b="1"/>
            </a:lvl1pPr>
          </a:lstStyle>
          <a:p>
            <a:r>
              <a:rPr lang="zh-CN" altLang="en-US" smtClean="0"/>
              <a:t>单击此处编辑母版标题样式</a:t>
            </a:r>
            <a:endParaRPr lang="zh-CN" altLang="en-US"/>
          </a:p>
        </p:txBody>
      </p:sp>
      <p:pic>
        <p:nvPicPr>
          <p:cNvPr id="2052" name="Picture 4" descr="C:\Documents and Settings\xiaomin\桌面\设计追风堂专用PPT模板\追风堂.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67498" t="81998" r="16251"/>
          <a:stretch/>
        </p:blipFill>
        <p:spPr bwMode="auto">
          <a:xfrm>
            <a:off x="8316416" y="3573016"/>
            <a:ext cx="304940" cy="590416"/>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Documents and Settings\xiaomin\桌面\设计追风堂专用PPT模板\追风堂.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504" y="4725144"/>
            <a:ext cx="1088917" cy="190330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132856"/>
            <a:ext cx="5111750" cy="3993307"/>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92288" y="4800600"/>
            <a:ext cx="5486400" cy="566738"/>
          </a:xfrm>
        </p:spPr>
        <p:txBody>
          <a:bodyPr anchor="b"/>
          <a:lstStyle>
            <a:lvl1pPr algn="l">
              <a:defRPr sz="2000" b="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nvPr>
        </p:nvSpPr>
        <p:spPr>
          <a:xfrm>
            <a:off x="7164288" y="274638"/>
            <a:ext cx="152251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80728"/>
            <a:ext cx="6491064" cy="514543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感谢页-结束">
    <p:spTree>
      <p:nvGrpSpPr>
        <p:cNvPr id="1" name=""/>
        <p:cNvGrpSpPr/>
        <p:nvPr/>
      </p:nvGrpSpPr>
      <p:grpSpPr>
        <a:xfrm>
          <a:off x="0" y="0"/>
          <a:ext cx="0" cy="0"/>
          <a:chOff x="0" y="0"/>
          <a:chExt cx="0" cy="0"/>
        </a:xfrm>
      </p:grpSpPr>
      <p:grpSp>
        <p:nvGrpSpPr>
          <p:cNvPr id="3" name="组合 14"/>
          <p:cNvGrpSpPr/>
          <p:nvPr/>
        </p:nvGrpSpPr>
        <p:grpSpPr>
          <a:xfrm>
            <a:off x="-36512" y="35955"/>
            <a:ext cx="9180512" cy="6849429"/>
            <a:chOff x="-36512" y="35955"/>
            <a:chExt cx="9180512" cy="6849429"/>
          </a:xfrm>
        </p:grpSpPr>
        <p:pic>
          <p:nvPicPr>
            <p:cNvPr id="12" name="Picture 2" descr="C:\Documents and Settings\xiaomin\桌面\设计追风堂专用PPT模板\2008112132049389_2.jpg"/>
            <p:cNvPicPr>
              <a:picLocks noChangeAspect="1" noChangeArrowheads="1"/>
            </p:cNvPicPr>
            <p:nvPr userDrawn="1"/>
          </p:nvPicPr>
          <p:blipFill>
            <a:blip r:embed="rId2" cstate="print">
              <a:clrChange>
                <a:clrFrom>
                  <a:srgbClr val="FBFAF6"/>
                </a:clrFrom>
                <a:clrTo>
                  <a:srgbClr val="FBFAF6">
                    <a:alpha val="0"/>
                  </a:srgbClr>
                </a:clrTo>
              </a:clrChange>
              <a:biLevel thresh="50000"/>
              <a:extLst>
                <a:ext uri="{28A0092B-C50C-407E-A947-70E740481C1C}">
                  <a14:useLocalDpi xmlns:a14="http://schemas.microsoft.com/office/drawing/2010/main" xmlns="" val="0"/>
                </a:ext>
              </a:extLst>
            </a:blip>
            <a:srcRect/>
            <a:stretch>
              <a:fillRect/>
            </a:stretch>
          </p:blipFill>
          <p:spPr bwMode="auto">
            <a:xfrm flipH="1">
              <a:off x="-36512" y="1480847"/>
              <a:ext cx="7917375" cy="5404537"/>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矩形 12"/>
            <p:cNvSpPr/>
            <p:nvPr userDrawn="1"/>
          </p:nvSpPr>
          <p:spPr>
            <a:xfrm flipH="1">
              <a:off x="3620954" y="723039"/>
              <a:ext cx="5221824" cy="37102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flipH="1">
              <a:off x="-36512" y="35955"/>
              <a:ext cx="9180512" cy="6849427"/>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ctrTitle"/>
          </p:nvPr>
        </p:nvSpPr>
        <p:spPr>
          <a:xfrm>
            <a:off x="1428728" y="1984750"/>
            <a:ext cx="7243264" cy="1470025"/>
          </a:xfrm>
        </p:spPr>
        <p:txBody>
          <a:bodyPr>
            <a:noAutofit/>
          </a:bodyPr>
          <a:lstStyle>
            <a:lvl1pPr algn="ctr">
              <a:defRPr sz="9600" b="1">
                <a:latin typeface="华文行楷" pitchFamily="2" charset="-122"/>
                <a:ea typeface="华文行楷" pitchFamily="2" charset="-122"/>
              </a:defRPr>
            </a:lvl1pPr>
          </a:lstStyle>
          <a:p>
            <a:r>
              <a:rPr lang="zh-CN" altLang="en-US" smtClean="0"/>
              <a:t>单击此处编辑母版标题样式</a:t>
            </a:r>
            <a:endParaRPr lang="zh-CN" altLang="en-US" dirty="0"/>
          </a:p>
        </p:txBody>
      </p:sp>
      <p:pic>
        <p:nvPicPr>
          <p:cNvPr id="2052" name="Picture 4" descr="C:\Documents and Settings\xiaomin\桌面\设计追风堂专用PPT模板\追风堂.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67498" t="81998" r="16251"/>
          <a:stretch/>
        </p:blipFill>
        <p:spPr bwMode="auto">
          <a:xfrm>
            <a:off x="8316416" y="3573016"/>
            <a:ext cx="304940" cy="590416"/>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Documents and Settings\xiaomin\桌面\设计追风堂专用PPT模板\追风堂.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504" y="4725144"/>
            <a:ext cx="1088917" cy="190330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278160" y="6376243"/>
            <a:ext cx="2133600" cy="365125"/>
          </a:xfrm>
        </p:spPr>
        <p:txBody>
          <a:bodyPr/>
          <a:lstStyle/>
          <a:p>
            <a:fld id="{0C913308-F349-4B6D-A68A-DD1791B4A57B}" type="slidenum">
              <a:rPr lang="zh-CN" altLang="en-US" smtClean="0"/>
              <a:pPr/>
              <a:t>‹#›</a:t>
            </a:fld>
            <a:endParaRPr lang="zh-CN" altLang="en-US"/>
          </a:p>
        </p:txBody>
      </p:sp>
      <p:sp>
        <p:nvSpPr>
          <p:cNvPr id="6" name="文本占位符 2"/>
          <p:cNvSpPr>
            <a:spLocks noGrp="1"/>
          </p:cNvSpPr>
          <p:nvPr>
            <p:ph idx="1" hasCustomPrompt="1"/>
          </p:nvPr>
        </p:nvSpPr>
        <p:spPr>
          <a:xfrm>
            <a:off x="1691680" y="836712"/>
            <a:ext cx="6552728" cy="4525963"/>
          </a:xfrm>
          <a:prstGeom prst="rect">
            <a:avLst/>
          </a:prstGeom>
        </p:spPr>
        <p:style>
          <a:lnRef idx="2">
            <a:schemeClr val="accent4"/>
          </a:lnRef>
          <a:fillRef idx="1">
            <a:schemeClr val="lt1"/>
          </a:fillRef>
          <a:effectRef idx="0">
            <a:schemeClr val="accent4"/>
          </a:effectRef>
          <a:fontRef idx="none"/>
        </p:style>
        <p:txBody>
          <a:bodyPr vert="horz" lIns="91440" tIns="45720" rIns="91440" bIns="45720" rtlCol="0">
            <a:normAutofit/>
          </a:bodyPr>
          <a:lstStyle>
            <a:lvl1pPr marL="360000" indent="457200" algn="l">
              <a:lnSpc>
                <a:spcPct val="150000"/>
              </a:lnSpc>
              <a:buFont typeface="Wingdings" pitchFamily="2" charset="2"/>
              <a:buChar char="Ø"/>
              <a:defRPr sz="32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微软雅黑" pitchFamily="34" charset="-122"/>
                <a:ea typeface="微软雅黑" pitchFamily="34" charset="-122"/>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zh-CN" altLang="en-US" dirty="0" smtClean="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0" y="2457762"/>
            <a:ext cx="9144000" cy="646331"/>
          </a:xfrm>
          <a:noFill/>
          <a:effectLst>
            <a:glow rad="63500">
              <a:schemeClr val="accent1">
                <a:satMod val="175000"/>
                <a:alpha val="40000"/>
              </a:schemeClr>
            </a:glow>
            <a:outerShdw blurRad="50800" dist="38100" dir="2700000" algn="tl" rotWithShape="0">
              <a:prstClr val="black">
                <a:alpha val="40000"/>
              </a:prstClr>
            </a:outerShdw>
          </a:effectLst>
        </p:spPr>
        <p:txBody>
          <a:bodyPr wrap="square" rtlCol="0">
            <a:spAutoFit/>
          </a:bodyPr>
          <a:lstStyle>
            <a:lvl1pPr marL="0" algn="ctr" defTabSz="914400" rtl="0" eaLnBrk="1" latinLnBrk="0" hangingPunct="1">
              <a:buFont typeface="Wingdings" pitchFamily="2" charset="2"/>
              <a:buNone/>
              <a:defRPr lang="zh-CN" altLang="en-US" sz="3600" b="1" kern="1200" dirty="0" smtClean="0">
                <a:solidFill>
                  <a:schemeClr val="bg2">
                    <a:lumMod val="50000"/>
                  </a:schemeClr>
                </a:solidFill>
                <a:latin typeface="微软雅黑" pitchFamily="34" charset="-122"/>
                <a:ea typeface="微软雅黑" pitchFamily="34" charset="-122"/>
                <a:cs typeface="+mn-cs"/>
              </a:defRPr>
            </a:lvl1p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278160" y="6376243"/>
            <a:ext cx="2133600" cy="365125"/>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标题和内容">
    <p:spTree>
      <p:nvGrpSpPr>
        <p:cNvPr id="1" name=""/>
        <p:cNvGrpSpPr/>
        <p:nvPr/>
      </p:nvGrpSpPr>
      <p:grpSpPr>
        <a:xfrm>
          <a:off x="0" y="0"/>
          <a:ext cx="0" cy="0"/>
          <a:chOff x="0" y="0"/>
          <a:chExt cx="0" cy="0"/>
        </a:xfrm>
      </p:grpSpPr>
      <p:sp>
        <p:nvSpPr>
          <p:cNvPr id="7" name="矩形 6"/>
          <p:cNvSpPr/>
          <p:nvPr/>
        </p:nvSpPr>
        <p:spPr>
          <a:xfrm>
            <a:off x="0" y="0"/>
            <a:ext cx="9144000" cy="10801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3" descr="C:\Documents and Settings\xiaomin\桌面\设计追风堂专用PPT模板\追风堂.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604448" y="5949280"/>
            <a:ext cx="411972" cy="72008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标题 1"/>
          <p:cNvSpPr>
            <a:spLocks noGrp="1"/>
          </p:cNvSpPr>
          <p:nvPr>
            <p:ph type="title"/>
          </p:nvPr>
        </p:nvSpPr>
        <p:spPr>
          <a:xfrm>
            <a:off x="745232" y="158006"/>
            <a:ext cx="7931224" cy="778098"/>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036689567"/>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分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cstate="print">
            <a:biLevel thresh="50000"/>
            <a:extLst>
              <a:ext uri="{28A0092B-C50C-407E-A947-70E740481C1C}">
                <a14:useLocalDpi xmlns:a14="http://schemas.microsoft.com/office/drawing/2010/main" xmlns="" val="0"/>
              </a:ext>
            </a:extLst>
          </a:blip>
          <a:srcRect/>
          <a:stretch>
            <a:fillRect/>
          </a:stretch>
        </p:blipFill>
        <p:spPr bwMode="auto">
          <a:xfrm>
            <a:off x="-4584" y="3068960"/>
            <a:ext cx="1763688" cy="2561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标题 1"/>
          <p:cNvSpPr>
            <a:spLocks noGrp="1"/>
          </p:cNvSpPr>
          <p:nvPr>
            <p:ph type="title"/>
          </p:nvPr>
        </p:nvSpPr>
        <p:spPr>
          <a:xfrm>
            <a:off x="1552128" y="3489027"/>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52128" y="1988840"/>
            <a:ext cx="7772400" cy="1500187"/>
          </a:xfrm>
        </p:spPr>
        <p:txBody>
          <a:bodyPr anchor="b"/>
          <a:lstStyle>
            <a:lvl1pPr marL="0" indent="0">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分目录2">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lum bright="70000" contrast="-70000"/>
            <a:extLst>
              <a:ext uri="{28A0092B-C50C-407E-A947-70E740481C1C}">
                <a14:useLocalDpi xmlns:a14="http://schemas.microsoft.com/office/drawing/2010/main" xmlns="" val="0"/>
              </a:ext>
            </a:extLst>
          </a:blip>
          <a:srcRect/>
          <a:stretch>
            <a:fillRect/>
          </a:stretch>
        </p:blipFill>
        <p:spPr bwMode="auto">
          <a:xfrm>
            <a:off x="-4584" y="3068960"/>
            <a:ext cx="1763688" cy="2561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552128" y="3489027"/>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52128" y="1988840"/>
            <a:ext cx="7772400" cy="1500187"/>
          </a:xfrm>
        </p:spPr>
        <p:txBody>
          <a:bodyPr anchor="b"/>
          <a:lstStyle>
            <a:lvl1pPr marL="0" indent="0">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pic>
        <p:nvPicPr>
          <p:cNvPr id="10" name="Picture 3" descr="C:\Documents and Settings\xiaomin\桌面\设计追风堂专用PPT模板\追风堂.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1560" y="2852936"/>
            <a:ext cx="721208" cy="12605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9320381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2012-03-29</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2012-03-29</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2012-03-29</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2012-03-29</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矩形 4"/>
          <p:cNvSpPr/>
          <p:nvPr/>
        </p:nvSpPr>
        <p:spPr>
          <a:xfrm>
            <a:off x="0" y="0"/>
            <a:ext cx="9144000" cy="126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a:xfrm>
            <a:off x="0" y="0"/>
            <a:ext cx="9144000" cy="10801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13"/>
          <p:cNvGrpSpPr/>
          <p:nvPr/>
        </p:nvGrpSpPr>
        <p:grpSpPr>
          <a:xfrm>
            <a:off x="4643438" y="3268811"/>
            <a:ext cx="4500562" cy="3605362"/>
            <a:chOff x="4643438" y="3268811"/>
            <a:chExt cx="4500562" cy="3605362"/>
          </a:xfrm>
        </p:grpSpPr>
        <p:pic>
          <p:nvPicPr>
            <p:cNvPr id="1026" name="Picture 2" descr="C:\Documents and Settings\xiaomin\桌面\设计追风堂专用PPT模板\2008112132049389_2.jpg"/>
            <p:cNvPicPr>
              <a:picLocks noChangeAspect="1" noChangeArrowheads="1"/>
            </p:cNvPicPr>
            <p:nvPr userDrawn="1"/>
          </p:nvPicPr>
          <p:blipFill>
            <a:blip r:embed="rId18" cstate="print">
              <a:clrChange>
                <a:clrFrom>
                  <a:srgbClr val="FBFAF6"/>
                </a:clrFrom>
                <a:clrTo>
                  <a:srgbClr val="FBFAF6">
                    <a:alpha val="0"/>
                  </a:srgbClr>
                </a:clrTo>
              </a:clrChange>
              <a:biLevel thresh="50000"/>
              <a:extLst>
                <a:ext uri="{28A0092B-C50C-407E-A947-70E740481C1C}">
                  <a14:useLocalDpi xmlns:a14="http://schemas.microsoft.com/office/drawing/2010/main" xmlns="" val="0"/>
                </a:ext>
              </a:extLst>
            </a:blip>
            <a:srcRect t="1053" r="7156"/>
            <a:stretch>
              <a:fillRect/>
            </a:stretch>
          </p:blipFill>
          <p:spPr bwMode="auto">
            <a:xfrm>
              <a:off x="5292080" y="4071942"/>
              <a:ext cx="3851920" cy="28022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矩形 6"/>
            <p:cNvSpPr/>
            <p:nvPr userDrawn="1"/>
          </p:nvSpPr>
          <p:spPr>
            <a:xfrm>
              <a:off x="4788024" y="3645024"/>
              <a:ext cx="2736304" cy="1944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643438" y="3268811"/>
              <a:ext cx="4500562" cy="358918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nvPr>
        </p:nvSpPr>
        <p:spPr>
          <a:xfrm>
            <a:off x="457200" y="158006"/>
            <a:ext cx="7931224" cy="77809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2012-03-29</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11" name="Picture 3" descr="C:\Documents and Settings\xiaomin\桌面\设计追风堂专用PPT模板\追风堂.pn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8388424" y="5408771"/>
            <a:ext cx="721208" cy="1260589"/>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4" descr="C:\Documents and Settings\xiaomin\桌面\设计追风堂专用PPT模板\追风堂.png"/>
          <p:cNvPicPr>
            <a:picLocks noChangeAspect="1" noChangeArrowheads="1"/>
          </p:cNvPicPr>
          <p:nvPr/>
        </p:nvPicPr>
        <p:blipFill rotWithShape="1">
          <a:blip r:embed="rId20" cstate="print">
            <a:extLst>
              <a:ext uri="{28A0092B-C50C-407E-A947-70E740481C1C}">
                <a14:useLocalDpi xmlns:a14="http://schemas.microsoft.com/office/drawing/2010/main" xmlns="" val="0"/>
              </a:ext>
            </a:extLst>
          </a:blip>
          <a:srcRect l="67498" t="81998" r="16251"/>
          <a:stretch/>
        </p:blipFill>
        <p:spPr bwMode="auto">
          <a:xfrm>
            <a:off x="8468886" y="360040"/>
            <a:ext cx="304940" cy="59041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hf sldNum="0" hdr="0" ftr="0"/>
  <p:txStyles>
    <p:titleStyle>
      <a:lvl1pPr algn="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2800" b="1"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8" Type="http://schemas.openxmlformats.org/officeDocument/2006/relationships/hyperlink" Target="http://www.ibm.com/developerworks/cn/java/j-concurrent/" TargetMode="External"/><Relationship Id="rId3" Type="http://schemas.openxmlformats.org/officeDocument/2006/relationships/hyperlink" Target="http://product.china-pub.com/16303" TargetMode="External"/><Relationship Id="rId7" Type="http://schemas.openxmlformats.org/officeDocument/2006/relationships/hyperlink" Target="http://www.ibm.com/developerworks/cn/education/java/j-concur/" TargetMode="External"/><Relationship Id="rId2" Type="http://schemas.openxmlformats.org/officeDocument/2006/relationships/hyperlink" Target="http://product.china-pub.com/199038" TargetMode="External"/><Relationship Id="rId1" Type="http://schemas.openxmlformats.org/officeDocument/2006/relationships/slideLayout" Target="../slideLayouts/slideLayout2.xml"/><Relationship Id="rId6" Type="http://schemas.openxmlformats.org/officeDocument/2006/relationships/hyperlink" Target="http://www.blogjava.net/xylz/archive/2010/07/08/325587.html" TargetMode="External"/><Relationship Id="rId5" Type="http://schemas.openxmlformats.org/officeDocument/2006/relationships/hyperlink" Target="http://files.cnblogs.com/jobs/Java%e5%b9%b6%e5%8f%91%e7%a8%8b%e5%ba%8f%e8%ae%be%e8%ae%a1%e6%95%99%e7%a8%8b-2010-08-10.pdf" TargetMode="External"/><Relationship Id="rId4" Type="http://schemas.openxmlformats.org/officeDocument/2006/relationships/hyperlink" Target="http://product.china-pub.com/24630" TargetMode="External"/><Relationship Id="rId9" Type="http://schemas.openxmlformats.org/officeDocument/2006/relationships/hyperlink" Target="http://www.ibm.com/developerworks/cn/java/j-lo-forkjoi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p:cNvSpPr>
            <a:spLocks noGrp="1"/>
          </p:cNvSpPr>
          <p:nvPr>
            <p:ph type="subTitle" idx="1"/>
          </p:nvPr>
        </p:nvSpPr>
        <p:spPr/>
        <p:txBody>
          <a:bodyPr/>
          <a:lstStyle/>
          <a:p>
            <a:r>
              <a:rPr lang="zh-CN" altLang="en-US" dirty="0" smtClean="0"/>
              <a:t>天猫 产品技术部   陌铭</a:t>
            </a:r>
            <a:endParaRPr lang="zh-CN" altLang="en-US" dirty="0"/>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
        <p:nvSpPr>
          <p:cNvPr id="7" name="标题 6"/>
          <p:cNvSpPr>
            <a:spLocks noGrp="1"/>
          </p:cNvSpPr>
          <p:nvPr>
            <p:ph type="ctrTitle"/>
          </p:nvPr>
        </p:nvSpPr>
        <p:spPr/>
        <p:txBody>
          <a:bodyPr/>
          <a:lstStyle/>
          <a:p>
            <a:r>
              <a:rPr lang="en-US" altLang="zh-CN" dirty="0" smtClean="0"/>
              <a:t>Java</a:t>
            </a:r>
            <a:r>
              <a:rPr lang="zh-CN" altLang="en-US" dirty="0" smtClean="0"/>
              <a:t>多线程与并发编程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多线程与并发</a:t>
            </a:r>
            <a:endParaRPr lang="zh-CN" altLang="en-US" dirty="0"/>
          </a:p>
        </p:txBody>
      </p:sp>
      <p:sp>
        <p:nvSpPr>
          <p:cNvPr id="4" name="内容占位符 3"/>
          <p:cNvSpPr>
            <a:spLocks noGrp="1"/>
          </p:cNvSpPr>
          <p:nvPr>
            <p:ph idx="1"/>
          </p:nvPr>
        </p:nvSpPr>
        <p:spPr>
          <a:xfrm>
            <a:off x="457200" y="1268760"/>
            <a:ext cx="8229600" cy="4824536"/>
          </a:xfrm>
        </p:spPr>
        <p:txBody>
          <a:bodyPr>
            <a:normAutofit fontScale="85000" lnSpcReduction="20000"/>
          </a:bodyPr>
          <a:lstStyle/>
          <a:p>
            <a:r>
              <a:rPr lang="zh-CN" altLang="en-US" dirty="0" smtClean="0"/>
              <a:t>多线程应用的好处</a:t>
            </a:r>
            <a:endParaRPr lang="en-US" altLang="zh-CN" dirty="0" smtClean="0"/>
          </a:p>
          <a:p>
            <a:pPr lvl="1"/>
            <a:r>
              <a:rPr lang="zh-CN" altLang="en-US" dirty="0" smtClean="0"/>
              <a:t>将串行处理变成并行处理，提高资源利用效率</a:t>
            </a:r>
            <a:endParaRPr lang="en-US" altLang="zh-CN" dirty="0" smtClean="0"/>
          </a:p>
          <a:p>
            <a:pPr lvl="1"/>
            <a:r>
              <a:rPr lang="zh-CN" altLang="en-US" dirty="0" smtClean="0"/>
              <a:t>不必阻塞等待，异步处理</a:t>
            </a:r>
            <a:endParaRPr lang="en-US" altLang="zh-CN" dirty="0" smtClean="0"/>
          </a:p>
          <a:p>
            <a:r>
              <a:rPr lang="zh-CN" altLang="en-US" dirty="0" smtClean="0"/>
              <a:t>多线程与并发的关联</a:t>
            </a:r>
            <a:endParaRPr lang="en-US" altLang="zh-CN" dirty="0" smtClean="0"/>
          </a:p>
          <a:p>
            <a:pPr lvl="1"/>
            <a:r>
              <a:rPr lang="zh-CN" altLang="en-US" dirty="0" smtClean="0"/>
              <a:t>两者之间并无直接关联，只有且仅有在有多个线程访问统一资源时才 有可能出现并发问题。</a:t>
            </a:r>
            <a:endParaRPr lang="en-US" altLang="zh-CN" dirty="0" smtClean="0"/>
          </a:p>
          <a:p>
            <a:r>
              <a:rPr lang="zh-CN" altLang="en-US" dirty="0" smtClean="0"/>
              <a:t>多线程并发带来的影响</a:t>
            </a:r>
            <a:endParaRPr lang="en-US" altLang="zh-CN" dirty="0" smtClean="0"/>
          </a:p>
          <a:p>
            <a:pPr lvl="1"/>
            <a:r>
              <a:rPr lang="zh-CN" altLang="en-US" dirty="0" smtClean="0"/>
              <a:t>不一致的行为结果</a:t>
            </a:r>
            <a:endParaRPr lang="en-US" altLang="zh-CN" dirty="0" smtClean="0"/>
          </a:p>
          <a:p>
            <a:pPr lvl="1"/>
            <a:r>
              <a:rPr lang="zh-CN" altLang="en-US" dirty="0" smtClean="0"/>
              <a:t>死锁</a:t>
            </a:r>
            <a:endParaRPr lang="en-US" altLang="zh-CN" dirty="0" smtClean="0"/>
          </a:p>
          <a:p>
            <a:pPr lvl="1"/>
            <a:r>
              <a:rPr lang="zh-CN" altLang="en-US" dirty="0" smtClean="0"/>
              <a:t>资源利用率低下</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并发与互斥</a:t>
            </a:r>
            <a:endParaRPr lang="zh-CN" altLang="en-US" dirty="0"/>
          </a:p>
        </p:txBody>
      </p:sp>
      <p:sp>
        <p:nvSpPr>
          <p:cNvPr id="4" name="内容占位符 3"/>
          <p:cNvSpPr>
            <a:spLocks noGrp="1"/>
          </p:cNvSpPr>
          <p:nvPr>
            <p:ph idx="1"/>
          </p:nvPr>
        </p:nvSpPr>
        <p:spPr>
          <a:xfrm>
            <a:off x="457200" y="1340769"/>
            <a:ext cx="8229600" cy="3888431"/>
          </a:xfrm>
        </p:spPr>
        <p:txBody>
          <a:bodyPr>
            <a:normAutofit fontScale="92500" lnSpcReduction="10000"/>
          </a:bodyPr>
          <a:lstStyle/>
          <a:p>
            <a:r>
              <a:rPr lang="zh-CN" altLang="en-US" sz="2600" dirty="0" smtClean="0">
                <a:latin typeface="+mn-ea"/>
              </a:rPr>
              <a:t>互斥情况下等待带来的死锁问题</a:t>
            </a:r>
            <a:endParaRPr lang="en-US" altLang="zh-CN" sz="2600" dirty="0" smtClean="0">
              <a:latin typeface="+mn-ea"/>
            </a:endParaRPr>
          </a:p>
          <a:p>
            <a:pPr lvl="1"/>
            <a:r>
              <a:rPr lang="zh-CN" altLang="en-US" sz="2200" dirty="0" smtClean="0">
                <a:latin typeface="+mn-ea"/>
              </a:rPr>
              <a:t>哲学家用餐故事</a:t>
            </a:r>
            <a:endParaRPr lang="en-US" altLang="zh-CN" sz="2200" dirty="0" smtClean="0">
              <a:latin typeface="+mn-ea"/>
            </a:endParaRPr>
          </a:p>
          <a:p>
            <a:r>
              <a:rPr lang="zh-CN" altLang="en-US" sz="2600" dirty="0" smtClean="0">
                <a:latin typeface="+mn-ea"/>
              </a:rPr>
              <a:t>互斥（并发冲突）带来的资源利用效率的问题</a:t>
            </a:r>
            <a:endParaRPr lang="en-US" altLang="zh-CN" sz="2600" dirty="0" smtClean="0">
              <a:latin typeface="+mn-ea"/>
            </a:endParaRPr>
          </a:p>
          <a:p>
            <a:pPr lvl="1"/>
            <a:r>
              <a:rPr lang="zh-CN" altLang="en-US" sz="2200" dirty="0" smtClean="0">
                <a:latin typeface="+mn-ea"/>
              </a:rPr>
              <a:t>理发师的故事</a:t>
            </a:r>
            <a:endParaRPr lang="en-US" altLang="zh-CN" sz="2200" dirty="0" smtClean="0">
              <a:latin typeface="+mn-ea"/>
            </a:endParaRPr>
          </a:p>
          <a:p>
            <a:r>
              <a:rPr lang="zh-CN" altLang="en-US" sz="2600" dirty="0" smtClean="0">
                <a:latin typeface="+mn-ea"/>
              </a:rPr>
              <a:t>并发使用带来的状态不一致问题</a:t>
            </a:r>
            <a:endParaRPr lang="en-US" altLang="zh-CN" sz="2600" dirty="0" smtClean="0">
              <a:latin typeface="+mn-ea"/>
            </a:endParaRPr>
          </a:p>
          <a:p>
            <a:pPr lvl="1"/>
            <a:r>
              <a:rPr lang="zh-CN" altLang="en-US" sz="2200" dirty="0" smtClean="0">
                <a:latin typeface="+mn-ea"/>
              </a:rPr>
              <a:t>简单说，并发写带来的信息不一致问题。</a:t>
            </a:r>
            <a:endParaRPr lang="en-US" altLang="zh-CN" sz="2200" dirty="0" smtClean="0">
              <a:latin typeface="+mn-ea"/>
            </a:endParaRPr>
          </a:p>
          <a:p>
            <a:pPr lvl="1"/>
            <a:r>
              <a:rPr lang="en-US" altLang="zh-CN" sz="2200" dirty="0" smtClean="0">
                <a:latin typeface="+mn-ea"/>
              </a:rPr>
              <a:t>double check</a:t>
            </a:r>
            <a:r>
              <a:rPr lang="zh-CN" altLang="en-US" sz="2200" dirty="0" smtClean="0">
                <a:latin typeface="+mn-ea"/>
              </a:rPr>
              <a:t>问题</a:t>
            </a:r>
            <a:endParaRPr lang="en-US" altLang="zh-CN" sz="2200" dirty="0" smtClean="0">
              <a:latin typeface="+mn-ea"/>
            </a:endParaRPr>
          </a:p>
          <a:p>
            <a:pPr lvl="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多线程环境下的并发处理</a:t>
            </a:r>
            <a:endParaRPr lang="zh-CN" altLang="en-US" dirty="0"/>
          </a:p>
        </p:txBody>
      </p:sp>
      <p:sp>
        <p:nvSpPr>
          <p:cNvPr id="4" name="内容占位符 3"/>
          <p:cNvSpPr>
            <a:spLocks noGrp="1"/>
          </p:cNvSpPr>
          <p:nvPr>
            <p:ph idx="1"/>
          </p:nvPr>
        </p:nvSpPr>
        <p:spPr/>
        <p:txBody>
          <a:bodyPr>
            <a:normAutofit fontScale="85000" lnSpcReduction="10000"/>
          </a:bodyPr>
          <a:lstStyle/>
          <a:p>
            <a:r>
              <a:rPr lang="zh-CN" altLang="en-US" dirty="0" smtClean="0"/>
              <a:t>分析并发情况下，线程是否安全</a:t>
            </a:r>
            <a:endParaRPr lang="en-US" altLang="zh-CN" dirty="0" smtClean="0"/>
          </a:p>
          <a:p>
            <a:pPr lvl="1"/>
            <a:r>
              <a:rPr lang="zh-CN" altLang="en-US" dirty="0" smtClean="0"/>
              <a:t>避免出现并发问题</a:t>
            </a:r>
            <a:endParaRPr lang="en-US" altLang="zh-CN" dirty="0" smtClean="0"/>
          </a:p>
          <a:p>
            <a:pPr lvl="1"/>
            <a:r>
              <a:rPr lang="zh-CN" altLang="en-US" dirty="0" smtClean="0"/>
              <a:t>避免无并发问题情况下采取同步互斥</a:t>
            </a:r>
            <a:endParaRPr lang="en-US" altLang="zh-CN" dirty="0" smtClean="0"/>
          </a:p>
          <a:p>
            <a:r>
              <a:rPr lang="zh-CN" altLang="en-US" dirty="0" smtClean="0"/>
              <a:t>合理利用同步互斥，避免出现效率低下的问题</a:t>
            </a:r>
            <a:endParaRPr lang="en-US" altLang="zh-CN" dirty="0" smtClean="0"/>
          </a:p>
          <a:p>
            <a:pPr lvl="1"/>
            <a:r>
              <a:rPr lang="zh-CN" altLang="en-US" dirty="0" smtClean="0"/>
              <a:t>合理选择同步互斥范围，避免过大范围降低效率</a:t>
            </a:r>
            <a:endParaRPr lang="en-US" altLang="zh-CN" dirty="0" smtClean="0"/>
          </a:p>
          <a:p>
            <a:r>
              <a:rPr lang="zh-CN" altLang="en-US" dirty="0" smtClean="0"/>
              <a:t>分析锁的应用，尤其是互斥锁</a:t>
            </a:r>
            <a:endParaRPr lang="en-US" altLang="zh-CN" dirty="0" smtClean="0"/>
          </a:p>
          <a:p>
            <a:pPr lvl="1"/>
            <a:r>
              <a:rPr lang="zh-CN" altLang="en-US" dirty="0" smtClean="0"/>
              <a:t>避免出现两个互斥锁之间的等待，从而出现死锁</a:t>
            </a:r>
            <a:endParaRPr lang="en-US" altLang="zh-CN" dirty="0" smtClean="0"/>
          </a:p>
          <a:p>
            <a:pPr lvl="1"/>
            <a:r>
              <a:rPr lang="zh-CN" altLang="en-US" dirty="0" smtClean="0"/>
              <a:t>使用可中断的锁</a:t>
            </a:r>
            <a:endParaRPr lang="en-US" altLang="zh-CN" dirty="0" smtClean="0"/>
          </a:p>
          <a:p>
            <a:pPr lvl="1"/>
            <a:r>
              <a:rPr lang="zh-CN" altLang="en-US" dirty="0" smtClean="0"/>
              <a:t>合理使用共享锁</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java</a:t>
            </a:r>
            <a:r>
              <a:rPr lang="zh-CN" altLang="en-US" dirty="0" smtClean="0"/>
              <a:t>多线程编程</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基本线程处理类</a:t>
            </a:r>
            <a:endParaRPr lang="zh-CN" altLang="en-US" dirty="0"/>
          </a:p>
        </p:txBody>
      </p:sp>
      <p:sp>
        <p:nvSpPr>
          <p:cNvPr id="4" name="内容占位符 3"/>
          <p:cNvSpPr>
            <a:spLocks noGrp="1"/>
          </p:cNvSpPr>
          <p:nvPr>
            <p:ph idx="1"/>
          </p:nvPr>
        </p:nvSpPr>
        <p:spPr/>
        <p:txBody>
          <a:bodyPr>
            <a:normAutofit fontScale="85000" lnSpcReduction="10000"/>
          </a:bodyPr>
          <a:lstStyle/>
          <a:p>
            <a:r>
              <a:rPr lang="en-US" altLang="zh-CN" dirty="0" err="1" smtClean="0"/>
              <a:t>Java.lang.Thread</a:t>
            </a:r>
            <a:endParaRPr lang="en-US" altLang="zh-CN" dirty="0" smtClean="0"/>
          </a:p>
          <a:p>
            <a:pPr lvl="1"/>
            <a:r>
              <a:rPr lang="en-US" altLang="zh-CN" dirty="0" err="1" smtClean="0"/>
              <a:t>Thread.sleep</a:t>
            </a:r>
            <a:r>
              <a:rPr lang="en-US" altLang="zh-CN" dirty="0" smtClean="0"/>
              <a:t>() </a:t>
            </a:r>
            <a:r>
              <a:rPr lang="zh-CN" altLang="en-US" dirty="0" smtClean="0"/>
              <a:t>与 锁对象的</a:t>
            </a:r>
            <a:r>
              <a:rPr lang="en-US" altLang="zh-CN" dirty="0" smtClean="0"/>
              <a:t>.wait(), </a:t>
            </a:r>
            <a:r>
              <a:rPr lang="en-US" altLang="zh-CN" dirty="0" err="1" smtClean="0"/>
              <a:t>lock.lock</a:t>
            </a:r>
            <a:r>
              <a:rPr lang="en-US" altLang="zh-CN" dirty="0" smtClean="0"/>
              <a:t>()</a:t>
            </a:r>
          </a:p>
          <a:p>
            <a:pPr lvl="1"/>
            <a:r>
              <a:rPr lang="zh-CN" altLang="en-US" dirty="0" smtClean="0"/>
              <a:t>线程优先级：默认等于创建该线程的所在线程</a:t>
            </a:r>
            <a:endParaRPr lang="en-US" altLang="zh-CN" dirty="0" smtClean="0"/>
          </a:p>
          <a:p>
            <a:pPr lvl="1"/>
            <a:r>
              <a:rPr lang="zh-CN" altLang="en-US" dirty="0" smtClean="0"/>
              <a:t>线程状态：</a:t>
            </a:r>
            <a:endParaRPr lang="en-US" altLang="zh-CN" dirty="0" smtClean="0"/>
          </a:p>
          <a:p>
            <a:pPr lvl="2"/>
            <a:r>
              <a:rPr lang="en-US" altLang="zh-CN" dirty="0" smtClean="0"/>
              <a:t>NEW, RUNNABLE, WAITTING, TIMED_WAITTING</a:t>
            </a:r>
          </a:p>
          <a:p>
            <a:pPr lvl="2"/>
            <a:r>
              <a:rPr lang="en-US" altLang="zh-CN" dirty="0" smtClean="0"/>
              <a:t>BLOCKEC, TERMINATED</a:t>
            </a:r>
          </a:p>
          <a:p>
            <a:pPr lvl="1"/>
            <a:r>
              <a:rPr lang="en-US" altLang="zh-CN" dirty="0" smtClean="0"/>
              <a:t>join() </a:t>
            </a:r>
            <a:r>
              <a:rPr lang="zh-CN" altLang="en-US" dirty="0" smtClean="0"/>
              <a:t>：等待所在线程结束。</a:t>
            </a:r>
            <a:endParaRPr lang="en-US" altLang="zh-CN" dirty="0" smtClean="0"/>
          </a:p>
          <a:p>
            <a:pPr lvl="1"/>
            <a:r>
              <a:rPr lang="en-US" altLang="zh-CN" dirty="0" smtClean="0"/>
              <a:t>Daemon </a:t>
            </a:r>
            <a:r>
              <a:rPr lang="zh-CN" altLang="en-US" dirty="0" smtClean="0"/>
              <a:t>线程：背景线程，随着</a:t>
            </a:r>
            <a:r>
              <a:rPr lang="en-US" altLang="zh-CN" dirty="0" smtClean="0"/>
              <a:t>JVM</a:t>
            </a:r>
            <a:r>
              <a:rPr lang="zh-CN" altLang="en-US" dirty="0" smtClean="0"/>
              <a:t>主线程结束而结束</a:t>
            </a:r>
            <a:endParaRPr lang="en-US" altLang="zh-CN" dirty="0" smtClean="0"/>
          </a:p>
          <a:p>
            <a:pPr lvl="1"/>
            <a:r>
              <a:rPr lang="en-US" altLang="zh-CN" dirty="0" smtClean="0"/>
              <a:t>yield()</a:t>
            </a:r>
            <a:r>
              <a:rPr lang="zh-CN" altLang="en-US" dirty="0" smtClean="0"/>
              <a:t>：暂停一下当前线程，并让</a:t>
            </a:r>
            <a:r>
              <a:rPr lang="en-US" altLang="zh-CN" dirty="0" smtClean="0"/>
              <a:t>JVM</a:t>
            </a:r>
            <a:r>
              <a:rPr lang="zh-CN" altLang="en-US" dirty="0" smtClean="0"/>
              <a:t>重新调度</a:t>
            </a:r>
            <a:endParaRPr lang="en-US" altLang="zh-CN" dirty="0" smtClean="0"/>
          </a:p>
          <a:p>
            <a:pPr lvl="2"/>
            <a:r>
              <a:rPr lang="zh-CN" altLang="en-US" dirty="0" smtClean="0"/>
              <a:t>当前线程并不释放锁也不挂起</a:t>
            </a:r>
            <a:endParaRPr lang="en-US"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基本线程处理类</a:t>
            </a:r>
            <a:endParaRPr lang="zh-CN" altLang="en-US" dirty="0"/>
          </a:p>
        </p:txBody>
      </p:sp>
      <p:sp>
        <p:nvSpPr>
          <p:cNvPr id="4" name="内容占位符 3"/>
          <p:cNvSpPr>
            <a:spLocks noGrp="1"/>
          </p:cNvSpPr>
          <p:nvPr>
            <p:ph idx="1"/>
          </p:nvPr>
        </p:nvSpPr>
        <p:spPr/>
        <p:txBody>
          <a:bodyPr>
            <a:normAutofit fontScale="77500" lnSpcReduction="20000"/>
          </a:bodyPr>
          <a:lstStyle/>
          <a:p>
            <a:r>
              <a:rPr lang="en-US" altLang="zh-CN" dirty="0" err="1" smtClean="0"/>
              <a:t>Runnable</a:t>
            </a:r>
            <a:endParaRPr lang="en-US" altLang="zh-CN" dirty="0" smtClean="0"/>
          </a:p>
          <a:p>
            <a:pPr lvl="1"/>
            <a:r>
              <a:rPr lang="zh-CN" altLang="en-US" dirty="0" smtClean="0"/>
              <a:t>准确说它并不是线程类，而是线程可运行的接口</a:t>
            </a:r>
            <a:endParaRPr lang="en-US" altLang="zh-CN" dirty="0" smtClean="0"/>
          </a:p>
          <a:p>
            <a:r>
              <a:rPr lang="en-US" altLang="zh-CN" dirty="0" err="1" smtClean="0"/>
              <a:t>ThreadLocal</a:t>
            </a:r>
            <a:endParaRPr lang="en-US" altLang="zh-CN" dirty="0" smtClean="0"/>
          </a:p>
          <a:p>
            <a:pPr lvl="1"/>
            <a:r>
              <a:rPr lang="zh-CN" altLang="en-US" dirty="0" smtClean="0"/>
              <a:t>本地线程，也就是</a:t>
            </a:r>
            <a:r>
              <a:rPr lang="en-US" altLang="zh-CN" dirty="0" smtClean="0"/>
              <a:t>JVM</a:t>
            </a:r>
            <a:r>
              <a:rPr lang="zh-CN" altLang="en-US" dirty="0" smtClean="0"/>
              <a:t>保存与线程</a:t>
            </a:r>
            <a:r>
              <a:rPr lang="en-US" altLang="zh-CN" dirty="0" smtClean="0"/>
              <a:t>ID</a:t>
            </a:r>
            <a:r>
              <a:rPr lang="zh-CN" altLang="en-US" dirty="0" smtClean="0"/>
              <a:t>相关的存储结构</a:t>
            </a:r>
            <a:endParaRPr lang="en-US" altLang="zh-CN" dirty="0" smtClean="0"/>
          </a:p>
          <a:p>
            <a:pPr lvl="1"/>
            <a:r>
              <a:rPr lang="zh-CN" altLang="en-US" dirty="0" smtClean="0"/>
              <a:t>实现类似</a:t>
            </a:r>
            <a:r>
              <a:rPr lang="en-US" altLang="zh-CN" dirty="0" smtClean="0"/>
              <a:t>Http Request</a:t>
            </a:r>
            <a:r>
              <a:rPr lang="zh-CN" altLang="en-US" dirty="0" smtClean="0"/>
              <a:t>存储范围</a:t>
            </a:r>
            <a:endParaRPr lang="en-US" altLang="zh-CN" dirty="0" smtClean="0"/>
          </a:p>
          <a:p>
            <a:r>
              <a:rPr lang="en-US" altLang="zh-CN" dirty="0" err="1" smtClean="0"/>
              <a:t>ThreadGroup</a:t>
            </a:r>
            <a:endParaRPr lang="en-US" altLang="zh-CN" dirty="0" smtClean="0"/>
          </a:p>
          <a:p>
            <a:pPr lvl="1"/>
            <a:r>
              <a:rPr lang="zh-CN" altLang="en-US" dirty="0" smtClean="0"/>
              <a:t>将线程分组，用于管理</a:t>
            </a:r>
            <a:endParaRPr lang="en-US" altLang="zh-CN" dirty="0" smtClean="0"/>
          </a:p>
          <a:p>
            <a:r>
              <a:rPr lang="en-US" altLang="zh-CN" dirty="0" err="1" smtClean="0"/>
              <a:t>Thread.UncaughtExceptionHandler</a:t>
            </a:r>
            <a:endParaRPr lang="en-US" altLang="zh-CN" dirty="0" smtClean="0"/>
          </a:p>
          <a:p>
            <a:pPr lvl="1"/>
            <a:r>
              <a:rPr lang="zh-CN" altLang="en-US" dirty="0" smtClean="0"/>
              <a:t>处理线程运行时发生的非捕捉异常</a:t>
            </a:r>
            <a:endParaRPr lang="en-US" altLang="zh-CN" dirty="0" smtClean="0"/>
          </a:p>
          <a:p>
            <a:pPr lvl="1"/>
            <a:r>
              <a:rPr lang="zh-CN" altLang="en-US" dirty="0" smtClean="0"/>
              <a:t>非常有用，避免线程泄漏以及线程统一异常处理</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线程池</a:t>
            </a:r>
            <a:endParaRPr lang="zh-CN" altLang="en-US" dirty="0"/>
          </a:p>
        </p:txBody>
      </p:sp>
      <p:sp>
        <p:nvSpPr>
          <p:cNvPr id="4" name="内容占位符 3"/>
          <p:cNvSpPr>
            <a:spLocks noGrp="1"/>
          </p:cNvSpPr>
          <p:nvPr>
            <p:ph idx="1"/>
          </p:nvPr>
        </p:nvSpPr>
        <p:spPr/>
        <p:txBody>
          <a:bodyPr>
            <a:normAutofit/>
          </a:bodyPr>
          <a:lstStyle/>
          <a:p>
            <a:r>
              <a:rPr lang="en-US" altLang="zh-CN" sz="2900" dirty="0" smtClean="0">
                <a:latin typeface="+mn-ea"/>
              </a:rPr>
              <a:t>Executors</a:t>
            </a:r>
          </a:p>
          <a:p>
            <a:pPr lvl="1"/>
            <a:r>
              <a:rPr lang="en-US" altLang="zh-CN" sz="2300" dirty="0" err="1" smtClean="0"/>
              <a:t>Excutors</a:t>
            </a:r>
            <a:r>
              <a:rPr lang="en-US" altLang="zh-CN" sz="2300" dirty="0" smtClean="0"/>
              <a:t> </a:t>
            </a:r>
            <a:r>
              <a:rPr lang="zh-CN" altLang="en-US" sz="2300" dirty="0" smtClean="0"/>
              <a:t>（</a:t>
            </a:r>
            <a:r>
              <a:rPr lang="en-US" altLang="zh-CN" sz="2300" dirty="0" smtClean="0"/>
              <a:t>Wrapper</a:t>
            </a:r>
            <a:r>
              <a:rPr lang="zh-CN" altLang="en-US" sz="2300" dirty="0" smtClean="0"/>
              <a:t>类）</a:t>
            </a:r>
            <a:r>
              <a:rPr lang="en-US" altLang="zh-CN" sz="2300" dirty="0" smtClean="0"/>
              <a:t>/ </a:t>
            </a:r>
            <a:r>
              <a:rPr lang="en-US" altLang="zh-CN" sz="2300" dirty="0" err="1" smtClean="0"/>
              <a:t>ThreadPoolExecutor</a:t>
            </a:r>
            <a:endParaRPr lang="en-US" altLang="zh-CN" sz="2300" dirty="0" smtClean="0"/>
          </a:p>
          <a:p>
            <a:pPr lvl="2"/>
            <a:r>
              <a:rPr lang="zh-CN" altLang="en-US" dirty="0" smtClean="0"/>
              <a:t>固定线程池（单线程）、</a:t>
            </a:r>
            <a:endParaRPr lang="en-US" altLang="zh-CN" dirty="0" smtClean="0"/>
          </a:p>
          <a:p>
            <a:pPr lvl="2"/>
            <a:r>
              <a:rPr lang="zh-CN" altLang="en-US" dirty="0" smtClean="0"/>
              <a:t>调度线程池：指定时间延后执行的线程池。</a:t>
            </a:r>
            <a:endParaRPr lang="en-US" altLang="zh-CN" dirty="0" smtClean="0"/>
          </a:p>
          <a:p>
            <a:pPr lvl="2"/>
            <a:r>
              <a:rPr lang="zh-CN" altLang="en-US" dirty="0" smtClean="0"/>
              <a:t>缓存线程池</a:t>
            </a:r>
            <a:r>
              <a:rPr lang="en-US" altLang="zh-CN" dirty="0" smtClean="0"/>
              <a:t>(</a:t>
            </a:r>
            <a:r>
              <a:rPr lang="en-US" altLang="zh-CN" dirty="0" err="1" smtClean="0"/>
              <a:t>newCachedThreadPool</a:t>
            </a:r>
            <a:r>
              <a:rPr lang="en-US" altLang="zh-CN" dirty="0" smtClean="0"/>
              <a:t>)</a:t>
            </a:r>
            <a:r>
              <a:rPr lang="zh-CN" altLang="en-US" dirty="0" smtClean="0"/>
              <a:t>：线程保留时间为</a:t>
            </a:r>
            <a:r>
              <a:rPr lang="en-US" altLang="zh-CN" dirty="0" smtClean="0"/>
              <a:t>60s</a:t>
            </a:r>
          </a:p>
        </p:txBody>
      </p:sp>
      <p:pic>
        <p:nvPicPr>
          <p:cNvPr id="35842" name="Picture 2" descr="Executor-Lifecycle"/>
          <p:cNvPicPr>
            <a:picLocks noChangeAspect="1" noChangeArrowheads="1"/>
          </p:cNvPicPr>
          <p:nvPr/>
        </p:nvPicPr>
        <p:blipFill>
          <a:blip r:embed="rId2" cstate="print"/>
          <a:srcRect/>
          <a:stretch>
            <a:fillRect/>
          </a:stretch>
        </p:blipFill>
        <p:spPr bwMode="auto">
          <a:xfrm>
            <a:off x="827584" y="4221088"/>
            <a:ext cx="6829425" cy="240982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t>
            </a:r>
            <a:r>
              <a:rPr lang="zh-CN" altLang="en-US" dirty="0" smtClean="0"/>
              <a:t>异步任务</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r>
              <a:rPr lang="en-US" altLang="zh-CN" smtClean="0"/>
              <a:t>2012-03-29</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并行框架</a:t>
            </a:r>
            <a:endParaRPr lang="zh-CN" altLang="en-US" dirty="0"/>
          </a:p>
        </p:txBody>
      </p:sp>
      <p:sp>
        <p:nvSpPr>
          <p:cNvPr id="4" name="内容占位符 3"/>
          <p:cNvSpPr>
            <a:spLocks noGrp="1"/>
          </p:cNvSpPr>
          <p:nvPr>
            <p:ph idx="1"/>
          </p:nvPr>
        </p:nvSpPr>
        <p:spPr/>
        <p:txBody>
          <a:bodyPr>
            <a:normAutofit lnSpcReduction="10000"/>
          </a:bodyPr>
          <a:lstStyle/>
          <a:p>
            <a:r>
              <a:rPr lang="en-US" altLang="zh-CN" sz="2000" dirty="0" err="1" smtClean="0">
                <a:latin typeface="+mn-ea"/>
              </a:rPr>
              <a:t>CyclicBarrier</a:t>
            </a:r>
            <a:endParaRPr lang="en-US" altLang="zh-CN" sz="2000" dirty="0" smtClean="0">
              <a:latin typeface="+mn-ea"/>
            </a:endParaRPr>
          </a:p>
          <a:p>
            <a:pPr lvl="1"/>
            <a:r>
              <a:rPr lang="zh-CN" altLang="en-US" sz="1600" b="1" dirty="0" smtClean="0"/>
              <a:t>线程执行</a:t>
            </a:r>
            <a:r>
              <a:rPr lang="en-US" altLang="zh-CN" sz="1600" b="1" dirty="0" smtClean="0"/>
              <a:t>barrier</a:t>
            </a:r>
            <a:r>
              <a:rPr lang="zh-CN" altLang="en-US" sz="1600" b="1" dirty="0" smtClean="0"/>
              <a:t>的</a:t>
            </a:r>
            <a:r>
              <a:rPr lang="en-US" altLang="zh-CN" sz="1600" b="1" dirty="0" smtClean="0"/>
              <a:t>await</a:t>
            </a:r>
            <a:r>
              <a:rPr lang="zh-CN" altLang="en-US" sz="1600" b="1" dirty="0" smtClean="0"/>
              <a:t>方法时，计数器累加</a:t>
            </a:r>
            <a:endParaRPr lang="en-US" altLang="zh-CN" sz="1600" b="1" dirty="0" smtClean="0"/>
          </a:p>
          <a:p>
            <a:pPr lvl="1"/>
            <a:r>
              <a:rPr lang="zh-CN" altLang="en-US" sz="1600" b="1" dirty="0" smtClean="0"/>
              <a:t>当计数器累加达到阈值，阻塞的线程就会运行</a:t>
            </a:r>
            <a:endParaRPr lang="en-US" altLang="zh-CN" sz="1600" b="1" dirty="0" smtClean="0"/>
          </a:p>
          <a:p>
            <a:pPr lvl="1"/>
            <a:r>
              <a:rPr lang="zh-CN" altLang="en-US" sz="1600" b="1" dirty="0" smtClean="0">
                <a:latin typeface="+mn-ea"/>
              </a:rPr>
              <a:t>确保多个线程同时执行，用于多线程并发测试。</a:t>
            </a:r>
            <a:endParaRPr lang="en-US" altLang="zh-CN" sz="1600" dirty="0" smtClean="0">
              <a:latin typeface="+mn-ea"/>
            </a:endParaRPr>
          </a:p>
          <a:p>
            <a:r>
              <a:rPr lang="en-US" altLang="zh-CN" sz="2000" dirty="0" err="1" smtClean="0">
                <a:latin typeface="+mn-ea"/>
              </a:rPr>
              <a:t>CountDownLatch</a:t>
            </a:r>
            <a:endParaRPr lang="en-US" altLang="zh-CN" sz="2000" dirty="0" smtClean="0">
              <a:latin typeface="+mn-ea"/>
            </a:endParaRPr>
          </a:p>
          <a:p>
            <a:pPr lvl="1"/>
            <a:r>
              <a:rPr lang="zh-CN" altLang="en-US" sz="1600" dirty="0" smtClean="0"/>
              <a:t>和</a:t>
            </a:r>
            <a:r>
              <a:rPr lang="en-US" altLang="zh-CN" sz="1600" b="1" dirty="0" err="1" smtClean="0"/>
              <a:t>CyclicBarrier</a:t>
            </a:r>
            <a:r>
              <a:rPr lang="zh-CN" altLang="en-US" sz="1600" b="1" dirty="0" smtClean="0"/>
              <a:t>类似，不过是递减为</a:t>
            </a:r>
            <a:r>
              <a:rPr lang="en-US" altLang="zh-CN" sz="1600" b="1" dirty="0" smtClean="0"/>
              <a:t>0</a:t>
            </a:r>
            <a:r>
              <a:rPr lang="zh-CN" altLang="en-US" sz="1600" b="1" dirty="0" smtClean="0"/>
              <a:t>，并且计数和等待分开</a:t>
            </a:r>
            <a:endParaRPr lang="en-US" altLang="zh-CN" sz="1600" b="1" dirty="0" smtClean="0"/>
          </a:p>
          <a:p>
            <a:pPr lvl="1"/>
            <a:r>
              <a:rPr lang="zh-CN" altLang="en-US" sz="1600" b="1" dirty="0" smtClean="0">
                <a:latin typeface="+mn-ea"/>
              </a:rPr>
              <a:t>当计数器为</a:t>
            </a:r>
            <a:r>
              <a:rPr lang="en-US" altLang="zh-CN" sz="1600" b="1" dirty="0" smtClean="0">
                <a:latin typeface="+mn-ea"/>
              </a:rPr>
              <a:t>0</a:t>
            </a:r>
            <a:r>
              <a:rPr lang="zh-CN" altLang="en-US" sz="1600" b="1" dirty="0" smtClean="0">
                <a:latin typeface="+mn-ea"/>
              </a:rPr>
              <a:t>时，等待的线程取消等待，在应用场景有些类似于</a:t>
            </a:r>
            <a:r>
              <a:rPr lang="en-US" altLang="zh-CN" sz="1600" b="1" dirty="0" smtClean="0">
                <a:latin typeface="+mn-ea"/>
              </a:rPr>
              <a:t>join</a:t>
            </a:r>
            <a:r>
              <a:rPr lang="zh-CN" altLang="en-US" sz="1600" b="1" dirty="0" smtClean="0">
                <a:latin typeface="+mn-ea"/>
              </a:rPr>
              <a:t>方法</a:t>
            </a:r>
            <a:endParaRPr lang="en-US" altLang="zh-CN" sz="1600" dirty="0" smtClean="0">
              <a:latin typeface="+mn-ea"/>
            </a:endParaRPr>
          </a:p>
          <a:p>
            <a:r>
              <a:rPr lang="en-US" altLang="zh-CN" sz="2000" dirty="0" smtClean="0">
                <a:latin typeface="+mn-ea"/>
              </a:rPr>
              <a:t>Semaphore</a:t>
            </a:r>
          </a:p>
          <a:p>
            <a:pPr lvl="1"/>
            <a:r>
              <a:rPr lang="zh-CN" altLang="en-US" sz="1600" dirty="0" smtClean="0">
                <a:latin typeface="+mn-ea"/>
              </a:rPr>
              <a:t>信号量，用于计数控制</a:t>
            </a:r>
            <a:endParaRPr lang="en-US" altLang="zh-CN" sz="1600" dirty="0" smtClean="0">
              <a:latin typeface="+mn-ea"/>
            </a:endParaRPr>
          </a:p>
          <a:p>
            <a:r>
              <a:rPr lang="en-US" altLang="zh-CN" sz="2000" dirty="0" err="1" smtClean="0">
                <a:latin typeface="+mn-ea"/>
              </a:rPr>
              <a:t>Phaser</a:t>
            </a:r>
            <a:endParaRPr lang="en-US" altLang="zh-CN" sz="2000" dirty="0" smtClean="0">
              <a:latin typeface="+mn-ea"/>
            </a:endParaRPr>
          </a:p>
          <a:p>
            <a:pPr lvl="1"/>
            <a:r>
              <a:rPr lang="en-US" altLang="zh-CN" sz="1600" b="1" dirty="0" err="1" smtClean="0"/>
              <a:t>Phaser</a:t>
            </a:r>
            <a:r>
              <a:rPr lang="zh-CN" altLang="en-US" sz="1600" b="1" dirty="0" smtClean="0"/>
              <a:t>： 结合了上述两者， 还支持运行期修改阈值</a:t>
            </a:r>
            <a:endParaRPr lang="en-US" altLang="zh-CN" sz="1600" b="1" dirty="0" smtClean="0"/>
          </a:p>
          <a:p>
            <a:endParaRPr lang="en-US" altLang="zh-CN" sz="2000"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多线程环境下线程有哪些问题</a:t>
            </a:r>
            <a:endParaRPr lang="zh-CN" altLang="en-US" dirty="0"/>
          </a:p>
        </p:txBody>
      </p:sp>
      <p:sp>
        <p:nvSpPr>
          <p:cNvPr id="4" name="内容占位符 3"/>
          <p:cNvSpPr>
            <a:spLocks noGrp="1"/>
          </p:cNvSpPr>
          <p:nvPr>
            <p:ph idx="1"/>
          </p:nvPr>
        </p:nvSpPr>
        <p:spPr>
          <a:xfrm>
            <a:off x="457200" y="1268760"/>
            <a:ext cx="8435280" cy="4857403"/>
          </a:xfrm>
        </p:spPr>
        <p:txBody>
          <a:bodyPr>
            <a:normAutofit fontScale="85000" lnSpcReduction="20000"/>
          </a:bodyPr>
          <a:lstStyle/>
          <a:p>
            <a:r>
              <a:rPr lang="zh-CN" altLang="en-US" dirty="0" smtClean="0"/>
              <a:t>线程泄漏</a:t>
            </a:r>
            <a:endParaRPr lang="en-US" altLang="zh-CN" dirty="0" smtClean="0"/>
          </a:p>
          <a:p>
            <a:pPr lvl="1"/>
            <a:r>
              <a:rPr lang="zh-CN" altLang="en-US" dirty="0" smtClean="0"/>
              <a:t>当线程出现异常后，没有有效捕捉处理，导致线程泄漏，无法被处理。</a:t>
            </a:r>
            <a:endParaRPr lang="en-US" altLang="zh-CN" dirty="0" smtClean="0"/>
          </a:p>
          <a:p>
            <a:pPr lvl="1"/>
            <a:r>
              <a:rPr lang="zh-CN" altLang="en-US" dirty="0" smtClean="0"/>
              <a:t>无法对线程进行控制，比如无法中断线程，当遇到阻塞时便会出现线程泄漏。</a:t>
            </a:r>
            <a:endParaRPr lang="en-US" altLang="zh-CN" dirty="0" smtClean="0"/>
          </a:p>
          <a:p>
            <a:r>
              <a:rPr lang="zh-CN" altLang="en-US" dirty="0" smtClean="0"/>
              <a:t>线程不可中断阻塞（死锁）</a:t>
            </a:r>
            <a:endParaRPr lang="en-US" altLang="zh-CN" dirty="0" smtClean="0"/>
          </a:p>
          <a:p>
            <a:r>
              <a:rPr lang="zh-CN" altLang="en-US" dirty="0" smtClean="0"/>
              <a:t>线程栈溢出</a:t>
            </a:r>
            <a:endParaRPr lang="en-US" altLang="zh-CN" dirty="0" smtClean="0"/>
          </a:p>
          <a:p>
            <a:pPr lvl="1"/>
            <a:r>
              <a:rPr lang="zh-CN" altLang="en-US" dirty="0" smtClean="0"/>
              <a:t>线程栈过浅或线程执行方法过深导致</a:t>
            </a:r>
            <a:r>
              <a:rPr lang="en-US" altLang="zh-CN" dirty="0" smtClean="0"/>
              <a:t>SOFE</a:t>
            </a:r>
          </a:p>
          <a:p>
            <a:r>
              <a:rPr lang="zh-CN" altLang="en-US" dirty="0" smtClean="0"/>
              <a:t>线程分配与资源分配</a:t>
            </a:r>
            <a:endParaRPr lang="en-US" altLang="zh-CN" dirty="0" smtClean="0"/>
          </a:p>
          <a:p>
            <a:pPr lvl="1"/>
            <a:r>
              <a:rPr lang="zh-CN" altLang="en-US" dirty="0" smtClean="0"/>
              <a:t>线程之间工作分配的效率；线程数量与系统资源的冲突</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a:spLocks/>
          </p:cNvSpPr>
          <p:nvPr/>
        </p:nvSpPr>
        <p:spPr>
          <a:xfrm>
            <a:off x="1475656" y="1559689"/>
            <a:ext cx="6912768" cy="4524315"/>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p:spPr>
        <p:txBody>
          <a:bodyPr vert="horz" wrap="square" lIns="91440" tIns="45720" rIns="91440" bIns="45720" rtlCol="0" anchor="ctr">
            <a:spAutoFit/>
          </a:bodyPr>
          <a:lstStyle/>
          <a:p>
            <a:pPr marL="360000" indent="457200">
              <a:lnSpc>
                <a:spcPct val="150000"/>
              </a:lnSpc>
              <a:spcBef>
                <a:spcPct val="0"/>
              </a:spcBef>
              <a:buFont typeface="Wingdings" pitchFamily="2" charset="2"/>
              <a:buChar char="Ø"/>
            </a:pP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多线程与并发的一些基本知识</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marL="360000" indent="457200">
              <a:lnSpc>
                <a:spcPct val="150000"/>
              </a:lnSpc>
              <a:spcBef>
                <a:spcPct val="0"/>
              </a:spcBef>
              <a:buFont typeface="Wingdings" pitchFamily="2" charset="2"/>
              <a:buChar char="Ø"/>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Java</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并发处理</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marL="360000" indent="457200">
              <a:lnSpc>
                <a:spcPct val="150000"/>
              </a:lnSpc>
              <a:spcBef>
                <a:spcPct val="0"/>
              </a:spcBef>
              <a:buFont typeface="Wingdings" pitchFamily="2" charset="2"/>
              <a:buChar char="Ø"/>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Java</a:t>
            </a: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多线程编程</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marL="360000" indent="457200">
              <a:lnSpc>
                <a:spcPct val="150000"/>
              </a:lnSpc>
              <a:spcBef>
                <a:spcPct val="0"/>
              </a:spcBef>
              <a:buFont typeface="Wingdings" pitchFamily="2" charset="2"/>
              <a:buChar char="Ø"/>
            </a:pP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多线程编程应用模式</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marL="360000" indent="457200">
              <a:lnSpc>
                <a:spcPct val="150000"/>
              </a:lnSpc>
              <a:spcBef>
                <a:spcPct val="0"/>
              </a:spcBef>
              <a:buFont typeface="Wingdings" pitchFamily="2" charset="2"/>
              <a:buChar char="Ø"/>
            </a:pP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常见多线程资源调度</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a:p>
            <a:pPr marL="360000" indent="457200">
              <a:lnSpc>
                <a:spcPct val="150000"/>
              </a:lnSpc>
              <a:spcBef>
                <a:spcPct val="0"/>
              </a:spcBef>
              <a:buFont typeface="Wingdings" pitchFamily="2" charset="2"/>
              <a:buChar char="Ø"/>
            </a:pPr>
            <a:r>
              <a:rPr lang="zh-CN" alt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rPr>
              <a:t>代码学习</a:t>
            </a:r>
            <a:endPar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多线程编程的常见问题</a:t>
            </a:r>
            <a:endParaRPr lang="zh-CN" altLang="en-US" dirty="0"/>
          </a:p>
        </p:txBody>
      </p:sp>
      <p:sp>
        <p:nvSpPr>
          <p:cNvPr id="4" name="内容占位符 3"/>
          <p:cNvSpPr>
            <a:spLocks noGrp="1"/>
          </p:cNvSpPr>
          <p:nvPr>
            <p:ph idx="1"/>
          </p:nvPr>
        </p:nvSpPr>
        <p:spPr/>
        <p:txBody>
          <a:bodyPr>
            <a:normAutofit fontScale="77500" lnSpcReduction="20000"/>
          </a:bodyPr>
          <a:lstStyle/>
          <a:p>
            <a:r>
              <a:rPr lang="zh-CN" altLang="en-US" dirty="0" smtClean="0"/>
              <a:t>独立创建线程并不进行任何管理</a:t>
            </a:r>
            <a:endParaRPr lang="en-US" altLang="zh-CN" dirty="0" smtClean="0"/>
          </a:p>
          <a:p>
            <a:pPr lvl="1"/>
            <a:r>
              <a:rPr lang="zh-CN" altLang="en-US" dirty="0" smtClean="0"/>
              <a:t>不对线程异常进行任何管理，导致线程泄漏</a:t>
            </a:r>
            <a:endParaRPr lang="en-US" altLang="zh-CN" dirty="0" smtClean="0"/>
          </a:p>
          <a:p>
            <a:pPr lvl="1"/>
            <a:r>
              <a:rPr lang="zh-CN" altLang="en-US" dirty="0" smtClean="0"/>
              <a:t>不对线程的运行进行控制处理，导致无法控制</a:t>
            </a:r>
            <a:endParaRPr lang="en-US" altLang="zh-CN" dirty="0" smtClean="0"/>
          </a:p>
          <a:p>
            <a:pPr lvl="1"/>
            <a:r>
              <a:rPr lang="zh-CN" altLang="en-US" dirty="0" smtClean="0"/>
              <a:t>盲目将线程设置成</a:t>
            </a:r>
            <a:r>
              <a:rPr lang="en-US" altLang="zh-CN" dirty="0" smtClean="0"/>
              <a:t>daemon</a:t>
            </a:r>
            <a:r>
              <a:rPr lang="zh-CN" altLang="en-US" dirty="0" smtClean="0"/>
              <a:t>，导致线程泄漏</a:t>
            </a:r>
            <a:endParaRPr lang="en-US" altLang="zh-CN" dirty="0" smtClean="0"/>
          </a:p>
          <a:p>
            <a:r>
              <a:rPr lang="zh-CN" altLang="en-US" dirty="0" smtClean="0"/>
              <a:t>自我管理线程池</a:t>
            </a:r>
            <a:endParaRPr lang="en-US" altLang="zh-CN" dirty="0" smtClean="0"/>
          </a:p>
          <a:p>
            <a:pPr lvl="1"/>
            <a:r>
              <a:rPr lang="zh-CN" altLang="en-US" dirty="0" smtClean="0"/>
              <a:t>内部创建和管理线程池，导致资源占用和浪费</a:t>
            </a:r>
            <a:endParaRPr lang="en-US" altLang="zh-CN" dirty="0" smtClean="0"/>
          </a:p>
          <a:p>
            <a:pPr lvl="1"/>
            <a:r>
              <a:rPr lang="zh-CN" altLang="en-US" dirty="0" smtClean="0"/>
              <a:t>不正确的</a:t>
            </a:r>
            <a:r>
              <a:rPr lang="en-US" altLang="zh-CN" dirty="0" err="1" smtClean="0"/>
              <a:t>ThreadLocal</a:t>
            </a:r>
            <a:r>
              <a:rPr lang="zh-CN" altLang="en-US" dirty="0" smtClean="0"/>
              <a:t>使用，导致数据污染</a:t>
            </a:r>
            <a:endParaRPr lang="en-US" altLang="zh-CN" dirty="0" smtClean="0"/>
          </a:p>
          <a:p>
            <a:r>
              <a:rPr lang="zh-CN" altLang="en-US" dirty="0" smtClean="0"/>
              <a:t>线程中会执行非中断阻塞方法</a:t>
            </a:r>
            <a:endParaRPr lang="en-US" altLang="zh-CN" dirty="0" smtClean="0"/>
          </a:p>
          <a:p>
            <a:pPr lvl="1"/>
            <a:r>
              <a:rPr lang="zh-CN" altLang="en-US" dirty="0" smtClean="0"/>
              <a:t>导致线程阻塞，从而泄漏。</a:t>
            </a:r>
            <a:endParaRPr lang="en-US" altLang="zh-CN" dirty="0" smtClean="0"/>
          </a:p>
          <a:p>
            <a:r>
              <a:rPr lang="zh-CN" altLang="en-US" dirty="0" smtClean="0"/>
              <a:t>线程间通信没有合理进行同步控制，导致数据不一致</a:t>
            </a:r>
            <a:endParaRPr lang="en-US" altLang="zh-CN" dirty="0" smtClean="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如何优雅地进行多线程编程</a:t>
            </a:r>
            <a:endParaRPr lang="zh-CN" altLang="en-US" dirty="0"/>
          </a:p>
        </p:txBody>
      </p:sp>
      <p:sp>
        <p:nvSpPr>
          <p:cNvPr id="4" name="内容占位符 3"/>
          <p:cNvSpPr>
            <a:spLocks noGrp="1"/>
          </p:cNvSpPr>
          <p:nvPr>
            <p:ph idx="1"/>
          </p:nvPr>
        </p:nvSpPr>
        <p:spPr/>
        <p:txBody>
          <a:bodyPr>
            <a:normAutofit fontScale="77500" lnSpcReduction="20000"/>
          </a:bodyPr>
          <a:lstStyle/>
          <a:p>
            <a:r>
              <a:rPr lang="zh-CN" altLang="en-US" dirty="0" smtClean="0"/>
              <a:t>统一的异常处理</a:t>
            </a:r>
            <a:endParaRPr lang="en-US" altLang="zh-CN" dirty="0" smtClean="0"/>
          </a:p>
          <a:p>
            <a:pPr lvl="1"/>
            <a:r>
              <a:rPr lang="zh-CN" altLang="en-US" dirty="0" smtClean="0"/>
              <a:t>设置线程</a:t>
            </a:r>
            <a:r>
              <a:rPr lang="en-US" altLang="zh-CN" dirty="0" err="1" smtClean="0"/>
              <a:t>UncaughtExceptionHandler</a:t>
            </a:r>
            <a:r>
              <a:rPr lang="zh-CN" altLang="en-US" dirty="0" smtClean="0"/>
              <a:t>。</a:t>
            </a:r>
            <a:endParaRPr lang="en-US" altLang="zh-CN" dirty="0" smtClean="0"/>
          </a:p>
          <a:p>
            <a:r>
              <a:rPr lang="zh-CN" altLang="en-US" dirty="0" smtClean="0"/>
              <a:t>对产生的线程分组</a:t>
            </a:r>
            <a:endParaRPr lang="en-US" altLang="zh-CN" dirty="0" smtClean="0"/>
          </a:p>
          <a:p>
            <a:r>
              <a:rPr lang="zh-CN" altLang="en-US" dirty="0" smtClean="0"/>
              <a:t>使用控制对象来控制线程的运行</a:t>
            </a:r>
            <a:endParaRPr lang="en-US" altLang="zh-CN" dirty="0" smtClean="0"/>
          </a:p>
          <a:p>
            <a:pPr lvl="1"/>
            <a:r>
              <a:rPr lang="zh-CN" altLang="en-US" dirty="0" smtClean="0"/>
              <a:t>比如通过状态来控制线程的关闭</a:t>
            </a:r>
            <a:endParaRPr lang="en-US" altLang="zh-CN" dirty="0" smtClean="0"/>
          </a:p>
          <a:p>
            <a:r>
              <a:rPr lang="zh-CN" altLang="en-US" dirty="0" smtClean="0"/>
              <a:t>尽量使用可中断的锁，避免线程使用阻塞方法</a:t>
            </a:r>
            <a:endParaRPr lang="en-US" altLang="zh-CN" dirty="0" smtClean="0"/>
          </a:p>
          <a:p>
            <a:r>
              <a:rPr lang="zh-CN" altLang="en-US" dirty="0" smtClean="0"/>
              <a:t>合理使用线程池</a:t>
            </a:r>
            <a:endParaRPr lang="en-US" altLang="zh-CN" dirty="0" smtClean="0"/>
          </a:p>
          <a:p>
            <a:pPr lvl="1"/>
            <a:r>
              <a:rPr lang="zh-CN" altLang="en-US" dirty="0" smtClean="0"/>
              <a:t>避免线程过多占用资源</a:t>
            </a:r>
            <a:endParaRPr lang="en-US" altLang="zh-CN" dirty="0" smtClean="0"/>
          </a:p>
          <a:p>
            <a:r>
              <a:rPr lang="zh-CN" altLang="en-US" dirty="0" smtClean="0"/>
              <a:t>避免滥用</a:t>
            </a:r>
            <a:r>
              <a:rPr lang="en-US" altLang="zh-CN" dirty="0" smtClean="0"/>
              <a:t>sleep</a:t>
            </a:r>
          </a:p>
          <a:p>
            <a:pPr lvl="1"/>
            <a:r>
              <a:rPr lang="zh-CN" altLang="en-US" dirty="0" smtClean="0"/>
              <a:t>使用线程挂起代替</a:t>
            </a:r>
            <a:r>
              <a:rPr lang="en-US" altLang="zh-CN" dirty="0" smtClean="0"/>
              <a:t>sleep</a:t>
            </a:r>
          </a:p>
          <a:p>
            <a:pPr lvl="2"/>
            <a:endParaRPr lang="en-US" altLang="zh-CN"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Java </a:t>
            </a:r>
            <a:r>
              <a:rPr lang="zh-CN" altLang="en-US" dirty="0" smtClean="0"/>
              <a:t>并发处理</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的锁机制</a:t>
            </a:r>
            <a:endParaRPr lang="zh-CN" altLang="en-US" dirty="0"/>
          </a:p>
        </p:txBody>
      </p:sp>
      <p:sp>
        <p:nvSpPr>
          <p:cNvPr id="4" name="内容占位符 3"/>
          <p:cNvSpPr>
            <a:spLocks noGrp="1"/>
          </p:cNvSpPr>
          <p:nvPr>
            <p:ph idx="1"/>
          </p:nvPr>
        </p:nvSpPr>
        <p:spPr/>
        <p:txBody>
          <a:bodyPr>
            <a:normAutofit fontScale="85000" lnSpcReduction="20000"/>
          </a:bodyPr>
          <a:lstStyle/>
          <a:p>
            <a:r>
              <a:rPr lang="zh-CN" altLang="en-US" dirty="0" smtClean="0"/>
              <a:t>锁的类型</a:t>
            </a:r>
            <a:endParaRPr lang="en-US" altLang="zh-CN" dirty="0" smtClean="0"/>
          </a:p>
          <a:p>
            <a:pPr lvl="1"/>
            <a:r>
              <a:rPr lang="zh-CN" altLang="en-US" dirty="0" smtClean="0"/>
              <a:t>互斥锁 ： </a:t>
            </a:r>
            <a:r>
              <a:rPr lang="en-US" altLang="zh-CN" dirty="0" smtClean="0"/>
              <a:t>synchronized </a:t>
            </a:r>
          </a:p>
          <a:p>
            <a:pPr lvl="1"/>
            <a:r>
              <a:rPr lang="zh-CN" altLang="en-US" dirty="0" smtClean="0"/>
              <a:t>共享锁：读写锁 （</a:t>
            </a:r>
            <a:r>
              <a:rPr lang="en-US" altLang="zh-CN" dirty="0" err="1" smtClean="0"/>
              <a:t>ReentrantLock</a:t>
            </a:r>
            <a:r>
              <a:rPr lang="zh-CN" altLang="en-US" dirty="0" smtClean="0"/>
              <a:t>）</a:t>
            </a:r>
            <a:endParaRPr lang="en-US" altLang="zh-CN" dirty="0" smtClean="0"/>
          </a:p>
          <a:p>
            <a:r>
              <a:rPr lang="zh-CN" altLang="en-US" dirty="0" smtClean="0"/>
              <a:t>锁的范围</a:t>
            </a:r>
            <a:endParaRPr lang="en-US" altLang="zh-CN" dirty="0" smtClean="0"/>
          </a:p>
          <a:p>
            <a:pPr lvl="1"/>
            <a:r>
              <a:rPr lang="zh-CN" altLang="en-US" dirty="0" smtClean="0"/>
              <a:t>类锁</a:t>
            </a:r>
            <a:endParaRPr lang="en-US" altLang="zh-CN" dirty="0" smtClean="0"/>
          </a:p>
          <a:p>
            <a:pPr lvl="2"/>
            <a:r>
              <a:rPr lang="zh-CN" altLang="en-US" dirty="0" smtClean="0"/>
              <a:t>静态方法前使用</a:t>
            </a:r>
            <a:r>
              <a:rPr lang="en-US" altLang="zh-CN" dirty="0" smtClean="0"/>
              <a:t>Synchronized</a:t>
            </a:r>
          </a:p>
          <a:p>
            <a:pPr lvl="1"/>
            <a:r>
              <a:rPr lang="zh-CN" altLang="en-US" dirty="0" smtClean="0"/>
              <a:t>对象锁</a:t>
            </a:r>
            <a:endParaRPr lang="en-US" altLang="zh-CN" dirty="0" smtClean="0"/>
          </a:p>
          <a:p>
            <a:pPr lvl="2"/>
            <a:r>
              <a:rPr lang="zh-CN" altLang="en-US" dirty="0" smtClean="0"/>
              <a:t>对象方法前使用</a:t>
            </a:r>
            <a:r>
              <a:rPr lang="en-US" altLang="zh-CN" dirty="0" smtClean="0"/>
              <a:t>synchronized</a:t>
            </a:r>
          </a:p>
          <a:p>
            <a:pPr lvl="1"/>
            <a:r>
              <a:rPr lang="zh-CN" altLang="en-US" dirty="0" smtClean="0"/>
              <a:t>局部锁（块锁）</a:t>
            </a:r>
            <a:endParaRPr lang="en-US" altLang="zh-CN" dirty="0" smtClean="0"/>
          </a:p>
          <a:p>
            <a:pPr lvl="2"/>
            <a:r>
              <a:rPr lang="zh-CN" altLang="en-US" dirty="0" smtClean="0"/>
              <a:t>在方法内部局部代码块使用特定锁</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的锁机制</a:t>
            </a:r>
            <a:endParaRPr lang="zh-CN" altLang="en-US" dirty="0"/>
          </a:p>
        </p:txBody>
      </p:sp>
      <p:sp>
        <p:nvSpPr>
          <p:cNvPr id="4" name="内容占位符 3"/>
          <p:cNvSpPr>
            <a:spLocks noGrp="1"/>
          </p:cNvSpPr>
          <p:nvPr>
            <p:ph idx="1"/>
          </p:nvPr>
        </p:nvSpPr>
        <p:spPr/>
        <p:txBody>
          <a:bodyPr/>
          <a:lstStyle/>
          <a:p>
            <a:r>
              <a:rPr lang="zh-CN" altLang="en-US" sz="2400" dirty="0" smtClean="0">
                <a:latin typeface="+mn-ea"/>
              </a:rPr>
              <a:t>锁的行为</a:t>
            </a:r>
            <a:endParaRPr lang="en-US" altLang="zh-CN" sz="2400" dirty="0" smtClean="0">
              <a:latin typeface="+mn-ea"/>
            </a:endParaRPr>
          </a:p>
          <a:p>
            <a:pPr lvl="1"/>
            <a:r>
              <a:rPr lang="zh-CN" altLang="en-US" sz="2000" dirty="0" smtClean="0">
                <a:latin typeface="+mn-ea"/>
              </a:rPr>
              <a:t>不可中断阻塞</a:t>
            </a:r>
            <a:endParaRPr lang="en-US" altLang="zh-CN" sz="2000" dirty="0" smtClean="0">
              <a:latin typeface="+mn-ea"/>
            </a:endParaRPr>
          </a:p>
          <a:p>
            <a:pPr lvl="2"/>
            <a:r>
              <a:rPr lang="en-US" altLang="zh-CN" dirty="0" smtClean="0"/>
              <a:t>lock(), synchronized(</a:t>
            </a:r>
            <a:r>
              <a:rPr lang="en-US" altLang="zh-CN" dirty="0" err="1" smtClean="0"/>
              <a:t>lockobject</a:t>
            </a:r>
            <a:r>
              <a:rPr lang="en-US" altLang="zh-CN" dirty="0" smtClean="0"/>
              <a:t>)</a:t>
            </a:r>
          </a:p>
          <a:p>
            <a:pPr lvl="1"/>
            <a:r>
              <a:rPr lang="zh-CN" altLang="en-US" sz="2000" dirty="0" smtClean="0">
                <a:latin typeface="+mn-ea"/>
              </a:rPr>
              <a:t>可中断阻塞</a:t>
            </a:r>
            <a:endParaRPr lang="en-US" altLang="zh-CN" sz="2000" dirty="0" smtClean="0">
              <a:latin typeface="+mn-ea"/>
            </a:endParaRPr>
          </a:p>
          <a:p>
            <a:pPr lvl="2"/>
            <a:r>
              <a:rPr lang="en-US" altLang="zh-CN" dirty="0" err="1" smtClean="0"/>
              <a:t>lockInterruptly</a:t>
            </a:r>
            <a:endParaRPr lang="en-US" altLang="zh-CN" dirty="0" smtClean="0"/>
          </a:p>
          <a:p>
            <a:pPr lvl="1"/>
            <a:r>
              <a:rPr lang="zh-CN" altLang="en-US" sz="2000" dirty="0" smtClean="0">
                <a:latin typeface="+mn-ea"/>
              </a:rPr>
              <a:t>可中断性尝试性锁</a:t>
            </a:r>
            <a:endParaRPr lang="en-US" altLang="zh-CN" sz="2000" dirty="0" smtClean="0">
              <a:latin typeface="+mn-ea"/>
            </a:endParaRPr>
          </a:p>
          <a:p>
            <a:pPr lvl="2"/>
            <a:r>
              <a:rPr lang="en-US" altLang="zh-CN" dirty="0" err="1" smtClean="0"/>
              <a:t>tryLock</a:t>
            </a:r>
            <a:r>
              <a:rPr lang="en-US" altLang="zh-CN" dirty="0" smtClean="0"/>
              <a:t>()</a:t>
            </a:r>
          </a:p>
          <a:p>
            <a:pPr lvl="1"/>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并发相关关键字与方法</a:t>
            </a:r>
            <a:endParaRPr lang="zh-CN" altLang="en-US" dirty="0"/>
          </a:p>
        </p:txBody>
      </p:sp>
      <p:sp>
        <p:nvSpPr>
          <p:cNvPr id="4" name="内容占位符 3"/>
          <p:cNvSpPr>
            <a:spLocks noGrp="1"/>
          </p:cNvSpPr>
          <p:nvPr>
            <p:ph idx="1"/>
          </p:nvPr>
        </p:nvSpPr>
        <p:spPr/>
        <p:txBody>
          <a:bodyPr>
            <a:normAutofit fontScale="92500"/>
          </a:bodyPr>
          <a:lstStyle/>
          <a:p>
            <a:r>
              <a:rPr lang="en-US" altLang="zh-CN" sz="2600" dirty="0" smtClean="0">
                <a:latin typeface="+mn-ea"/>
              </a:rPr>
              <a:t>synchronized</a:t>
            </a:r>
          </a:p>
          <a:p>
            <a:pPr lvl="1"/>
            <a:r>
              <a:rPr lang="zh-CN" altLang="en-US" sz="2200" dirty="0" smtClean="0">
                <a:latin typeface="+mn-ea"/>
              </a:rPr>
              <a:t>同步关键字，用于同步程序块（资源）</a:t>
            </a:r>
            <a:endParaRPr lang="en-US" altLang="zh-CN" sz="2200" dirty="0" smtClean="0">
              <a:latin typeface="+mn-ea"/>
            </a:endParaRPr>
          </a:p>
          <a:p>
            <a:r>
              <a:rPr lang="en-US" altLang="zh-CN" sz="2600" dirty="0" smtClean="0">
                <a:latin typeface="+mn-ea"/>
              </a:rPr>
              <a:t>volatile</a:t>
            </a:r>
          </a:p>
          <a:p>
            <a:pPr lvl="1"/>
            <a:r>
              <a:rPr lang="zh-CN" altLang="en-US" sz="2200" dirty="0" smtClean="0">
                <a:latin typeface="+mn-ea"/>
              </a:rPr>
              <a:t>用于描述变量同步，避免线程栈中对象值与内存值的不同步问题。</a:t>
            </a:r>
            <a:endParaRPr lang="en-US" altLang="zh-CN" sz="2200" dirty="0" smtClean="0">
              <a:latin typeface="+mn-ea"/>
            </a:endParaRPr>
          </a:p>
          <a:p>
            <a:r>
              <a:rPr lang="en-US" altLang="zh-CN" sz="2600" dirty="0" smtClean="0">
                <a:latin typeface="+mn-ea"/>
              </a:rPr>
              <a:t>Object</a:t>
            </a:r>
          </a:p>
          <a:p>
            <a:pPr lvl="1"/>
            <a:r>
              <a:rPr lang="zh-CN" altLang="en-US" sz="2200" dirty="0" smtClean="0">
                <a:latin typeface="+mn-ea"/>
              </a:rPr>
              <a:t>仅有该对象是锁时，才能调用下面方法。</a:t>
            </a:r>
            <a:endParaRPr lang="en-US" altLang="zh-CN" sz="2200" dirty="0" smtClean="0">
              <a:latin typeface="+mn-ea"/>
            </a:endParaRPr>
          </a:p>
          <a:p>
            <a:pPr lvl="1"/>
            <a:r>
              <a:rPr lang="en-US" altLang="zh-CN" sz="2200" dirty="0" smtClean="0">
                <a:latin typeface="+mn-ea"/>
              </a:rPr>
              <a:t>wait()</a:t>
            </a:r>
            <a:r>
              <a:rPr lang="zh-CN" altLang="en-US" sz="2200" dirty="0" smtClean="0">
                <a:latin typeface="+mn-ea"/>
              </a:rPr>
              <a:t>：持有改锁的当前线程挂起，释放锁</a:t>
            </a:r>
            <a:endParaRPr lang="en-US" altLang="zh-CN" sz="2200" dirty="0" smtClean="0">
              <a:latin typeface="+mn-ea"/>
            </a:endParaRPr>
          </a:p>
          <a:p>
            <a:pPr lvl="1"/>
            <a:r>
              <a:rPr lang="en-US" altLang="zh-CN" sz="2200" dirty="0" smtClean="0">
                <a:latin typeface="+mn-ea"/>
              </a:rPr>
              <a:t>notify()/</a:t>
            </a:r>
            <a:r>
              <a:rPr lang="en-US" altLang="zh-CN" sz="2200" dirty="0" err="1" smtClean="0">
                <a:latin typeface="+mn-ea"/>
              </a:rPr>
              <a:t>notifyAll</a:t>
            </a:r>
            <a:r>
              <a:rPr lang="en-US" altLang="zh-CN" sz="2200" dirty="0" smtClean="0">
                <a:latin typeface="+mn-ea"/>
              </a:rPr>
              <a:t>(): </a:t>
            </a:r>
            <a:r>
              <a:rPr lang="zh-CN" altLang="en-US" sz="2200" dirty="0" smtClean="0">
                <a:latin typeface="+mn-ea"/>
              </a:rPr>
              <a:t>唤醒在该锁挂起的其他线程</a:t>
            </a:r>
            <a:endParaRPr lang="en-US" altLang="zh-CN" sz="2200" dirty="0" smtClean="0">
              <a:latin typeface="+mn-ea"/>
            </a:endParaRP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并行框架</a:t>
            </a:r>
            <a:endParaRPr lang="zh-CN" altLang="en-US" dirty="0"/>
          </a:p>
        </p:txBody>
      </p:sp>
      <p:sp>
        <p:nvSpPr>
          <p:cNvPr id="4" name="内容占位符 3"/>
          <p:cNvSpPr>
            <a:spLocks noGrp="1"/>
          </p:cNvSpPr>
          <p:nvPr>
            <p:ph idx="1"/>
          </p:nvPr>
        </p:nvSpPr>
        <p:spPr/>
        <p:txBody>
          <a:bodyPr>
            <a:normAutofit fontScale="92500" lnSpcReduction="20000"/>
          </a:bodyPr>
          <a:lstStyle/>
          <a:p>
            <a:r>
              <a:rPr lang="en-US" altLang="zh-CN" dirty="0" smtClean="0"/>
              <a:t>Lock</a:t>
            </a:r>
          </a:p>
          <a:p>
            <a:pPr lvl="1"/>
            <a:r>
              <a:rPr lang="en-US" altLang="zh-CN" dirty="0" smtClean="0"/>
              <a:t>lock() //</a:t>
            </a:r>
            <a:r>
              <a:rPr lang="zh-CN" altLang="en-US" dirty="0" smtClean="0"/>
              <a:t>不可中断锁，相当于</a:t>
            </a:r>
            <a:r>
              <a:rPr lang="en-US" altLang="zh-CN" dirty="0" smtClean="0"/>
              <a:t>synchronized(xx) </a:t>
            </a:r>
            <a:r>
              <a:rPr lang="zh-CN" altLang="en-US" dirty="0" smtClean="0"/>
              <a:t>开始</a:t>
            </a:r>
            <a:endParaRPr lang="en-US" altLang="zh-CN" dirty="0" smtClean="0"/>
          </a:p>
          <a:p>
            <a:pPr lvl="1"/>
            <a:r>
              <a:rPr lang="en-US" altLang="zh-CN" dirty="0" err="1" smtClean="0"/>
              <a:t>lockInterruptly</a:t>
            </a:r>
            <a:r>
              <a:rPr lang="en-US" altLang="zh-CN" dirty="0" smtClean="0"/>
              <a:t>() //</a:t>
            </a:r>
            <a:r>
              <a:rPr lang="zh-CN" altLang="en-US" dirty="0" smtClean="0"/>
              <a:t>可中断锁</a:t>
            </a:r>
            <a:endParaRPr lang="en-US" altLang="zh-CN" dirty="0" smtClean="0"/>
          </a:p>
          <a:p>
            <a:pPr lvl="1"/>
            <a:r>
              <a:rPr lang="en-US" altLang="zh-CN" dirty="0" err="1" smtClean="0"/>
              <a:t>trylock</a:t>
            </a:r>
            <a:r>
              <a:rPr lang="en-US" altLang="zh-CN" dirty="0" smtClean="0"/>
              <a:t>() //</a:t>
            </a:r>
            <a:r>
              <a:rPr lang="zh-CN" altLang="en-US" dirty="0" smtClean="0"/>
              <a:t>尝试锁</a:t>
            </a:r>
            <a:endParaRPr lang="en-US" altLang="zh-CN" dirty="0" smtClean="0"/>
          </a:p>
          <a:p>
            <a:pPr lvl="1"/>
            <a:r>
              <a:rPr lang="en-US" altLang="zh-CN" dirty="0" smtClean="0"/>
              <a:t>unlock() //</a:t>
            </a:r>
            <a:r>
              <a:rPr lang="zh-CN" altLang="en-US" dirty="0" smtClean="0"/>
              <a:t>释放锁，相当于</a:t>
            </a:r>
            <a:r>
              <a:rPr lang="en-US" altLang="zh-CN" dirty="0" smtClean="0"/>
              <a:t>synchronized(xx) </a:t>
            </a:r>
            <a:r>
              <a:rPr lang="zh-CN" altLang="en-US" dirty="0" smtClean="0"/>
              <a:t>结束</a:t>
            </a:r>
            <a:endParaRPr lang="en-US" altLang="zh-CN" dirty="0" smtClean="0"/>
          </a:p>
          <a:p>
            <a:r>
              <a:rPr lang="en-US" altLang="zh-CN" dirty="0" err="1" smtClean="0"/>
              <a:t>ReadWriteLock</a:t>
            </a:r>
            <a:endParaRPr lang="en-US" altLang="zh-CN" dirty="0" smtClean="0"/>
          </a:p>
          <a:p>
            <a:pPr lvl="1"/>
            <a:r>
              <a:rPr lang="zh-CN" altLang="en-US" dirty="0" smtClean="0"/>
              <a:t>包括读锁</a:t>
            </a:r>
            <a:r>
              <a:rPr lang="en-US" altLang="zh-CN" dirty="0" err="1" smtClean="0"/>
              <a:t>readLock</a:t>
            </a:r>
            <a:r>
              <a:rPr lang="en-US" altLang="zh-CN" dirty="0" smtClean="0"/>
              <a:t>()</a:t>
            </a:r>
            <a:r>
              <a:rPr lang="zh-CN" altLang="en-US" dirty="0" smtClean="0"/>
              <a:t>和写锁</a:t>
            </a:r>
            <a:r>
              <a:rPr lang="en-US" altLang="zh-CN" dirty="0" err="1" smtClean="0"/>
              <a:t>writeLock</a:t>
            </a:r>
            <a:r>
              <a:rPr lang="en-US" altLang="zh-CN" dirty="0" smtClean="0"/>
              <a:t>()</a:t>
            </a:r>
            <a:r>
              <a:rPr lang="zh-CN" altLang="en-US" dirty="0" smtClean="0"/>
              <a:t>两个部分</a:t>
            </a:r>
            <a:endParaRPr lang="en-US" altLang="zh-CN" dirty="0" smtClean="0"/>
          </a:p>
          <a:p>
            <a:pPr lvl="1"/>
            <a:r>
              <a:rPr lang="zh-CN" altLang="en-US" dirty="0" smtClean="0"/>
              <a:t>读锁是共享锁</a:t>
            </a:r>
            <a:endParaRPr lang="en-US" altLang="zh-CN" dirty="0" smtClean="0"/>
          </a:p>
          <a:p>
            <a:pPr lvl="1"/>
            <a:r>
              <a:rPr lang="zh-CN" altLang="en-US" dirty="0" smtClean="0"/>
              <a:t>写锁是互斥锁，读锁与写锁，写锁与写锁之间互斥</a:t>
            </a:r>
            <a:endParaRPr lang="en-US" altLang="zh-CN"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 </a:t>
            </a:r>
            <a:r>
              <a:rPr lang="zh-CN" altLang="en-US" dirty="0" smtClean="0"/>
              <a:t>并行框架</a:t>
            </a:r>
            <a:endParaRPr lang="zh-CN" altLang="en-US" dirty="0"/>
          </a:p>
        </p:txBody>
      </p:sp>
      <p:sp>
        <p:nvSpPr>
          <p:cNvPr id="4" name="内容占位符 3"/>
          <p:cNvSpPr>
            <a:spLocks noGrp="1"/>
          </p:cNvSpPr>
          <p:nvPr>
            <p:ph idx="1"/>
          </p:nvPr>
        </p:nvSpPr>
        <p:spPr>
          <a:xfrm>
            <a:off x="457200" y="1340768"/>
            <a:ext cx="8229600" cy="5184576"/>
          </a:xfrm>
        </p:spPr>
        <p:txBody>
          <a:bodyPr>
            <a:normAutofit fontScale="92500" lnSpcReduction="20000"/>
          </a:bodyPr>
          <a:lstStyle/>
          <a:p>
            <a:r>
              <a:rPr lang="en-US" altLang="zh-CN" sz="2000" dirty="0" smtClean="0">
                <a:latin typeface="+mn-ea"/>
              </a:rPr>
              <a:t>Fork-Join</a:t>
            </a:r>
          </a:p>
          <a:p>
            <a:pPr lvl="1"/>
            <a:r>
              <a:rPr lang="zh-CN" altLang="en-US" sz="1700" dirty="0" smtClean="0">
                <a:latin typeface="+mn-ea"/>
              </a:rPr>
              <a:t>同并行编程的分治与归并算法原理类似</a:t>
            </a:r>
            <a:endParaRPr lang="en-US" altLang="zh-CN" sz="1700" dirty="0" smtClean="0">
              <a:latin typeface="+mn-ea"/>
            </a:endParaRPr>
          </a:p>
          <a:p>
            <a:pPr lvl="1"/>
            <a:r>
              <a:rPr lang="zh-CN" altLang="en-US" sz="1700" dirty="0" smtClean="0">
                <a:latin typeface="+mn-ea"/>
              </a:rPr>
              <a:t>主要步骤</a:t>
            </a:r>
            <a:endParaRPr lang="en-US" altLang="zh-CN" sz="1700" dirty="0" smtClean="0">
              <a:latin typeface="+mn-ea"/>
            </a:endParaRPr>
          </a:p>
          <a:p>
            <a:pPr lvl="2"/>
            <a:r>
              <a:rPr lang="zh-CN" altLang="en-US" sz="1500" dirty="0" smtClean="0">
                <a:latin typeface="+mn-ea"/>
              </a:rPr>
              <a:t>在</a:t>
            </a:r>
            <a:r>
              <a:rPr lang="en-US" altLang="zh-CN" sz="1500" dirty="0" err="1" smtClean="0">
                <a:latin typeface="+mn-ea"/>
              </a:rPr>
              <a:t>RecursiveAction</a:t>
            </a:r>
            <a:r>
              <a:rPr lang="en-US" altLang="zh-CN" sz="1500" dirty="0" smtClean="0">
                <a:latin typeface="+mn-ea"/>
              </a:rPr>
              <a:t>/</a:t>
            </a:r>
            <a:r>
              <a:rPr lang="en-US" altLang="zh-CN" sz="1500" dirty="0" err="1" smtClean="0">
                <a:latin typeface="+mn-ea"/>
              </a:rPr>
              <a:t>RecursiveTask</a:t>
            </a:r>
            <a:r>
              <a:rPr lang="zh-CN" altLang="en-US" sz="1500" dirty="0" smtClean="0">
                <a:latin typeface="+mn-ea"/>
              </a:rPr>
              <a:t>中实现最小计算逻辑</a:t>
            </a:r>
            <a:endParaRPr lang="en-US" altLang="zh-CN" sz="1500" dirty="0" smtClean="0">
              <a:latin typeface="+mn-ea"/>
            </a:endParaRPr>
          </a:p>
          <a:p>
            <a:pPr lvl="2"/>
            <a:r>
              <a:rPr lang="zh-CN" altLang="en-US" sz="1500" dirty="0" smtClean="0"/>
              <a:t>实现类中实现原子任务的分解与归并</a:t>
            </a:r>
            <a:endParaRPr lang="en-US" altLang="zh-CN" sz="1500" dirty="0" smtClean="0"/>
          </a:p>
          <a:p>
            <a:r>
              <a:rPr lang="en-US" altLang="zh-CN" sz="2000" dirty="0" err="1" smtClean="0">
                <a:latin typeface="+mn-ea"/>
              </a:rPr>
              <a:t>AtomicXXX</a:t>
            </a:r>
            <a:r>
              <a:rPr lang="en-US" altLang="zh-CN" sz="2000" dirty="0" smtClean="0">
                <a:latin typeface="+mn-ea"/>
              </a:rPr>
              <a:t> </a:t>
            </a:r>
          </a:p>
          <a:p>
            <a:pPr lvl="1"/>
            <a:r>
              <a:rPr lang="zh-CN" altLang="en-US" sz="1700" dirty="0" smtClean="0">
                <a:latin typeface="+mn-ea"/>
              </a:rPr>
              <a:t>基于</a:t>
            </a:r>
            <a:r>
              <a:rPr lang="en-US" altLang="zh-CN" sz="1700" dirty="0" smtClean="0">
                <a:latin typeface="+mn-ea"/>
              </a:rPr>
              <a:t>CAS</a:t>
            </a:r>
            <a:r>
              <a:rPr lang="zh-CN" altLang="en-US" sz="1700" dirty="0" smtClean="0">
                <a:latin typeface="+mn-ea"/>
              </a:rPr>
              <a:t>的基本数据类型原子性操作。</a:t>
            </a:r>
            <a:endParaRPr lang="en-US" altLang="zh-CN" sz="1700" dirty="0" smtClean="0">
              <a:latin typeface="+mn-ea"/>
            </a:endParaRPr>
          </a:p>
          <a:p>
            <a:pPr lvl="1"/>
            <a:r>
              <a:rPr lang="zh-CN" altLang="en-US" sz="1700" dirty="0" smtClean="0">
                <a:latin typeface="+mn-ea"/>
              </a:rPr>
              <a:t>比如</a:t>
            </a:r>
            <a:r>
              <a:rPr lang="en-US" altLang="zh-CN" sz="1700" dirty="0" err="1" smtClean="0">
                <a:latin typeface="+mn-ea"/>
              </a:rPr>
              <a:t>AtomicInteger</a:t>
            </a:r>
            <a:r>
              <a:rPr lang="zh-CN" altLang="en-US" sz="1700" dirty="0" smtClean="0">
                <a:latin typeface="+mn-ea"/>
              </a:rPr>
              <a:t>就可以用于计数控制，</a:t>
            </a:r>
            <a:endParaRPr lang="en-US" altLang="zh-CN" sz="1700" dirty="0" smtClean="0">
              <a:latin typeface="+mn-ea"/>
            </a:endParaRPr>
          </a:p>
          <a:p>
            <a:pPr lvl="1"/>
            <a:r>
              <a:rPr lang="zh-CN" altLang="en-US" sz="1700" dirty="0" smtClean="0">
                <a:latin typeface="+mn-ea"/>
              </a:rPr>
              <a:t>比如</a:t>
            </a:r>
            <a:r>
              <a:rPr lang="en-US" altLang="zh-CN" sz="1700" dirty="0" err="1" smtClean="0">
                <a:latin typeface="+mn-ea"/>
              </a:rPr>
              <a:t>AtomicReference</a:t>
            </a:r>
            <a:r>
              <a:rPr lang="zh-CN" altLang="en-US" sz="1700" dirty="0" smtClean="0">
                <a:latin typeface="+mn-ea"/>
              </a:rPr>
              <a:t>常用于初始化控制</a:t>
            </a:r>
            <a:endParaRPr lang="en-US" altLang="zh-CN" sz="1700" dirty="0" smtClean="0">
              <a:latin typeface="+mn-ea"/>
            </a:endParaRPr>
          </a:p>
          <a:p>
            <a:pPr lvl="1"/>
            <a:r>
              <a:rPr lang="zh-CN" altLang="en-US" sz="1700" dirty="0" smtClean="0">
                <a:latin typeface="+mn-ea"/>
              </a:rPr>
              <a:t>比如</a:t>
            </a:r>
            <a:r>
              <a:rPr lang="en-US" altLang="zh-CN" sz="1700" dirty="0" err="1" smtClean="0">
                <a:latin typeface="+mn-ea"/>
              </a:rPr>
              <a:t>AtomicBoolean</a:t>
            </a:r>
            <a:r>
              <a:rPr lang="zh-CN" altLang="en-US" sz="1700" dirty="0" smtClean="0">
                <a:latin typeface="+mn-ea"/>
              </a:rPr>
              <a:t>用于状态控制</a:t>
            </a:r>
            <a:endParaRPr lang="en-US" altLang="zh-CN" sz="1600" dirty="0" smtClean="0">
              <a:latin typeface="+mn-ea"/>
            </a:endParaRPr>
          </a:p>
          <a:p>
            <a:r>
              <a:rPr lang="en-US" altLang="zh-CN" sz="2000" dirty="0" err="1" smtClean="0">
                <a:latin typeface="+mn-ea"/>
              </a:rPr>
              <a:t>AtomicMarkableReference</a:t>
            </a:r>
            <a:r>
              <a:rPr lang="en-US" altLang="zh-CN" sz="2000" dirty="0" smtClean="0">
                <a:latin typeface="+mn-ea"/>
              </a:rPr>
              <a:t>/</a:t>
            </a:r>
            <a:r>
              <a:rPr lang="en-US" altLang="zh-CN" sz="2000" dirty="0" err="1" smtClean="0">
                <a:latin typeface="+mn-ea"/>
              </a:rPr>
              <a:t>AtomicStampedReference</a:t>
            </a:r>
            <a:endParaRPr lang="en-US" altLang="zh-CN" sz="2000" dirty="0" smtClean="0">
              <a:latin typeface="+mn-ea"/>
            </a:endParaRPr>
          </a:p>
          <a:p>
            <a:pPr lvl="1"/>
            <a:r>
              <a:rPr lang="zh-CN" altLang="en-US" sz="1700" dirty="0" smtClean="0">
                <a:latin typeface="+mn-ea"/>
              </a:rPr>
              <a:t>用于基于</a:t>
            </a:r>
            <a:r>
              <a:rPr lang="en-US" altLang="zh-CN" sz="1700" dirty="0" smtClean="0">
                <a:latin typeface="+mn-ea"/>
              </a:rPr>
              <a:t>Object</a:t>
            </a:r>
            <a:r>
              <a:rPr lang="zh-CN" altLang="en-US" sz="1700" dirty="0" smtClean="0">
                <a:latin typeface="+mn-ea"/>
              </a:rPr>
              <a:t>的状态值（</a:t>
            </a:r>
            <a:r>
              <a:rPr lang="en-US" altLang="zh-CN" sz="1700" dirty="0" smtClean="0">
                <a:latin typeface="+mn-ea"/>
              </a:rPr>
              <a:t>Boolean, Integer</a:t>
            </a:r>
            <a:r>
              <a:rPr lang="zh-CN" altLang="en-US" sz="1700" dirty="0" smtClean="0">
                <a:latin typeface="+mn-ea"/>
              </a:rPr>
              <a:t>）进行更新</a:t>
            </a:r>
            <a:endParaRPr lang="en-US" altLang="zh-CN" sz="1700" dirty="0" smtClean="0">
              <a:latin typeface="+mn-ea"/>
            </a:endParaRPr>
          </a:p>
          <a:p>
            <a:pPr lvl="1"/>
            <a:r>
              <a:rPr lang="zh-CN" altLang="en-US" sz="1700" dirty="0" smtClean="0">
                <a:latin typeface="+mn-ea"/>
              </a:rPr>
              <a:t>可以用于缓存的状态实现，以及内存数据的版本戳、乐观锁</a:t>
            </a:r>
            <a:endParaRPr lang="en-US" altLang="zh-CN" sz="1700" dirty="0" smtClean="0">
              <a:latin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并发编程下的常见问题</a:t>
            </a:r>
            <a:endParaRPr lang="zh-CN" altLang="en-US" dirty="0"/>
          </a:p>
        </p:txBody>
      </p:sp>
      <p:sp>
        <p:nvSpPr>
          <p:cNvPr id="4" name="内容占位符 3"/>
          <p:cNvSpPr>
            <a:spLocks noGrp="1"/>
          </p:cNvSpPr>
          <p:nvPr>
            <p:ph idx="1"/>
          </p:nvPr>
        </p:nvSpPr>
        <p:spPr/>
        <p:txBody>
          <a:bodyPr>
            <a:normAutofit fontScale="85000" lnSpcReduction="10000"/>
          </a:bodyPr>
          <a:lstStyle/>
          <a:p>
            <a:r>
              <a:rPr lang="zh-CN" altLang="en-US" dirty="0" smtClean="0"/>
              <a:t>基本不做任何同步控制</a:t>
            </a:r>
            <a:endParaRPr lang="en-US" altLang="zh-CN" dirty="0" smtClean="0"/>
          </a:p>
          <a:p>
            <a:r>
              <a:rPr lang="zh-CN" altLang="en-US" dirty="0" smtClean="0"/>
              <a:t>滥用</a:t>
            </a:r>
            <a:r>
              <a:rPr lang="en-US" altLang="zh-CN" dirty="0" smtClean="0"/>
              <a:t>synchronized</a:t>
            </a:r>
          </a:p>
          <a:p>
            <a:pPr lvl="1"/>
            <a:r>
              <a:rPr lang="zh-CN" altLang="en-US" dirty="0" smtClean="0"/>
              <a:t>盲目放大同步控制范围</a:t>
            </a:r>
            <a:endParaRPr lang="en-US" altLang="zh-CN" dirty="0" smtClean="0"/>
          </a:p>
          <a:p>
            <a:pPr lvl="1"/>
            <a:r>
              <a:rPr lang="zh-CN" altLang="en-US" dirty="0" smtClean="0"/>
              <a:t>对线程安全的部分依旧使用同步控制</a:t>
            </a:r>
            <a:endParaRPr lang="en-US" altLang="zh-CN" dirty="0" smtClean="0"/>
          </a:p>
          <a:p>
            <a:r>
              <a:rPr lang="zh-CN" altLang="en-US" dirty="0" smtClean="0"/>
              <a:t>不清晰甚至错误的锁机制</a:t>
            </a:r>
            <a:endParaRPr lang="en-US" altLang="zh-CN" dirty="0" smtClean="0"/>
          </a:p>
          <a:p>
            <a:pPr lvl="1"/>
            <a:r>
              <a:rPr lang="zh-CN" altLang="en-US" dirty="0" smtClean="0"/>
              <a:t>导致出现死锁情况</a:t>
            </a:r>
            <a:endParaRPr lang="en-US" altLang="zh-CN" dirty="0" smtClean="0"/>
          </a:p>
          <a:p>
            <a:r>
              <a:rPr lang="zh-CN" altLang="en-US" dirty="0" smtClean="0"/>
              <a:t>滥用同步集合类</a:t>
            </a:r>
            <a:endParaRPr lang="en-US" altLang="zh-CN" dirty="0" smtClean="0"/>
          </a:p>
          <a:p>
            <a:pPr lvl="1"/>
            <a:r>
              <a:rPr lang="zh-CN" altLang="en-US" dirty="0" smtClean="0"/>
              <a:t>以为使用了同步集合类比如</a:t>
            </a:r>
            <a:r>
              <a:rPr lang="en-US" altLang="zh-CN" dirty="0" err="1" smtClean="0"/>
              <a:t>ConcurrentHashMap</a:t>
            </a:r>
            <a:r>
              <a:rPr lang="zh-CN" altLang="en-US" dirty="0" smtClean="0"/>
              <a:t>就没有同步问题</a:t>
            </a:r>
            <a:endParaRPr lang="en-US" altLang="zh-CN" dirty="0" smtClean="0"/>
          </a:p>
          <a:p>
            <a:pPr lvl="1"/>
            <a:endParaRPr lang="en-US" altLang="zh-CN"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如何进行优雅的并发编程</a:t>
            </a:r>
            <a:endParaRPr lang="zh-CN" altLang="en-US" dirty="0"/>
          </a:p>
        </p:txBody>
      </p:sp>
      <p:sp>
        <p:nvSpPr>
          <p:cNvPr id="4" name="内容占位符 3"/>
          <p:cNvSpPr>
            <a:spLocks noGrp="1"/>
          </p:cNvSpPr>
          <p:nvPr>
            <p:ph idx="1"/>
          </p:nvPr>
        </p:nvSpPr>
        <p:spPr>
          <a:xfrm>
            <a:off x="457200" y="1268760"/>
            <a:ext cx="8229600" cy="5040560"/>
          </a:xfrm>
        </p:spPr>
        <p:txBody>
          <a:bodyPr>
            <a:normAutofit fontScale="77500" lnSpcReduction="20000"/>
          </a:bodyPr>
          <a:lstStyle/>
          <a:p>
            <a:r>
              <a:rPr lang="zh-CN" altLang="en-US" dirty="0" smtClean="0"/>
              <a:t>尽量减少对全局变量的改变</a:t>
            </a:r>
            <a:endParaRPr lang="en-US" altLang="zh-CN" dirty="0" smtClean="0"/>
          </a:p>
          <a:p>
            <a:pPr lvl="1"/>
            <a:r>
              <a:rPr lang="zh-CN" altLang="en-US" dirty="0" smtClean="0"/>
              <a:t>保证方法本身就具备线程安全</a:t>
            </a:r>
            <a:endParaRPr lang="en-US" altLang="zh-CN" dirty="0" smtClean="0"/>
          </a:p>
          <a:p>
            <a:r>
              <a:rPr lang="zh-CN" altLang="en-US" dirty="0" smtClean="0"/>
              <a:t>尽量不暴露内部状态，减少同步问题发生可能性</a:t>
            </a:r>
            <a:endParaRPr lang="en-US" altLang="zh-CN" dirty="0" smtClean="0"/>
          </a:p>
          <a:p>
            <a:pPr lvl="1"/>
            <a:r>
              <a:rPr lang="zh-CN" altLang="en-US" dirty="0" smtClean="0"/>
              <a:t>考虑</a:t>
            </a:r>
            <a:r>
              <a:rPr lang="en-US" altLang="zh-CN" dirty="0" smtClean="0"/>
              <a:t>Immutable</a:t>
            </a:r>
            <a:r>
              <a:rPr lang="zh-CN" altLang="en-US" dirty="0" smtClean="0"/>
              <a:t>应用（比如</a:t>
            </a:r>
            <a:r>
              <a:rPr lang="en-US" altLang="zh-CN" dirty="0" err="1" smtClean="0"/>
              <a:t>CopyOnWrite</a:t>
            </a:r>
            <a:r>
              <a:rPr lang="zh-CN" altLang="en-US" dirty="0" smtClean="0"/>
              <a:t>模式）</a:t>
            </a:r>
            <a:endParaRPr lang="en-US" altLang="zh-CN" dirty="0" smtClean="0"/>
          </a:p>
          <a:p>
            <a:r>
              <a:rPr lang="zh-CN" altLang="en-US" dirty="0" smtClean="0"/>
              <a:t>使用同步块而不是同步方法</a:t>
            </a:r>
            <a:endParaRPr lang="en-US" altLang="zh-CN" dirty="0" smtClean="0"/>
          </a:p>
          <a:p>
            <a:pPr lvl="1"/>
            <a:r>
              <a:rPr lang="zh-CN" altLang="en-US" dirty="0" smtClean="0"/>
              <a:t>减少同步范围，提高效率</a:t>
            </a:r>
            <a:endParaRPr lang="en-US" altLang="zh-CN" dirty="0" smtClean="0"/>
          </a:p>
          <a:p>
            <a:r>
              <a:rPr lang="zh-CN" altLang="en-US" dirty="0" smtClean="0"/>
              <a:t>合理使用同步</a:t>
            </a:r>
            <a:endParaRPr lang="en-US" altLang="zh-CN" dirty="0" smtClean="0"/>
          </a:p>
          <a:p>
            <a:pPr lvl="1"/>
            <a:r>
              <a:rPr lang="zh-CN" altLang="en-US" dirty="0" smtClean="0"/>
              <a:t>识别是否具有线程冲突，避免不合理同步控制</a:t>
            </a:r>
            <a:endParaRPr lang="en-US" altLang="zh-CN" dirty="0" smtClean="0"/>
          </a:p>
          <a:p>
            <a:r>
              <a:rPr lang="zh-CN" altLang="en-US" dirty="0" smtClean="0"/>
              <a:t>使用原子操作（比如</a:t>
            </a:r>
            <a:r>
              <a:rPr lang="en-US" altLang="zh-CN" dirty="0" smtClean="0"/>
              <a:t>CAS</a:t>
            </a:r>
            <a:r>
              <a:rPr lang="zh-CN" altLang="en-US" dirty="0" smtClean="0"/>
              <a:t>）代替传统变量</a:t>
            </a:r>
            <a:endParaRPr lang="en-US" altLang="zh-CN" dirty="0" smtClean="0"/>
          </a:p>
          <a:p>
            <a:r>
              <a:rPr lang="zh-CN" altLang="en-US" dirty="0" smtClean="0"/>
              <a:t>使用信号量来控制线程挂起和唤醒而不是固定的</a:t>
            </a:r>
            <a:r>
              <a:rPr lang="en-US" altLang="zh-CN" dirty="0" smtClean="0"/>
              <a:t>sleep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多线程与并发的一些基本知识</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多线程编程应用模式</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Immutable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不改变内部状态，确保对象本身没有线程安全问题</a:t>
            </a:r>
            <a:endParaRPr lang="en-US" altLang="zh-CN" dirty="0" smtClean="0"/>
          </a:p>
          <a:p>
            <a:pPr lvl="1"/>
            <a:r>
              <a:rPr lang="zh-CN" altLang="en-US" dirty="0" smtClean="0"/>
              <a:t>特殊形式：没有全局属性</a:t>
            </a:r>
            <a:endParaRPr lang="en-US" altLang="zh-CN" dirty="0" smtClean="0"/>
          </a:p>
          <a:p>
            <a:pPr lvl="1"/>
            <a:r>
              <a:rPr lang="zh-CN" altLang="en-US" dirty="0" smtClean="0"/>
              <a:t>全局属性不能被外部改变</a:t>
            </a:r>
            <a:endParaRPr lang="en-US" altLang="zh-CN" dirty="0" smtClean="0"/>
          </a:p>
          <a:p>
            <a:pPr lvl="2"/>
            <a:r>
              <a:rPr lang="zh-CN" altLang="en-US" dirty="0" smtClean="0"/>
              <a:t>初始化就固定</a:t>
            </a:r>
            <a:endParaRPr lang="en-US" altLang="zh-CN" dirty="0" smtClean="0"/>
          </a:p>
          <a:p>
            <a:pPr lvl="2"/>
            <a:r>
              <a:rPr lang="zh-CN" altLang="en-US" dirty="0" smtClean="0"/>
              <a:t>只暴露属性读的方法</a:t>
            </a:r>
            <a:endParaRPr lang="en-US" altLang="zh-CN" dirty="0" smtClean="0"/>
          </a:p>
          <a:p>
            <a:pPr lvl="1"/>
            <a:r>
              <a:rPr lang="zh-CN" altLang="en-US" dirty="0" smtClean="0"/>
              <a:t>采用保护的方式避免外部修改问题</a:t>
            </a:r>
            <a:endParaRPr lang="en-US" altLang="zh-CN" dirty="0" smtClean="0"/>
          </a:p>
          <a:p>
            <a:pPr lvl="2"/>
            <a:r>
              <a:rPr lang="zh-CN" altLang="en-US" dirty="0" smtClean="0"/>
              <a:t>比如</a:t>
            </a:r>
            <a:r>
              <a:rPr lang="en-US" altLang="zh-CN" dirty="0" err="1" smtClean="0"/>
              <a:t>CopyOnWrite</a:t>
            </a:r>
            <a:r>
              <a:rPr lang="zh-CN" altLang="en-US" dirty="0" smtClean="0"/>
              <a:t>方式</a:t>
            </a:r>
            <a:endParaRPr lang="en-US" altLang="zh-CN" dirty="0" smtClean="0"/>
          </a:p>
          <a:p>
            <a:pPr lvl="3"/>
            <a:r>
              <a:rPr lang="zh-CN" altLang="en-US" dirty="0" smtClean="0"/>
              <a:t>将原有值复制一份，在复制后的数据基础上进行修改</a:t>
            </a:r>
            <a:endParaRPr lang="en-US" altLang="zh-CN" dirty="0" smtClean="0"/>
          </a:p>
          <a:p>
            <a:pPr lvl="3"/>
            <a:r>
              <a:rPr lang="zh-CN" altLang="en-US" dirty="0" smtClean="0"/>
              <a:t>将原指向原有值的引用指向复制的值。</a:t>
            </a:r>
            <a:endParaRPr lang="en-US" altLang="zh-CN" dirty="0" smtClean="0"/>
          </a:p>
          <a:p>
            <a:pPr lvl="3"/>
            <a:r>
              <a:rPr lang="zh-CN" altLang="en-US" dirty="0" smtClean="0"/>
              <a:t>确保上述操作写锁同步</a:t>
            </a:r>
            <a:endParaRPr lang="en-US" altLang="zh-CN" dirty="0" smtClean="0"/>
          </a:p>
          <a:p>
            <a:pPr lvl="2"/>
            <a:r>
              <a:rPr lang="zh-CN" altLang="en-US" dirty="0" smtClean="0"/>
              <a:t>对属性的修改进行同步控制</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读写锁应用</a:t>
            </a:r>
            <a:endParaRPr lang="zh-CN" altLang="en-US" dirty="0"/>
          </a:p>
        </p:txBody>
      </p:sp>
      <p:sp>
        <p:nvSpPr>
          <p:cNvPr id="3" name="内容占位符 2"/>
          <p:cNvSpPr>
            <a:spLocks noGrp="1"/>
          </p:cNvSpPr>
          <p:nvPr>
            <p:ph idx="1"/>
          </p:nvPr>
        </p:nvSpPr>
        <p:spPr/>
        <p:txBody>
          <a:bodyPr/>
          <a:lstStyle/>
          <a:p>
            <a:r>
              <a:rPr lang="zh-CN" altLang="en-US" dirty="0" smtClean="0"/>
              <a:t>利用共享锁，最大化并发效率</a:t>
            </a:r>
            <a:endParaRPr lang="en-US" altLang="zh-CN" dirty="0" smtClean="0"/>
          </a:p>
          <a:p>
            <a:pPr lvl="1"/>
            <a:r>
              <a:rPr lang="zh-CN" altLang="en-US" dirty="0" smtClean="0"/>
              <a:t>简单说就是允许并发读、单线程写</a:t>
            </a:r>
            <a:endParaRPr lang="en-US" altLang="zh-CN" dirty="0" smtClean="0"/>
          </a:p>
          <a:p>
            <a:pPr lvl="2"/>
            <a:r>
              <a:rPr lang="zh-CN" altLang="en-US" dirty="0" smtClean="0"/>
              <a:t>读锁是可重入，也就是允许并发访问</a:t>
            </a:r>
            <a:endParaRPr lang="en-US" altLang="zh-CN" dirty="0" smtClean="0"/>
          </a:p>
          <a:p>
            <a:pPr lvl="2"/>
            <a:r>
              <a:rPr lang="zh-CN" altLang="en-US" dirty="0" smtClean="0"/>
              <a:t>写锁是互斥，包括写锁之间以及写锁和读锁之间</a:t>
            </a:r>
            <a:endParaRPr lang="en-US" altLang="zh-CN" dirty="0" smtClean="0"/>
          </a:p>
          <a:p>
            <a:pPr lvl="1"/>
            <a:r>
              <a:rPr lang="zh-CN" altLang="en-US" dirty="0" smtClean="0"/>
              <a:t>读写锁在</a:t>
            </a:r>
            <a:r>
              <a:rPr lang="en-US" altLang="zh-CN" dirty="0" smtClean="0"/>
              <a:t>Java</a:t>
            </a:r>
            <a:r>
              <a:rPr lang="zh-CN" altLang="en-US" dirty="0" smtClean="0"/>
              <a:t>的标准库中已经实现</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生产者</a:t>
            </a:r>
            <a:r>
              <a:rPr lang="en-US" altLang="zh-CN" dirty="0" smtClean="0"/>
              <a:t>-</a:t>
            </a:r>
            <a:r>
              <a:rPr lang="zh-CN" altLang="en-US" dirty="0" smtClean="0"/>
              <a:t>消费者</a:t>
            </a:r>
            <a:endParaRPr lang="zh-CN" altLang="en-US" dirty="0"/>
          </a:p>
        </p:txBody>
      </p:sp>
      <p:sp>
        <p:nvSpPr>
          <p:cNvPr id="3" name="内容占位符 2"/>
          <p:cNvSpPr>
            <a:spLocks noGrp="1"/>
          </p:cNvSpPr>
          <p:nvPr>
            <p:ph idx="1"/>
          </p:nvPr>
        </p:nvSpPr>
        <p:spPr>
          <a:xfrm>
            <a:off x="457200" y="1268760"/>
            <a:ext cx="8229600" cy="5184576"/>
          </a:xfrm>
        </p:spPr>
        <p:txBody>
          <a:bodyPr>
            <a:normAutofit fontScale="70000" lnSpcReduction="20000"/>
          </a:bodyPr>
          <a:lstStyle/>
          <a:p>
            <a:r>
              <a:rPr lang="zh-CN" altLang="en-US" dirty="0" smtClean="0"/>
              <a:t>将逻辑（任务）的产生与处理分离</a:t>
            </a:r>
            <a:endParaRPr lang="en-US" altLang="zh-CN" dirty="0" smtClean="0"/>
          </a:p>
          <a:p>
            <a:pPr lvl="1"/>
            <a:r>
              <a:rPr lang="zh-CN" altLang="en-US" sz="2900" dirty="0" smtClean="0">
                <a:latin typeface="+mn-ea"/>
              </a:rPr>
              <a:t>任务生产由生产线程完成，任务处理由消费线程完成</a:t>
            </a:r>
            <a:endParaRPr lang="en-US" altLang="zh-CN" sz="2900" dirty="0" smtClean="0">
              <a:latin typeface="+mn-ea"/>
            </a:endParaRPr>
          </a:p>
          <a:p>
            <a:pPr lvl="2"/>
            <a:r>
              <a:rPr lang="zh-CN" altLang="en-US" dirty="0" smtClean="0"/>
              <a:t>在实际实现中，生产线程往往是透明的。</a:t>
            </a:r>
            <a:endParaRPr lang="en-US" altLang="zh-CN" dirty="0" smtClean="0"/>
          </a:p>
          <a:p>
            <a:pPr lvl="1"/>
            <a:r>
              <a:rPr lang="zh-CN" altLang="en-US" sz="2900" dirty="0" smtClean="0">
                <a:latin typeface="+mn-ea"/>
              </a:rPr>
              <a:t>生产消费的核心逻辑其实就是将处理异步化</a:t>
            </a:r>
            <a:endParaRPr lang="en-US" altLang="zh-CN" sz="2900" dirty="0" smtClean="0">
              <a:latin typeface="+mn-ea"/>
            </a:endParaRPr>
          </a:p>
          <a:p>
            <a:pPr lvl="2"/>
            <a:r>
              <a:rPr lang="zh-CN" altLang="en-US" dirty="0" smtClean="0"/>
              <a:t>异步并非不是实时，很多所谓的实时处理其实都是异步</a:t>
            </a:r>
            <a:endParaRPr lang="en-US" altLang="zh-CN" dirty="0" smtClean="0"/>
          </a:p>
          <a:p>
            <a:pPr lvl="2"/>
            <a:r>
              <a:rPr lang="zh-CN" altLang="en-US" dirty="0" smtClean="0"/>
              <a:t>避免任务处理成为瓶颈进而影响任务生产</a:t>
            </a:r>
            <a:endParaRPr lang="en-US" altLang="zh-CN" dirty="0" smtClean="0"/>
          </a:p>
          <a:p>
            <a:pPr lvl="1"/>
            <a:r>
              <a:rPr lang="zh-CN" altLang="en-US" sz="2900" dirty="0" smtClean="0">
                <a:latin typeface="+mn-ea"/>
              </a:rPr>
              <a:t>使用队列</a:t>
            </a:r>
            <a:r>
              <a:rPr lang="en-US" altLang="zh-CN" sz="2900" dirty="0" smtClean="0">
                <a:latin typeface="+mn-ea"/>
              </a:rPr>
              <a:t>(FIFO)</a:t>
            </a:r>
            <a:r>
              <a:rPr lang="zh-CN" altLang="en-US" sz="2900" dirty="0" smtClean="0">
                <a:latin typeface="+mn-ea"/>
              </a:rPr>
              <a:t>来作为生产者、消费者间的数据载体</a:t>
            </a:r>
            <a:endParaRPr lang="en-US" altLang="zh-CN" sz="2900" dirty="0" smtClean="0">
              <a:latin typeface="+mn-ea"/>
            </a:endParaRPr>
          </a:p>
          <a:p>
            <a:pPr lvl="2"/>
            <a:r>
              <a:rPr lang="zh-CN" altLang="en-US" dirty="0" smtClean="0"/>
              <a:t>作为生产线程和消费线程通信的核心，同步控制很重要</a:t>
            </a:r>
            <a:endParaRPr lang="en-US" altLang="zh-CN" dirty="0" smtClean="0"/>
          </a:p>
          <a:p>
            <a:pPr lvl="1"/>
            <a:r>
              <a:rPr lang="zh-CN" altLang="en-US" sz="2900" dirty="0" smtClean="0">
                <a:latin typeface="+mn-ea"/>
              </a:rPr>
              <a:t>合理地适配生产</a:t>
            </a:r>
            <a:r>
              <a:rPr lang="en-US" altLang="zh-CN" sz="2900" dirty="0" smtClean="0">
                <a:latin typeface="+mn-ea"/>
              </a:rPr>
              <a:t>-</a:t>
            </a:r>
            <a:r>
              <a:rPr lang="zh-CN" altLang="en-US" sz="2900" dirty="0" smtClean="0">
                <a:latin typeface="+mn-ea"/>
              </a:rPr>
              <a:t>消费之间的速度</a:t>
            </a:r>
            <a:endParaRPr lang="en-US" altLang="zh-CN" sz="2900" dirty="0" smtClean="0">
              <a:latin typeface="+mn-ea"/>
            </a:endParaRPr>
          </a:p>
          <a:p>
            <a:pPr lvl="2"/>
            <a:r>
              <a:rPr lang="zh-CN" altLang="en-US" dirty="0" smtClean="0"/>
              <a:t>根据复杂度、任务数量调整生产者</a:t>
            </a:r>
            <a:r>
              <a:rPr lang="en-US" altLang="zh-CN" dirty="0" smtClean="0"/>
              <a:t>-</a:t>
            </a:r>
            <a:r>
              <a:rPr lang="zh-CN" altLang="en-US" dirty="0" smtClean="0"/>
              <a:t>消费者之间的比重</a:t>
            </a:r>
            <a:endParaRPr lang="en-US" altLang="zh-CN" dirty="0" smtClean="0"/>
          </a:p>
          <a:p>
            <a:pPr lvl="2"/>
            <a:r>
              <a:rPr lang="zh-CN" altLang="en-US" dirty="0" smtClean="0"/>
              <a:t>合理设置通信间数据载体的大小，也就是</a:t>
            </a:r>
            <a:r>
              <a:rPr lang="en-US" altLang="zh-CN" dirty="0" smtClean="0"/>
              <a:t>buffer</a:t>
            </a:r>
            <a:r>
              <a:rPr lang="zh-CN" altLang="en-US" dirty="0" smtClean="0"/>
              <a:t>。</a:t>
            </a:r>
            <a:endParaRPr lang="en-US" altLang="zh-CN" dirty="0" smtClean="0"/>
          </a:p>
          <a:p>
            <a:pPr lvl="1"/>
            <a:r>
              <a:rPr lang="zh-CN" altLang="en-US" sz="2900" dirty="0" smtClean="0">
                <a:latin typeface="+mn-ea"/>
              </a:rPr>
              <a:t>应用场景：其实</a:t>
            </a:r>
            <a:r>
              <a:rPr lang="en-US" altLang="zh-CN" sz="2900" dirty="0" smtClean="0">
                <a:latin typeface="+mn-ea"/>
              </a:rPr>
              <a:t>MQ</a:t>
            </a:r>
            <a:r>
              <a:rPr lang="zh-CN" altLang="en-US" sz="2900" dirty="0" smtClean="0">
                <a:latin typeface="+mn-ea"/>
              </a:rPr>
              <a:t>在服务端就是应用生产者</a:t>
            </a:r>
            <a:r>
              <a:rPr lang="en-US" altLang="zh-CN" sz="2900" dirty="0" smtClean="0">
                <a:latin typeface="+mn-ea"/>
              </a:rPr>
              <a:t>-</a:t>
            </a:r>
            <a:r>
              <a:rPr lang="zh-CN" altLang="en-US" sz="2900" dirty="0" smtClean="0">
                <a:latin typeface="+mn-ea"/>
              </a:rPr>
              <a:t>消费者</a:t>
            </a:r>
            <a:endParaRPr lang="en-US" altLang="zh-CN" sz="2900" dirty="0" smtClean="0">
              <a:latin typeface="+mn-ea"/>
            </a:endParaRPr>
          </a:p>
          <a:p>
            <a:r>
              <a:rPr lang="zh-CN" altLang="en-US" dirty="0" smtClean="0"/>
              <a:t>异步化，更高的线程并发健壮性</a:t>
            </a:r>
            <a:endParaRPr lang="en-US" altLang="zh-CN"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工作线程模式（</a:t>
            </a:r>
            <a:r>
              <a:rPr lang="en-US" altLang="zh-CN" dirty="0" smtClean="0"/>
              <a:t>Worker Thread</a:t>
            </a:r>
            <a:r>
              <a:rPr lang="zh-CN" altLang="en-US" dirty="0" smtClean="0"/>
              <a:t>）</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独立的线程处理专门的逻辑</a:t>
            </a:r>
            <a:endParaRPr lang="en-US" altLang="zh-CN" dirty="0" smtClean="0"/>
          </a:p>
          <a:p>
            <a:pPr lvl="1"/>
            <a:r>
              <a:rPr lang="zh-CN" altLang="en-US" dirty="0" smtClean="0"/>
              <a:t>线程可以重复利用</a:t>
            </a:r>
            <a:endParaRPr lang="en-US" altLang="zh-CN" dirty="0" smtClean="0"/>
          </a:p>
          <a:p>
            <a:pPr lvl="2"/>
            <a:r>
              <a:rPr lang="zh-CN" altLang="en-US" dirty="0" smtClean="0"/>
              <a:t>结合线程池使用，线程可被管理控制</a:t>
            </a:r>
            <a:endParaRPr lang="en-US" altLang="zh-CN" dirty="0" smtClean="0"/>
          </a:p>
          <a:p>
            <a:pPr lvl="3"/>
            <a:r>
              <a:rPr lang="zh-CN" altLang="en-US" dirty="0" smtClean="0"/>
              <a:t>线程池必须是可控大小的线程池</a:t>
            </a:r>
            <a:endParaRPr lang="en-US" altLang="zh-CN" dirty="0" smtClean="0"/>
          </a:p>
          <a:p>
            <a:pPr lvl="1"/>
            <a:r>
              <a:rPr lang="zh-CN" altLang="en-US" dirty="0" smtClean="0"/>
              <a:t>线程的职责和状态简单</a:t>
            </a:r>
            <a:endParaRPr lang="en-US" altLang="zh-CN" dirty="0" smtClean="0"/>
          </a:p>
          <a:p>
            <a:pPr lvl="2"/>
            <a:r>
              <a:rPr lang="zh-CN" altLang="en-US" dirty="0" smtClean="0"/>
              <a:t>状态可以简述为启动</a:t>
            </a:r>
            <a:r>
              <a:rPr lang="en-US" altLang="zh-CN" dirty="0" smtClean="0"/>
              <a:t>-&gt;</a:t>
            </a:r>
            <a:r>
              <a:rPr lang="zh-CN" altLang="en-US" dirty="0" smtClean="0"/>
              <a:t>等待</a:t>
            </a:r>
            <a:r>
              <a:rPr lang="en-US" altLang="zh-CN" dirty="0" smtClean="0"/>
              <a:t>&lt;-&gt;</a:t>
            </a:r>
            <a:r>
              <a:rPr lang="zh-CN" altLang="en-US" dirty="0" smtClean="0"/>
              <a:t>处理任务、结束</a:t>
            </a:r>
            <a:endParaRPr lang="en-US" altLang="zh-CN" dirty="0" smtClean="0"/>
          </a:p>
          <a:p>
            <a:pPr lvl="2"/>
            <a:r>
              <a:rPr lang="zh-CN" altLang="en-US" dirty="0" smtClean="0"/>
              <a:t>外部应用传递任务，通过信号量将等待的工作线程激活，线程进行任务处理，处理完成继续等待。</a:t>
            </a:r>
            <a:endParaRPr lang="en-US" altLang="zh-CN" dirty="0" smtClean="0"/>
          </a:p>
          <a:p>
            <a:pPr lvl="1"/>
            <a:r>
              <a:rPr lang="zh-CN" altLang="en-US" dirty="0" smtClean="0"/>
              <a:t>应用场景：工作线程池</a:t>
            </a:r>
            <a:endParaRPr lang="en-US" altLang="zh-CN" dirty="0" smtClean="0"/>
          </a:p>
          <a:p>
            <a:pPr lvl="2"/>
            <a:r>
              <a:rPr lang="en-US" altLang="zh-CN" dirty="0" smtClean="0"/>
              <a:t>Web</a:t>
            </a:r>
            <a:r>
              <a:rPr lang="zh-CN" altLang="en-US" dirty="0" smtClean="0"/>
              <a:t>容器中的</a:t>
            </a:r>
            <a:r>
              <a:rPr lang="en-US" altLang="zh-CN" dirty="0" smtClean="0"/>
              <a:t>Http</a:t>
            </a:r>
            <a:r>
              <a:rPr lang="zh-CN" altLang="en-US" dirty="0" smtClean="0"/>
              <a:t>线程池，</a:t>
            </a:r>
            <a:r>
              <a:rPr lang="en-US" altLang="zh-CN" dirty="0" smtClean="0"/>
              <a:t>MQ</a:t>
            </a:r>
            <a:r>
              <a:rPr lang="zh-CN" altLang="en-US" dirty="0" smtClean="0"/>
              <a:t>服务端中的</a:t>
            </a:r>
            <a:r>
              <a:rPr lang="en-US" altLang="zh-CN" dirty="0" smtClean="0"/>
              <a:t>Queue</a:t>
            </a:r>
          </a:p>
          <a:p>
            <a:r>
              <a:rPr lang="zh-CN" altLang="en-US" dirty="0" smtClean="0"/>
              <a:t>专属资源、高效率</a:t>
            </a:r>
            <a:endParaRPr lang="en-US" altLang="zh-CN"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职介者</a:t>
            </a:r>
            <a:endParaRPr lang="zh-CN" altLang="en-US" dirty="0"/>
          </a:p>
        </p:txBody>
      </p:sp>
      <p:sp>
        <p:nvSpPr>
          <p:cNvPr id="3" name="内容占位符 2"/>
          <p:cNvSpPr>
            <a:spLocks noGrp="1"/>
          </p:cNvSpPr>
          <p:nvPr>
            <p:ph idx="1"/>
          </p:nvPr>
        </p:nvSpPr>
        <p:spPr>
          <a:xfrm>
            <a:off x="457200" y="1268760"/>
            <a:ext cx="8229600" cy="4968552"/>
          </a:xfrm>
        </p:spPr>
        <p:txBody>
          <a:bodyPr>
            <a:normAutofit fontScale="85000" lnSpcReduction="20000"/>
          </a:bodyPr>
          <a:lstStyle/>
          <a:p>
            <a:r>
              <a:rPr lang="zh-CN" altLang="en-US" dirty="0" smtClean="0"/>
              <a:t>利用一个线程担任职介，进行数据的分发</a:t>
            </a:r>
            <a:endParaRPr lang="en-US" altLang="zh-CN" dirty="0" smtClean="0"/>
          </a:p>
          <a:p>
            <a:pPr lvl="1"/>
            <a:r>
              <a:rPr lang="zh-CN" altLang="en-US" dirty="0" smtClean="0"/>
              <a:t>统一管理其他线程，这样线程本身就不存在同步问题</a:t>
            </a:r>
            <a:endParaRPr lang="en-US" altLang="zh-CN" dirty="0" smtClean="0"/>
          </a:p>
          <a:p>
            <a:pPr lvl="1"/>
            <a:r>
              <a:rPr lang="zh-CN" altLang="en-US" dirty="0" smtClean="0"/>
              <a:t>职介者不处理任何逻辑，仅仅用于传递数据</a:t>
            </a:r>
            <a:endParaRPr lang="en-US" altLang="zh-CN" dirty="0" smtClean="0"/>
          </a:p>
          <a:p>
            <a:r>
              <a:rPr lang="zh-CN" altLang="en-US" dirty="0" smtClean="0"/>
              <a:t>职介者模式最典型的应用就是多路复用</a:t>
            </a:r>
            <a:endParaRPr lang="en-US" altLang="zh-CN" dirty="0" smtClean="0"/>
          </a:p>
          <a:p>
            <a:pPr lvl="1"/>
            <a:r>
              <a:rPr lang="zh-CN" altLang="en-US" dirty="0" smtClean="0"/>
              <a:t>多路复用原是指重复利用一个通道传输不同的数据</a:t>
            </a:r>
            <a:endParaRPr lang="en-US" altLang="zh-CN" dirty="0" smtClean="0"/>
          </a:p>
          <a:p>
            <a:pPr lvl="2"/>
            <a:r>
              <a:rPr lang="zh-CN" altLang="en-US" dirty="0" smtClean="0"/>
              <a:t>比如</a:t>
            </a:r>
            <a:r>
              <a:rPr lang="en-US" altLang="zh-CN" dirty="0" smtClean="0"/>
              <a:t>Socket</a:t>
            </a:r>
            <a:r>
              <a:rPr lang="zh-CN" altLang="en-US" dirty="0" smtClean="0"/>
              <a:t>，</a:t>
            </a:r>
            <a:r>
              <a:rPr lang="en-US" altLang="zh-CN" dirty="0" smtClean="0"/>
              <a:t>IO</a:t>
            </a:r>
            <a:r>
              <a:rPr lang="zh-CN" altLang="en-US" dirty="0" smtClean="0"/>
              <a:t>等</a:t>
            </a:r>
            <a:endParaRPr lang="en-US" altLang="zh-CN" dirty="0" smtClean="0"/>
          </a:p>
          <a:p>
            <a:pPr lvl="2"/>
            <a:r>
              <a:rPr lang="zh-CN" altLang="en-US" dirty="0" smtClean="0"/>
              <a:t>利用一个职介线程收取</a:t>
            </a:r>
            <a:r>
              <a:rPr lang="en-US" altLang="zh-CN" dirty="0" smtClean="0"/>
              <a:t>socket</a:t>
            </a:r>
            <a:r>
              <a:rPr lang="zh-CN" altLang="en-US" dirty="0" smtClean="0"/>
              <a:t>数据，并转由其他线程处理。</a:t>
            </a:r>
            <a:endParaRPr lang="en-US" altLang="zh-CN" dirty="0" smtClean="0"/>
          </a:p>
          <a:p>
            <a:r>
              <a:rPr lang="zh-CN" altLang="en-US" dirty="0" smtClean="0"/>
              <a:t>职介者模式的优点</a:t>
            </a:r>
            <a:endParaRPr lang="en-US" altLang="zh-CN" dirty="0" smtClean="0"/>
          </a:p>
          <a:p>
            <a:pPr lvl="1"/>
            <a:r>
              <a:rPr lang="zh-CN" altLang="en-US" dirty="0" smtClean="0"/>
              <a:t>将多线程并发变成多线程有序，从而提高效率，降低并发处理的难度和并发带来的效率问题</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多线程资源调度</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流水线模式</a:t>
            </a:r>
            <a:endParaRPr lang="zh-CN" altLang="en-US" dirty="0"/>
          </a:p>
        </p:txBody>
      </p:sp>
      <p:sp>
        <p:nvSpPr>
          <p:cNvPr id="4" name="内容占位符 3"/>
          <p:cNvSpPr>
            <a:spLocks noGrp="1"/>
          </p:cNvSpPr>
          <p:nvPr>
            <p:ph idx="1"/>
          </p:nvPr>
        </p:nvSpPr>
        <p:spPr/>
        <p:txBody>
          <a:bodyPr>
            <a:normAutofit fontScale="92500" lnSpcReduction="10000"/>
          </a:bodyPr>
          <a:lstStyle/>
          <a:p>
            <a:r>
              <a:rPr lang="zh-CN" altLang="en-US" sz="2600" dirty="0" smtClean="0">
                <a:latin typeface="+mn-ea"/>
              </a:rPr>
              <a:t>采取</a:t>
            </a:r>
            <a:r>
              <a:rPr lang="en-US" altLang="zh-CN" sz="2600" dirty="0" smtClean="0">
                <a:latin typeface="+mn-ea"/>
              </a:rPr>
              <a:t>FIFO</a:t>
            </a:r>
            <a:r>
              <a:rPr lang="zh-CN" altLang="en-US" sz="2600" dirty="0" smtClean="0">
                <a:latin typeface="+mn-ea"/>
              </a:rPr>
              <a:t>方式（顺序算法）</a:t>
            </a:r>
            <a:endParaRPr lang="en-US" altLang="zh-CN" sz="2600" dirty="0" smtClean="0">
              <a:latin typeface="+mn-ea"/>
            </a:endParaRPr>
          </a:p>
          <a:p>
            <a:r>
              <a:rPr lang="zh-CN" altLang="en-US" sz="2600" dirty="0" smtClean="0">
                <a:latin typeface="+mn-ea"/>
              </a:rPr>
              <a:t>有专门的分配器将生产内容分配到各个消费线程上。</a:t>
            </a:r>
            <a:endParaRPr lang="en-US" altLang="zh-CN" sz="2600" dirty="0" smtClean="0">
              <a:latin typeface="+mn-ea"/>
            </a:endParaRPr>
          </a:p>
          <a:p>
            <a:pPr lvl="1"/>
            <a:r>
              <a:rPr lang="zh-CN" altLang="en-US" sz="2200" dirty="0" smtClean="0">
                <a:latin typeface="+mn-ea"/>
              </a:rPr>
              <a:t>最为常见，比如</a:t>
            </a:r>
            <a:r>
              <a:rPr lang="en-US" altLang="zh-CN" sz="2200" dirty="0" smtClean="0">
                <a:latin typeface="+mn-ea"/>
              </a:rPr>
              <a:t>MQ</a:t>
            </a:r>
            <a:r>
              <a:rPr lang="zh-CN" altLang="en-US" sz="2200" dirty="0" smtClean="0">
                <a:latin typeface="+mn-ea"/>
              </a:rPr>
              <a:t>中的消息处理</a:t>
            </a:r>
            <a:endParaRPr lang="en-US" altLang="zh-CN" sz="2200" dirty="0" smtClean="0">
              <a:latin typeface="+mn-ea"/>
            </a:endParaRPr>
          </a:p>
          <a:p>
            <a:r>
              <a:rPr lang="zh-CN" altLang="en-US" sz="2600" dirty="0" smtClean="0">
                <a:latin typeface="+mn-ea"/>
              </a:rPr>
              <a:t>在这基础上会产生以下几种改变</a:t>
            </a:r>
            <a:endParaRPr lang="en-US" altLang="zh-CN" sz="2600" dirty="0" smtClean="0">
              <a:latin typeface="+mn-ea"/>
            </a:endParaRPr>
          </a:p>
          <a:p>
            <a:pPr lvl="1"/>
            <a:r>
              <a:rPr lang="zh-CN" altLang="en-US" sz="2200" dirty="0" smtClean="0">
                <a:latin typeface="+mn-ea"/>
              </a:rPr>
              <a:t>基于优先级的分配</a:t>
            </a:r>
            <a:endParaRPr lang="en-US" altLang="zh-CN" sz="2200" dirty="0" smtClean="0">
              <a:latin typeface="+mn-ea"/>
            </a:endParaRPr>
          </a:p>
          <a:p>
            <a:pPr lvl="2"/>
            <a:r>
              <a:rPr lang="zh-CN" altLang="en-US" sz="1700" dirty="0" smtClean="0">
                <a:latin typeface="+mn-ea"/>
              </a:rPr>
              <a:t>将高优先级的内容（任务）先进行分配</a:t>
            </a:r>
            <a:endParaRPr lang="en-US" altLang="zh-CN" sz="1700" dirty="0" smtClean="0">
              <a:latin typeface="+mn-ea"/>
            </a:endParaRPr>
          </a:p>
          <a:p>
            <a:pPr lvl="1"/>
            <a:r>
              <a:rPr lang="zh-CN" altLang="en-US" sz="2200" dirty="0" smtClean="0">
                <a:latin typeface="+mn-ea"/>
              </a:rPr>
              <a:t>基于可用性的分配</a:t>
            </a:r>
            <a:endParaRPr lang="en-US" altLang="zh-CN" sz="2200" dirty="0" smtClean="0">
              <a:latin typeface="+mn-ea"/>
            </a:endParaRPr>
          </a:p>
          <a:p>
            <a:pPr lvl="2"/>
            <a:r>
              <a:rPr lang="zh-CN" altLang="en-US" sz="1700" dirty="0" smtClean="0">
                <a:latin typeface="+mn-ea"/>
              </a:rPr>
              <a:t>只将新任务分配那些空闲状态的线程</a:t>
            </a:r>
            <a:endParaRPr lang="en-US" altLang="zh-CN" sz="1700" dirty="0" smtClean="0">
              <a:latin typeface="+mn-ea"/>
            </a:endParaRPr>
          </a:p>
          <a:p>
            <a:r>
              <a:rPr lang="zh-CN" altLang="en-US" sz="2600" dirty="0" smtClean="0">
                <a:latin typeface="+mn-ea"/>
              </a:rPr>
              <a:t>优缺点：管理成本略高，原则上无并发问题</a:t>
            </a:r>
            <a:endParaRPr lang="en-US" altLang="zh-CN" sz="2600" dirty="0" smtClean="0">
              <a:latin typeface="+mn-ea"/>
            </a:endParaRPr>
          </a:p>
          <a:p>
            <a:pPr>
              <a:buNone/>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竞争模式</a:t>
            </a:r>
            <a:endParaRPr lang="zh-CN" altLang="en-US" dirty="0"/>
          </a:p>
        </p:txBody>
      </p:sp>
      <p:sp>
        <p:nvSpPr>
          <p:cNvPr id="4" name="内容占位符 3"/>
          <p:cNvSpPr>
            <a:spLocks noGrp="1"/>
          </p:cNvSpPr>
          <p:nvPr>
            <p:ph idx="1"/>
          </p:nvPr>
        </p:nvSpPr>
        <p:spPr/>
        <p:txBody>
          <a:bodyPr/>
          <a:lstStyle/>
          <a:p>
            <a:r>
              <a:rPr lang="zh-CN" altLang="en-US" dirty="0" smtClean="0"/>
              <a:t>属于并行算法的一种</a:t>
            </a:r>
            <a:endParaRPr lang="en-US" altLang="zh-CN" dirty="0" smtClean="0"/>
          </a:p>
          <a:p>
            <a:r>
              <a:rPr lang="zh-CN" altLang="en-US" dirty="0" smtClean="0"/>
              <a:t>没有分配器，线程主动竞争获取资源</a:t>
            </a:r>
            <a:endParaRPr lang="en-US" altLang="zh-CN" dirty="0" smtClean="0"/>
          </a:p>
          <a:p>
            <a:r>
              <a:rPr lang="zh-CN" altLang="en-US" dirty="0" smtClean="0"/>
              <a:t>优缺点：</a:t>
            </a:r>
            <a:endParaRPr lang="en-US" altLang="zh-CN" dirty="0" smtClean="0"/>
          </a:p>
          <a:p>
            <a:pPr lvl="1"/>
            <a:r>
              <a:rPr lang="zh-CN" altLang="en-US" dirty="0" smtClean="0"/>
              <a:t>不需要对任务的分配过程进行管理</a:t>
            </a:r>
            <a:endParaRPr lang="en-US" altLang="zh-CN" dirty="0" smtClean="0"/>
          </a:p>
          <a:p>
            <a:pPr lvl="1"/>
            <a:r>
              <a:rPr lang="zh-CN" altLang="en-US" dirty="0" smtClean="0"/>
              <a:t>会产生并发问题</a:t>
            </a:r>
            <a:endParaRPr lang="en-US" altLang="zh-CN" dirty="0" smtClean="0"/>
          </a:p>
          <a:p>
            <a:pPr lvl="1"/>
            <a:r>
              <a:rPr lang="zh-CN" altLang="en-US" dirty="0" smtClean="0"/>
              <a:t>优异性能与差性能的机率并存。</a:t>
            </a:r>
            <a:endParaRPr lang="en-US" altLang="zh-CN" dirty="0" smtClean="0"/>
          </a:p>
          <a:p>
            <a:pPr>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工作窃取模式</a:t>
            </a:r>
            <a:endParaRPr lang="zh-CN" altLang="en-US" dirty="0"/>
          </a:p>
        </p:txBody>
      </p:sp>
      <p:sp>
        <p:nvSpPr>
          <p:cNvPr id="4" name="内容占位符 3"/>
          <p:cNvSpPr>
            <a:spLocks noGrp="1"/>
          </p:cNvSpPr>
          <p:nvPr>
            <p:ph idx="1"/>
          </p:nvPr>
        </p:nvSpPr>
        <p:spPr/>
        <p:txBody>
          <a:bodyPr>
            <a:normAutofit fontScale="85000" lnSpcReduction="10000"/>
          </a:bodyPr>
          <a:lstStyle/>
          <a:p>
            <a:r>
              <a:rPr lang="zh-CN" altLang="en-US" dirty="0" smtClean="0"/>
              <a:t>相当于流水线模式与竞争模式的结合</a:t>
            </a:r>
            <a:endParaRPr lang="en-US" altLang="zh-CN" dirty="0" smtClean="0"/>
          </a:p>
          <a:p>
            <a:r>
              <a:rPr lang="zh-CN" altLang="en-US" dirty="0" smtClean="0"/>
              <a:t>空闲的工作线程可以主动领取更多任务甚至窃取其他线程待办的任务。</a:t>
            </a:r>
            <a:endParaRPr lang="en-US" altLang="zh-CN" dirty="0" smtClean="0"/>
          </a:p>
          <a:p>
            <a:r>
              <a:rPr lang="zh-CN" altLang="en-US" dirty="0" smtClean="0"/>
              <a:t>分配器的角色变为对线程的管理而非任务的分配</a:t>
            </a:r>
            <a:endParaRPr lang="en-US" altLang="zh-CN" dirty="0" smtClean="0"/>
          </a:p>
          <a:p>
            <a:r>
              <a:rPr lang="zh-CN" altLang="en-US" dirty="0" smtClean="0"/>
              <a:t>优缺点：</a:t>
            </a:r>
            <a:endParaRPr lang="en-US" altLang="zh-CN" dirty="0" smtClean="0"/>
          </a:p>
          <a:p>
            <a:pPr lvl="1"/>
            <a:r>
              <a:rPr lang="zh-CN" altLang="en-US" dirty="0" smtClean="0"/>
              <a:t>性能不受限于线程任务分配，具有更高效率</a:t>
            </a:r>
            <a:endParaRPr lang="en-US" altLang="zh-CN" dirty="0" smtClean="0"/>
          </a:p>
          <a:p>
            <a:pPr lvl="1"/>
            <a:r>
              <a:rPr lang="zh-CN" altLang="en-US" dirty="0" smtClean="0"/>
              <a:t>线程间原则上不存在并发冲突</a:t>
            </a:r>
            <a:endParaRPr lang="en-US" altLang="zh-CN" dirty="0" smtClean="0"/>
          </a:p>
          <a:p>
            <a:pPr lvl="1"/>
            <a:r>
              <a:rPr lang="zh-CN" altLang="en-US" dirty="0" smtClean="0"/>
              <a:t>较为复杂的线程处理算法，实现较难（</a:t>
            </a:r>
            <a:r>
              <a:rPr lang="en-US" altLang="zh-CN" dirty="0" smtClean="0"/>
              <a:t>JDK7</a:t>
            </a:r>
            <a:r>
              <a:rPr lang="zh-CN" altLang="en-US" dirty="0" smtClean="0"/>
              <a:t>中支持</a:t>
            </a:r>
            <a:r>
              <a:rPr lang="en-US" altLang="zh-CN" dirty="0" smtClean="0"/>
              <a:t>fork/join</a:t>
            </a:r>
            <a:r>
              <a:rPr lang="zh-CN" altLang="en-US" dirty="0" smtClean="0"/>
              <a:t>）。</a:t>
            </a:r>
            <a:endParaRPr lang="en-US" altLang="zh-CN" dirty="0" smtClean="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关于多线程的几个小问题？</a:t>
            </a:r>
            <a:endParaRPr lang="zh-CN" altLang="en-US" dirty="0"/>
          </a:p>
        </p:txBody>
      </p:sp>
      <p:sp>
        <p:nvSpPr>
          <p:cNvPr id="4" name="内容占位符 3"/>
          <p:cNvSpPr>
            <a:spLocks noGrp="1"/>
          </p:cNvSpPr>
          <p:nvPr>
            <p:ph idx="1"/>
          </p:nvPr>
        </p:nvSpPr>
        <p:spPr/>
        <p:txBody>
          <a:bodyPr>
            <a:normAutofit/>
          </a:bodyPr>
          <a:lstStyle/>
          <a:p>
            <a:r>
              <a:rPr lang="en-US" altLang="zh-CN" dirty="0" smtClean="0"/>
              <a:t>JVM</a:t>
            </a:r>
            <a:r>
              <a:rPr lang="zh-CN" altLang="en-US" dirty="0" smtClean="0"/>
              <a:t>中的线程与操作系统线程有何关系？</a:t>
            </a:r>
            <a:endParaRPr lang="en-US" altLang="zh-CN" dirty="0" smtClean="0"/>
          </a:p>
          <a:p>
            <a:r>
              <a:rPr lang="zh-CN" altLang="en-US" dirty="0" smtClean="0"/>
              <a:t>线程与</a:t>
            </a:r>
            <a:r>
              <a:rPr lang="en-US" altLang="zh-CN" dirty="0" smtClean="0"/>
              <a:t>CPU</a:t>
            </a:r>
            <a:r>
              <a:rPr lang="zh-CN" altLang="en-US" dirty="0" smtClean="0"/>
              <a:t>核数的关系，</a:t>
            </a:r>
            <a:r>
              <a:rPr lang="en-US" altLang="zh-CN" dirty="0" smtClean="0"/>
              <a:t>JVM</a:t>
            </a:r>
            <a:r>
              <a:rPr lang="zh-CN" altLang="en-US" dirty="0" smtClean="0"/>
              <a:t>支持多少线程？</a:t>
            </a:r>
            <a:endParaRPr lang="en-US" altLang="zh-CN" dirty="0" smtClean="0"/>
          </a:p>
          <a:p>
            <a:r>
              <a:rPr lang="zh-CN" altLang="en-US" dirty="0" smtClean="0"/>
              <a:t>多线程是否一定具备高性能？</a:t>
            </a:r>
            <a:endParaRPr lang="en-US" altLang="zh-CN" dirty="0" smtClean="0"/>
          </a:p>
          <a:p>
            <a:r>
              <a:rPr lang="zh-CN" altLang="en-US" dirty="0" smtClean="0"/>
              <a:t>在我们的应用中有哪些线程？</a:t>
            </a:r>
            <a:endParaRPr lang="en-US" altLang="zh-CN" dirty="0" smtClean="0"/>
          </a:p>
          <a:p>
            <a:r>
              <a:rPr lang="zh-CN" altLang="en-US" dirty="0" smtClean="0"/>
              <a:t>什么是线程的栈？栈有多大？如何修改？</a:t>
            </a:r>
            <a:endParaRPr lang="en-US" altLang="zh-CN" dirty="0" smtClean="0"/>
          </a:p>
          <a:p>
            <a:r>
              <a:rPr lang="zh-CN" altLang="en-US" dirty="0" smtClean="0"/>
              <a:t>线程间是如何通信的？</a:t>
            </a:r>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代码学习</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常见代码问题分析</a:t>
            </a:r>
            <a:endParaRPr lang="zh-CN" alt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683568" y="1052736"/>
            <a:ext cx="7105596" cy="2808312"/>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755576" y="908720"/>
            <a:ext cx="7602529" cy="3672408"/>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39552" y="1124744"/>
            <a:ext cx="7344816" cy="4491201"/>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467544" y="1052736"/>
            <a:ext cx="8280920" cy="3312368"/>
          </a:xfrm>
          <a:prstGeom prst="rect">
            <a:avLst/>
          </a:prstGeom>
          <a:noFill/>
          <a:ln w="9525">
            <a:noFill/>
            <a:miter lim="800000"/>
            <a:headEnd/>
            <a:tailEnd/>
          </a:ln>
        </p:spPr>
      </p:pic>
      <p:pic>
        <p:nvPicPr>
          <p:cNvPr id="2" name="Picture 3"/>
          <p:cNvPicPr>
            <a:picLocks noChangeAspect="1" noChangeArrowheads="1"/>
          </p:cNvPicPr>
          <p:nvPr/>
        </p:nvPicPr>
        <p:blipFill>
          <a:blip r:embed="rId6" cstate="print"/>
          <a:srcRect/>
          <a:stretch>
            <a:fillRect/>
          </a:stretch>
        </p:blipFill>
        <p:spPr bwMode="auto">
          <a:xfrm>
            <a:off x="92961" y="1988840"/>
            <a:ext cx="9051039" cy="4032448"/>
          </a:xfrm>
          <a:prstGeom prst="rect">
            <a:avLst/>
          </a:prstGeom>
          <a:noFill/>
          <a:ln w="9525">
            <a:noFill/>
            <a:miter lim="800000"/>
            <a:headEnd/>
            <a:tailEnd/>
          </a:ln>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030"/>
                                        </p:tgtEl>
                                      </p:cBhvr>
                                    </p:animEffect>
                                    <p:set>
                                      <p:cBhvr>
                                        <p:cTn id="12" dur="1" fill="hold">
                                          <p:stCondLst>
                                            <p:cond delay="499"/>
                                          </p:stCondLst>
                                        </p:cTn>
                                        <p:tgtEl>
                                          <p:spTgt spid="10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20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20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1027"/>
                                        </p:tgtEl>
                                      </p:cBhvr>
                                    </p:animEffect>
                                    <p:set>
                                      <p:cBhvr>
                                        <p:cTn id="32" dur="1" fill="hold">
                                          <p:stCondLst>
                                            <p:cond delay="499"/>
                                          </p:stCondLst>
                                        </p:cTn>
                                        <p:tgtEl>
                                          <p:spTgt spid="10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fade">
                                      <p:cBhvr>
                                        <p:cTn id="37" dur="2000"/>
                                        <p:tgtEl>
                                          <p:spTgt spid="10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028"/>
                                        </p:tgtEl>
                                      </p:cBhvr>
                                    </p:animEffect>
                                    <p:set>
                                      <p:cBhvr>
                                        <p:cTn id="42" dur="1" fill="hold">
                                          <p:stCondLst>
                                            <p:cond delay="499"/>
                                          </p:stCondLst>
                                        </p:cTn>
                                        <p:tgtEl>
                                          <p:spTgt spid="102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常见代码问题分析</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15616" y="1124744"/>
            <a:ext cx="7272808" cy="478901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475656" y="1124744"/>
            <a:ext cx="6696744" cy="508852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475656" y="1052736"/>
            <a:ext cx="6552728" cy="55396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403648" y="980728"/>
            <a:ext cx="6480720" cy="5820119"/>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755576" y="1268760"/>
            <a:ext cx="7983760" cy="4608512"/>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755576" y="1052736"/>
            <a:ext cx="7734218" cy="4968552"/>
          </a:xfrm>
          <a:prstGeom prst="rect">
            <a:avLst/>
          </a:prstGeom>
          <a:noFill/>
          <a:ln w="9525">
            <a:noFill/>
            <a:miter lim="800000"/>
            <a:headEnd/>
            <a:tailEnd/>
          </a:ln>
        </p:spPr>
      </p:pic>
      <p:pic>
        <p:nvPicPr>
          <p:cNvPr id="1032" name="Picture 8"/>
          <p:cNvPicPr>
            <a:picLocks noChangeAspect="1" noChangeArrowheads="1"/>
          </p:cNvPicPr>
          <p:nvPr/>
        </p:nvPicPr>
        <p:blipFill>
          <a:blip r:embed="rId8" cstate="print"/>
          <a:srcRect/>
          <a:stretch>
            <a:fillRect/>
          </a:stretch>
        </p:blipFill>
        <p:spPr bwMode="auto">
          <a:xfrm>
            <a:off x="467544" y="2060848"/>
            <a:ext cx="8342475" cy="2376264"/>
          </a:xfrm>
          <a:prstGeom prst="rect">
            <a:avLst/>
          </a:prstGeom>
          <a:noFill/>
          <a:ln w="9525">
            <a:noFill/>
            <a:miter lim="800000"/>
            <a:headEnd/>
            <a:tailEnd/>
          </a:ln>
        </p:spPr>
      </p:pic>
      <p:pic>
        <p:nvPicPr>
          <p:cNvPr id="1033" name="Picture 9"/>
          <p:cNvPicPr>
            <a:picLocks noChangeAspect="1" noChangeArrowheads="1"/>
          </p:cNvPicPr>
          <p:nvPr/>
        </p:nvPicPr>
        <p:blipFill>
          <a:blip r:embed="rId9" cstate="print"/>
          <a:srcRect/>
          <a:stretch>
            <a:fillRect/>
          </a:stretch>
        </p:blipFill>
        <p:spPr bwMode="auto">
          <a:xfrm>
            <a:off x="107504" y="1844824"/>
            <a:ext cx="8885061" cy="2664296"/>
          </a:xfrm>
          <a:prstGeom prst="rect">
            <a:avLst/>
          </a:prstGeom>
          <a:noFill/>
          <a:ln w="9525">
            <a:noFill/>
            <a:miter lim="800000"/>
            <a:headEnd/>
            <a:tailEnd/>
          </a:ln>
        </p:spPr>
      </p:pic>
      <p:pic>
        <p:nvPicPr>
          <p:cNvPr id="1034" name="Picture 10"/>
          <p:cNvPicPr>
            <a:picLocks noChangeAspect="1" noChangeArrowheads="1"/>
          </p:cNvPicPr>
          <p:nvPr/>
        </p:nvPicPr>
        <p:blipFill>
          <a:blip r:embed="rId10" cstate="print"/>
          <a:srcRect/>
          <a:stretch>
            <a:fillRect/>
          </a:stretch>
        </p:blipFill>
        <p:spPr bwMode="auto">
          <a:xfrm>
            <a:off x="179512" y="2276872"/>
            <a:ext cx="8779268" cy="2232248"/>
          </a:xfrm>
          <a:prstGeom prst="rect">
            <a:avLst/>
          </a:prstGeom>
          <a:noFill/>
          <a:ln w="9525">
            <a:noFill/>
            <a:miter lim="800000"/>
            <a:headEnd/>
            <a:tailEnd/>
          </a:ln>
        </p:spPr>
      </p:pic>
      <p:pic>
        <p:nvPicPr>
          <p:cNvPr id="1035" name="Picture 11"/>
          <p:cNvPicPr>
            <a:picLocks noChangeAspect="1" noChangeArrowheads="1"/>
          </p:cNvPicPr>
          <p:nvPr/>
        </p:nvPicPr>
        <p:blipFill>
          <a:blip r:embed="rId11" cstate="print"/>
          <a:srcRect/>
          <a:stretch>
            <a:fillRect/>
          </a:stretch>
        </p:blipFill>
        <p:spPr bwMode="auto">
          <a:xfrm>
            <a:off x="179512" y="1988840"/>
            <a:ext cx="8640960" cy="3009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20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027"/>
                                        </p:tgtEl>
                                      </p:cBhvr>
                                    </p:animEffect>
                                    <p:set>
                                      <p:cBhvr>
                                        <p:cTn id="22" dur="1" fill="hold">
                                          <p:stCondLst>
                                            <p:cond delay="499"/>
                                          </p:stCondLst>
                                        </p:cTn>
                                        <p:tgtEl>
                                          <p:spTgt spid="102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20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1028"/>
                                        </p:tgtEl>
                                      </p:cBhvr>
                                    </p:animEffect>
                                    <p:set>
                                      <p:cBhvr>
                                        <p:cTn id="32" dur="1" fill="hold">
                                          <p:stCondLst>
                                            <p:cond delay="499"/>
                                          </p:stCondLst>
                                        </p:cTn>
                                        <p:tgtEl>
                                          <p:spTgt spid="10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9"/>
                                        </p:tgtEl>
                                        <p:attrNameLst>
                                          <p:attrName>style.visibility</p:attrName>
                                        </p:attrNameLst>
                                      </p:cBhvr>
                                      <p:to>
                                        <p:strVal val="visible"/>
                                      </p:to>
                                    </p:set>
                                    <p:animEffect transition="in" filter="fade">
                                      <p:cBhvr>
                                        <p:cTn id="37" dur="2000"/>
                                        <p:tgtEl>
                                          <p:spTgt spid="10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029"/>
                                        </p:tgtEl>
                                      </p:cBhvr>
                                    </p:animEffect>
                                    <p:set>
                                      <p:cBhvr>
                                        <p:cTn id="42" dur="1" fill="hold">
                                          <p:stCondLst>
                                            <p:cond delay="499"/>
                                          </p:stCondLst>
                                        </p:cTn>
                                        <p:tgtEl>
                                          <p:spTgt spid="10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30"/>
                                        </p:tgtEl>
                                        <p:attrNameLst>
                                          <p:attrName>style.visibility</p:attrName>
                                        </p:attrNameLst>
                                      </p:cBhvr>
                                      <p:to>
                                        <p:strVal val="visible"/>
                                      </p:to>
                                    </p:set>
                                    <p:animEffect transition="in" filter="fade">
                                      <p:cBhvr>
                                        <p:cTn id="47" dur="2000"/>
                                        <p:tgtEl>
                                          <p:spTgt spid="103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1030"/>
                                        </p:tgtEl>
                                      </p:cBhvr>
                                    </p:animEffect>
                                    <p:set>
                                      <p:cBhvr>
                                        <p:cTn id="52" dur="1" fill="hold">
                                          <p:stCondLst>
                                            <p:cond delay="499"/>
                                          </p:stCondLst>
                                        </p:cTn>
                                        <p:tgtEl>
                                          <p:spTgt spid="103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31"/>
                                        </p:tgtEl>
                                        <p:attrNameLst>
                                          <p:attrName>style.visibility</p:attrName>
                                        </p:attrNameLst>
                                      </p:cBhvr>
                                      <p:to>
                                        <p:strVal val="visible"/>
                                      </p:to>
                                    </p:set>
                                    <p:animEffect transition="in" filter="fade">
                                      <p:cBhvr>
                                        <p:cTn id="57" dur="2000"/>
                                        <p:tgtEl>
                                          <p:spTgt spid="103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1031"/>
                                        </p:tgtEl>
                                      </p:cBhvr>
                                    </p:animEffect>
                                    <p:set>
                                      <p:cBhvr>
                                        <p:cTn id="62" dur="1" fill="hold">
                                          <p:stCondLst>
                                            <p:cond delay="499"/>
                                          </p:stCondLst>
                                        </p:cTn>
                                        <p:tgtEl>
                                          <p:spTgt spid="10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32"/>
                                        </p:tgtEl>
                                        <p:attrNameLst>
                                          <p:attrName>style.visibility</p:attrName>
                                        </p:attrNameLst>
                                      </p:cBhvr>
                                      <p:to>
                                        <p:strVal val="visible"/>
                                      </p:to>
                                    </p:set>
                                    <p:animEffect transition="in" filter="fade">
                                      <p:cBhvr>
                                        <p:cTn id="67" dur="2000"/>
                                        <p:tgtEl>
                                          <p:spTgt spid="103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032"/>
                                        </p:tgtEl>
                                      </p:cBhvr>
                                    </p:animEffect>
                                    <p:set>
                                      <p:cBhvr>
                                        <p:cTn id="72" dur="1" fill="hold">
                                          <p:stCondLst>
                                            <p:cond delay="499"/>
                                          </p:stCondLst>
                                        </p:cTn>
                                        <p:tgtEl>
                                          <p:spTgt spid="103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33"/>
                                        </p:tgtEl>
                                        <p:attrNameLst>
                                          <p:attrName>style.visibility</p:attrName>
                                        </p:attrNameLst>
                                      </p:cBhvr>
                                      <p:to>
                                        <p:strVal val="visible"/>
                                      </p:to>
                                    </p:set>
                                    <p:animEffect transition="in" filter="fade">
                                      <p:cBhvr>
                                        <p:cTn id="77" dur="2000"/>
                                        <p:tgtEl>
                                          <p:spTgt spid="103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nodeType="clickEffect">
                                  <p:stCondLst>
                                    <p:cond delay="0"/>
                                  </p:stCondLst>
                                  <p:childTnLst>
                                    <p:animEffect transition="out" filter="blinds(horizontal)">
                                      <p:cBhvr>
                                        <p:cTn id="81" dur="500"/>
                                        <p:tgtEl>
                                          <p:spTgt spid="1033"/>
                                        </p:tgtEl>
                                      </p:cBhvr>
                                    </p:animEffect>
                                    <p:set>
                                      <p:cBhvr>
                                        <p:cTn id="82" dur="1" fill="hold">
                                          <p:stCondLst>
                                            <p:cond delay="499"/>
                                          </p:stCondLst>
                                        </p:cTn>
                                        <p:tgtEl>
                                          <p:spTgt spid="103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34"/>
                                        </p:tgtEl>
                                        <p:attrNameLst>
                                          <p:attrName>style.visibility</p:attrName>
                                        </p:attrNameLst>
                                      </p:cBhvr>
                                      <p:to>
                                        <p:strVal val="visible"/>
                                      </p:to>
                                    </p:set>
                                    <p:animEffect transition="in" filter="fade">
                                      <p:cBhvr>
                                        <p:cTn id="87" dur="2000"/>
                                        <p:tgtEl>
                                          <p:spTgt spid="103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nodeType="clickEffect">
                                  <p:stCondLst>
                                    <p:cond delay="0"/>
                                  </p:stCondLst>
                                  <p:childTnLst>
                                    <p:animEffect transition="out" filter="blinds(horizontal)">
                                      <p:cBhvr>
                                        <p:cTn id="91" dur="500"/>
                                        <p:tgtEl>
                                          <p:spTgt spid="1034"/>
                                        </p:tgtEl>
                                      </p:cBhvr>
                                    </p:animEffect>
                                    <p:set>
                                      <p:cBhvr>
                                        <p:cTn id="92" dur="1" fill="hold">
                                          <p:stCondLst>
                                            <p:cond delay="499"/>
                                          </p:stCondLst>
                                        </p:cTn>
                                        <p:tgtEl>
                                          <p:spTgt spid="10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035"/>
                                        </p:tgtEl>
                                        <p:attrNameLst>
                                          <p:attrName>style.visibility</p:attrName>
                                        </p:attrNameLst>
                                      </p:cBhvr>
                                      <p:to>
                                        <p:strVal val="visible"/>
                                      </p:to>
                                    </p:set>
                                    <p:animEffect transition="in" filter="fade">
                                      <p:cBhvr>
                                        <p:cTn id="97" dur="2000"/>
                                        <p:tgtEl>
                                          <p:spTgt spid="103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1035"/>
                                        </p:tgtEl>
                                      </p:cBhvr>
                                    </p:animEffect>
                                    <p:set>
                                      <p:cBhvr>
                                        <p:cTn id="102" dur="1" fill="hold">
                                          <p:stCondLst>
                                            <p:cond delay="499"/>
                                          </p:stCondLst>
                                        </p:cTn>
                                        <p:tgtEl>
                                          <p:spTgt spid="10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代码学习之三</a:t>
            </a:r>
            <a:endParaRPr lang="zh-CN" altLang="en-US" dirty="0"/>
          </a:p>
        </p:txBody>
      </p:sp>
      <p:sp>
        <p:nvSpPr>
          <p:cNvPr id="3" name="内容占位符 2"/>
          <p:cNvSpPr>
            <a:spLocks noGrp="1"/>
          </p:cNvSpPr>
          <p:nvPr>
            <p:ph idx="1"/>
          </p:nvPr>
        </p:nvSpPr>
        <p:spPr/>
        <p:txBody>
          <a:bodyPr>
            <a:normAutofit/>
          </a:bodyPr>
          <a:lstStyle/>
          <a:p>
            <a:r>
              <a:rPr lang="zh-CN" altLang="en-US" dirty="0" smtClean="0"/>
              <a:t>模拟多线程并发的几种方式</a:t>
            </a:r>
          </a:p>
          <a:p>
            <a:r>
              <a:rPr lang="zh-CN" altLang="en-US" dirty="0" smtClean="0"/>
              <a:t>确保返回处理的异步执行</a:t>
            </a:r>
            <a:endParaRPr lang="en-US" altLang="zh-CN" dirty="0" smtClean="0"/>
          </a:p>
          <a:p>
            <a:r>
              <a:rPr lang="zh-CN" altLang="en-US" dirty="0" smtClean="0"/>
              <a:t>限制方法调用的</a:t>
            </a:r>
            <a:r>
              <a:rPr lang="zh-CN" altLang="en-US" dirty="0" smtClean="0"/>
              <a:t>并发</a:t>
            </a:r>
            <a:r>
              <a:rPr lang="zh-CN" altLang="en-US" dirty="0" smtClean="0"/>
              <a:t>控制</a:t>
            </a:r>
            <a:endParaRPr lang="en-US" altLang="zh-CN" dirty="0" smtClean="0"/>
          </a:p>
          <a:p>
            <a:r>
              <a:rPr lang="zh-CN" altLang="en-US" dirty="0" smtClean="0"/>
              <a:t>可进行超时控制的同步调用</a:t>
            </a:r>
            <a:endParaRPr lang="en-US" altLang="zh-CN" dirty="0" smtClean="0"/>
          </a:p>
          <a:p>
            <a:r>
              <a:rPr lang="zh-CN" altLang="en-US" dirty="0" smtClean="0"/>
              <a:t>基于任务分解的并行计算</a:t>
            </a:r>
            <a:endParaRPr lang="en-US" altLang="zh-CN" dirty="0" smtClean="0"/>
          </a:p>
          <a:p>
            <a:r>
              <a:rPr lang="zh-CN" altLang="en-US" dirty="0" smtClean="0"/>
              <a:t>优雅、高效且安全的延迟装载</a:t>
            </a:r>
            <a:endParaRPr lang="en-US" altLang="zh-CN" dirty="0" smtClean="0"/>
          </a:p>
        </p:txBody>
      </p:sp>
      <p:sp>
        <p:nvSpPr>
          <p:cNvPr id="4" name="日期占位符 3"/>
          <p:cNvSpPr>
            <a:spLocks noGrp="1"/>
          </p:cNvSpPr>
          <p:nvPr>
            <p:ph type="dt" sz="half" idx="10"/>
          </p:nvPr>
        </p:nvSpPr>
        <p:spPr/>
        <p:txBody>
          <a:bodyPr/>
          <a:lstStyle/>
          <a:p>
            <a:r>
              <a:rPr lang="en-US" altLang="zh-CN" smtClean="0"/>
              <a:t>2012-03-29</a:t>
            </a:r>
            <a:endParaRPr lang="zh-CN" altLang="en-US"/>
          </a:p>
        </p:txBody>
      </p:sp>
      <p:graphicFrame>
        <p:nvGraphicFramePr>
          <p:cNvPr id="1026" name="Object 2"/>
          <p:cNvGraphicFramePr>
            <a:graphicFrameLocks noChangeAspect="1"/>
          </p:cNvGraphicFramePr>
          <p:nvPr/>
        </p:nvGraphicFramePr>
        <p:xfrm>
          <a:off x="6804248" y="3212976"/>
          <a:ext cx="596900" cy="711200"/>
        </p:xfrm>
        <a:graphic>
          <a:graphicData uri="http://schemas.openxmlformats.org/presentationml/2006/ole">
            <p:oleObj spid="_x0000_s1026" name="包装程序外壳对象" showAsIcon="1" r:id="rId3" imgW="596880" imgH="711360" progId="Package">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有用推荐</a:t>
            </a:r>
            <a:endParaRPr lang="zh-CN" altLang="en-US" dirty="0"/>
          </a:p>
        </p:txBody>
      </p:sp>
      <p:sp>
        <p:nvSpPr>
          <p:cNvPr id="4" name="日期占位符 3"/>
          <p:cNvSpPr>
            <a:spLocks noGrp="1"/>
          </p:cNvSpPr>
          <p:nvPr>
            <p:ph type="dt" sz="half" idx="4294967295"/>
          </p:nvPr>
        </p:nvSpPr>
        <p:spPr>
          <a:xfrm>
            <a:off x="0" y="6356350"/>
            <a:ext cx="2133600" cy="365125"/>
          </a:xfrm>
        </p:spPr>
        <p:txBody>
          <a:bodyPr/>
          <a:lstStyle/>
          <a:p>
            <a:r>
              <a:rPr lang="en-US" altLang="zh-CN" smtClean="0"/>
              <a:t>2012-03-29</a:t>
            </a: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书籍与资料</a:t>
            </a:r>
            <a:endParaRPr lang="zh-CN" altLang="en-US" dirty="0"/>
          </a:p>
        </p:txBody>
      </p:sp>
      <p:sp>
        <p:nvSpPr>
          <p:cNvPr id="4" name="内容占位符 3"/>
          <p:cNvSpPr>
            <a:spLocks noGrp="1"/>
          </p:cNvSpPr>
          <p:nvPr>
            <p:ph idx="1"/>
          </p:nvPr>
        </p:nvSpPr>
        <p:spPr/>
        <p:txBody>
          <a:bodyPr>
            <a:normAutofit lnSpcReduction="10000"/>
          </a:bodyPr>
          <a:lstStyle/>
          <a:p>
            <a:r>
              <a:rPr lang="en-US" altLang="zh-CN" sz="2400" dirty="0" smtClean="0">
                <a:latin typeface="+mn-ea"/>
                <a:hlinkClick r:id="rId2"/>
              </a:rPr>
              <a:t>Java</a:t>
            </a:r>
            <a:r>
              <a:rPr lang="zh-CN" altLang="en-US" sz="2400" dirty="0" smtClean="0">
                <a:latin typeface="+mn-ea"/>
                <a:hlinkClick r:id="rId2"/>
              </a:rPr>
              <a:t>并发编程实战</a:t>
            </a:r>
            <a:endParaRPr lang="en-US" altLang="zh-CN" sz="2400" dirty="0" smtClean="0">
              <a:latin typeface="+mn-ea"/>
            </a:endParaRPr>
          </a:p>
          <a:p>
            <a:r>
              <a:rPr lang="en-US" altLang="zh-CN" sz="2400" dirty="0" smtClean="0">
                <a:latin typeface="+mn-ea"/>
                <a:hlinkClick r:id="rId3"/>
              </a:rPr>
              <a:t>Java</a:t>
            </a:r>
            <a:r>
              <a:rPr lang="zh-CN" altLang="en-US" sz="2400" dirty="0" smtClean="0">
                <a:latin typeface="+mn-ea"/>
                <a:hlinkClick r:id="rId3"/>
              </a:rPr>
              <a:t>并发编程</a:t>
            </a:r>
            <a:r>
              <a:rPr lang="en-US" altLang="zh-CN" sz="2400" dirty="0" smtClean="0">
                <a:latin typeface="+mn-ea"/>
                <a:hlinkClick r:id="rId3"/>
              </a:rPr>
              <a:t>-</a:t>
            </a:r>
            <a:r>
              <a:rPr lang="zh-CN" altLang="en-US" sz="2400" dirty="0" smtClean="0">
                <a:latin typeface="+mn-ea"/>
                <a:hlinkClick r:id="rId3"/>
              </a:rPr>
              <a:t>设计原则与模式</a:t>
            </a:r>
            <a:endParaRPr lang="en-US" altLang="zh-CN" sz="2400" dirty="0" smtClean="0">
              <a:latin typeface="+mn-ea"/>
            </a:endParaRPr>
          </a:p>
          <a:p>
            <a:r>
              <a:rPr lang="en-US" altLang="zh-CN" sz="2400" dirty="0" smtClean="0">
                <a:latin typeface="+mn-ea"/>
                <a:hlinkClick r:id="rId4"/>
              </a:rPr>
              <a:t>Java</a:t>
            </a:r>
            <a:r>
              <a:rPr lang="zh-CN" altLang="en-US" sz="2400" dirty="0" smtClean="0">
                <a:latin typeface="+mn-ea"/>
                <a:hlinkClick r:id="rId4"/>
              </a:rPr>
              <a:t>多线程设计模式</a:t>
            </a:r>
            <a:endParaRPr lang="en-US" altLang="zh-CN" sz="2400" dirty="0" smtClean="0">
              <a:latin typeface="+mn-ea"/>
            </a:endParaRPr>
          </a:p>
          <a:p>
            <a:r>
              <a:rPr lang="en-US" altLang="zh-CN" sz="2400" dirty="0" smtClean="0">
                <a:latin typeface="+mn-ea"/>
              </a:rPr>
              <a:t>B2B </a:t>
            </a:r>
            <a:r>
              <a:rPr lang="zh-CN" altLang="en-US" sz="2400" dirty="0" smtClean="0">
                <a:latin typeface="+mn-ea"/>
              </a:rPr>
              <a:t>温绍锦 的 </a:t>
            </a:r>
            <a:r>
              <a:rPr lang="en-US" altLang="zh-CN" sz="2400" dirty="0" smtClean="0">
                <a:latin typeface="+mn-ea"/>
                <a:hlinkClick r:id="rId5"/>
              </a:rPr>
              <a:t>Java</a:t>
            </a:r>
            <a:r>
              <a:rPr lang="zh-CN" altLang="en-US" sz="2400" dirty="0" smtClean="0">
                <a:latin typeface="+mn-ea"/>
                <a:hlinkClick r:id="rId5"/>
              </a:rPr>
              <a:t>并发程序设计</a:t>
            </a:r>
            <a:endParaRPr lang="en-US" altLang="zh-CN" sz="2400" dirty="0" smtClean="0">
              <a:latin typeface="+mn-ea"/>
            </a:endParaRPr>
          </a:p>
          <a:p>
            <a:r>
              <a:rPr lang="zh-CN" altLang="en-US" sz="2400" dirty="0" smtClean="0">
                <a:latin typeface="+mn-ea"/>
                <a:hlinkClick r:id="rId6"/>
              </a:rPr>
              <a:t>深入浅出</a:t>
            </a:r>
            <a:r>
              <a:rPr lang="en-US" altLang="zh-CN" sz="2400" dirty="0" smtClean="0">
                <a:latin typeface="+mn-ea"/>
                <a:hlinkClick r:id="rId6"/>
              </a:rPr>
              <a:t>Java Concurrency</a:t>
            </a:r>
            <a:endParaRPr lang="en-US" altLang="zh-CN" sz="2400" dirty="0" smtClean="0">
              <a:latin typeface="+mn-ea"/>
            </a:endParaRPr>
          </a:p>
          <a:p>
            <a:r>
              <a:rPr lang="en-US" altLang="zh-CN" sz="2400" dirty="0" smtClean="0">
                <a:latin typeface="+mn-ea"/>
                <a:hlinkClick r:id="rId7"/>
              </a:rPr>
              <a:t>IBM</a:t>
            </a:r>
            <a:r>
              <a:rPr lang="zh-CN" altLang="en-US" sz="2400" dirty="0" smtClean="0">
                <a:latin typeface="+mn-ea"/>
                <a:hlinkClick r:id="rId7"/>
              </a:rPr>
              <a:t> </a:t>
            </a:r>
            <a:r>
              <a:rPr lang="en-US" altLang="zh-CN" sz="2400" dirty="0" smtClean="0">
                <a:latin typeface="+mn-ea"/>
                <a:hlinkClick r:id="rId7"/>
              </a:rPr>
              <a:t>DW: JDK5.0</a:t>
            </a:r>
            <a:r>
              <a:rPr lang="zh-CN" altLang="en-US" sz="2400" dirty="0" smtClean="0">
                <a:latin typeface="+mn-ea"/>
                <a:hlinkClick r:id="rId7"/>
              </a:rPr>
              <a:t>中的并发</a:t>
            </a:r>
            <a:endParaRPr lang="en-US" altLang="zh-CN" sz="2400" dirty="0" smtClean="0">
              <a:latin typeface="+mn-ea"/>
            </a:endParaRPr>
          </a:p>
          <a:p>
            <a:r>
              <a:rPr lang="en-US" altLang="zh-CN" sz="2400" dirty="0" smtClean="0">
                <a:latin typeface="+mn-ea"/>
                <a:hlinkClick r:id="rId8"/>
              </a:rPr>
              <a:t>IBM DW: Java</a:t>
            </a:r>
            <a:r>
              <a:rPr lang="zh-CN" altLang="en-US" sz="2400" dirty="0" smtClean="0">
                <a:latin typeface="+mn-ea"/>
                <a:hlinkClick r:id="rId8"/>
              </a:rPr>
              <a:t>多线程与并发编程专题</a:t>
            </a:r>
            <a:endParaRPr lang="en-US" altLang="zh-CN" sz="2400" dirty="0" smtClean="0">
              <a:latin typeface="+mn-ea"/>
            </a:endParaRPr>
          </a:p>
          <a:p>
            <a:r>
              <a:rPr lang="en-US" altLang="zh-CN" sz="2400" dirty="0" smtClean="0">
                <a:latin typeface="+mn-ea"/>
                <a:hlinkClick r:id="rId9"/>
              </a:rPr>
              <a:t>IBM DW</a:t>
            </a:r>
            <a:r>
              <a:rPr lang="zh-CN" altLang="en-US" sz="2400" dirty="0" smtClean="0">
                <a:latin typeface="+mn-ea"/>
                <a:hlinkClick r:id="rId9"/>
              </a:rPr>
              <a:t>：</a:t>
            </a:r>
            <a:r>
              <a:rPr lang="en-US" altLang="zh-CN" sz="2400" dirty="0" smtClean="0">
                <a:latin typeface="+mn-ea"/>
                <a:hlinkClick r:id="rId9"/>
              </a:rPr>
              <a:t>Java</a:t>
            </a:r>
            <a:r>
              <a:rPr lang="zh-CN" altLang="en-US" sz="2400" dirty="0" smtClean="0">
                <a:latin typeface="+mn-ea"/>
                <a:hlinkClick r:id="rId9"/>
              </a:rPr>
              <a:t>中的</a:t>
            </a:r>
            <a:r>
              <a:rPr lang="en-US" altLang="zh-CN" sz="2400" dirty="0" smtClean="0">
                <a:latin typeface="+mn-ea"/>
                <a:hlinkClick r:id="rId9"/>
              </a:rPr>
              <a:t>fork-join</a:t>
            </a:r>
            <a:r>
              <a:rPr lang="zh-CN" altLang="en-US" sz="2400" dirty="0" smtClean="0">
                <a:latin typeface="+mn-ea"/>
                <a:hlinkClick r:id="rId9"/>
              </a:rPr>
              <a:t>模式</a:t>
            </a:r>
            <a:endParaRPr lang="en-US" altLang="zh-CN" sz="2400" dirty="0" smtClean="0">
              <a:latin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6356350"/>
            <a:ext cx="2133600" cy="365125"/>
          </a:xfrm>
        </p:spPr>
        <p:txBody>
          <a:bodyPr/>
          <a:lstStyle/>
          <a:p>
            <a:r>
              <a:rPr lang="en-US" altLang="zh-CN" smtClean="0"/>
              <a:t>2012-03-29</a:t>
            </a:r>
            <a:endParaRPr lang="zh-CN" altLang="en-US"/>
          </a:p>
        </p:txBody>
      </p:sp>
      <p:sp>
        <p:nvSpPr>
          <p:cNvPr id="4" name="TextBox 3"/>
          <p:cNvSpPr txBox="1"/>
          <p:nvPr/>
        </p:nvSpPr>
        <p:spPr>
          <a:xfrm>
            <a:off x="3412870" y="2736352"/>
            <a:ext cx="2318263" cy="92333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p:spPr>
        <p:txBody>
          <a:bodyPr wrap="none" rtlCol="0">
            <a:spAutoFit/>
          </a:bodyPr>
          <a:lstStyle/>
          <a:p>
            <a:pPr algn="ctr"/>
            <a:r>
              <a:rPr lang="en-US" altLang="zh-CN" sz="5400" b="1" dirty="0" smtClean="0">
                <a:solidFill>
                  <a:schemeClr val="bg2">
                    <a:lumMod val="25000"/>
                  </a:schemeClr>
                </a:solidFill>
                <a:latin typeface="微软雅黑" pitchFamily="34" charset="-122"/>
                <a:ea typeface="微软雅黑" pitchFamily="34" charset="-122"/>
              </a:rPr>
              <a:t>Q &amp; A</a:t>
            </a:r>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6853" y="2736352"/>
            <a:ext cx="3190296" cy="923330"/>
          </a:xfrm>
          <a:prstGeom prst="rect">
            <a:avLst/>
          </a:prstGeom>
          <a:noFill/>
          <a:effectLst>
            <a:glow rad="63500">
              <a:schemeClr val="accent1">
                <a:satMod val="175000"/>
                <a:alpha val="40000"/>
              </a:schemeClr>
            </a:glow>
            <a:outerShdw blurRad="50800" dist="38100" dir="2700000" algn="tl" rotWithShape="0">
              <a:prstClr val="black">
                <a:alpha val="40000"/>
              </a:prstClr>
            </a:outerShdw>
          </a:effectLst>
        </p:spPr>
        <p:txBody>
          <a:bodyPr wrap="none" rtlCol="0">
            <a:spAutoFit/>
          </a:bodyPr>
          <a:lstStyle/>
          <a:p>
            <a:pPr algn="ctr"/>
            <a:r>
              <a:rPr lang="en-US" altLang="zh-CN" sz="5400" b="1" dirty="0" smtClean="0">
                <a:solidFill>
                  <a:schemeClr val="bg2">
                    <a:lumMod val="25000"/>
                  </a:schemeClr>
                </a:solidFill>
                <a:latin typeface="微软雅黑" pitchFamily="34" charset="-122"/>
                <a:ea typeface="微软雅黑" pitchFamily="34" charset="-122"/>
              </a:rPr>
              <a:t>THANKS</a:t>
            </a:r>
          </a:p>
        </p:txBody>
      </p:sp>
      <p:sp>
        <p:nvSpPr>
          <p:cNvPr id="6" name="TextBox 5"/>
          <p:cNvSpPr txBox="1"/>
          <p:nvPr/>
        </p:nvSpPr>
        <p:spPr>
          <a:xfrm>
            <a:off x="3716340" y="3645024"/>
            <a:ext cx="1569661" cy="400110"/>
          </a:xfrm>
          <a:prstGeom prst="rect">
            <a:avLst/>
          </a:prstGeom>
          <a:noFill/>
        </p:spPr>
        <p:txBody>
          <a:bodyPr wrap="none" rtlCol="0">
            <a:spAutoFit/>
          </a:bodyPr>
          <a:lstStyle/>
          <a:p>
            <a:pPr algn="ctr"/>
            <a:r>
              <a:rPr lang="en-US" altLang="zh-CN" sz="2000" b="1" dirty="0" smtClean="0">
                <a:solidFill>
                  <a:schemeClr val="accent2">
                    <a:lumMod val="50000"/>
                  </a:schemeClr>
                </a:solidFill>
                <a:latin typeface="微软雅黑" pitchFamily="34" charset="-122"/>
                <a:ea typeface="微软雅黑" pitchFamily="34" charset="-122"/>
              </a:rPr>
              <a:t>-THE END-</a:t>
            </a:r>
          </a:p>
        </p:txBody>
      </p:sp>
      <p:sp>
        <p:nvSpPr>
          <p:cNvPr id="4" name="日期占位符 3"/>
          <p:cNvSpPr>
            <a:spLocks noGrp="1"/>
          </p:cNvSpPr>
          <p:nvPr>
            <p:ph type="dt" sz="half" idx="10"/>
          </p:nvPr>
        </p:nvSpPr>
        <p:spPr>
          <a:xfrm>
            <a:off x="457200" y="6356350"/>
            <a:ext cx="2133600" cy="365125"/>
          </a:xfrm>
        </p:spPr>
        <p:txBody>
          <a:bodyPr/>
          <a:lstStyle/>
          <a:p>
            <a:r>
              <a:rPr lang="en-US" altLang="zh-CN" smtClean="0"/>
              <a:t>2012-03-29</a:t>
            </a:r>
            <a:endParaRPr lang="zh-CN" altLang="en-US"/>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关于并发的几个小问题？</a:t>
            </a:r>
            <a:endParaRPr lang="zh-CN" altLang="en-US" dirty="0"/>
          </a:p>
        </p:txBody>
      </p:sp>
      <p:sp>
        <p:nvSpPr>
          <p:cNvPr id="4" name="内容占位符 3"/>
          <p:cNvSpPr>
            <a:spLocks noGrp="1"/>
          </p:cNvSpPr>
          <p:nvPr>
            <p:ph idx="1"/>
          </p:nvPr>
        </p:nvSpPr>
        <p:spPr/>
        <p:txBody>
          <a:bodyPr/>
          <a:lstStyle/>
          <a:p>
            <a:r>
              <a:rPr lang="zh-CN" altLang="en-US" dirty="0" smtClean="0"/>
              <a:t>并发中所说的原子性是什么？</a:t>
            </a:r>
            <a:endParaRPr lang="en-US" altLang="zh-CN" dirty="0" smtClean="0"/>
          </a:p>
          <a:p>
            <a:r>
              <a:rPr lang="zh-CN" altLang="en-US" dirty="0" smtClean="0"/>
              <a:t>什么是乐观锁、什么是悲观锁？</a:t>
            </a:r>
            <a:endParaRPr lang="en-US" altLang="zh-CN" dirty="0" smtClean="0"/>
          </a:p>
          <a:p>
            <a:r>
              <a:rPr lang="zh-CN" altLang="en-US" dirty="0" smtClean="0"/>
              <a:t>除了多线程编程，我们还能看到哪些并发场景？</a:t>
            </a:r>
            <a:endParaRPr lang="en-US" altLang="zh-CN" dirty="0" smtClean="0"/>
          </a:p>
          <a:p>
            <a:r>
              <a:rPr lang="zh-CN" altLang="en-US" dirty="0" smtClean="0"/>
              <a:t>并发编程与并行编程的相同和区别？</a:t>
            </a:r>
            <a:endParaRPr lang="en-US" altLang="zh-CN" dirty="0" smtClean="0"/>
          </a:p>
          <a:p>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什么是线程？</a:t>
            </a:r>
            <a:endParaRPr lang="zh-CN" altLang="en-US" dirty="0"/>
          </a:p>
        </p:txBody>
      </p:sp>
      <p:sp>
        <p:nvSpPr>
          <p:cNvPr id="4" name="内容占位符 3"/>
          <p:cNvSpPr>
            <a:spLocks noGrp="1"/>
          </p:cNvSpPr>
          <p:nvPr>
            <p:ph idx="1"/>
          </p:nvPr>
        </p:nvSpPr>
        <p:spPr/>
        <p:txBody>
          <a:bodyPr>
            <a:normAutofit fontScale="85000" lnSpcReduction="20000"/>
          </a:bodyPr>
          <a:lstStyle/>
          <a:p>
            <a:r>
              <a:rPr lang="en-US" altLang="zh-CN" dirty="0" smtClean="0"/>
              <a:t>JVM</a:t>
            </a:r>
            <a:r>
              <a:rPr lang="zh-CN" altLang="en-US" dirty="0" smtClean="0"/>
              <a:t>的线程受制于以下三个条件：</a:t>
            </a:r>
            <a:endParaRPr lang="en-US" altLang="zh-CN" dirty="0" smtClean="0"/>
          </a:p>
          <a:p>
            <a:pPr lvl="1"/>
            <a:r>
              <a:rPr lang="zh-CN" altLang="en-US" dirty="0" smtClean="0"/>
              <a:t>操作系统支持的线程数</a:t>
            </a:r>
            <a:endParaRPr lang="en-US" altLang="zh-CN" dirty="0" smtClean="0"/>
          </a:p>
          <a:p>
            <a:pPr lvl="2"/>
            <a:r>
              <a:rPr lang="zh-CN" altLang="en-US" dirty="0" smtClean="0"/>
              <a:t>又受限于操作系统为每个线程设置的栈空间</a:t>
            </a:r>
            <a:endParaRPr lang="en-US" altLang="zh-CN" dirty="0" smtClean="0"/>
          </a:p>
          <a:p>
            <a:pPr lvl="2"/>
            <a:r>
              <a:rPr lang="en-US" altLang="zh-CN" dirty="0" smtClean="0"/>
              <a:t>Windows</a:t>
            </a:r>
            <a:r>
              <a:rPr lang="zh-CN" altLang="en-US" dirty="0" smtClean="0"/>
              <a:t>（</a:t>
            </a:r>
            <a:r>
              <a:rPr lang="en-US" altLang="zh-CN" dirty="0" smtClean="0"/>
              <a:t>1M</a:t>
            </a:r>
            <a:r>
              <a:rPr lang="zh-CN" altLang="en-US" dirty="0" smtClean="0"/>
              <a:t>），</a:t>
            </a:r>
            <a:r>
              <a:rPr lang="en-US" altLang="zh-CN" dirty="0" smtClean="0"/>
              <a:t>Linux</a:t>
            </a:r>
            <a:r>
              <a:rPr lang="zh-CN" altLang="en-US" dirty="0" smtClean="0"/>
              <a:t>（</a:t>
            </a:r>
            <a:r>
              <a:rPr lang="en-US" altLang="zh-CN" dirty="0" smtClean="0"/>
              <a:t>8M</a:t>
            </a:r>
            <a:r>
              <a:rPr lang="zh-CN" altLang="en-US" dirty="0" smtClean="0"/>
              <a:t>、</a:t>
            </a:r>
            <a:r>
              <a:rPr lang="en-US" altLang="zh-CN" dirty="0" smtClean="0"/>
              <a:t>1024</a:t>
            </a:r>
            <a:r>
              <a:rPr lang="zh-CN" altLang="en-US" dirty="0" smtClean="0"/>
              <a:t>）</a:t>
            </a:r>
            <a:endParaRPr lang="en-US" altLang="zh-CN" dirty="0" smtClean="0"/>
          </a:p>
          <a:p>
            <a:pPr lvl="1"/>
            <a:r>
              <a:rPr lang="en-US" altLang="zh-CN" dirty="0" smtClean="0"/>
              <a:t>JVM</a:t>
            </a:r>
            <a:r>
              <a:rPr lang="zh-CN" altLang="en-US" dirty="0" smtClean="0"/>
              <a:t>设置的栈空间大小（</a:t>
            </a:r>
            <a:r>
              <a:rPr lang="en-US" altLang="zh-CN" dirty="0" smtClean="0"/>
              <a:t>-</a:t>
            </a:r>
            <a:r>
              <a:rPr lang="en-US" altLang="zh-CN" dirty="0" err="1" smtClean="0"/>
              <a:t>Xss</a:t>
            </a:r>
            <a:r>
              <a:rPr lang="zh-CN" altLang="en-US" dirty="0" smtClean="0"/>
              <a:t>） 默认</a:t>
            </a:r>
            <a:r>
              <a:rPr lang="en-US" altLang="zh-CN" dirty="0" smtClean="0"/>
              <a:t>1M</a:t>
            </a:r>
          </a:p>
          <a:p>
            <a:r>
              <a:rPr lang="en-US" altLang="zh-CN" dirty="0" smtClean="0"/>
              <a:t>JVM</a:t>
            </a:r>
            <a:r>
              <a:rPr lang="zh-CN" altLang="en-US" dirty="0" smtClean="0"/>
              <a:t>设置的最佳线程数</a:t>
            </a:r>
            <a:endParaRPr lang="en-US" altLang="zh-CN" dirty="0" smtClean="0"/>
          </a:p>
          <a:p>
            <a:pPr lvl="1"/>
            <a:r>
              <a:rPr lang="zh-CN" altLang="en-US" dirty="0" smtClean="0"/>
              <a:t>和机器有关系</a:t>
            </a:r>
            <a:endParaRPr lang="en-US" altLang="zh-CN" dirty="0" smtClean="0"/>
          </a:p>
          <a:p>
            <a:pPr lvl="1"/>
            <a:r>
              <a:rPr lang="zh-CN" altLang="en-US" dirty="0" smtClean="0"/>
              <a:t>和操作系统有关系</a:t>
            </a:r>
            <a:endParaRPr lang="en-US" altLang="zh-CN" dirty="0" smtClean="0"/>
          </a:p>
          <a:p>
            <a:pPr lvl="1"/>
            <a:r>
              <a:rPr lang="zh-CN" altLang="en-US" dirty="0" smtClean="0"/>
              <a:t>和</a:t>
            </a:r>
            <a:r>
              <a:rPr lang="en-US" altLang="zh-CN" dirty="0" smtClean="0"/>
              <a:t>JVM</a:t>
            </a:r>
            <a:r>
              <a:rPr lang="zh-CN" altLang="en-US" dirty="0" smtClean="0"/>
              <a:t>有关系</a:t>
            </a:r>
            <a:endParaRPr lang="en-US" altLang="zh-CN" dirty="0" smtClean="0"/>
          </a:p>
          <a:p>
            <a:pPr lvl="1"/>
            <a:r>
              <a:rPr lang="zh-CN" altLang="en-US" dirty="0" smtClean="0"/>
              <a:t>经验值：</a:t>
            </a:r>
            <a:r>
              <a:rPr lang="en-US" altLang="zh-CN" dirty="0" smtClean="0"/>
              <a:t>X86</a:t>
            </a:r>
            <a:r>
              <a:rPr lang="zh-CN" altLang="en-US" dirty="0" smtClean="0"/>
              <a:t>服务器每核</a:t>
            </a:r>
            <a:r>
              <a:rPr lang="en-US" altLang="zh-CN" dirty="0" smtClean="0"/>
              <a:t>50-100</a:t>
            </a:r>
            <a:r>
              <a:rPr lang="zh-CN" altLang="en-US" dirty="0" smtClean="0"/>
              <a:t>之间。</a:t>
            </a:r>
            <a:endParaRPr lang="en-US" altLang="zh-CN" dirty="0" smtClean="0"/>
          </a:p>
          <a:p>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一些术语</a:t>
            </a:r>
            <a:endParaRPr lang="zh-CN" altLang="en-US" dirty="0"/>
          </a:p>
        </p:txBody>
      </p:sp>
      <p:sp>
        <p:nvSpPr>
          <p:cNvPr id="4" name="内容占位符 3"/>
          <p:cNvSpPr>
            <a:spLocks noGrp="1"/>
          </p:cNvSpPr>
          <p:nvPr>
            <p:ph idx="1"/>
          </p:nvPr>
        </p:nvSpPr>
        <p:spPr>
          <a:xfrm>
            <a:off x="457200" y="1124744"/>
            <a:ext cx="8229600" cy="5400600"/>
          </a:xfrm>
        </p:spPr>
        <p:txBody>
          <a:bodyPr>
            <a:normAutofit/>
          </a:bodyPr>
          <a:lstStyle/>
          <a:p>
            <a:r>
              <a:rPr lang="zh-CN" altLang="en-US" sz="2000" dirty="0" smtClean="0"/>
              <a:t>原子性</a:t>
            </a:r>
            <a:endParaRPr lang="en-US" altLang="zh-CN" sz="2000" dirty="0" smtClean="0"/>
          </a:p>
          <a:p>
            <a:pPr lvl="1"/>
            <a:r>
              <a:rPr lang="zh-CN" altLang="en-US" sz="1600" dirty="0" smtClean="0"/>
              <a:t>不可分割性的操作（</a:t>
            </a:r>
            <a:r>
              <a:rPr lang="en-US" altLang="zh-CN" sz="1600" dirty="0" smtClean="0"/>
              <a:t>CPU</a:t>
            </a:r>
            <a:r>
              <a:rPr lang="zh-CN" altLang="en-US" sz="1600" dirty="0" smtClean="0"/>
              <a:t>指令、操作系统指令、</a:t>
            </a:r>
            <a:r>
              <a:rPr lang="en-US" altLang="zh-CN" sz="1600" dirty="0" smtClean="0"/>
              <a:t>VM</a:t>
            </a:r>
            <a:r>
              <a:rPr lang="zh-CN" altLang="en-US" sz="1600" dirty="0" smtClean="0"/>
              <a:t>指令）</a:t>
            </a:r>
            <a:endParaRPr lang="en-US" altLang="zh-CN" sz="1600" dirty="0" smtClean="0"/>
          </a:p>
          <a:p>
            <a:pPr lvl="1"/>
            <a:r>
              <a:rPr lang="en-US" altLang="zh-CN" sz="1600" dirty="0" smtClean="0"/>
              <a:t>CAS </a:t>
            </a:r>
            <a:r>
              <a:rPr lang="zh-CN" altLang="en-US" sz="1600" dirty="0" smtClean="0"/>
              <a:t>（</a:t>
            </a:r>
            <a:r>
              <a:rPr lang="en-US" altLang="zh-CN" sz="1600" dirty="0" smtClean="0"/>
              <a:t>Compare And Set</a:t>
            </a:r>
            <a:r>
              <a:rPr lang="zh-CN" altLang="en-US" sz="1600" dirty="0" smtClean="0"/>
              <a:t>）原语</a:t>
            </a:r>
            <a:endParaRPr lang="en-US" altLang="zh-CN" sz="1600" dirty="0" smtClean="0"/>
          </a:p>
          <a:p>
            <a:r>
              <a:rPr lang="zh-CN" altLang="en-US" sz="2000" dirty="0" smtClean="0"/>
              <a:t>线程</a:t>
            </a:r>
            <a:endParaRPr lang="en-US" altLang="zh-CN" sz="2000" dirty="0" smtClean="0"/>
          </a:p>
          <a:p>
            <a:pPr lvl="1"/>
            <a:r>
              <a:rPr lang="zh-CN" altLang="en-US" sz="1600" dirty="0" smtClean="0"/>
              <a:t>系统对操作进行调度的最小单元（操作系统、</a:t>
            </a:r>
            <a:r>
              <a:rPr lang="en-US" altLang="zh-CN" sz="1600" dirty="0" smtClean="0"/>
              <a:t>VM</a:t>
            </a:r>
            <a:r>
              <a:rPr lang="zh-CN" altLang="en-US" sz="1600" dirty="0" smtClean="0"/>
              <a:t>）</a:t>
            </a:r>
            <a:endParaRPr lang="en-US" altLang="zh-CN" sz="1600" dirty="0" smtClean="0"/>
          </a:p>
          <a:p>
            <a:r>
              <a:rPr lang="zh-CN" altLang="en-US" sz="2000" dirty="0" smtClean="0"/>
              <a:t>并发</a:t>
            </a:r>
            <a:endParaRPr lang="en-US" altLang="zh-CN" sz="2000" dirty="0" smtClean="0"/>
          </a:p>
          <a:p>
            <a:pPr lvl="1"/>
            <a:r>
              <a:rPr lang="zh-CN" altLang="en-US" sz="1600" dirty="0" smtClean="0"/>
              <a:t>当多于一个线程（进程）同时争抢同一个资源时</a:t>
            </a:r>
            <a:endParaRPr lang="en-US" altLang="zh-CN" sz="1600" dirty="0" smtClean="0"/>
          </a:p>
          <a:p>
            <a:pPr lvl="2"/>
            <a:r>
              <a:rPr lang="zh-CN" altLang="en-US" sz="1400" dirty="0" smtClean="0"/>
              <a:t>资源包括执行程序，访问</a:t>
            </a:r>
            <a:r>
              <a:rPr lang="en-US" altLang="zh-CN" sz="1400" dirty="0" smtClean="0"/>
              <a:t>IO</a:t>
            </a:r>
            <a:r>
              <a:rPr lang="zh-CN" altLang="en-US" sz="1400" dirty="0" smtClean="0"/>
              <a:t>，访问内存数据块</a:t>
            </a:r>
            <a:endParaRPr lang="en-US" altLang="zh-CN" sz="1400" dirty="0" smtClean="0"/>
          </a:p>
          <a:p>
            <a:r>
              <a:rPr lang="zh-CN" altLang="en-US" sz="2000" dirty="0" smtClean="0"/>
              <a:t>阻塞</a:t>
            </a:r>
            <a:endParaRPr lang="en-US" altLang="zh-CN" sz="2000" dirty="0" smtClean="0"/>
          </a:p>
          <a:p>
            <a:pPr lvl="1"/>
            <a:r>
              <a:rPr lang="zh-CN" altLang="en-US" sz="1600" dirty="0" smtClean="0"/>
              <a:t>线程发生的被动式等待行为（如等待获取独占性资源、等待反馈等）。</a:t>
            </a:r>
            <a:endParaRPr lang="en-US" altLang="zh-CN" sz="16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一些术语</a:t>
            </a:r>
            <a:endParaRPr lang="zh-CN" altLang="en-US" dirty="0"/>
          </a:p>
        </p:txBody>
      </p:sp>
      <p:sp>
        <p:nvSpPr>
          <p:cNvPr id="4" name="内容占位符 3"/>
          <p:cNvSpPr>
            <a:spLocks noGrp="1"/>
          </p:cNvSpPr>
          <p:nvPr>
            <p:ph idx="1"/>
          </p:nvPr>
        </p:nvSpPr>
        <p:spPr>
          <a:xfrm>
            <a:off x="457200" y="1124744"/>
            <a:ext cx="8229600" cy="5001419"/>
          </a:xfrm>
        </p:spPr>
        <p:txBody>
          <a:bodyPr>
            <a:noAutofit/>
          </a:bodyPr>
          <a:lstStyle/>
          <a:p>
            <a:r>
              <a:rPr lang="zh-CN" altLang="en-US" sz="2000" dirty="0" smtClean="0">
                <a:latin typeface="+mn-ea"/>
              </a:rPr>
              <a:t>并发</a:t>
            </a:r>
            <a:endParaRPr lang="en-US" altLang="zh-CN" sz="1800" dirty="0" smtClean="0">
              <a:latin typeface="+mn-ea"/>
            </a:endParaRPr>
          </a:p>
          <a:p>
            <a:pPr lvl="1"/>
            <a:r>
              <a:rPr lang="zh-CN" altLang="en-US" sz="1600" dirty="0" smtClean="0">
                <a:latin typeface="+mn-ea"/>
              </a:rPr>
              <a:t>当多于一个线程（进程）同时争抢同一个资源时</a:t>
            </a:r>
            <a:endParaRPr lang="en-US" altLang="zh-CN" sz="1600" dirty="0" smtClean="0">
              <a:latin typeface="+mn-ea"/>
            </a:endParaRPr>
          </a:p>
          <a:p>
            <a:pPr lvl="2"/>
            <a:r>
              <a:rPr lang="zh-CN" altLang="en-US" sz="1400" dirty="0" smtClean="0">
                <a:latin typeface="+mn-ea"/>
              </a:rPr>
              <a:t>资源包括执行程序，访问</a:t>
            </a:r>
            <a:r>
              <a:rPr lang="en-US" altLang="zh-CN" sz="1400" dirty="0" smtClean="0">
                <a:latin typeface="+mn-ea"/>
              </a:rPr>
              <a:t>IO</a:t>
            </a:r>
            <a:r>
              <a:rPr lang="zh-CN" altLang="en-US" sz="1400" dirty="0" smtClean="0">
                <a:latin typeface="+mn-ea"/>
              </a:rPr>
              <a:t>，访问内存数据块</a:t>
            </a:r>
            <a:endParaRPr lang="en-US" altLang="zh-CN" sz="1200" dirty="0" smtClean="0">
              <a:latin typeface="+mn-ea"/>
            </a:endParaRPr>
          </a:p>
          <a:p>
            <a:r>
              <a:rPr lang="zh-CN" altLang="en-US" sz="2000" dirty="0" smtClean="0">
                <a:latin typeface="+mn-ea"/>
              </a:rPr>
              <a:t>互斥</a:t>
            </a:r>
            <a:endParaRPr lang="en-US" altLang="zh-CN" sz="2000" dirty="0" smtClean="0">
              <a:latin typeface="+mn-ea"/>
            </a:endParaRPr>
          </a:p>
          <a:p>
            <a:pPr lvl="1"/>
            <a:r>
              <a:rPr lang="zh-CN" altLang="en-US" sz="1600" dirty="0" smtClean="0">
                <a:latin typeface="+mn-ea"/>
              </a:rPr>
              <a:t>为解决并发问题所采取的线程（进程）间的排他性行为。</a:t>
            </a:r>
            <a:endParaRPr lang="en-US" altLang="zh-CN" sz="1600" dirty="0" smtClean="0">
              <a:latin typeface="+mn-ea"/>
            </a:endParaRPr>
          </a:p>
          <a:p>
            <a:pPr lvl="1"/>
            <a:r>
              <a:rPr lang="zh-CN" altLang="en-US" sz="1600" dirty="0" smtClean="0">
                <a:latin typeface="+mn-ea"/>
              </a:rPr>
              <a:t>有时也将互斥描述为并发冲突</a:t>
            </a:r>
            <a:endParaRPr lang="en-US" altLang="zh-CN" sz="1600" dirty="0" smtClean="0">
              <a:latin typeface="+mn-ea"/>
            </a:endParaRPr>
          </a:p>
          <a:p>
            <a:r>
              <a:rPr lang="zh-CN" altLang="en-US" sz="2000" dirty="0" smtClean="0">
                <a:latin typeface="+mn-ea"/>
              </a:rPr>
              <a:t>锁</a:t>
            </a:r>
            <a:endParaRPr lang="en-US" altLang="zh-CN" sz="2000" dirty="0" smtClean="0">
              <a:latin typeface="+mn-ea"/>
            </a:endParaRPr>
          </a:p>
          <a:p>
            <a:pPr lvl="1"/>
            <a:r>
              <a:rPr lang="zh-CN" altLang="en-US" sz="1600" dirty="0" smtClean="0">
                <a:latin typeface="+mn-ea"/>
              </a:rPr>
              <a:t>用来实现线程（进程）间互斥的的方法</a:t>
            </a:r>
            <a:endParaRPr lang="en-US" altLang="zh-CN" sz="1600" dirty="0" smtClean="0">
              <a:latin typeface="+mn-ea"/>
            </a:endParaRPr>
          </a:p>
          <a:p>
            <a:pPr lvl="1"/>
            <a:r>
              <a:rPr lang="zh-CN" altLang="en-US" sz="1600" dirty="0" smtClean="0">
                <a:latin typeface="+mn-ea"/>
              </a:rPr>
              <a:t>乐观锁与悲观锁（准确说乐观锁并非是真正的锁）</a:t>
            </a:r>
            <a:endParaRPr lang="en-US" altLang="zh-CN" sz="1600" dirty="0" smtClean="0">
              <a:latin typeface="+mn-ea"/>
            </a:endParaRPr>
          </a:p>
          <a:p>
            <a:pPr lvl="1"/>
            <a:r>
              <a:rPr lang="zh-CN" altLang="en-US" sz="1600" dirty="0" smtClean="0">
                <a:latin typeface="+mn-ea"/>
              </a:rPr>
              <a:t>共享锁与独享锁（共享锁就是读锁，独享锁也就是互斥锁）</a:t>
            </a:r>
            <a:endParaRPr lang="en-US" altLang="zh-CN" sz="1600" dirty="0" smtClean="0">
              <a:latin typeface="+mn-ea"/>
            </a:endParaRPr>
          </a:p>
          <a:p>
            <a:r>
              <a:rPr lang="zh-CN" altLang="en-US" sz="2000" dirty="0" smtClean="0">
                <a:latin typeface="+mn-ea"/>
              </a:rPr>
              <a:t>死锁</a:t>
            </a:r>
            <a:endParaRPr lang="en-US" altLang="zh-CN" sz="2000" dirty="0" smtClean="0">
              <a:latin typeface="+mn-ea"/>
            </a:endParaRPr>
          </a:p>
          <a:p>
            <a:pPr lvl="1"/>
            <a:r>
              <a:rPr lang="zh-CN" altLang="en-US" sz="1600" dirty="0" smtClean="0">
                <a:latin typeface="+mn-ea"/>
              </a:rPr>
              <a:t>当存在两个或以上拥有互斥锁的线程（进程）同时等待对方释放锁时出现的阻塞问题。</a:t>
            </a:r>
            <a:endParaRPr lang="en-US" altLang="zh-CN" sz="1600" dirty="0" smtClean="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一些术语</a:t>
            </a:r>
            <a:endParaRPr lang="zh-CN" altLang="en-US" dirty="0"/>
          </a:p>
        </p:txBody>
      </p:sp>
      <p:sp>
        <p:nvSpPr>
          <p:cNvPr id="4" name="内容占位符 3"/>
          <p:cNvSpPr>
            <a:spLocks noGrp="1"/>
          </p:cNvSpPr>
          <p:nvPr>
            <p:ph idx="1"/>
          </p:nvPr>
        </p:nvSpPr>
        <p:spPr>
          <a:xfrm>
            <a:off x="457200" y="1124744"/>
            <a:ext cx="8229600" cy="5544616"/>
          </a:xfrm>
        </p:spPr>
        <p:txBody>
          <a:bodyPr>
            <a:normAutofit/>
          </a:bodyPr>
          <a:lstStyle/>
          <a:p>
            <a:r>
              <a:rPr lang="zh-CN" altLang="en-US" sz="2000" dirty="0" smtClean="0">
                <a:latin typeface="+mn-ea"/>
              </a:rPr>
              <a:t>同步与异步</a:t>
            </a:r>
            <a:endParaRPr lang="en-US" altLang="zh-CN" sz="2000" dirty="0" smtClean="0">
              <a:latin typeface="+mn-ea"/>
            </a:endParaRPr>
          </a:p>
          <a:p>
            <a:pPr lvl="1"/>
            <a:r>
              <a:rPr lang="zh-CN" altLang="en-US" sz="1800" dirty="0" smtClean="0">
                <a:latin typeface="+mn-ea"/>
              </a:rPr>
              <a:t>同步：串行化处理</a:t>
            </a:r>
            <a:endParaRPr lang="en-US" altLang="zh-CN" sz="1800" dirty="0" smtClean="0">
              <a:latin typeface="+mn-ea"/>
            </a:endParaRPr>
          </a:p>
          <a:p>
            <a:pPr lvl="1"/>
            <a:r>
              <a:rPr lang="zh-CN" altLang="en-US" sz="1800" dirty="0" smtClean="0">
                <a:latin typeface="+mn-ea"/>
              </a:rPr>
              <a:t>异步：并行化处理</a:t>
            </a:r>
            <a:endParaRPr lang="en-US" altLang="zh-CN" sz="1800" dirty="0" smtClean="0">
              <a:latin typeface="+mn-ea"/>
            </a:endParaRPr>
          </a:p>
          <a:p>
            <a:r>
              <a:rPr lang="zh-CN" altLang="en-US" sz="2000" dirty="0" smtClean="0">
                <a:latin typeface="+mn-ea"/>
              </a:rPr>
              <a:t>同步处理</a:t>
            </a:r>
            <a:endParaRPr lang="en-US" altLang="zh-CN" sz="2000" dirty="0" smtClean="0">
              <a:latin typeface="+mn-ea"/>
            </a:endParaRPr>
          </a:p>
          <a:p>
            <a:pPr lvl="1"/>
            <a:r>
              <a:rPr lang="zh-CN" altLang="en-US" sz="1600" dirty="0" smtClean="0"/>
              <a:t>通过互斥锁机制确保并发线程间的顺序化处理</a:t>
            </a:r>
            <a:endParaRPr lang="en-US" altLang="zh-CN" sz="1600" dirty="0" smtClean="0"/>
          </a:p>
          <a:p>
            <a:r>
              <a:rPr lang="zh-CN" altLang="en-US" sz="2000" dirty="0" smtClean="0"/>
              <a:t>并发冲突</a:t>
            </a:r>
            <a:endParaRPr lang="en-US" altLang="zh-CN" sz="2000" dirty="0" smtClean="0"/>
          </a:p>
          <a:p>
            <a:pPr lvl="1"/>
            <a:r>
              <a:rPr lang="zh-CN" altLang="en-US" sz="1600" dirty="0" smtClean="0"/>
              <a:t>当出现并发时，资源的使用出现不可判断的不一致情况。</a:t>
            </a:r>
            <a:endParaRPr lang="en-US" altLang="zh-CN" sz="1600" dirty="0" smtClean="0"/>
          </a:p>
          <a:p>
            <a:pPr lvl="1"/>
            <a:r>
              <a:rPr lang="zh-CN" altLang="en-US" sz="1600" dirty="0" smtClean="0"/>
              <a:t>因为不合理互斥导致的线程之间的死锁</a:t>
            </a:r>
            <a:endParaRPr lang="en-US" altLang="zh-CN" sz="1600" dirty="0" smtClean="0"/>
          </a:p>
          <a:p>
            <a:r>
              <a:rPr lang="zh-CN" altLang="en-US" sz="2000" dirty="0" smtClean="0">
                <a:latin typeface="+mn-ea"/>
              </a:rPr>
              <a:t>线程安全</a:t>
            </a:r>
            <a:endParaRPr lang="en-US" altLang="zh-CN" sz="2000" dirty="0" smtClean="0">
              <a:latin typeface="+mn-ea"/>
            </a:endParaRPr>
          </a:p>
          <a:p>
            <a:pPr>
              <a:buNone/>
            </a:pPr>
            <a:endParaRPr lang="en-US" altLang="zh-CN" sz="2000" dirty="0" smtClean="0">
              <a:latin typeface="+mn-ea"/>
            </a:endParaRPr>
          </a:p>
        </p:txBody>
      </p:sp>
      <p:pic>
        <p:nvPicPr>
          <p:cNvPr id="1027" name="Picture 3"/>
          <p:cNvPicPr>
            <a:picLocks noChangeAspect="1" noChangeArrowheads="1"/>
          </p:cNvPicPr>
          <p:nvPr/>
        </p:nvPicPr>
        <p:blipFill>
          <a:blip r:embed="rId2" cstate="print"/>
          <a:srcRect/>
          <a:stretch>
            <a:fillRect/>
          </a:stretch>
        </p:blipFill>
        <p:spPr bwMode="auto">
          <a:xfrm>
            <a:off x="144016" y="5301208"/>
            <a:ext cx="8892480" cy="146355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追风堂PPT模板（终）">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jingjing">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b="1" dirty="0" smtClean="0">
            <a:solidFill>
              <a:schemeClr val="bg1"/>
            </a:solidFill>
          </a:defRPr>
        </a:defPPr>
      </a:lstStyle>
      <a:style>
        <a:lnRef idx="2">
          <a:schemeClr val="accent6"/>
        </a:lnRef>
        <a:fillRef idx="1">
          <a:schemeClr val="lt1"/>
        </a:fillRef>
        <a:effectRef idx="0">
          <a:schemeClr val="accent6"/>
        </a:effectRef>
        <a:fontRef idx="minor">
          <a:schemeClr val="dk1"/>
        </a:fontRef>
      </a:style>
    </a:spDef>
    <a:lnDef>
      <a:spPr>
        <a:ln w="28575">
          <a:solidFill>
            <a:schemeClr val="bg1">
              <a:lumMod val="7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chemeClr val="tx1">
                <a:lumMod val="75000"/>
                <a:lumOff val="25000"/>
              </a:schemeClr>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追风堂PPT模板（终）</Template>
  <TotalTime>14931</TotalTime>
  <Words>2546</Words>
  <Application>Microsoft Office PowerPoint</Application>
  <PresentationFormat>全屏显示(4:3)</PresentationFormat>
  <Paragraphs>355</Paragraphs>
  <Slides>47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49" baseType="lpstr">
      <vt:lpstr>追风堂PPT模板（终）</vt:lpstr>
      <vt:lpstr>程序包</vt:lpstr>
      <vt:lpstr>Java多线程与并发编程</vt:lpstr>
      <vt:lpstr>幻灯片 2</vt:lpstr>
      <vt:lpstr>多线程与并发的一些基本知识</vt:lpstr>
      <vt:lpstr>关于多线程的几个小问题？</vt:lpstr>
      <vt:lpstr>关于并发的几个小问题？</vt:lpstr>
      <vt:lpstr>什么是线程？</vt:lpstr>
      <vt:lpstr>一些术语</vt:lpstr>
      <vt:lpstr>一些术语</vt:lpstr>
      <vt:lpstr>一些术语</vt:lpstr>
      <vt:lpstr>多线程与并发</vt:lpstr>
      <vt:lpstr>并发与互斥</vt:lpstr>
      <vt:lpstr>多线程环境下的并发处理</vt:lpstr>
      <vt:lpstr>java多线程编程</vt:lpstr>
      <vt:lpstr>Java 基本线程处理类</vt:lpstr>
      <vt:lpstr>Java 基本线程处理类</vt:lpstr>
      <vt:lpstr>Java 线程池</vt:lpstr>
      <vt:lpstr>Java 异步任务</vt:lpstr>
      <vt:lpstr>Java 并行框架</vt:lpstr>
      <vt:lpstr>多线程环境下线程有哪些问题</vt:lpstr>
      <vt:lpstr>多线程编程的常见问题</vt:lpstr>
      <vt:lpstr>如何优雅地进行多线程编程</vt:lpstr>
      <vt:lpstr>Java 并发处理</vt:lpstr>
      <vt:lpstr>Java的锁机制</vt:lpstr>
      <vt:lpstr>Java的锁机制</vt:lpstr>
      <vt:lpstr>Java 并发相关关键字与方法</vt:lpstr>
      <vt:lpstr>Java 并行框架</vt:lpstr>
      <vt:lpstr>Java 并行框架</vt:lpstr>
      <vt:lpstr>并发编程下的常见问题</vt:lpstr>
      <vt:lpstr>如何进行优雅的并发编程</vt:lpstr>
      <vt:lpstr>多线程编程应用模式</vt:lpstr>
      <vt:lpstr>Immutable</vt:lpstr>
      <vt:lpstr>读写锁应用</vt:lpstr>
      <vt:lpstr>生产者-消费者</vt:lpstr>
      <vt:lpstr>工作线程模式（Worker Thread）</vt:lpstr>
      <vt:lpstr>职介者</vt:lpstr>
      <vt:lpstr>多线程资源调度</vt:lpstr>
      <vt:lpstr>流水线模式</vt:lpstr>
      <vt:lpstr>竞争模式</vt:lpstr>
      <vt:lpstr>工作窃取模式</vt:lpstr>
      <vt:lpstr>代码学习</vt:lpstr>
      <vt:lpstr>常见代码问题分析</vt:lpstr>
      <vt:lpstr>常见代码问题分析</vt:lpstr>
      <vt:lpstr>代码学习之三</vt:lpstr>
      <vt:lpstr>有用推荐</vt:lpstr>
      <vt:lpstr>书籍与资料</vt:lpstr>
      <vt:lpstr>幻灯片 46</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sanke.hh</dc:creator>
  <cp:lastModifiedBy>陌铭</cp:lastModifiedBy>
  <cp:revision>681</cp:revision>
  <dcterms:created xsi:type="dcterms:W3CDTF">2011-07-14T05:52:34Z</dcterms:created>
  <dcterms:modified xsi:type="dcterms:W3CDTF">2013-04-11T07:42:13Z</dcterms:modified>
</cp:coreProperties>
</file>