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Delay in deployment means tracking multiple code bases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Delay in deployment means tracking multiple code bases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Delay in deployment means tracking multiple code bases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How many people came here to learn about DevOps?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How many people came here to learn about Docker?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How many people came assuming there would be free beer?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Delay in deployment means tracking multiple code bases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Delay in deployment means tracking multiple code bases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Shape 3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Shape 3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Shape 3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Shape 3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Shape 3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Shape 3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Shape 4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Shape 4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1.jpg"/><Relationship Id="rId4" Type="http://schemas.openxmlformats.org/officeDocument/2006/relationships/image" Target="../media/image0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Getting to DevOps with Docker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258225" y="7650"/>
            <a:ext cx="4052400" cy="1318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/>
              <a:t>So, what is DevOps?</a:t>
            </a:r>
          </a:p>
        </p:txBody>
      </p:sp>
      <p:sp>
        <p:nvSpPr>
          <p:cNvPr id="121" name="Shape 121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Ben Rockwood</a:t>
            </a:r>
            <a:br>
              <a:rPr lang="en"/>
            </a:br>
            <a:r>
              <a:rPr lang="en"/>
              <a:t>Director of IT &amp; Operations at Chef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http://cuddletech.com/slides/DevOps-Demystified.pdf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https://www.youtube.com/watch?v=h5E--QSBVBY </a:t>
            </a:r>
          </a:p>
        </p:txBody>
      </p:sp>
      <p:sp>
        <p:nvSpPr>
          <p:cNvPr id="122" name="Shape 122"/>
          <p:cNvSpPr txBox="1"/>
          <p:nvPr>
            <p:ph idx="2" type="body"/>
          </p:nvPr>
        </p:nvSpPr>
        <p:spPr>
          <a:xfrm>
            <a:off x="367500" y="343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Collaboration of People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Convergence of Process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Creation &amp; Exploitation of Tools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1594875" y="4229975"/>
            <a:ext cx="1646099" cy="5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Customers/Users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75450" y="3315575"/>
            <a:ext cx="13368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Requirements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2102471" y="3315575"/>
            <a:ext cx="13368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Software</a:t>
            </a:r>
          </a:p>
        </p:txBody>
      </p:sp>
      <p:sp>
        <p:nvSpPr>
          <p:cNvPr id="126" name="Shape 126"/>
          <p:cNvSpPr/>
          <p:nvPr/>
        </p:nvSpPr>
        <p:spPr>
          <a:xfrm>
            <a:off x="1390650" y="3285725"/>
            <a:ext cx="736499" cy="494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Dev</a:t>
            </a:r>
          </a:p>
        </p:txBody>
      </p:sp>
      <p:sp>
        <p:nvSpPr>
          <p:cNvPr id="127" name="Shape 127"/>
          <p:cNvSpPr/>
          <p:nvPr/>
        </p:nvSpPr>
        <p:spPr>
          <a:xfrm>
            <a:off x="2990850" y="3285725"/>
            <a:ext cx="736499" cy="494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Ops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3733050" y="3315575"/>
            <a:ext cx="13368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Service</a:t>
            </a:r>
          </a:p>
        </p:txBody>
      </p:sp>
      <p:cxnSp>
        <p:nvCxnSpPr>
          <p:cNvPr id="129" name="Shape 129"/>
          <p:cNvCxnSpPr/>
          <p:nvPr/>
        </p:nvCxnSpPr>
        <p:spPr>
          <a:xfrm flipH="1">
            <a:off x="2916449" y="3741275"/>
            <a:ext cx="1124100" cy="54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0" name="Shape 130"/>
          <p:cNvCxnSpPr/>
          <p:nvPr/>
        </p:nvCxnSpPr>
        <p:spPr>
          <a:xfrm rot="10800000">
            <a:off x="1048199" y="3741274"/>
            <a:ext cx="881100" cy="47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31" name="Shape 131"/>
          <p:cNvSpPr txBox="1"/>
          <p:nvPr>
            <p:ph idx="2" type="body"/>
          </p:nvPr>
        </p:nvSpPr>
        <p:spPr>
          <a:xfrm>
            <a:off x="367500" y="952675"/>
            <a:ext cx="3837000" cy="597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It’s about flow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DevOps? What Problem(s) does it Solve?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Developers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Differences in Test/Production lead to Dependency Errors [Portability]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en"/>
              <a:t>“It works on my laptop!”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Don’t want to wait a long time for code to get to production [Deployment]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en"/>
              <a:t>slows down feedback cycle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en"/>
              <a:t>multiple code bases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Operations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New Code never seems to fit into production exactly [Controlled Infrastructure]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en"/>
              <a:t>a/k/a “You can’t just rev the httpd version you need and not tell anyone”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Scale out has led to an increase in servers to manage [Scale Out]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Project/Business Win: Faster Time to Market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/>
              <a:t>Resource: Rack Space Video: https://www.youtube.com/watch?time_continue=41&amp;v=_I94-tJlovg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Docker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258225" y="7650"/>
            <a:ext cx="4052400" cy="1318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/>
              <a:t>What is Docker?</a:t>
            </a:r>
          </a:p>
        </p:txBody>
      </p:sp>
      <p:sp>
        <p:nvSpPr>
          <p:cNvPr id="148" name="Shape 148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500"/>
              <a:t>Remember These?</a:t>
            </a:r>
          </a:p>
          <a:p>
            <a:pPr indent="-323850" lvl="0" marL="457200" rtl="0">
              <a:spcBef>
                <a:spcPts val="0"/>
              </a:spcBef>
              <a:buSzPct val="100000"/>
              <a:buChar char="●"/>
            </a:pPr>
            <a:r>
              <a:rPr lang="en" sz="1500"/>
              <a:t>S/370 LPARs</a:t>
            </a:r>
          </a:p>
          <a:p>
            <a:pPr indent="-323850" lvl="0" marL="457200" rtl="0">
              <a:spcBef>
                <a:spcPts val="0"/>
              </a:spcBef>
              <a:buSzPct val="100000"/>
              <a:buChar char="●"/>
            </a:pPr>
            <a:r>
              <a:rPr lang="en" sz="1500"/>
              <a:t>AIX WPARs</a:t>
            </a:r>
          </a:p>
          <a:p>
            <a:pPr indent="-323850" lvl="0" marL="457200" rtl="0">
              <a:spcBef>
                <a:spcPts val="0"/>
              </a:spcBef>
              <a:buSzPct val="100000"/>
              <a:buChar char="●"/>
            </a:pPr>
            <a:r>
              <a:rPr lang="en" sz="1500"/>
              <a:t>BSD Jails</a:t>
            </a:r>
          </a:p>
          <a:p>
            <a:pPr indent="-323850" lvl="0" marL="457200" rtl="0">
              <a:spcBef>
                <a:spcPts val="0"/>
              </a:spcBef>
              <a:buSzPct val="100000"/>
              <a:buChar char="●"/>
            </a:pPr>
            <a:r>
              <a:rPr lang="en" sz="1500"/>
              <a:t>Solaris Zones</a:t>
            </a:r>
          </a:p>
          <a:p>
            <a:pPr indent="-323850" lvl="0" marL="457200" rtl="0">
              <a:spcBef>
                <a:spcPts val="0"/>
              </a:spcBef>
              <a:buSzPct val="100000"/>
              <a:buChar char="●"/>
            </a:pPr>
            <a:r>
              <a:rPr lang="en" sz="1500"/>
              <a:t>chroot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/>
              <a:t>Docker is a way of packaging software and accessing Linux kernel features like cgroups, namespaces, capabilities, etc.</a:t>
            </a:r>
          </a:p>
        </p:txBody>
      </p:sp>
      <p:sp>
        <p:nvSpPr>
          <p:cNvPr id="149" name="Shape 149"/>
          <p:cNvSpPr txBox="1"/>
          <p:nvPr>
            <p:ph idx="2" type="body"/>
          </p:nvPr>
        </p:nvSpPr>
        <p:spPr>
          <a:xfrm>
            <a:off x="367500" y="1043700"/>
            <a:ext cx="3837000" cy="1318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Docker containers wrap up a piece of software in a complete filesystem that contains everything it needs to run. (docker.com)</a:t>
            </a:r>
          </a:p>
        </p:txBody>
      </p:sp>
      <p:sp>
        <p:nvSpPr>
          <p:cNvPr id="150" name="Shape 150"/>
          <p:cNvSpPr/>
          <p:nvPr/>
        </p:nvSpPr>
        <p:spPr>
          <a:xfrm>
            <a:off x="638175" y="4610100"/>
            <a:ext cx="1361999" cy="24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Hardware</a:t>
            </a:r>
          </a:p>
        </p:txBody>
      </p:sp>
      <p:sp>
        <p:nvSpPr>
          <p:cNvPr id="151" name="Shape 151"/>
          <p:cNvSpPr/>
          <p:nvPr/>
        </p:nvSpPr>
        <p:spPr>
          <a:xfrm>
            <a:off x="638175" y="4381500"/>
            <a:ext cx="1361999" cy="2475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OS + Kernel</a:t>
            </a:r>
          </a:p>
        </p:txBody>
      </p:sp>
      <p:sp>
        <p:nvSpPr>
          <p:cNvPr id="152" name="Shape 152"/>
          <p:cNvSpPr/>
          <p:nvPr/>
        </p:nvSpPr>
        <p:spPr>
          <a:xfrm>
            <a:off x="638175" y="4152900"/>
            <a:ext cx="1361999" cy="247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Hypervisor</a:t>
            </a:r>
          </a:p>
        </p:txBody>
      </p:sp>
      <p:sp>
        <p:nvSpPr>
          <p:cNvPr id="153" name="Shape 153"/>
          <p:cNvSpPr/>
          <p:nvPr/>
        </p:nvSpPr>
        <p:spPr>
          <a:xfrm>
            <a:off x="638175" y="3695700"/>
            <a:ext cx="447600" cy="4572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Virt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1200"/>
              <a:t>HW</a:t>
            </a:r>
          </a:p>
        </p:txBody>
      </p:sp>
      <p:sp>
        <p:nvSpPr>
          <p:cNvPr id="154" name="Shape 154"/>
          <p:cNvSpPr/>
          <p:nvPr/>
        </p:nvSpPr>
        <p:spPr>
          <a:xfrm>
            <a:off x="638175" y="3238500"/>
            <a:ext cx="447600" cy="4572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700"/>
              <a:t>OS + Kernel</a:t>
            </a:r>
          </a:p>
        </p:txBody>
      </p:sp>
      <p:sp>
        <p:nvSpPr>
          <p:cNvPr id="155" name="Shape 155"/>
          <p:cNvSpPr/>
          <p:nvPr/>
        </p:nvSpPr>
        <p:spPr>
          <a:xfrm>
            <a:off x="638175" y="2781300"/>
            <a:ext cx="447600" cy="4572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00"/>
              <a:t>bin + libs</a:t>
            </a:r>
          </a:p>
        </p:txBody>
      </p:sp>
      <p:sp>
        <p:nvSpPr>
          <p:cNvPr id="156" name="Shape 156"/>
          <p:cNvSpPr/>
          <p:nvPr/>
        </p:nvSpPr>
        <p:spPr>
          <a:xfrm>
            <a:off x="638175" y="2324100"/>
            <a:ext cx="447600" cy="4572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00"/>
              <a:t>App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900"/>
              <a:t>A</a:t>
            </a:r>
          </a:p>
        </p:txBody>
      </p:sp>
      <p:sp>
        <p:nvSpPr>
          <p:cNvPr id="157" name="Shape 157"/>
          <p:cNvSpPr/>
          <p:nvPr/>
        </p:nvSpPr>
        <p:spPr>
          <a:xfrm>
            <a:off x="1095375" y="3695700"/>
            <a:ext cx="447600" cy="4572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Virt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200"/>
              <a:t>HW</a:t>
            </a:r>
          </a:p>
        </p:txBody>
      </p:sp>
      <p:sp>
        <p:nvSpPr>
          <p:cNvPr id="158" name="Shape 158"/>
          <p:cNvSpPr/>
          <p:nvPr/>
        </p:nvSpPr>
        <p:spPr>
          <a:xfrm>
            <a:off x="1095375" y="3238500"/>
            <a:ext cx="447600" cy="4572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700"/>
              <a:t>OS + Kernel</a:t>
            </a:r>
          </a:p>
        </p:txBody>
      </p:sp>
      <p:sp>
        <p:nvSpPr>
          <p:cNvPr id="159" name="Shape 159"/>
          <p:cNvSpPr/>
          <p:nvPr/>
        </p:nvSpPr>
        <p:spPr>
          <a:xfrm>
            <a:off x="1095375" y="2781300"/>
            <a:ext cx="447600" cy="4572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00"/>
              <a:t>bin + libs</a:t>
            </a:r>
          </a:p>
        </p:txBody>
      </p:sp>
      <p:sp>
        <p:nvSpPr>
          <p:cNvPr id="160" name="Shape 160"/>
          <p:cNvSpPr/>
          <p:nvPr/>
        </p:nvSpPr>
        <p:spPr>
          <a:xfrm>
            <a:off x="1095375" y="2324100"/>
            <a:ext cx="447600" cy="4572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00"/>
              <a:t>App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900"/>
              <a:t>A’</a:t>
            </a:r>
          </a:p>
        </p:txBody>
      </p:sp>
      <p:sp>
        <p:nvSpPr>
          <p:cNvPr id="161" name="Shape 161"/>
          <p:cNvSpPr/>
          <p:nvPr/>
        </p:nvSpPr>
        <p:spPr>
          <a:xfrm>
            <a:off x="1552575" y="3695700"/>
            <a:ext cx="447600" cy="4572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Virt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200"/>
              <a:t>HW</a:t>
            </a:r>
          </a:p>
        </p:txBody>
      </p:sp>
      <p:sp>
        <p:nvSpPr>
          <p:cNvPr id="162" name="Shape 162"/>
          <p:cNvSpPr/>
          <p:nvPr/>
        </p:nvSpPr>
        <p:spPr>
          <a:xfrm>
            <a:off x="1552575" y="3238500"/>
            <a:ext cx="447600" cy="4572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700"/>
              <a:t>OS + Kernel</a:t>
            </a:r>
          </a:p>
        </p:txBody>
      </p:sp>
      <p:sp>
        <p:nvSpPr>
          <p:cNvPr id="163" name="Shape 163"/>
          <p:cNvSpPr/>
          <p:nvPr/>
        </p:nvSpPr>
        <p:spPr>
          <a:xfrm>
            <a:off x="1552575" y="2781300"/>
            <a:ext cx="447600" cy="4572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00"/>
              <a:t>bin + libs</a:t>
            </a:r>
          </a:p>
        </p:txBody>
      </p:sp>
      <p:sp>
        <p:nvSpPr>
          <p:cNvPr id="164" name="Shape 164"/>
          <p:cNvSpPr/>
          <p:nvPr/>
        </p:nvSpPr>
        <p:spPr>
          <a:xfrm>
            <a:off x="1552575" y="2324100"/>
            <a:ext cx="447600" cy="457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00"/>
              <a:t>App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900"/>
              <a:t>B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638175" y="4781550"/>
            <a:ext cx="1361999" cy="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Virtual Machines</a:t>
            </a:r>
          </a:p>
        </p:txBody>
      </p:sp>
      <p:sp>
        <p:nvSpPr>
          <p:cNvPr id="166" name="Shape 166"/>
          <p:cNvSpPr/>
          <p:nvPr/>
        </p:nvSpPr>
        <p:spPr>
          <a:xfrm>
            <a:off x="2543175" y="4610100"/>
            <a:ext cx="1361999" cy="24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Hardware</a:t>
            </a:r>
          </a:p>
        </p:txBody>
      </p:sp>
      <p:sp>
        <p:nvSpPr>
          <p:cNvPr id="167" name="Shape 167"/>
          <p:cNvSpPr/>
          <p:nvPr/>
        </p:nvSpPr>
        <p:spPr>
          <a:xfrm>
            <a:off x="2543175" y="4381500"/>
            <a:ext cx="1361999" cy="2475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Host OS</a:t>
            </a:r>
          </a:p>
        </p:txBody>
      </p:sp>
      <p:sp>
        <p:nvSpPr>
          <p:cNvPr id="168" name="Shape 168"/>
          <p:cNvSpPr/>
          <p:nvPr/>
        </p:nvSpPr>
        <p:spPr>
          <a:xfrm>
            <a:off x="2543175" y="4152900"/>
            <a:ext cx="1361999" cy="2475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Kernel</a:t>
            </a:r>
          </a:p>
        </p:txBody>
      </p:sp>
      <p:sp>
        <p:nvSpPr>
          <p:cNvPr id="169" name="Shape 169"/>
          <p:cNvSpPr/>
          <p:nvPr/>
        </p:nvSpPr>
        <p:spPr>
          <a:xfrm>
            <a:off x="2543175" y="3695700"/>
            <a:ext cx="914400" cy="4572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00"/>
              <a:t>bin + libs</a:t>
            </a:r>
          </a:p>
        </p:txBody>
      </p:sp>
      <p:sp>
        <p:nvSpPr>
          <p:cNvPr id="170" name="Shape 170"/>
          <p:cNvSpPr/>
          <p:nvPr/>
        </p:nvSpPr>
        <p:spPr>
          <a:xfrm>
            <a:off x="2543175" y="3238500"/>
            <a:ext cx="447600" cy="4572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00"/>
              <a:t>App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900"/>
              <a:t>A</a:t>
            </a:r>
          </a:p>
        </p:txBody>
      </p:sp>
      <p:sp>
        <p:nvSpPr>
          <p:cNvPr id="171" name="Shape 171"/>
          <p:cNvSpPr/>
          <p:nvPr/>
        </p:nvSpPr>
        <p:spPr>
          <a:xfrm>
            <a:off x="3000375" y="3238500"/>
            <a:ext cx="447600" cy="4572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00"/>
              <a:t>App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900"/>
              <a:t>A’</a:t>
            </a:r>
          </a:p>
        </p:txBody>
      </p:sp>
      <p:sp>
        <p:nvSpPr>
          <p:cNvPr id="172" name="Shape 172"/>
          <p:cNvSpPr/>
          <p:nvPr/>
        </p:nvSpPr>
        <p:spPr>
          <a:xfrm>
            <a:off x="3457575" y="3695700"/>
            <a:ext cx="447600" cy="4572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00"/>
              <a:t>bin + libs</a:t>
            </a:r>
          </a:p>
        </p:txBody>
      </p:sp>
      <p:sp>
        <p:nvSpPr>
          <p:cNvPr id="173" name="Shape 173"/>
          <p:cNvSpPr/>
          <p:nvPr/>
        </p:nvSpPr>
        <p:spPr>
          <a:xfrm>
            <a:off x="3457575" y="3238500"/>
            <a:ext cx="447600" cy="457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00"/>
              <a:t>App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900"/>
              <a:t>B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2771775" y="4781550"/>
            <a:ext cx="1361999" cy="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Containers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Thinking in Docker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Virtual Machine Lite</a:t>
            </a:r>
          </a:p>
          <a:p>
            <a:pPr indent="-228600" lvl="1" marL="1371600" rtl="0">
              <a:spcBef>
                <a:spcPts val="0"/>
              </a:spcBef>
              <a:buChar char="○"/>
            </a:pPr>
            <a:r>
              <a:rPr lang="en"/>
              <a:t>Initially people thought it was a faster VM technology</a:t>
            </a:r>
          </a:p>
          <a:p>
            <a:pPr indent="-228600" lvl="1" marL="1371600" rtl="0">
              <a:spcBef>
                <a:spcPts val="0"/>
              </a:spcBef>
              <a:buChar char="○"/>
            </a:pPr>
            <a:r>
              <a:rPr lang="en"/>
              <a:t>Containers with</a:t>
            </a:r>
          </a:p>
          <a:p>
            <a:pPr indent="-228600" lvl="2" marL="1828800" rtl="0">
              <a:spcBef>
                <a:spcPts val="0"/>
              </a:spcBef>
              <a:buChar char="■"/>
            </a:pPr>
            <a:r>
              <a:rPr lang="en"/>
              <a:t>ssh</a:t>
            </a:r>
          </a:p>
          <a:p>
            <a:pPr indent="-228600" lvl="2" marL="1828800" rtl="0">
              <a:spcBef>
                <a:spcPts val="0"/>
              </a:spcBef>
              <a:buChar char="■"/>
            </a:pPr>
            <a:r>
              <a:rPr lang="en"/>
              <a:t>init</a:t>
            </a:r>
          </a:p>
          <a:p>
            <a:pPr indent="-228600" lvl="2" marL="1828800" rtl="0">
              <a:spcBef>
                <a:spcPts val="0"/>
              </a:spcBef>
              <a:buChar char="■"/>
            </a:pPr>
            <a:r>
              <a:rPr lang="en"/>
              <a:t>daemons, etc.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Application in a box</a:t>
            </a:r>
          </a:p>
          <a:p>
            <a:pPr indent="-228600" lvl="1" marL="1371600" rtl="0">
              <a:spcBef>
                <a:spcPts val="0"/>
              </a:spcBef>
              <a:buChar char="○"/>
            </a:pPr>
            <a:r>
              <a:rPr lang="en"/>
              <a:t>Delete ssh, daemons</a:t>
            </a:r>
          </a:p>
          <a:p>
            <a:pPr indent="-228600" lvl="1" marL="1371600" rtl="0">
              <a:spcBef>
                <a:spcPts val="0"/>
              </a:spcBef>
              <a:buChar char="○"/>
            </a:pPr>
            <a:r>
              <a:rPr lang="en"/>
              <a:t>Lots of processes with init</a:t>
            </a:r>
          </a:p>
          <a:p>
            <a:pPr indent="-228600" lvl="1" marL="1371600" rtl="0">
              <a:spcBef>
                <a:spcPts val="0"/>
              </a:spcBef>
              <a:buChar char="○"/>
            </a:pPr>
            <a:r>
              <a:rPr lang="en"/>
              <a:t>Databases + servers + ...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Microservices</a:t>
            </a:r>
          </a:p>
          <a:p>
            <a:pPr indent="-228600" lvl="1" marL="1371600" rtl="0">
              <a:spcBef>
                <a:spcPts val="0"/>
              </a:spcBef>
              <a:buChar char="○"/>
            </a:pPr>
            <a:r>
              <a:rPr lang="en"/>
              <a:t>Like Service-Oriented Architecture (SOA)</a:t>
            </a:r>
          </a:p>
          <a:p>
            <a:pPr indent="-228600" lvl="1" marL="1371600" rtl="0">
              <a:spcBef>
                <a:spcPts val="0"/>
              </a:spcBef>
              <a:buChar char="○"/>
            </a:pPr>
            <a:r>
              <a:rPr lang="en"/>
              <a:t>Minimal unit of an application</a:t>
            </a:r>
          </a:p>
          <a:p>
            <a:pPr indent="-228600" lvl="1" marL="1371600" rtl="0">
              <a:spcBef>
                <a:spcPts val="0"/>
              </a:spcBef>
              <a:buChar char="○"/>
            </a:pPr>
            <a:r>
              <a:rPr lang="en"/>
              <a:t>Helps with scale out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about my data? What about Configs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311700" y="1152475"/>
            <a:ext cx="1681799" cy="48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Pets vs. Cattle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about my data? What about Configs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311700" y="1152475"/>
            <a:ext cx="1681799" cy="48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Pets vs. Cattle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981025" y="1152475"/>
            <a:ext cx="1981199" cy="48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Scotch vs. Beer</a:t>
            </a:r>
          </a:p>
        </p:txBody>
      </p:sp>
      <p:cxnSp>
        <p:nvCxnSpPr>
          <p:cNvPr id="194" name="Shape 194"/>
          <p:cNvCxnSpPr>
            <a:stCxn id="192" idx="1"/>
            <a:endCxn id="192" idx="3"/>
          </p:cNvCxnSpPr>
          <p:nvPr/>
        </p:nvCxnSpPr>
        <p:spPr>
          <a:xfrm>
            <a:off x="311700" y="1394575"/>
            <a:ext cx="1681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about my data? What about Configs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311700" y="1152475"/>
            <a:ext cx="1681799" cy="48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Pets vs. Cattle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981025" y="1152475"/>
            <a:ext cx="1981199" cy="48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Scotch vs. Beer</a:t>
            </a:r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3306600" y="1152475"/>
            <a:ext cx="2530799" cy="48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Slivovice vs. Slivovice</a:t>
            </a:r>
          </a:p>
        </p:txBody>
      </p:sp>
      <p:cxnSp>
        <p:nvCxnSpPr>
          <p:cNvPr id="203" name="Shape 203"/>
          <p:cNvCxnSpPr>
            <a:stCxn id="200" idx="1"/>
            <a:endCxn id="200" idx="3"/>
          </p:cNvCxnSpPr>
          <p:nvPr/>
        </p:nvCxnSpPr>
        <p:spPr>
          <a:xfrm>
            <a:off x="311700" y="1394575"/>
            <a:ext cx="1681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04" name="Shape 204"/>
          <p:cNvCxnSpPr>
            <a:stCxn id="201" idx="1"/>
          </p:cNvCxnSpPr>
          <p:nvPr/>
        </p:nvCxnSpPr>
        <p:spPr>
          <a:xfrm>
            <a:off x="6981025" y="1394575"/>
            <a:ext cx="1758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about my data? What about Configs</a:t>
            </a:r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311700" y="1152475"/>
            <a:ext cx="1681799" cy="48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Pets vs. Cattle</a:t>
            </a:r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981025" y="1152475"/>
            <a:ext cx="1981199" cy="48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Scotch vs. Beer</a:t>
            </a:r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3306600" y="1152475"/>
            <a:ext cx="2530799" cy="48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Slivovice vs. Slivovice</a:t>
            </a:r>
          </a:p>
        </p:txBody>
      </p:sp>
      <p:cxnSp>
        <p:nvCxnSpPr>
          <p:cNvPr id="213" name="Shape 213"/>
          <p:cNvCxnSpPr>
            <a:stCxn id="210" idx="1"/>
            <a:endCxn id="210" idx="3"/>
          </p:cNvCxnSpPr>
          <p:nvPr/>
        </p:nvCxnSpPr>
        <p:spPr>
          <a:xfrm>
            <a:off x="311700" y="1394575"/>
            <a:ext cx="1681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4" name="Shape 214"/>
          <p:cNvCxnSpPr>
            <a:stCxn id="211" idx="1"/>
          </p:cNvCxnSpPr>
          <p:nvPr/>
        </p:nvCxnSpPr>
        <p:spPr>
          <a:xfrm>
            <a:off x="6981025" y="1394575"/>
            <a:ext cx="1758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descr="sliv.JPG" id="215" name="Shape 2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5500" y="1771425"/>
            <a:ext cx="11811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about my data? What about Configs</a:t>
            </a:r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311700" y="1152475"/>
            <a:ext cx="1681799" cy="48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Pets vs. Cattle</a:t>
            </a:r>
          </a:p>
        </p:txBody>
      </p:sp>
      <p:pic>
        <p:nvPicPr>
          <p:cNvPr descr="http://www.itesco.cz/Attachments/beca2e8ad822382bd1a4a399d4f34667c1862e47.jpg?size=208" id="222" name="Shape 2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8925" y="2209575"/>
            <a:ext cx="1981200" cy="19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Shape 223"/>
          <p:cNvSpPr txBox="1"/>
          <p:nvPr>
            <p:ph idx="1" type="body"/>
          </p:nvPr>
        </p:nvSpPr>
        <p:spPr>
          <a:xfrm>
            <a:off x="6981025" y="1152475"/>
            <a:ext cx="1981199" cy="48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Scotch vs. Beer</a:t>
            </a:r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3306600" y="1152475"/>
            <a:ext cx="2530799" cy="48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Slivovice vs. Slivovice</a:t>
            </a:r>
          </a:p>
        </p:txBody>
      </p:sp>
      <p:cxnSp>
        <p:nvCxnSpPr>
          <p:cNvPr id="225" name="Shape 225"/>
          <p:cNvCxnSpPr>
            <a:stCxn id="221" idx="1"/>
            <a:endCxn id="221" idx="3"/>
          </p:cNvCxnSpPr>
          <p:nvPr/>
        </p:nvCxnSpPr>
        <p:spPr>
          <a:xfrm>
            <a:off x="311700" y="1394575"/>
            <a:ext cx="1681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26" name="Shape 226"/>
          <p:cNvCxnSpPr>
            <a:stCxn id="223" idx="1"/>
          </p:cNvCxnSpPr>
          <p:nvPr/>
        </p:nvCxnSpPr>
        <p:spPr>
          <a:xfrm>
            <a:off x="6981025" y="1394575"/>
            <a:ext cx="1758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descr="sliv.JPG" id="227" name="Shape 2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5500" y="1771425"/>
            <a:ext cx="118110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 txBox="1"/>
          <p:nvPr/>
        </p:nvSpPr>
        <p:spPr>
          <a:xfrm>
            <a:off x="196875" y="4774350"/>
            <a:ext cx="7087800" cy="826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Images: Brian Exelbierd; itesco.cz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258225" y="7650"/>
            <a:ext cx="4052400" cy="1318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/>
              <a:t>Brian (bex) Exelbierd</a:t>
            </a:r>
          </a:p>
        </p:txBody>
      </p:sp>
      <p:sp>
        <p:nvSpPr>
          <p:cNvPr id="60" name="Shape 60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$ whoami</a:t>
            </a:r>
            <a:br>
              <a:rPr lang="en"/>
            </a:br>
            <a:r>
              <a:rPr lang="en"/>
              <a:t>@bexelbie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Slides URL: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/>
              <a:t>www.winglemeyer.org</a:t>
            </a:r>
          </a:p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367500" y="8764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Software Engineer @ Red Hat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Various Roles in IT since 1995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Programmer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Analyst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Manager (Ops, Dev, Special Projects)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Sales Engineering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etc.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Work on Project Atomic: Tools that make containers easier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Docker Vocabulary</a:t>
            </a:r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Image: An immutable read-only template of a </a:t>
            </a:r>
            <a:br>
              <a:rPr lang="en"/>
            </a:br>
            <a:r>
              <a:rPr lang="en"/>
              <a:t>	container.  This is the distributable object.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What does an image consist of?</a:t>
            </a:r>
            <a:br>
              <a:rPr lang="en"/>
            </a:br>
            <a:r>
              <a:rPr lang="en"/>
              <a:t>	A tar file of the filesystem for the layer(s)</a:t>
            </a:r>
            <a:br>
              <a:rPr lang="en"/>
            </a:br>
            <a:r>
              <a:rPr lang="en"/>
              <a:t>	Metadata (image name, version, etc.)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Layer: Images are made with copy on write </a:t>
            </a:r>
            <a:br>
              <a:rPr lang="en"/>
            </a:br>
            <a:r>
              <a:rPr lang="en"/>
              <a:t>	union file systems that create layers when </a:t>
            </a:r>
            <a:br>
              <a:rPr lang="en"/>
            </a:br>
            <a:r>
              <a:rPr lang="en"/>
              <a:t>	you make modifications.  This means you </a:t>
            </a:r>
            <a:br>
              <a:rPr lang="en"/>
            </a:br>
            <a:r>
              <a:rPr lang="en"/>
              <a:t>	can start with a base image and layer your </a:t>
            </a:r>
            <a:br>
              <a:rPr lang="en"/>
            </a:br>
            <a:r>
              <a:rPr lang="en"/>
              <a:t>	software over the top.  This also means </a:t>
            </a:r>
            <a:br>
              <a:rPr lang="en"/>
            </a:br>
            <a:r>
              <a:rPr lang="en"/>
              <a:t>	only your changes have to be distributed.</a:t>
            </a:r>
          </a:p>
        </p:txBody>
      </p:sp>
      <p:sp>
        <p:nvSpPr>
          <p:cNvPr id="235" name="Shape 235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Base Image: An image containing enough of the </a:t>
            </a:r>
            <a:br>
              <a:rPr lang="en"/>
            </a:br>
            <a:r>
              <a:rPr lang="en"/>
              <a:t>	libraries and binaries of an OS to support </a:t>
            </a:r>
            <a:br>
              <a:rPr lang="en"/>
            </a:br>
            <a:r>
              <a:rPr lang="en"/>
              <a:t>	running software.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Registry: A public or private store for images </a:t>
            </a:r>
            <a:br>
              <a:rPr lang="en"/>
            </a:br>
            <a:r>
              <a:rPr lang="en"/>
              <a:t>	used for network distribution.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Container: An image that has been instantiated.  </a:t>
            </a:r>
            <a:br>
              <a:rPr lang="en"/>
            </a:br>
            <a:r>
              <a:rPr lang="en"/>
              <a:t>	The isolated run-time unit.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6" name="Shape 236"/>
          <p:cNvSpPr/>
          <p:nvPr/>
        </p:nvSpPr>
        <p:spPr>
          <a:xfrm>
            <a:off x="5684925" y="4368275"/>
            <a:ext cx="1981199" cy="2705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CentOS Base Image</a:t>
            </a:r>
          </a:p>
        </p:txBody>
      </p:sp>
      <p:sp>
        <p:nvSpPr>
          <p:cNvPr id="237" name="Shape 237"/>
          <p:cNvSpPr/>
          <p:nvPr/>
        </p:nvSpPr>
        <p:spPr>
          <a:xfrm>
            <a:off x="5684925" y="4139675"/>
            <a:ext cx="1981199" cy="2705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add node.js</a:t>
            </a:r>
          </a:p>
        </p:txBody>
      </p:sp>
      <p:sp>
        <p:nvSpPr>
          <p:cNvPr id="238" name="Shape 238"/>
          <p:cNvSpPr/>
          <p:nvPr/>
        </p:nvSpPr>
        <p:spPr>
          <a:xfrm>
            <a:off x="5684925" y="3911075"/>
            <a:ext cx="1981199" cy="2705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add Your App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258225" y="7650"/>
            <a:ext cx="4052400" cy="1318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/>
              <a:t>Getting and Managing Images</a:t>
            </a:r>
          </a:p>
        </p:txBody>
      </p:sp>
      <p:sp>
        <p:nvSpPr>
          <p:cNvPr id="244" name="Shape 244"/>
          <p:cNvSpPr txBox="1"/>
          <p:nvPr>
            <p:ph idx="2" type="body"/>
          </p:nvPr>
        </p:nvSpPr>
        <p:spPr>
          <a:xfrm>
            <a:off x="4663600" y="724075"/>
            <a:ext cx="4429800" cy="3695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# Search for images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docker search apache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# Download images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docker pull centos</a:t>
            </a:r>
            <a:br>
              <a:rPr b="1" lang="en" sz="1200">
                <a:latin typeface="Courier New"/>
                <a:ea typeface="Courier New"/>
                <a:cs typeface="Courier New"/>
                <a:sym typeface="Courier New"/>
              </a:rPr>
            </a:b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# List all images on your machine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docker images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# Remove images from your machine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docker rmi &lt;ID|Name&gt;</a:t>
            </a:r>
          </a:p>
        </p:txBody>
      </p:sp>
      <p:sp>
        <p:nvSpPr>
          <p:cNvPr id="245" name="Shape 245"/>
          <p:cNvSpPr txBox="1"/>
          <p:nvPr>
            <p:ph idx="2" type="body"/>
          </p:nvPr>
        </p:nvSpPr>
        <p:spPr>
          <a:xfrm>
            <a:off x="367500" y="1181275"/>
            <a:ext cx="3837000" cy="3695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Docker Hub (hub.docker.com) - public registry of over 100,000 different images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lang="en" sz="1400"/>
              <a:t>2708 apache images, non-official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lang="en" sz="1400"/>
              <a:t>Not signed yet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Remember: Images are templates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258225" y="7650"/>
            <a:ext cx="4052400" cy="1318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/>
              <a:t>Running and Managing Containers</a:t>
            </a:r>
          </a:p>
        </p:txBody>
      </p:sp>
      <p:sp>
        <p:nvSpPr>
          <p:cNvPr id="251" name="Shape 251"/>
          <p:cNvSpPr txBox="1"/>
          <p:nvPr>
            <p:ph idx="2" type="body"/>
          </p:nvPr>
        </p:nvSpPr>
        <p:spPr>
          <a:xfrm>
            <a:off x="4663600" y="724075"/>
            <a:ext cx="4429800" cy="3695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# Instantiate an Image as a Container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docker run &lt;dockerargs&gt; &lt;image&gt; [cmd]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# List Running Containers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docker ps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# List all containers on your machine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docker ps -a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# Stop a container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docker stop &lt;ID|Name&gt;</a:t>
            </a:r>
            <a:br>
              <a:rPr b="1"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docker kill &lt;ID|Name&gt;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# Remove containers from your machine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docker rm &lt;ID|Name&gt;</a:t>
            </a:r>
          </a:p>
        </p:txBody>
      </p:sp>
      <p:sp>
        <p:nvSpPr>
          <p:cNvPr id="252" name="Shape 252"/>
          <p:cNvSpPr txBox="1"/>
          <p:nvPr>
            <p:ph idx="2" type="body"/>
          </p:nvPr>
        </p:nvSpPr>
        <p:spPr>
          <a:xfrm>
            <a:off x="367500" y="1181275"/>
            <a:ext cx="3837000" cy="3695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Run Options of Note: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-i Keep STDIN open even when not 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attached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-t Allocate a pseudo-tty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--rm Automatically remove a 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container when it stops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--name=&lt;name&gt; Use &lt;name&gt;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-e VAR=VALUE Set environment 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variables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-d Detach container and run in 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background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-p &lt;hport&gt;:&lt;cport&gt; map a host port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to a container port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--help Help :)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x="258225" y="7650"/>
            <a:ext cx="4052400" cy="1318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/>
              <a:t>Building Images</a:t>
            </a:r>
          </a:p>
        </p:txBody>
      </p:sp>
      <p:sp>
        <p:nvSpPr>
          <p:cNvPr id="258" name="Shape 258"/>
          <p:cNvSpPr txBox="1"/>
          <p:nvPr>
            <p:ph idx="2" type="body"/>
          </p:nvPr>
        </p:nvSpPr>
        <p:spPr>
          <a:xfrm>
            <a:off x="4663600" y="724075"/>
            <a:ext cx="4429800" cy="3695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FROM fedora:20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MAINTAINER http://fedoraproject.org/wiki/Cloud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RUN yum -y update &amp;&amp; yum clean all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RUN yum -y install httpd &amp;&amp; yum clean all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RUN echo "Apache" &gt;&gt; /var/www/html/index.html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EXPOSE 80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# Simple startup script to avoid some issues observed with container restart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ADD run-apache.sh /run-apache.sh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RUN chmod -v +x /run-apache.sh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CMD ["/run-apache.sh"]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9" name="Shape 259"/>
          <p:cNvSpPr txBox="1"/>
          <p:nvPr>
            <p:ph idx="2" type="body"/>
          </p:nvPr>
        </p:nvSpPr>
        <p:spPr>
          <a:xfrm>
            <a:off x="367500" y="952675"/>
            <a:ext cx="3837000" cy="3695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Dockerfile specifies build directives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FROM - A starting image (can be a base image or any other image)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RUN - execute this command in the image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EXPOSE - make a port available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ADD - Move files from the build host into the image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CMD - default command to be run when the image is started (There was no command in our example …)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MAINTAINER - metadata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258225" y="7650"/>
            <a:ext cx="4052400" cy="1318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/>
              <a:t>Building Images</a:t>
            </a:r>
          </a:p>
        </p:txBody>
      </p:sp>
      <p:sp>
        <p:nvSpPr>
          <p:cNvPr id="265" name="Shape 265"/>
          <p:cNvSpPr txBox="1"/>
          <p:nvPr>
            <p:ph idx="2" type="body"/>
          </p:nvPr>
        </p:nvSpPr>
        <p:spPr>
          <a:xfrm>
            <a:off x="4663600" y="724075"/>
            <a:ext cx="4429800" cy="3695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FROM fedora:20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MAINTAINER http://fedoraproject.org/wiki/Cloud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RUN yum -y update &amp;&amp; yum clean all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RUN yum -y install httpd &amp;&amp; yum clean all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RUN echo "Apache" &gt;&gt; /var/www/html/index.html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EXPOSE 80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# Simple startup script to avoid some issues observed with container restart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ADD run-apache.sh /run-apache.sh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RUN chmod -v +x /run-apache.sh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CMD ["/run-apache.sh"]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LABEL VERSION="1.0"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LABEL RUN="docker run -d -p 8080:80 \${IMAGE}"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6" name="Shape 266"/>
          <p:cNvSpPr txBox="1"/>
          <p:nvPr>
            <p:ph idx="2" type="body"/>
          </p:nvPr>
        </p:nvSpPr>
        <p:spPr>
          <a:xfrm>
            <a:off x="367500" y="952675"/>
            <a:ext cx="3837000" cy="3695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Best Practices are being developed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lang="en" sz="1400"/>
              <a:t>https://github.com/projectatomic/container-best-practices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lang="en" sz="1400"/>
              <a:t>https://docs.docker.com/articles/dockerfile_best-practices/</a:t>
            </a:r>
            <a:br>
              <a:rPr lang="en" sz="1400"/>
            </a:br>
          </a:p>
          <a:p>
            <a:pPr indent="-3175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400"/>
              <a:t>Old Fedora Version</a:t>
            </a:r>
          </a:p>
          <a:p>
            <a:pPr indent="-3175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400"/>
              <a:t>update in container considered sub-optimal</a:t>
            </a:r>
          </a:p>
          <a:p>
            <a:pPr indent="-3175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400"/>
              <a:t>Combine yum commands to reduce layers</a:t>
            </a:r>
          </a:p>
          <a:p>
            <a:pPr indent="-3175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400"/>
              <a:t>Label it with meta-data</a:t>
            </a:r>
            <a:br>
              <a:rPr lang="en" sz="1400"/>
            </a:br>
            <a:r>
              <a:rPr lang="en" sz="1400"/>
              <a:t>https://github.com/projectatomic/ContainerApplicationGenericLabels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do I link Microservices? What about my Data?</a:t>
            </a:r>
          </a:p>
        </p:txBody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Option 1: Docker Linking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$ docker run --link DBC webserver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Creates a private networking link between the DBC (database container) and the webserver.  Helpful Environment variables for ports, etc.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Option 2: Orchestration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Kubernetes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Mesos (Marathon)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Docker Swarm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...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3" name="Shape 27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Option 1: Docker Volumes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$ docker run -v /webdata:/var/www apache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Make the data from the host’s /webdata available via a mount to the container.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Option 2: Volume containers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Data is mounted (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--volumes-from</a:t>
            </a:r>
            <a:r>
              <a:rPr lang="en"/>
              <a:t>) from another container.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Option 3: Orchestration Provider/Persistent Storage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Look at your provider, check out things like Ceph/Gluster with containers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Why DevOps? What Problem(s) does it Solve?</a:t>
            </a:r>
          </a:p>
        </p:txBody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Developers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Differences in Test/Production lead to Dependency Errors [</a:t>
            </a:r>
            <a:r>
              <a:rPr b="1" lang="en"/>
              <a:t>Portability</a:t>
            </a:r>
            <a:r>
              <a:rPr lang="en"/>
              <a:t>]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en"/>
              <a:t>“It works on my laptop!”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Don’t want to wait a long time for code to get to production [Deployment]]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en"/>
              <a:t>slows down feedback cycle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en"/>
              <a:t>multiple code bases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Operations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New Code never seems to fit into production exactly [Controlled Infrastructure]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en"/>
              <a:t>a/k/a “You can’t just rev the httpd version you need and not tell anyone”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Scale out has led to an increase in servers to manage [Scale Out]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Project/Business Win: Faster Time to Market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/>
              <a:t>Resource: Rack Space Video: https://www.youtube.com/watch?time_continue=41&amp;v=_I94-tJlovg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Portability</a:t>
            </a:r>
          </a:p>
        </p:txBody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bexelbie@bexelbie:~$ cat /etc/fedora-release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Fedora release 22 (Twenty Two)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bexelbie@bexelbie:~$ uname -a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Linux bexelbie 4.1.6-201.fc22.x86_64 #1 SMP Fri Sep 4 17:49:24 UTC 2015 x86_64 x86_64 x86_64 GNU/Linux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bexelbie@bexelbie:~$ </a:t>
            </a: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docker run -i -t --rm centos bash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[root@bcd983bbeb57 /]# cat /etc/centos-release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CentOS Linux release 7.1.1503 (Core)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[root@bcd983bbeb57 /]# uname -a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Linux bcd983bbeb57 4.1.6-201.fc22.x86_64 #1 SMP Fri Sep 4 17:49:24 UTC 2015 x86_64 x86_64 x86_64 GNU/Linux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Why DevOps? What Problem(s) does it Solve?</a:t>
            </a:r>
          </a:p>
        </p:txBody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Developers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Differences in Test/Production lead to Dependency Errors [Portability]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en"/>
              <a:t>“It works on my laptop!”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Don’t want to wait a long time for code to get to production [</a:t>
            </a:r>
            <a:r>
              <a:rPr b="1" lang="en"/>
              <a:t>Deployment</a:t>
            </a:r>
            <a:r>
              <a:rPr lang="en"/>
              <a:t>]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en"/>
              <a:t>slows down feedback cycle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en"/>
              <a:t>multiple code bases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Operations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New Code never seems to fit into production exactly [Controlled Infrastructure]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en"/>
              <a:t>a/k/a “You can’t just rev the httpd version you need and not tell anyone”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Scale out has led to an increase in servers to manage [Scale Out]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Project/Business Win: Faster Time to Market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/>
              <a:t>Resource: Rack Space Video: https://www.youtube.com/watch?time_continue=41&amp;v=_I94-tJlovg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Deployment</a:t>
            </a:r>
          </a:p>
        </p:txBody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Designed for automated build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Pushes you to a model for easy use from a git repo (Dockerfile + source)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Jenkins/etc. already working with it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Project Atomic’s Nulecule is formalizing multi-container application definition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Question Time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Why DevOps? What Problem(s) does it Solve?</a:t>
            </a:r>
          </a:p>
        </p:txBody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Developers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Differences in Test/Production lead to Dependency Errors [Portability]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en"/>
              <a:t>“It works on my laptop!”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Don’t want to wait a long time for code to get to production [Deployment]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en"/>
              <a:t>slows down feedback cycle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en"/>
              <a:t>multiple code bases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Operations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New Code never seems to fit into production exactly [</a:t>
            </a:r>
            <a:r>
              <a:rPr b="1" lang="en"/>
              <a:t>Controlled Infrastructure</a:t>
            </a:r>
            <a:r>
              <a:rPr lang="en"/>
              <a:t>]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en"/>
              <a:t>a/k/a “You can’t just rev the httpd version you need and not tell anyone”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Scale out has led to an increase in servers to manage [Scale Out]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Project/Business Win: Faster Time to Market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/>
              <a:t>Resource: Rack Space Video: https://www.youtube.com/watch?time_continue=41&amp;v=_I94-tJlovg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Controlled Infrastructure</a:t>
            </a:r>
          </a:p>
        </p:txBody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$ cat Dockerfile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FROM mycorp/node:1.0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RUN dnf install custom-node-library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ADD node-app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$ cat Dockerfile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FROM mycorp/node:1.0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RUN npm install scary_lib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ADD node-app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Why DevOps? What Problem(s) does it Solve?</a:t>
            </a:r>
          </a:p>
        </p:txBody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Developers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Differences in Test/Production lead to Dependency Errors [Portability]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en"/>
              <a:t>“It works on my laptop!”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Don’t want to wait a long time for code to get to production [Deployment]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en"/>
              <a:t>slows down feedback cycle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en"/>
              <a:t>multiple code bases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Operations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New Code never seems to fit into production exactly [Controlled Infrastructure]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en"/>
              <a:t>a/k/a “You can’t just rev the httpd version you need and not tell anyone”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Scale out has led to an increase in servers to manage [</a:t>
            </a:r>
            <a:r>
              <a:rPr b="1" lang="en"/>
              <a:t>Scale Out</a:t>
            </a:r>
            <a:r>
              <a:rPr lang="en"/>
              <a:t>]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Project/Business Win: Faster Time to Market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/>
              <a:t>Resource: Rack Space Video: https://www.youtube.com/watch?time_continue=41&amp;v=_I94-tJlovg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Scale Out</a:t>
            </a:r>
          </a:p>
        </p:txBody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Fast to start and stop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i="1" lang="en"/>
              <a:t>Slivovice vs. Slivovice</a:t>
            </a:r>
            <a:r>
              <a:rPr lang="en"/>
              <a:t> means design supports scale from the start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Orchestration providers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Thank you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Brian (bex) Exelbierd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@bexelbie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Slides: www.winglemeyer.org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Fake Demo: Command #1</a:t>
            </a:r>
          </a:p>
        </p:txBody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$ docker search apache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INDEX   	NAME                     DESCRIPTION                 STARS 	OFFICIAL   AUTOMATED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docker.io docker.io/tomcat         Apache Tomcat is an op...   299   	[OK]  	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docker.io docker.io/fedora/apache                              33                    [OK]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docker.io docker.io/eboraas/apache Apache (with SSL on Debian  22                 	[OK]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docker.io docker.io/bitnami/apache 	Bitnami Apache Docker Image 9                	[OK]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Fake Demo: Command #2 1/2</a:t>
            </a:r>
          </a:p>
        </p:txBody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$ docker pull centos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Using default tag: latest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Trying to pull repository docker.io/library/centos ... latest: Pulling from library/centos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47d44cb6f252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: Pull complete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168a69b62202: Pull complete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812e9d9d677f: Pull complete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4234bfdd88f8: Pull complete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ce20c473cd8a: Pull complete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library/centos:latest: The image you are pulling has been verified. Important: image verification is a tech preview feature and should not be relied on to provide security.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Digest: sha256:3aaab9f1297db9b013063c781cfe901e2aa6e7e334c1d1f4df12f25ce356f2e5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Status: Downloaded newer image for docker.io/centos:latest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Fake Demo: Command #2 2/2</a:t>
            </a:r>
          </a:p>
        </p:txBody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$ docker pull centos:6.7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Trying to pull repository docker.io/library/centos ... 6.7: Pulling from library/centos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5fc6f5013018: Pull complete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8e6730e0eaef: Pull complete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b89573a5b116: Pull complete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3fba1048142f: Pull complete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47d44cb6f252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: Already exists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library/centos:6.7: The image you are pulling has been verified. Important: image verification is a tech preview feature and should not be relied on to provide security.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Digest: sha256:89d9204927e3ebbe7d93fb7b07b86d2ab5502c31e9c964cb995d6d4fd1ea3039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Status: Downloaded newer image for docker.io/centos:6.7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Fake Demo: Command #3</a:t>
            </a:r>
          </a:p>
        </p:txBody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$ docker images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REPOSITORY              TAG        IMAGE ID        	CREATED         	VIRTUAL SIZE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docker.io/centos        latest     ce20c473cd8a    	5 days ago      	172.3 MB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docker.io/centos        centos6.7  3fba1048142f    	5 days ago      	190.6 MB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docker.io/jekyll/jekyll latest     44d4bdcdf669    	5 weeks ago     	145 MB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docker.io/redis         latest     2f2578ff984f    	5 weeks ago     	109.2 MB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docker.io/nginx         latest     0b354d33906d    	5 weeks ago     	132.8 MB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docker.io/mysql         latest     6762f304c834    	5 weeks ago     	283.5 MB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docker.io/fedora        latest     ded7cd95e059    	4 months ago    	186.5 MB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Fake Demo: Command #4</a:t>
            </a:r>
          </a:p>
        </p:txBody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$ docker rmi centos:6.7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Untagged: centos:6.7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Deleted: 3fba1048142f7f89f67f2b6b11256053a3beaa280b97538dd85d51d4f0a65961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Deleted: b89573a5b116e61624906884fc48ba0cd7037a72cf1d2757c77fbd73f03c150a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Deleted: 8e6730e0eaef34246dd562b1ecc41ab72012a1bab74996edd4b5783bbfe71b82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Deleted: 5fc6f5013018fd5f1e84a3b5d304f03cfb81b6131ca20c968262bc60c2edb107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DevOps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Fake Demo: Command #5</a:t>
            </a:r>
          </a:p>
        </p:txBody>
      </p:sp>
      <p:sp>
        <p:nvSpPr>
          <p:cNvPr id="362" name="Shape 36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$ docker run -d -p 8080:80 fedora/apache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c20ee8740ab0342fcb5e9ff9c948a07b57734c692bbc57c0d7ac7b6461ec4dee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$ docker ps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CONTAINER ID IMAGE         COMMAND          CREATED        STATUS          	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PORTS              	NAMES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c20ee8740ab0 fedora/apache "/run-apache.sh" 32 seconds ago Up 31 seconds 0.0.0.0:8080-&gt;80/tcp   naughty_carson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$ curl localhost:8080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Apache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Fake Demo: Command #6</a:t>
            </a:r>
          </a:p>
        </p:txBody>
      </p:sp>
      <p:sp>
        <p:nvSpPr>
          <p:cNvPr id="368" name="Shape 36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$ docker ps -a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CONTAINER ID    	IMAGE                                                          	COMMAND              	CREATED         	STATUS                    	PORTS              	NAMES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c20ee8740ab0    	fedora/apache                                                  	"/run-apache.sh"     	57 seconds ago  	</a:t>
            </a:r>
            <a:r>
              <a:rPr b="1"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Up 56 seconds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         	0.0.0.0:8080-&gt;80/tcp   naughty_carson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179273eba685    	mysql                                                          	"/entrypoint.sh mysql"   29 minutes ago  	</a:t>
            </a: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Exited (137) 35 seconds ago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              	some-mysql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b8110e2d14f9    	53e2c71cae40dc932e4927cc5f0c938aef8e0c8d0fd1f18e568b98f7c6cde318   "/bin/true"          	3 days ago      	</a:t>
            </a:r>
            <a:r>
              <a:rPr b="1"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Created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                                      	cranky_goodall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b721362b0cba    	fedora                                                         	"/bin/bash"          	3 days ago      	</a:t>
            </a: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Exited (0) 3 days ago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                    	mnt_test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Fake Demo: Command #7</a:t>
            </a:r>
          </a:p>
        </p:txBody>
      </p:sp>
      <p:sp>
        <p:nvSpPr>
          <p:cNvPr id="374" name="Shape 37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$ docker stop naughty_carson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naughty_carson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$ docker ps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CONTAINER ID    	IMAGE           	COMMAND         	CREATED         	STATUS          	PORTS           	NAMES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$ $ docker ps -a | grep -e 'carson\|CONTAINER'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CONTAINER ID    	IMAGE                                                          	COMMAND              	CREATED         	STATUS                      	PORTS           	NAMES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c20ee8740ab0    	fedora/apache                                                  	"/run-apache.sh"     	8 minutes ago   	Exited (0) About a minute ago                   	naughty_carson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Fake Demo: Command #8</a:t>
            </a:r>
          </a:p>
        </p:txBody>
      </p:sp>
      <p:sp>
        <p:nvSpPr>
          <p:cNvPr id="380" name="Shape 38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$ docker rm naughty_carson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naughty_carson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$ docker ps -a | grep -e 'carson\|CONTAINER'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CONTAINER ID    	IMAGE                                                          	COMMAND              	CREATED         	STATUS                   	PORTS           	NAMES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$ docker images | grep apache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docker.io/fedora/apache           	latest          	1eff270e703a    	3 months ago    	649.7 MB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Fake Demo: Command #9 1/3</a:t>
            </a:r>
          </a:p>
        </p:txBody>
      </p:sp>
      <p:sp>
        <p:nvSpPr>
          <p:cNvPr id="386" name="Shape 38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$ docker build -t fed_apache_test 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Sending build context to Docker daemon 23.55 kB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Step 0 : FROM fedora:20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---&gt; 0d071bb732e1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Step 1 : MAINTAINER http://fedoraproject.org/wiki/Cloud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---&gt; Running in 4f52dc14f7cf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---&gt; 68c6cfc842c3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Removing intermediate container 4f52dc14f7cf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Step 2 : RUN yum -y update &amp;&amp; yum clean all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---&gt; Running in 1f4dce793c25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No packages marked for update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Cleaning repos: fedora updates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Cleaning up everything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---&gt; dc61cc0c770b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Removing intermediate container 1f4dce793c25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Fake Demo: Command #9 2/3</a:t>
            </a:r>
          </a:p>
        </p:txBody>
      </p:sp>
      <p:sp>
        <p:nvSpPr>
          <p:cNvPr id="392" name="Shape 39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Step 3 : RUN yum -y install httpd &amp;&amp; yum clean all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---&gt; Running in 5836318d3d9c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Resolving Dependencies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--&gt; Running transaction check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---&gt; Package httpd.x86_64 0:2.4.10-2.fc20 will be installed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--&gt; Processing Dependency: httpd-tools = 2.4.10-2.fc20 for package: httpd-2.4.10-2.fc20.x86_64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Complete!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Cleaning repos: fedora updates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Cleaning up everything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---&gt; fd611aaea307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Removing intermediate container 5836318d3d9c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Step 4 : RUN echo "Apache" &gt;&gt; /var/www/html/index.html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---&gt; Running in 3bd0cef73706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---&gt; 106033d132d7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Removing intermediate container 3bd0cef73706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Fake Demo: Command #9 3/3</a:t>
            </a:r>
          </a:p>
        </p:txBody>
      </p:sp>
      <p:sp>
        <p:nvSpPr>
          <p:cNvPr id="398" name="Shape 39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Step 5 : EXPOSE 80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---&gt; Running in a74a8b9c8ef3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---&gt; d6d79e693080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Removing intermediate container a74a8b9c8ef3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Step 6 : ADD run-apache.sh /run-apache.sh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---&gt; ed5f0bd13f85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Removing intermediate container 7eb0357f7d54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Step 7 : RUN chmod -v +x /run-apache.sh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---&gt; Running in be6bc6501f5d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mode of '/run-apache.sh' changed from 0664 (rw-rw-r--) to 0775 (rwxrwxr-x)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---&gt; 2e2cf3065cbb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Removing intermediate container be6bc6501f5d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Step 8 : CMD /run-apache.sh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---&gt; Running in 8a5259ac3e61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---&gt; cd0882400d7c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Removing intermediate container 8a5259ac3e61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Successfully built cd0882400d7c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Is it Really Fast?</a:t>
            </a:r>
          </a:p>
        </p:txBody>
      </p:sp>
      <p:sp>
        <p:nvSpPr>
          <p:cNvPr id="404" name="Shape 40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$ time sudo docker run -it --rm fedora sleep 5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real    0m6.200s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user    0m0.023s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sys    0m0.022s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$ time sleep 5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real    0m5.004s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user    0m0.000s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sys    0m0.001s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Thank you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Brian (bex) Exelbierd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@bexelbie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Slides: www.winglemeyer.org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258225" y="7650"/>
            <a:ext cx="4052400" cy="1318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/>
              <a:t>What is DevOps?</a:t>
            </a:r>
          </a:p>
        </p:txBody>
      </p:sp>
      <p:sp>
        <p:nvSpPr>
          <p:cNvPr id="77" name="Shape 77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$sudo dnf install DevOps</a:t>
            </a:r>
            <a:br>
              <a:rPr lang="en"/>
            </a:br>
            <a:r>
              <a:rPr lang="en"/>
              <a:t>No package </a:t>
            </a:r>
            <a:r>
              <a:rPr lang="en">
                <a:solidFill>
                  <a:srgbClr val="FF0000"/>
                </a:solidFill>
              </a:rPr>
              <a:t>DevOps</a:t>
            </a:r>
            <a:r>
              <a:rPr lang="en"/>
              <a:t> available.</a:t>
            </a:r>
            <a:br>
              <a:rPr lang="en"/>
            </a:br>
            <a:r>
              <a:rPr lang="en"/>
              <a:t>Error: Unable to find a match. </a:t>
            </a:r>
          </a:p>
        </p:txBody>
      </p:sp>
      <p:sp>
        <p:nvSpPr>
          <p:cNvPr id="78" name="Shape 78"/>
          <p:cNvSpPr txBox="1"/>
          <p:nvPr>
            <p:ph idx="2" type="body"/>
          </p:nvPr>
        </p:nvSpPr>
        <p:spPr>
          <a:xfrm>
            <a:off x="367500" y="8764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Culture, not tools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You can’t buy DevOps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If you’re using Docker, you’re not necessarily DevOps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No one’s title is now DevOps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vOps Cycle"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875" y="76200"/>
            <a:ext cx="8018099" cy="461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/>
          <p:nvPr/>
        </p:nvSpPr>
        <p:spPr>
          <a:xfrm>
            <a:off x="0" y="4815025"/>
            <a:ext cx="91440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https://blog.appdynamics.com/devops/devops-scares-me-part-2/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258225" y="7650"/>
            <a:ext cx="4052400" cy="1318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/>
              <a:t>So, what is DevOps?</a:t>
            </a:r>
          </a:p>
        </p:txBody>
      </p:sp>
      <p:sp>
        <p:nvSpPr>
          <p:cNvPr id="90" name="Shape 90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Ben Rockwood</a:t>
            </a:r>
            <a:br>
              <a:rPr lang="en"/>
            </a:br>
            <a:r>
              <a:rPr lang="en"/>
              <a:t>Director of IT &amp; Operations at Chef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http://cuddletech.com/slides/DevOps-Demystified.pdf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https://www.youtube.com/watch?v=h5E--QSBVBY </a:t>
            </a:r>
          </a:p>
        </p:txBody>
      </p:sp>
      <p:sp>
        <p:nvSpPr>
          <p:cNvPr id="91" name="Shape 91"/>
          <p:cNvSpPr txBox="1"/>
          <p:nvPr>
            <p:ph idx="2" type="body"/>
          </p:nvPr>
        </p:nvSpPr>
        <p:spPr>
          <a:xfrm>
            <a:off x="367500" y="343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Collaboration of People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Convergence of Process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Creation &amp; Exploitation of Tools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258225" y="7650"/>
            <a:ext cx="4052400" cy="1318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/>
              <a:t>So, what is DevOps?</a:t>
            </a:r>
          </a:p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Ben Rockwood</a:t>
            </a:r>
            <a:br>
              <a:rPr lang="en"/>
            </a:br>
            <a:r>
              <a:rPr lang="en"/>
              <a:t>Director of IT &amp; Operations at Chef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http://cuddletech.com/slides/DevOps-Demystified.pdf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https://www.youtube.com/watch?v=h5E--QSBVBY </a:t>
            </a:r>
          </a:p>
        </p:txBody>
      </p:sp>
      <p:sp>
        <p:nvSpPr>
          <p:cNvPr id="98" name="Shape 98"/>
          <p:cNvSpPr txBox="1"/>
          <p:nvPr>
            <p:ph idx="2" type="body"/>
          </p:nvPr>
        </p:nvSpPr>
        <p:spPr>
          <a:xfrm>
            <a:off x="367500" y="343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Collaboration of People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Convergence of Process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Creation &amp; Exploitation of Tools</a:t>
            </a:r>
          </a:p>
        </p:txBody>
      </p:sp>
      <p:sp>
        <p:nvSpPr>
          <p:cNvPr id="99" name="Shape 99"/>
          <p:cNvSpPr/>
          <p:nvPr/>
        </p:nvSpPr>
        <p:spPr>
          <a:xfrm>
            <a:off x="1390650" y="3285725"/>
            <a:ext cx="736499" cy="494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Dev</a:t>
            </a:r>
          </a:p>
        </p:txBody>
      </p:sp>
      <p:sp>
        <p:nvSpPr>
          <p:cNvPr id="100" name="Shape 100"/>
          <p:cNvSpPr/>
          <p:nvPr/>
        </p:nvSpPr>
        <p:spPr>
          <a:xfrm>
            <a:off x="2990850" y="3285725"/>
            <a:ext cx="736499" cy="494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258225" y="7650"/>
            <a:ext cx="4052400" cy="1318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/>
              <a:t>So, what is DevOps?</a:t>
            </a:r>
          </a:p>
        </p:txBody>
      </p:sp>
      <p:sp>
        <p:nvSpPr>
          <p:cNvPr id="106" name="Shape 106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Ben Rockwood</a:t>
            </a:r>
            <a:br>
              <a:rPr lang="en"/>
            </a:br>
            <a:r>
              <a:rPr lang="en"/>
              <a:t>Director of IT &amp; Operations at Chef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http://cuddletech.com/slides/DevOps-Demystified.pdf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https://www.youtube.com/watch?v=h5E--QSBVBY </a:t>
            </a:r>
          </a:p>
        </p:txBody>
      </p:sp>
      <p:sp>
        <p:nvSpPr>
          <p:cNvPr id="107" name="Shape 107"/>
          <p:cNvSpPr txBox="1"/>
          <p:nvPr>
            <p:ph idx="2" type="body"/>
          </p:nvPr>
        </p:nvSpPr>
        <p:spPr>
          <a:xfrm>
            <a:off x="367500" y="343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Collaboration of People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Convergence of Process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Creation &amp; Exploitation of Tools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1594875" y="4229975"/>
            <a:ext cx="1646099" cy="5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Customers/Users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75450" y="3315575"/>
            <a:ext cx="13368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Requirements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2102471" y="3315575"/>
            <a:ext cx="13368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Software</a:t>
            </a:r>
          </a:p>
        </p:txBody>
      </p:sp>
      <p:sp>
        <p:nvSpPr>
          <p:cNvPr id="111" name="Shape 111"/>
          <p:cNvSpPr/>
          <p:nvPr/>
        </p:nvSpPr>
        <p:spPr>
          <a:xfrm>
            <a:off x="1390650" y="3285725"/>
            <a:ext cx="736499" cy="494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Dev</a:t>
            </a:r>
          </a:p>
        </p:txBody>
      </p:sp>
      <p:sp>
        <p:nvSpPr>
          <p:cNvPr id="112" name="Shape 112"/>
          <p:cNvSpPr/>
          <p:nvPr/>
        </p:nvSpPr>
        <p:spPr>
          <a:xfrm>
            <a:off x="2990850" y="3285725"/>
            <a:ext cx="736499" cy="494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Ops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3733050" y="3315575"/>
            <a:ext cx="13368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Service</a:t>
            </a:r>
          </a:p>
        </p:txBody>
      </p:sp>
      <p:cxnSp>
        <p:nvCxnSpPr>
          <p:cNvPr id="114" name="Shape 114"/>
          <p:cNvCxnSpPr/>
          <p:nvPr/>
        </p:nvCxnSpPr>
        <p:spPr>
          <a:xfrm flipH="1">
            <a:off x="2916449" y="3741275"/>
            <a:ext cx="1124100" cy="54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5" name="Shape 115"/>
          <p:cNvCxnSpPr/>
          <p:nvPr/>
        </p:nvCxnSpPr>
        <p:spPr>
          <a:xfrm rot="10800000">
            <a:off x="1048199" y="3741274"/>
            <a:ext cx="881100" cy="47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