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2" r:id="rId3"/>
    <p:sldId id="490" r:id="rId4"/>
    <p:sldId id="491" r:id="rId5"/>
    <p:sldId id="492" r:id="rId6"/>
    <p:sldId id="495" r:id="rId7"/>
    <p:sldId id="496" r:id="rId8"/>
    <p:sldId id="497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459"/>
    <a:srgbClr val="FFFF99"/>
    <a:srgbClr val="FF0000"/>
    <a:srgbClr val="F6F60A"/>
    <a:srgbClr val="0000FF"/>
    <a:srgbClr val="FF6600"/>
    <a:srgbClr val="00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zh-CN" sz="1200" dirty="0"/>
            </a:fld>
            <a:endParaRPr lang="zh-CN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03D4A8">
                <a:alpha val="100000"/>
              </a:srgbClr>
            </a:gs>
            <a:gs pos="25000">
              <a:srgbClr val="21D6E0">
                <a:alpha val="100000"/>
              </a:srgbClr>
            </a:gs>
            <a:gs pos="75000">
              <a:srgbClr val="0087E6">
                <a:alpha val="100000"/>
              </a:srgbClr>
            </a:gs>
            <a:gs pos="100000">
              <a:srgbClr val="005CBF">
                <a:alpha val="100000"/>
              </a:srgb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058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54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anose="05050102010706020507" pitchFamily="18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81600" y="16002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81600" y="39243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19200" y="1600200"/>
            <a:ext cx="77724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19200" y="304800"/>
            <a:ext cx="77724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2F0076"/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>
            <p:ph type="title"/>
          </p:nvPr>
        </p:nvSpPr>
        <p:spPr>
          <a:xfrm>
            <a:off x="1219200" y="3048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/>
          <p:nvPr>
            <p:ph type="body" idx="1"/>
          </p:nvPr>
        </p:nvSpPr>
        <p:spPr>
          <a:xfrm>
            <a:off x="1219200" y="1600200"/>
            <a:ext cx="77724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数据库系统设计与开发</a:t>
            </a: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imes New Roman" panose="02020603050405020304" pitchFamily="18" charset="0"/>
              </a:rPr>
            </a:fld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1031" name="Picture 7" descr="digit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0668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295400" y="1143000"/>
            <a:ext cx="7696200" cy="76200"/>
          </a:xfrm>
          <a:prstGeom prst="rect">
            <a:avLst/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6F60A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6F60A"/>
          </a:solidFill>
          <a:latin typeface="Times New Roman" panose="02020603050405020304" pitchFamily="18" charset="0"/>
          <a:ea typeface="隶书" panose="020105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6F60A"/>
          </a:solidFill>
          <a:latin typeface="Times New Roman" panose="02020603050405020304" pitchFamily="18" charset="0"/>
          <a:ea typeface="隶书" panose="020105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6F60A"/>
          </a:solidFill>
          <a:latin typeface="Times New Roman" panose="02020603050405020304" pitchFamily="18" charset="0"/>
          <a:ea typeface="隶书" panose="020105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6F60A"/>
          </a:solidFill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 b="1">
          <a:solidFill>
            <a:srgbClr val="F6F60A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000" b="1">
          <a:solidFill>
            <a:srgbClr val="F6F60A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000" b="1">
          <a:solidFill>
            <a:srgbClr val="F6F60A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000" b="1">
          <a:solidFill>
            <a:srgbClr val="F6F60A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anose="05050102010706020507" pitchFamily="18" charset="2"/>
        <a:buChar char="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sp>
        <p:nvSpPr>
          <p:cNvPr id="5123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案例分析</a:t>
            </a:r>
            <a:endParaRPr lang="zh-CN" altLang="en-US" dirty="0"/>
          </a:p>
        </p:txBody>
      </p:sp>
      <p:sp>
        <p:nvSpPr>
          <p:cNvPr id="5124" name="Rectangle 3"/>
          <p:cNvSpPr/>
          <p:nvPr>
            <p:ph idx="1"/>
          </p:nvPr>
        </p:nvSpPr>
        <p:spPr>
          <a:xfrm>
            <a:off x="1371600" y="1752600"/>
            <a:ext cx="76200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FF99"/>
                </a:solidFill>
              </a:rPr>
              <a:t>功能介绍</a:t>
            </a:r>
            <a:endParaRPr lang="en-US" altLang="zh-CN" dirty="0">
              <a:solidFill>
                <a:srgbClr val="FFFF99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FF00"/>
                </a:solidFill>
              </a:rPr>
              <a:t>系统</a:t>
            </a:r>
            <a:r>
              <a:rPr lang="en-US" altLang="zh-CN" dirty="0">
                <a:solidFill>
                  <a:srgbClr val="00FF00"/>
                </a:solidFill>
              </a:rPr>
              <a:t>Java</a:t>
            </a:r>
            <a:r>
              <a:rPr lang="zh-CN" altLang="en-US" dirty="0">
                <a:solidFill>
                  <a:srgbClr val="00FF00"/>
                </a:solidFill>
              </a:rPr>
              <a:t>工程介绍</a:t>
            </a:r>
            <a:endParaRPr lang="en-US" altLang="zh-CN" dirty="0">
              <a:solidFill>
                <a:srgbClr val="00FF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FF00"/>
                </a:solidFill>
              </a:rPr>
              <a:t>系统典型功能实现分析</a:t>
            </a:r>
            <a:endParaRPr lang="en-US" altLang="zh-CN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列表类功能实现模式（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214438" y="1571625"/>
            <a:ext cx="7772400" cy="3500438"/>
          </a:xfrm>
        </p:spPr>
        <p:txBody>
          <a:bodyPr vert="horz" wrap="square" lIns="91440" tIns="45720" rIns="91440" bIns="45720" anchor="t"/>
          <a:p>
            <a:r>
              <a:rPr lang="zh-CN" altLang="en-US" sz="2800" dirty="0"/>
              <a:t>代码写在什么地方？即什么时机进行这项操作？</a:t>
            </a:r>
            <a:endParaRPr lang="en-US" altLang="zh-CN" sz="2800" dirty="0"/>
          </a:p>
          <a:p>
            <a:pPr lvl="1"/>
            <a:r>
              <a:rPr lang="zh-CN" altLang="en-US" sz="2000" dirty="0"/>
              <a:t>程序模块启动时提取读者类别并显示</a:t>
            </a:r>
            <a:endParaRPr lang="en-US" altLang="zh-CN" sz="2000" dirty="0"/>
          </a:p>
          <a:p>
            <a:pPr lvl="1"/>
            <a:r>
              <a:rPr lang="zh-CN" altLang="en-US" sz="2000" dirty="0"/>
              <a:t>添加、修改、删除读者类别后刷新列表</a:t>
            </a:r>
            <a:endParaRPr lang="en-US" altLang="zh-CN" sz="2000" dirty="0"/>
          </a:p>
          <a:p>
            <a:r>
              <a:rPr lang="zh-CN" altLang="en-US" sz="2400" dirty="0"/>
              <a:t>代码怎么写？</a:t>
            </a:r>
            <a:endParaRPr lang="en-US" altLang="zh-CN" sz="2400" dirty="0"/>
          </a:p>
          <a:p>
            <a:pPr lvl="1"/>
            <a:r>
              <a:rPr lang="zh-CN" altLang="en-US" sz="2000" dirty="0"/>
              <a:t>持久数据</a:t>
            </a:r>
            <a:r>
              <a:rPr lang="en-US" altLang="zh-CN" sz="2000" dirty="0">
                <a:sym typeface="Wingdings" panose="05000000000000000000" pitchFamily="2" charset="2"/>
              </a:rPr>
              <a:t>  </a:t>
            </a:r>
            <a:r>
              <a:rPr lang="zh-CN" altLang="en-US" sz="2000" dirty="0">
                <a:sym typeface="Wingdings" panose="05000000000000000000" pitchFamily="2" charset="2"/>
              </a:rPr>
              <a:t>内存数据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>
                <a:sym typeface="Wingdings" panose="05000000000000000000" pitchFamily="2" charset="2"/>
              </a:rPr>
              <a:t>内存数据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感官数据</a:t>
            </a:r>
            <a:endParaRPr lang="zh-CN" altLang="en-US" sz="2000" dirty="0"/>
          </a:p>
        </p:txBody>
      </p:sp>
      <p:sp>
        <p:nvSpPr>
          <p:cNvPr id="6148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持久数据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内存数据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sp>
        <p:nvSpPr>
          <p:cNvPr id="7172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pic>
        <p:nvPicPr>
          <p:cNvPr id="7173" name="Picture 1" descr="C:\Users\Administrator\AppData\Roaming\Tencent\Users\1617744071\QQ\WinTemp\RichOle\HV9{(611ZFTGC_KF`XRM}X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3000"/>
            <a:ext cx="9174163" cy="5500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内存数据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感官数据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sp>
        <p:nvSpPr>
          <p:cNvPr id="8196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pic>
        <p:nvPicPr>
          <p:cNvPr id="8197" name="Picture 3" descr="C:\Users\Administrator\AppData\Roaming\Tencent\Users\1617744071\QQ\WinTemp\RichOle\8I}MGMLINTN}PIJ9TD(7HFC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643063"/>
            <a:ext cx="8580438" cy="4857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数据添加功能实现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数据编辑界面实现</a:t>
            </a:r>
            <a:endParaRPr lang="en-US" altLang="zh-CN" dirty="0"/>
          </a:p>
          <a:p>
            <a:r>
              <a:rPr lang="zh-CN" altLang="en-US" dirty="0"/>
              <a:t>添加功能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    感官数据（用户在界面中输入的数据）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内存数据（程序变量）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>
              <a:buNone/>
            </a:pP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持久数据（数据库表中的数据）</a:t>
            </a:r>
            <a:endParaRPr lang="zh-CN" altLang="en-US" dirty="0"/>
          </a:p>
        </p:txBody>
      </p:sp>
      <p:sp>
        <p:nvSpPr>
          <p:cNvPr id="9220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sp>
        <p:nvSpPr>
          <p:cNvPr id="10244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pic>
        <p:nvPicPr>
          <p:cNvPr id="10245" name="Picture 1" descr="C:\Users\Administrator\AppData\Roaming\Tencent\Users\1617744071\QQ\WinTemp\RichOle\6S3_A]1([30(}O0UU4)M$$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1857375"/>
            <a:ext cx="8893175" cy="4500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sp>
        <p:nvSpPr>
          <p:cNvPr id="11268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pic>
        <p:nvPicPr>
          <p:cNvPr id="11269" name="Picture 1" descr="C:\Users\Administrator\AppData\Roaming\Tencent\Users\1617744071\QQ\WinTemp\RichOle\RL4{6XDX~0IJ}%BD0{%T9V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00125"/>
            <a:ext cx="9167813" cy="5643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数据修改功能实现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读取需要修改的数据</a:t>
            </a:r>
            <a:endParaRPr lang="en-US" altLang="zh-CN" dirty="0"/>
          </a:p>
          <a:p>
            <a:r>
              <a:rPr lang="zh-CN" altLang="en-US" dirty="0"/>
              <a:t>将数据显示在界面中</a:t>
            </a:r>
            <a:endParaRPr lang="en-US" altLang="zh-CN" dirty="0"/>
          </a:p>
          <a:p>
            <a:r>
              <a:rPr lang="zh-CN" altLang="en-US" dirty="0"/>
              <a:t>保存功能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感官数据（用户在界面中输入的数据）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内存数据（程序变量）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>
              <a:buNone/>
            </a:pP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持久数据（数据库表中的数据）</a:t>
            </a:r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2292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sp>
        <p:nvSpPr>
          <p:cNvPr id="13316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pic>
        <p:nvPicPr>
          <p:cNvPr id="13317" name="Picture 1" descr="C:\Users\Administrator\AppData\Roaming\Tencent\Users\1617744071\QQ\WinTemp\RichOle\%$W0JI{EJKHJ2X@5LL}{%G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71750"/>
            <a:ext cx="9007475" cy="3071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将老数据显示在界面中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从界面中读取数据到指定变量</a:t>
            </a:r>
            <a:endParaRPr lang="zh-CN" altLang="en-US" dirty="0"/>
          </a:p>
        </p:txBody>
      </p:sp>
      <p:sp>
        <p:nvSpPr>
          <p:cNvPr id="14340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pic>
        <p:nvPicPr>
          <p:cNvPr id="14341" name="Picture 1" descr="C:\Users\Administrator\AppData\Roaming\Tencent\Users\1617744071\QQ\WinTemp\RichOle\P}CNU4_K({NG3()NVNOCGIP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2195513"/>
            <a:ext cx="6500813" cy="1090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2" descr="C:\Users\Administrator\AppData\Roaming\Tencent\Users\1617744071\QQ\WinTemp\RichOle\FXT2FZ}4$O]I@B5WGR9GHL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3873500"/>
            <a:ext cx="6919912" cy="2484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通过</a:t>
            </a:r>
            <a:r>
              <a:rPr lang="en-US" altLang="zh-CN" dirty="0"/>
              <a:t>update</a:t>
            </a:r>
            <a:r>
              <a:rPr lang="zh-CN" altLang="en-US" dirty="0"/>
              <a:t>语句修改数据库中的内容</a:t>
            </a:r>
            <a:endParaRPr lang="zh-CN" altLang="en-US" dirty="0"/>
          </a:p>
        </p:txBody>
      </p:sp>
      <p:sp>
        <p:nvSpPr>
          <p:cNvPr id="15364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pic>
        <p:nvPicPr>
          <p:cNvPr id="15365" name="Picture 1" descr="C:\Users\Administrator\AppData\Roaming\Tencent\Users\1617744071\QQ\WinTemp\RichOle\K}40DH88328{BCWYD`]$N3M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88" y="2643188"/>
            <a:ext cx="8901112" cy="142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/>
            </a:gs>
            <a:gs pos="100000">
              <a:srgbClr val="2F0076"/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功能介绍</a:t>
            </a:r>
            <a:endParaRPr lang="zh-CN" altLang="en-US" dirty="0"/>
          </a:p>
        </p:txBody>
      </p:sp>
      <p:sp>
        <p:nvSpPr>
          <p:cNvPr id="6147" name="页脚占位符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sp>
        <p:nvSpPr>
          <p:cNvPr id="6148" name="Rectangle 13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6149" name="Group 6"/>
          <p:cNvGrpSpPr>
            <a:grpSpLocks noChangeAspect="1"/>
          </p:cNvGrpSpPr>
          <p:nvPr/>
        </p:nvGrpSpPr>
        <p:grpSpPr>
          <a:xfrm>
            <a:off x="142875" y="885825"/>
            <a:ext cx="8786813" cy="5329238"/>
            <a:chOff x="0" y="0"/>
            <a:chExt cx="8290" cy="4333"/>
          </a:xfrm>
        </p:grpSpPr>
        <p:sp>
          <p:nvSpPr>
            <p:cNvPr id="6151" name="AutoShape 134"/>
            <p:cNvSpPr>
              <a:spLocks noChangeAspect="1" noTextEdit="1"/>
            </p:cNvSpPr>
            <p:nvPr/>
          </p:nvSpPr>
          <p:spPr>
            <a:xfrm>
              <a:off x="0" y="0"/>
              <a:ext cx="8290" cy="433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2" name="Rectangle 133"/>
            <p:cNvSpPr/>
            <p:nvPr/>
          </p:nvSpPr>
          <p:spPr>
            <a:xfrm>
              <a:off x="3286" y="22"/>
              <a:ext cx="1790" cy="4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53" name="Rectangle 132"/>
            <p:cNvSpPr/>
            <p:nvPr/>
          </p:nvSpPr>
          <p:spPr>
            <a:xfrm>
              <a:off x="3286" y="22"/>
              <a:ext cx="1790" cy="459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54" name="Rectangle 131"/>
            <p:cNvSpPr/>
            <p:nvPr/>
          </p:nvSpPr>
          <p:spPr>
            <a:xfrm>
              <a:off x="3567" y="142"/>
              <a:ext cx="1126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图书管理系统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55" name="Rectangle 130"/>
            <p:cNvSpPr/>
            <p:nvPr/>
          </p:nvSpPr>
          <p:spPr>
            <a:xfrm>
              <a:off x="335" y="1472"/>
              <a:ext cx="1791" cy="4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56" name="Rectangle 129"/>
            <p:cNvSpPr/>
            <p:nvPr/>
          </p:nvSpPr>
          <p:spPr>
            <a:xfrm>
              <a:off x="335" y="1472"/>
              <a:ext cx="1791" cy="459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57" name="Rectangle 128"/>
            <p:cNvSpPr/>
            <p:nvPr/>
          </p:nvSpPr>
          <p:spPr>
            <a:xfrm>
              <a:off x="617" y="1593"/>
              <a:ext cx="1126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系统管理模块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58" name="Rectangle 127"/>
            <p:cNvSpPr/>
            <p:nvPr/>
          </p:nvSpPr>
          <p:spPr>
            <a:xfrm>
              <a:off x="4447" y="1448"/>
              <a:ext cx="1791" cy="4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59" name="Rectangle 126"/>
            <p:cNvSpPr/>
            <p:nvPr/>
          </p:nvSpPr>
          <p:spPr>
            <a:xfrm>
              <a:off x="4447" y="1448"/>
              <a:ext cx="1791" cy="460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60" name="Rectangle 125"/>
            <p:cNvSpPr/>
            <p:nvPr/>
          </p:nvSpPr>
          <p:spPr>
            <a:xfrm>
              <a:off x="4727" y="1570"/>
              <a:ext cx="1126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读者查询模块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61" name="Rectangle 124"/>
            <p:cNvSpPr/>
            <p:nvPr/>
          </p:nvSpPr>
          <p:spPr>
            <a:xfrm>
              <a:off x="2368" y="1448"/>
              <a:ext cx="1789" cy="4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62" name="Rectangle 123"/>
            <p:cNvSpPr/>
            <p:nvPr/>
          </p:nvSpPr>
          <p:spPr>
            <a:xfrm>
              <a:off x="2368" y="1448"/>
              <a:ext cx="1789" cy="460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63" name="Rectangle 122"/>
            <p:cNvSpPr/>
            <p:nvPr/>
          </p:nvSpPr>
          <p:spPr>
            <a:xfrm>
              <a:off x="2853" y="1570"/>
              <a:ext cx="751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借阅模块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64" name="Rectangle 121"/>
            <p:cNvSpPr/>
            <p:nvPr/>
          </p:nvSpPr>
          <p:spPr>
            <a:xfrm>
              <a:off x="6479" y="1448"/>
              <a:ext cx="1790" cy="4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65" name="Rectangle 120"/>
            <p:cNvSpPr/>
            <p:nvPr/>
          </p:nvSpPr>
          <p:spPr>
            <a:xfrm>
              <a:off x="6479" y="1448"/>
              <a:ext cx="1790" cy="460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66" name="Rectangle 119"/>
            <p:cNvSpPr/>
            <p:nvPr/>
          </p:nvSpPr>
          <p:spPr>
            <a:xfrm>
              <a:off x="6760" y="1570"/>
              <a:ext cx="1126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查询统计模块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67" name="Rectangle 118"/>
            <p:cNvSpPr/>
            <p:nvPr/>
          </p:nvSpPr>
          <p:spPr>
            <a:xfrm>
              <a:off x="22" y="2438"/>
              <a:ext cx="411" cy="18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68" name="Rectangle 117"/>
            <p:cNvSpPr/>
            <p:nvPr/>
          </p:nvSpPr>
          <p:spPr>
            <a:xfrm>
              <a:off x="22" y="2438"/>
              <a:ext cx="411" cy="1862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69" name="Rectangle 116"/>
            <p:cNvSpPr/>
            <p:nvPr/>
          </p:nvSpPr>
          <p:spPr>
            <a:xfrm>
              <a:off x="124" y="2629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系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70" name="Rectangle 115"/>
            <p:cNvSpPr/>
            <p:nvPr/>
          </p:nvSpPr>
          <p:spPr>
            <a:xfrm>
              <a:off x="124" y="2874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统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71" name="Rectangle 114"/>
            <p:cNvSpPr/>
            <p:nvPr/>
          </p:nvSpPr>
          <p:spPr>
            <a:xfrm>
              <a:off x="124" y="3120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用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72" name="Rectangle 113"/>
            <p:cNvSpPr/>
            <p:nvPr/>
          </p:nvSpPr>
          <p:spPr>
            <a:xfrm>
              <a:off x="124" y="3365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户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73" name="Rectangle 112"/>
            <p:cNvSpPr/>
            <p:nvPr/>
          </p:nvSpPr>
          <p:spPr>
            <a:xfrm>
              <a:off x="124" y="3611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管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74" name="Rectangle 111"/>
            <p:cNvSpPr/>
            <p:nvPr/>
          </p:nvSpPr>
          <p:spPr>
            <a:xfrm>
              <a:off x="124" y="3874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理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75" name="Rectangle 110"/>
            <p:cNvSpPr/>
            <p:nvPr/>
          </p:nvSpPr>
          <p:spPr>
            <a:xfrm>
              <a:off x="614" y="2415"/>
              <a:ext cx="411" cy="18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76" name="Rectangle 109"/>
            <p:cNvSpPr/>
            <p:nvPr/>
          </p:nvSpPr>
          <p:spPr>
            <a:xfrm>
              <a:off x="614" y="2415"/>
              <a:ext cx="411" cy="1862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77" name="Rectangle 108"/>
            <p:cNvSpPr/>
            <p:nvPr/>
          </p:nvSpPr>
          <p:spPr>
            <a:xfrm>
              <a:off x="717" y="2606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读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78" name="Rectangle 107"/>
            <p:cNvSpPr/>
            <p:nvPr/>
          </p:nvSpPr>
          <p:spPr>
            <a:xfrm>
              <a:off x="717" y="2851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者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79" name="Rectangle 106"/>
            <p:cNvSpPr/>
            <p:nvPr/>
          </p:nvSpPr>
          <p:spPr>
            <a:xfrm>
              <a:off x="717" y="3097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类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80" name="Rectangle 105"/>
            <p:cNvSpPr/>
            <p:nvPr/>
          </p:nvSpPr>
          <p:spPr>
            <a:xfrm>
              <a:off x="717" y="3342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别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81" name="Rectangle 104"/>
            <p:cNvSpPr/>
            <p:nvPr/>
          </p:nvSpPr>
          <p:spPr>
            <a:xfrm>
              <a:off x="717" y="3588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管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82" name="Rectangle 103"/>
            <p:cNvSpPr/>
            <p:nvPr/>
          </p:nvSpPr>
          <p:spPr>
            <a:xfrm>
              <a:off x="717" y="3850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理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83" name="Rectangle 102"/>
            <p:cNvSpPr/>
            <p:nvPr/>
          </p:nvSpPr>
          <p:spPr>
            <a:xfrm>
              <a:off x="1243" y="2415"/>
              <a:ext cx="410" cy="18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84" name="Rectangle 101"/>
            <p:cNvSpPr/>
            <p:nvPr/>
          </p:nvSpPr>
          <p:spPr>
            <a:xfrm>
              <a:off x="1243" y="2415"/>
              <a:ext cx="410" cy="1862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85" name="Rectangle 100"/>
            <p:cNvSpPr/>
            <p:nvPr/>
          </p:nvSpPr>
          <p:spPr>
            <a:xfrm>
              <a:off x="1346" y="2606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读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86" name="Rectangle 99"/>
            <p:cNvSpPr/>
            <p:nvPr/>
          </p:nvSpPr>
          <p:spPr>
            <a:xfrm>
              <a:off x="1346" y="2851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者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87" name="Rectangle 98"/>
            <p:cNvSpPr/>
            <p:nvPr/>
          </p:nvSpPr>
          <p:spPr>
            <a:xfrm>
              <a:off x="1346" y="3097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信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88" name="Rectangle 97"/>
            <p:cNvSpPr/>
            <p:nvPr/>
          </p:nvSpPr>
          <p:spPr>
            <a:xfrm>
              <a:off x="1346" y="3342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息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89" name="Rectangle 96"/>
            <p:cNvSpPr/>
            <p:nvPr/>
          </p:nvSpPr>
          <p:spPr>
            <a:xfrm>
              <a:off x="1346" y="3588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管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90" name="Rectangle 95"/>
            <p:cNvSpPr/>
            <p:nvPr/>
          </p:nvSpPr>
          <p:spPr>
            <a:xfrm>
              <a:off x="1346" y="3850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理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91" name="Rectangle 94"/>
            <p:cNvSpPr/>
            <p:nvPr/>
          </p:nvSpPr>
          <p:spPr>
            <a:xfrm>
              <a:off x="1871" y="2415"/>
              <a:ext cx="412" cy="18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92" name="Rectangle 93"/>
            <p:cNvSpPr/>
            <p:nvPr/>
          </p:nvSpPr>
          <p:spPr>
            <a:xfrm>
              <a:off x="1871" y="2415"/>
              <a:ext cx="412" cy="1862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93" name="Rectangle 92"/>
            <p:cNvSpPr/>
            <p:nvPr/>
          </p:nvSpPr>
          <p:spPr>
            <a:xfrm>
              <a:off x="1975" y="2728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出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94" name="Rectangle 91"/>
            <p:cNvSpPr/>
            <p:nvPr/>
          </p:nvSpPr>
          <p:spPr>
            <a:xfrm>
              <a:off x="1975" y="2974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版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95" name="Rectangle 90"/>
            <p:cNvSpPr/>
            <p:nvPr/>
          </p:nvSpPr>
          <p:spPr>
            <a:xfrm>
              <a:off x="1975" y="3220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社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96" name="Rectangle 89"/>
            <p:cNvSpPr/>
            <p:nvPr/>
          </p:nvSpPr>
          <p:spPr>
            <a:xfrm>
              <a:off x="1975" y="3465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管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97" name="Rectangle 88"/>
            <p:cNvSpPr/>
            <p:nvPr/>
          </p:nvSpPr>
          <p:spPr>
            <a:xfrm>
              <a:off x="1975" y="3727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理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98" name="Rectangle 87"/>
            <p:cNvSpPr/>
            <p:nvPr/>
          </p:nvSpPr>
          <p:spPr>
            <a:xfrm>
              <a:off x="2501" y="2415"/>
              <a:ext cx="410" cy="18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199" name="Rectangle 86"/>
            <p:cNvSpPr/>
            <p:nvPr/>
          </p:nvSpPr>
          <p:spPr>
            <a:xfrm>
              <a:off x="2501" y="2415"/>
              <a:ext cx="410" cy="1862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00" name="Rectangle 85"/>
            <p:cNvSpPr/>
            <p:nvPr/>
          </p:nvSpPr>
          <p:spPr>
            <a:xfrm>
              <a:off x="2603" y="2606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图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01" name="Rectangle 84"/>
            <p:cNvSpPr/>
            <p:nvPr/>
          </p:nvSpPr>
          <p:spPr>
            <a:xfrm>
              <a:off x="2603" y="2851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书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02" name="Rectangle 83"/>
            <p:cNvSpPr/>
            <p:nvPr/>
          </p:nvSpPr>
          <p:spPr>
            <a:xfrm>
              <a:off x="2603" y="3097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信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03" name="Rectangle 82"/>
            <p:cNvSpPr/>
            <p:nvPr/>
          </p:nvSpPr>
          <p:spPr>
            <a:xfrm>
              <a:off x="2603" y="3342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息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04" name="Rectangle 81"/>
            <p:cNvSpPr/>
            <p:nvPr/>
          </p:nvSpPr>
          <p:spPr>
            <a:xfrm>
              <a:off x="2603" y="3588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管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05" name="Rectangle 80"/>
            <p:cNvSpPr/>
            <p:nvPr/>
          </p:nvSpPr>
          <p:spPr>
            <a:xfrm>
              <a:off x="2603" y="3850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理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06" name="Rectangle 79"/>
            <p:cNvSpPr/>
            <p:nvPr/>
          </p:nvSpPr>
          <p:spPr>
            <a:xfrm>
              <a:off x="3165" y="2415"/>
              <a:ext cx="412" cy="18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07" name="Rectangle 78"/>
            <p:cNvSpPr/>
            <p:nvPr/>
          </p:nvSpPr>
          <p:spPr>
            <a:xfrm>
              <a:off x="3165" y="2415"/>
              <a:ext cx="412" cy="1862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08" name="Rectangle 77"/>
            <p:cNvSpPr/>
            <p:nvPr/>
          </p:nvSpPr>
          <p:spPr>
            <a:xfrm>
              <a:off x="3269" y="2606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图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09" name="Rectangle 76"/>
            <p:cNvSpPr/>
            <p:nvPr/>
          </p:nvSpPr>
          <p:spPr>
            <a:xfrm>
              <a:off x="3269" y="2851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书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10" name="Rectangle 75"/>
            <p:cNvSpPr/>
            <p:nvPr/>
          </p:nvSpPr>
          <p:spPr>
            <a:xfrm>
              <a:off x="3269" y="3097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借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11" name="Rectangle 74"/>
            <p:cNvSpPr/>
            <p:nvPr/>
          </p:nvSpPr>
          <p:spPr>
            <a:xfrm>
              <a:off x="3269" y="3342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阅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12" name="Rectangle 73"/>
            <p:cNvSpPr/>
            <p:nvPr/>
          </p:nvSpPr>
          <p:spPr>
            <a:xfrm>
              <a:off x="3269" y="3588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管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13" name="Rectangle 72"/>
            <p:cNvSpPr/>
            <p:nvPr/>
          </p:nvSpPr>
          <p:spPr>
            <a:xfrm>
              <a:off x="3269" y="3850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理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14" name="Rectangle 71"/>
            <p:cNvSpPr/>
            <p:nvPr/>
          </p:nvSpPr>
          <p:spPr>
            <a:xfrm>
              <a:off x="3819" y="2415"/>
              <a:ext cx="411" cy="18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15" name="Rectangle 70"/>
            <p:cNvSpPr/>
            <p:nvPr/>
          </p:nvSpPr>
          <p:spPr>
            <a:xfrm>
              <a:off x="3819" y="2415"/>
              <a:ext cx="411" cy="1862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16" name="Rectangle 69"/>
            <p:cNvSpPr/>
            <p:nvPr/>
          </p:nvSpPr>
          <p:spPr>
            <a:xfrm>
              <a:off x="3921" y="2606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图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17" name="Rectangle 68"/>
            <p:cNvSpPr/>
            <p:nvPr/>
          </p:nvSpPr>
          <p:spPr>
            <a:xfrm>
              <a:off x="3921" y="2851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书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18" name="Rectangle 67"/>
            <p:cNvSpPr/>
            <p:nvPr/>
          </p:nvSpPr>
          <p:spPr>
            <a:xfrm>
              <a:off x="3921" y="3097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归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19" name="Rectangle 66"/>
            <p:cNvSpPr/>
            <p:nvPr/>
          </p:nvSpPr>
          <p:spPr>
            <a:xfrm>
              <a:off x="3921" y="3342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还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20" name="Rectangle 65"/>
            <p:cNvSpPr/>
            <p:nvPr/>
          </p:nvSpPr>
          <p:spPr>
            <a:xfrm>
              <a:off x="3921" y="3588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管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21" name="Rectangle 64"/>
            <p:cNvSpPr/>
            <p:nvPr/>
          </p:nvSpPr>
          <p:spPr>
            <a:xfrm>
              <a:off x="3921" y="3850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理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22" name="Rectangle 63"/>
            <p:cNvSpPr/>
            <p:nvPr/>
          </p:nvSpPr>
          <p:spPr>
            <a:xfrm>
              <a:off x="4858" y="2415"/>
              <a:ext cx="412" cy="18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23" name="Rectangle 62"/>
            <p:cNvSpPr/>
            <p:nvPr/>
          </p:nvSpPr>
          <p:spPr>
            <a:xfrm>
              <a:off x="4858" y="2415"/>
              <a:ext cx="412" cy="1862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24" name="Rectangle 61"/>
            <p:cNvSpPr/>
            <p:nvPr/>
          </p:nvSpPr>
          <p:spPr>
            <a:xfrm>
              <a:off x="4962" y="2606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图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25" name="Rectangle 60"/>
            <p:cNvSpPr/>
            <p:nvPr/>
          </p:nvSpPr>
          <p:spPr>
            <a:xfrm>
              <a:off x="4962" y="2851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书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26" name="Rectangle 59"/>
            <p:cNvSpPr/>
            <p:nvPr/>
          </p:nvSpPr>
          <p:spPr>
            <a:xfrm>
              <a:off x="4962" y="3097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信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27" name="Rectangle 58"/>
            <p:cNvSpPr/>
            <p:nvPr/>
          </p:nvSpPr>
          <p:spPr>
            <a:xfrm>
              <a:off x="4962" y="3342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息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28" name="Rectangle 57"/>
            <p:cNvSpPr/>
            <p:nvPr/>
          </p:nvSpPr>
          <p:spPr>
            <a:xfrm>
              <a:off x="4962" y="3588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查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29" name="Rectangle 56"/>
            <p:cNvSpPr/>
            <p:nvPr/>
          </p:nvSpPr>
          <p:spPr>
            <a:xfrm>
              <a:off x="4962" y="3850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询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30" name="Rectangle 55"/>
            <p:cNvSpPr/>
            <p:nvPr/>
          </p:nvSpPr>
          <p:spPr>
            <a:xfrm>
              <a:off x="6551" y="2450"/>
              <a:ext cx="411" cy="18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31" name="Rectangle 54"/>
            <p:cNvSpPr/>
            <p:nvPr/>
          </p:nvSpPr>
          <p:spPr>
            <a:xfrm>
              <a:off x="6551" y="2450"/>
              <a:ext cx="411" cy="1863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32" name="Rectangle 53"/>
            <p:cNvSpPr/>
            <p:nvPr/>
          </p:nvSpPr>
          <p:spPr>
            <a:xfrm>
              <a:off x="6655" y="2641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借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33" name="Rectangle 52"/>
            <p:cNvSpPr/>
            <p:nvPr/>
          </p:nvSpPr>
          <p:spPr>
            <a:xfrm>
              <a:off x="6655" y="2887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阅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34" name="Rectangle 51"/>
            <p:cNvSpPr/>
            <p:nvPr/>
          </p:nvSpPr>
          <p:spPr>
            <a:xfrm>
              <a:off x="6655" y="3133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记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35" name="Rectangle 50"/>
            <p:cNvSpPr/>
            <p:nvPr/>
          </p:nvSpPr>
          <p:spPr>
            <a:xfrm>
              <a:off x="6655" y="3378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录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36" name="Rectangle 49"/>
            <p:cNvSpPr/>
            <p:nvPr/>
          </p:nvSpPr>
          <p:spPr>
            <a:xfrm>
              <a:off x="6655" y="3624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查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37" name="Rectangle 48"/>
            <p:cNvSpPr/>
            <p:nvPr/>
          </p:nvSpPr>
          <p:spPr>
            <a:xfrm>
              <a:off x="6655" y="3887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询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38" name="Rectangle 47"/>
            <p:cNvSpPr/>
            <p:nvPr/>
          </p:nvSpPr>
          <p:spPr>
            <a:xfrm>
              <a:off x="7858" y="2415"/>
              <a:ext cx="411" cy="18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39" name="Rectangle 46"/>
            <p:cNvSpPr/>
            <p:nvPr/>
          </p:nvSpPr>
          <p:spPr>
            <a:xfrm>
              <a:off x="7858" y="2415"/>
              <a:ext cx="411" cy="1862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40" name="Rectangle 45"/>
            <p:cNvSpPr/>
            <p:nvPr/>
          </p:nvSpPr>
          <p:spPr>
            <a:xfrm>
              <a:off x="7960" y="2606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借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41" name="Rectangle 44"/>
            <p:cNvSpPr/>
            <p:nvPr/>
          </p:nvSpPr>
          <p:spPr>
            <a:xfrm>
              <a:off x="7960" y="2851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阅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42" name="Rectangle 43"/>
            <p:cNvSpPr/>
            <p:nvPr/>
          </p:nvSpPr>
          <p:spPr>
            <a:xfrm>
              <a:off x="7960" y="3097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情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43" name="Rectangle 42"/>
            <p:cNvSpPr/>
            <p:nvPr/>
          </p:nvSpPr>
          <p:spPr>
            <a:xfrm>
              <a:off x="7960" y="3342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况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44" name="Rectangle 41"/>
            <p:cNvSpPr/>
            <p:nvPr/>
          </p:nvSpPr>
          <p:spPr>
            <a:xfrm>
              <a:off x="7960" y="3588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统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45" name="Rectangle 40"/>
            <p:cNvSpPr/>
            <p:nvPr/>
          </p:nvSpPr>
          <p:spPr>
            <a:xfrm>
              <a:off x="7960" y="3850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计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46" name="Rectangle 39"/>
            <p:cNvSpPr/>
            <p:nvPr/>
          </p:nvSpPr>
          <p:spPr>
            <a:xfrm>
              <a:off x="5584" y="2415"/>
              <a:ext cx="412" cy="18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47" name="Rectangle 38"/>
            <p:cNvSpPr/>
            <p:nvPr/>
          </p:nvSpPr>
          <p:spPr>
            <a:xfrm>
              <a:off x="5584" y="2415"/>
              <a:ext cx="412" cy="1862"/>
            </a:xfrm>
            <a:prstGeom prst="rect">
              <a:avLst/>
            </a:prstGeom>
            <a:noFill/>
            <a:ln w="4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48" name="Rectangle 37"/>
            <p:cNvSpPr/>
            <p:nvPr/>
          </p:nvSpPr>
          <p:spPr>
            <a:xfrm>
              <a:off x="5687" y="2606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借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49" name="Rectangle 36"/>
            <p:cNvSpPr/>
            <p:nvPr/>
          </p:nvSpPr>
          <p:spPr>
            <a:xfrm>
              <a:off x="5687" y="2851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阅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50" name="Rectangle 35"/>
            <p:cNvSpPr/>
            <p:nvPr/>
          </p:nvSpPr>
          <p:spPr>
            <a:xfrm>
              <a:off x="5687" y="3097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情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51" name="Rectangle 34"/>
            <p:cNvSpPr/>
            <p:nvPr/>
          </p:nvSpPr>
          <p:spPr>
            <a:xfrm>
              <a:off x="5687" y="3342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况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52" name="Rectangle 33"/>
            <p:cNvSpPr/>
            <p:nvPr/>
          </p:nvSpPr>
          <p:spPr>
            <a:xfrm>
              <a:off x="5687" y="3588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查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53" name="Rectangle 32"/>
            <p:cNvSpPr/>
            <p:nvPr/>
          </p:nvSpPr>
          <p:spPr>
            <a:xfrm>
              <a:off x="5687" y="3850"/>
              <a:ext cx="18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询</a:t>
              </a:r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54" name="Line 31"/>
            <p:cNvSpPr/>
            <p:nvPr/>
          </p:nvSpPr>
          <p:spPr>
            <a:xfrm>
              <a:off x="221" y="2173"/>
              <a:ext cx="1856" cy="1"/>
            </a:xfrm>
            <a:prstGeom prst="line">
              <a:avLst/>
            </a:prstGeom>
            <a:ln w="4" cap="flat" cmpd="sng">
              <a:solidFill>
                <a:srgbClr val="4677B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5" name="Line 30"/>
            <p:cNvSpPr/>
            <p:nvPr/>
          </p:nvSpPr>
          <p:spPr>
            <a:xfrm flipV="1">
              <a:off x="2077" y="2173"/>
              <a:ext cx="1" cy="242"/>
            </a:xfrm>
            <a:prstGeom prst="line">
              <a:avLst/>
            </a:prstGeom>
            <a:ln w="4" cap="flat" cmpd="sng">
              <a:solidFill>
                <a:srgbClr val="4677B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6" name="Freeform 29"/>
            <p:cNvSpPr/>
            <p:nvPr/>
          </p:nvSpPr>
          <p:spPr>
            <a:xfrm>
              <a:off x="227" y="2173"/>
              <a:ext cx="12" cy="265"/>
            </a:xfrm>
            <a:custGeom>
              <a:avLst/>
              <a:gdLst>
                <a:gd name="txL" fmla="*/ 0 w 12"/>
                <a:gd name="txT" fmla="*/ 0 h 265"/>
                <a:gd name="txR" fmla="*/ 12 w 12"/>
                <a:gd name="txB" fmla="*/ 265 h 265"/>
              </a:gdLst>
              <a:ahLst/>
              <a:cxnLst>
                <a:cxn ang="0">
                  <a:pos x="0" y="265"/>
                </a:cxn>
                <a:cxn ang="0">
                  <a:pos x="0" y="0"/>
                </a:cxn>
                <a:cxn ang="0">
                  <a:pos x="12" y="0"/>
                </a:cxn>
              </a:cxnLst>
              <a:rect l="txL" t="txT" r="txR" b="txB"/>
              <a:pathLst>
                <a:path w="12" h="265">
                  <a:moveTo>
                    <a:pt x="0" y="265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57" name="Freeform 28"/>
            <p:cNvSpPr/>
            <p:nvPr/>
          </p:nvSpPr>
          <p:spPr>
            <a:xfrm>
              <a:off x="819" y="2173"/>
              <a:ext cx="97" cy="242"/>
            </a:xfrm>
            <a:custGeom>
              <a:avLst/>
              <a:gdLst>
                <a:gd name="txL" fmla="*/ 0 w 97"/>
                <a:gd name="txT" fmla="*/ 0 h 242"/>
                <a:gd name="txR" fmla="*/ 97 w 97"/>
                <a:gd name="txB" fmla="*/ 242 h 242"/>
              </a:gdLst>
              <a:ahLst/>
              <a:cxnLst>
                <a:cxn ang="0">
                  <a:pos x="0" y="242"/>
                </a:cxn>
                <a:cxn ang="0">
                  <a:pos x="0" y="0"/>
                </a:cxn>
                <a:cxn ang="0">
                  <a:pos x="97" y="0"/>
                </a:cxn>
              </a:cxnLst>
              <a:rect l="txL" t="txT" r="txR" b="txB"/>
              <a:pathLst>
                <a:path w="97" h="242">
                  <a:moveTo>
                    <a:pt x="0" y="242"/>
                  </a:moveTo>
                  <a:lnTo>
                    <a:pt x="0" y="0"/>
                  </a:lnTo>
                  <a:lnTo>
                    <a:pt x="97" y="0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58" name="Freeform 27"/>
            <p:cNvSpPr/>
            <p:nvPr/>
          </p:nvSpPr>
          <p:spPr>
            <a:xfrm>
              <a:off x="1400" y="2173"/>
              <a:ext cx="49" cy="242"/>
            </a:xfrm>
            <a:custGeom>
              <a:avLst/>
              <a:gdLst>
                <a:gd name="txL" fmla="*/ 0 w 49"/>
                <a:gd name="txT" fmla="*/ 0 h 242"/>
                <a:gd name="txR" fmla="*/ 49 w 49"/>
                <a:gd name="txB" fmla="*/ 242 h 242"/>
              </a:gdLst>
              <a:ahLst/>
              <a:cxnLst>
                <a:cxn ang="0">
                  <a:pos x="49" y="242"/>
                </a:cxn>
                <a:cxn ang="0">
                  <a:pos x="49" y="0"/>
                </a:cxn>
                <a:cxn ang="0">
                  <a:pos x="0" y="0"/>
                </a:cxn>
              </a:cxnLst>
              <a:rect l="txL" t="txT" r="txR" b="txB"/>
              <a:pathLst>
                <a:path w="49" h="242">
                  <a:moveTo>
                    <a:pt x="49" y="242"/>
                  </a:moveTo>
                  <a:lnTo>
                    <a:pt x="49" y="0"/>
                  </a:lnTo>
                  <a:lnTo>
                    <a:pt x="0" y="0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59" name="Freeform 26"/>
            <p:cNvSpPr/>
            <p:nvPr/>
          </p:nvSpPr>
          <p:spPr>
            <a:xfrm>
              <a:off x="1158" y="1931"/>
              <a:ext cx="73" cy="242"/>
            </a:xfrm>
            <a:custGeom>
              <a:avLst/>
              <a:gdLst>
                <a:gd name="txL" fmla="*/ 0 w 73"/>
                <a:gd name="txT" fmla="*/ 0 h 242"/>
                <a:gd name="txR" fmla="*/ 73 w 73"/>
                <a:gd name="txB" fmla="*/ 242 h 242"/>
              </a:gdLst>
              <a:ahLst/>
              <a:cxnLst>
                <a:cxn ang="0">
                  <a:pos x="73" y="0"/>
                </a:cxn>
                <a:cxn ang="0">
                  <a:pos x="73" y="242"/>
                </a:cxn>
                <a:cxn ang="0">
                  <a:pos x="0" y="242"/>
                </a:cxn>
              </a:cxnLst>
              <a:rect l="txL" t="txT" r="txR" b="txB"/>
              <a:pathLst>
                <a:path w="73" h="242">
                  <a:moveTo>
                    <a:pt x="73" y="0"/>
                  </a:moveTo>
                  <a:lnTo>
                    <a:pt x="73" y="242"/>
                  </a:lnTo>
                  <a:lnTo>
                    <a:pt x="0" y="242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60" name="Line 25"/>
            <p:cNvSpPr/>
            <p:nvPr/>
          </p:nvSpPr>
          <p:spPr>
            <a:xfrm>
              <a:off x="2687" y="2173"/>
              <a:ext cx="1349" cy="1"/>
            </a:xfrm>
            <a:prstGeom prst="line">
              <a:avLst/>
            </a:prstGeom>
            <a:ln w="4" cap="flat" cmpd="sng">
              <a:solidFill>
                <a:srgbClr val="4677B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61" name="Line 24"/>
            <p:cNvSpPr/>
            <p:nvPr/>
          </p:nvSpPr>
          <p:spPr>
            <a:xfrm flipV="1">
              <a:off x="4024" y="2173"/>
              <a:ext cx="1" cy="242"/>
            </a:xfrm>
            <a:prstGeom prst="line">
              <a:avLst/>
            </a:prstGeom>
            <a:ln w="4" cap="flat" cmpd="sng">
              <a:solidFill>
                <a:srgbClr val="4677B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62" name="Freeform 23"/>
            <p:cNvSpPr/>
            <p:nvPr/>
          </p:nvSpPr>
          <p:spPr>
            <a:xfrm>
              <a:off x="2705" y="2173"/>
              <a:ext cx="25" cy="242"/>
            </a:xfrm>
            <a:custGeom>
              <a:avLst/>
              <a:gdLst>
                <a:gd name="txL" fmla="*/ 0 w 25"/>
                <a:gd name="txT" fmla="*/ 0 h 242"/>
                <a:gd name="txR" fmla="*/ 25 w 25"/>
                <a:gd name="txB" fmla="*/ 242 h 242"/>
              </a:gdLst>
              <a:ahLst/>
              <a:cxnLst>
                <a:cxn ang="0">
                  <a:pos x="0" y="242"/>
                </a:cxn>
                <a:cxn ang="0">
                  <a:pos x="0" y="0"/>
                </a:cxn>
                <a:cxn ang="0">
                  <a:pos x="25" y="0"/>
                </a:cxn>
              </a:cxnLst>
              <a:rect l="txL" t="txT" r="txR" b="txB"/>
              <a:pathLst>
                <a:path w="25" h="242">
                  <a:moveTo>
                    <a:pt x="0" y="242"/>
                  </a:moveTo>
                  <a:lnTo>
                    <a:pt x="0" y="0"/>
                  </a:lnTo>
                  <a:lnTo>
                    <a:pt x="25" y="0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63" name="Freeform 22"/>
            <p:cNvSpPr/>
            <p:nvPr/>
          </p:nvSpPr>
          <p:spPr>
            <a:xfrm>
              <a:off x="3371" y="2173"/>
              <a:ext cx="11" cy="242"/>
            </a:xfrm>
            <a:custGeom>
              <a:avLst/>
              <a:gdLst>
                <a:gd name="txL" fmla="*/ 0 w 11"/>
                <a:gd name="txT" fmla="*/ 0 h 242"/>
                <a:gd name="txR" fmla="*/ 11 w 11"/>
                <a:gd name="txB" fmla="*/ 242 h 242"/>
              </a:gdLst>
              <a:ahLst/>
              <a:cxnLst>
                <a:cxn ang="0">
                  <a:pos x="0" y="242"/>
                </a:cxn>
                <a:cxn ang="0">
                  <a:pos x="0" y="0"/>
                </a:cxn>
                <a:cxn ang="0">
                  <a:pos x="11" y="0"/>
                </a:cxn>
              </a:cxnLst>
              <a:rect l="txL" t="txT" r="txR" b="txB"/>
              <a:pathLst>
                <a:path w="11" h="242">
                  <a:moveTo>
                    <a:pt x="0" y="242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64" name="Line 21"/>
            <p:cNvSpPr/>
            <p:nvPr/>
          </p:nvSpPr>
          <p:spPr>
            <a:xfrm>
              <a:off x="5064" y="2173"/>
              <a:ext cx="690" cy="1"/>
            </a:xfrm>
            <a:prstGeom prst="line">
              <a:avLst/>
            </a:prstGeom>
            <a:ln w="4" cap="flat" cmpd="sng">
              <a:solidFill>
                <a:srgbClr val="4677B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65" name="Freeform 20"/>
            <p:cNvSpPr/>
            <p:nvPr/>
          </p:nvSpPr>
          <p:spPr>
            <a:xfrm>
              <a:off x="5754" y="2173"/>
              <a:ext cx="36" cy="242"/>
            </a:xfrm>
            <a:custGeom>
              <a:avLst/>
              <a:gdLst>
                <a:gd name="txL" fmla="*/ 0 w 36"/>
                <a:gd name="txT" fmla="*/ 0 h 242"/>
                <a:gd name="txR" fmla="*/ 36 w 36"/>
                <a:gd name="txB" fmla="*/ 242 h 242"/>
              </a:gdLst>
              <a:ahLst/>
              <a:cxnLst>
                <a:cxn ang="0">
                  <a:pos x="36" y="242"/>
                </a:cxn>
                <a:cxn ang="0">
                  <a:pos x="36" y="0"/>
                </a:cxn>
                <a:cxn ang="0">
                  <a:pos x="0" y="0"/>
                </a:cxn>
              </a:cxnLst>
              <a:rect l="txL" t="txT" r="txR" b="txB"/>
              <a:pathLst>
                <a:path w="36" h="242">
                  <a:moveTo>
                    <a:pt x="36" y="242"/>
                  </a:move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66" name="Freeform 19"/>
            <p:cNvSpPr/>
            <p:nvPr/>
          </p:nvSpPr>
          <p:spPr>
            <a:xfrm>
              <a:off x="5064" y="2173"/>
              <a:ext cx="12" cy="242"/>
            </a:xfrm>
            <a:custGeom>
              <a:avLst/>
              <a:gdLst>
                <a:gd name="txL" fmla="*/ 0 w 12"/>
                <a:gd name="txT" fmla="*/ 0 h 242"/>
                <a:gd name="txR" fmla="*/ 12 w 12"/>
                <a:gd name="txB" fmla="*/ 242 h 242"/>
              </a:gdLst>
              <a:ahLst/>
              <a:cxnLst>
                <a:cxn ang="0">
                  <a:pos x="0" y="242"/>
                </a:cxn>
                <a:cxn ang="0">
                  <a:pos x="0" y="0"/>
                </a:cxn>
                <a:cxn ang="0">
                  <a:pos x="12" y="0"/>
                </a:cxn>
              </a:cxnLst>
              <a:rect l="txL" t="txT" r="txR" b="txB"/>
              <a:pathLst>
                <a:path w="12" h="242">
                  <a:moveTo>
                    <a:pt x="0" y="242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67" name="Freeform 18"/>
            <p:cNvSpPr/>
            <p:nvPr/>
          </p:nvSpPr>
          <p:spPr>
            <a:xfrm>
              <a:off x="5342" y="1908"/>
              <a:ext cx="6" cy="265"/>
            </a:xfrm>
            <a:custGeom>
              <a:avLst/>
              <a:gdLst>
                <a:gd name="txL" fmla="*/ 0 w 6"/>
                <a:gd name="txT" fmla="*/ 0 h 265"/>
                <a:gd name="txR" fmla="*/ 6 w 6"/>
                <a:gd name="txB" fmla="*/ 265 h 265"/>
              </a:gdLst>
              <a:ahLst/>
              <a:cxnLst>
                <a:cxn ang="0">
                  <a:pos x="0" y="0"/>
                </a:cxn>
                <a:cxn ang="0">
                  <a:pos x="0" y="265"/>
                </a:cxn>
                <a:cxn ang="0">
                  <a:pos x="6" y="265"/>
                </a:cxn>
              </a:cxnLst>
              <a:rect l="txL" t="txT" r="txR" b="txB"/>
              <a:pathLst>
                <a:path w="6" h="265">
                  <a:moveTo>
                    <a:pt x="0" y="0"/>
                  </a:moveTo>
                  <a:lnTo>
                    <a:pt x="0" y="265"/>
                  </a:lnTo>
                  <a:lnTo>
                    <a:pt x="6" y="265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68" name="Freeform 17"/>
            <p:cNvSpPr/>
            <p:nvPr/>
          </p:nvSpPr>
          <p:spPr>
            <a:xfrm>
              <a:off x="6757" y="2173"/>
              <a:ext cx="1305" cy="13"/>
            </a:xfrm>
            <a:custGeom>
              <a:avLst/>
              <a:gdLst>
                <a:gd name="txL" fmla="*/ 0 w 1305"/>
                <a:gd name="txT" fmla="*/ 0 h 13"/>
                <a:gd name="txR" fmla="*/ 1305 w 1305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1305" y="0"/>
                </a:cxn>
                <a:cxn ang="0">
                  <a:pos x="1305" y="13"/>
                </a:cxn>
              </a:cxnLst>
              <a:rect l="txL" t="txT" r="txR" b="txB"/>
              <a:pathLst>
                <a:path w="1305" h="13">
                  <a:moveTo>
                    <a:pt x="0" y="0"/>
                  </a:moveTo>
                  <a:lnTo>
                    <a:pt x="1305" y="0"/>
                  </a:lnTo>
                  <a:lnTo>
                    <a:pt x="1305" y="13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69" name="Freeform 16"/>
            <p:cNvSpPr/>
            <p:nvPr/>
          </p:nvSpPr>
          <p:spPr>
            <a:xfrm>
              <a:off x="8051" y="2186"/>
              <a:ext cx="11" cy="229"/>
            </a:xfrm>
            <a:custGeom>
              <a:avLst/>
              <a:gdLst>
                <a:gd name="txL" fmla="*/ 0 w 11"/>
                <a:gd name="txT" fmla="*/ 0 h 229"/>
                <a:gd name="txR" fmla="*/ 11 w 11"/>
                <a:gd name="txB" fmla="*/ 229 h 229"/>
              </a:gdLst>
              <a:ahLst/>
              <a:cxnLst>
                <a:cxn ang="0">
                  <a:pos x="11" y="229"/>
                </a:cxn>
                <a:cxn ang="0">
                  <a:pos x="11" y="0"/>
                </a:cxn>
                <a:cxn ang="0">
                  <a:pos x="0" y="0"/>
                </a:cxn>
              </a:cxnLst>
              <a:rect l="txL" t="txT" r="txR" b="txB"/>
              <a:pathLst>
                <a:path w="11" h="229">
                  <a:moveTo>
                    <a:pt x="11" y="229"/>
                  </a:move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70" name="Freeform 15"/>
            <p:cNvSpPr/>
            <p:nvPr/>
          </p:nvSpPr>
          <p:spPr>
            <a:xfrm>
              <a:off x="6757" y="2173"/>
              <a:ext cx="7" cy="277"/>
            </a:xfrm>
            <a:custGeom>
              <a:avLst/>
              <a:gdLst>
                <a:gd name="txL" fmla="*/ 0 w 7"/>
                <a:gd name="txT" fmla="*/ 0 h 277"/>
                <a:gd name="txR" fmla="*/ 7 w 7"/>
                <a:gd name="txB" fmla="*/ 277 h 277"/>
              </a:gdLst>
              <a:ahLst/>
              <a:cxnLst>
                <a:cxn ang="0">
                  <a:pos x="0" y="277"/>
                </a:cxn>
                <a:cxn ang="0">
                  <a:pos x="0" y="0"/>
                </a:cxn>
                <a:cxn ang="0">
                  <a:pos x="7" y="0"/>
                </a:cxn>
              </a:cxnLst>
              <a:rect l="txL" t="txT" r="txR" b="txB"/>
              <a:pathLst>
                <a:path w="7" h="277">
                  <a:moveTo>
                    <a:pt x="0" y="277"/>
                  </a:moveTo>
                  <a:lnTo>
                    <a:pt x="0" y="0"/>
                  </a:lnTo>
                  <a:lnTo>
                    <a:pt x="7" y="0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71" name="Line 14"/>
            <p:cNvSpPr/>
            <p:nvPr/>
          </p:nvSpPr>
          <p:spPr>
            <a:xfrm>
              <a:off x="7374" y="1908"/>
              <a:ext cx="1" cy="265"/>
            </a:xfrm>
            <a:prstGeom prst="line">
              <a:avLst/>
            </a:prstGeom>
            <a:ln w="4" cap="flat" cmpd="sng">
              <a:solidFill>
                <a:srgbClr val="4677B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72" name="Freeform 13"/>
            <p:cNvSpPr/>
            <p:nvPr/>
          </p:nvSpPr>
          <p:spPr>
            <a:xfrm>
              <a:off x="3262" y="964"/>
              <a:ext cx="242" cy="484"/>
            </a:xfrm>
            <a:custGeom>
              <a:avLst/>
              <a:gdLst>
                <a:gd name="txL" fmla="*/ 0 w 242"/>
                <a:gd name="txT" fmla="*/ 0 h 484"/>
                <a:gd name="txR" fmla="*/ 242 w 242"/>
                <a:gd name="txB" fmla="*/ 484 h 484"/>
              </a:gdLst>
              <a:ahLst/>
              <a:cxnLst>
                <a:cxn ang="0">
                  <a:pos x="0" y="484"/>
                </a:cxn>
                <a:cxn ang="0">
                  <a:pos x="0" y="0"/>
                </a:cxn>
                <a:cxn ang="0">
                  <a:pos x="242" y="0"/>
                </a:cxn>
              </a:cxnLst>
              <a:rect l="txL" t="txT" r="txR" b="txB"/>
              <a:pathLst>
                <a:path w="242" h="484">
                  <a:moveTo>
                    <a:pt x="0" y="484"/>
                  </a:moveTo>
                  <a:lnTo>
                    <a:pt x="0" y="0"/>
                  </a:lnTo>
                  <a:lnTo>
                    <a:pt x="242" y="0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73" name="Freeform 12"/>
            <p:cNvSpPr/>
            <p:nvPr/>
          </p:nvSpPr>
          <p:spPr>
            <a:xfrm>
              <a:off x="5270" y="964"/>
              <a:ext cx="72" cy="484"/>
            </a:xfrm>
            <a:custGeom>
              <a:avLst/>
              <a:gdLst>
                <a:gd name="txL" fmla="*/ 0 w 72"/>
                <a:gd name="txT" fmla="*/ 0 h 484"/>
                <a:gd name="txR" fmla="*/ 72 w 72"/>
                <a:gd name="txB" fmla="*/ 484 h 484"/>
              </a:gdLst>
              <a:ahLst/>
              <a:cxnLst>
                <a:cxn ang="0">
                  <a:pos x="72" y="484"/>
                </a:cxn>
                <a:cxn ang="0">
                  <a:pos x="72" y="0"/>
                </a:cxn>
                <a:cxn ang="0">
                  <a:pos x="0" y="0"/>
                </a:cxn>
              </a:cxnLst>
              <a:rect l="txL" t="txT" r="txR" b="txB"/>
              <a:pathLst>
                <a:path w="72" h="484">
                  <a:moveTo>
                    <a:pt x="72" y="484"/>
                  </a:moveTo>
                  <a:lnTo>
                    <a:pt x="72" y="0"/>
                  </a:lnTo>
                  <a:lnTo>
                    <a:pt x="0" y="0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74" name="Line 11"/>
            <p:cNvSpPr/>
            <p:nvPr/>
          </p:nvSpPr>
          <p:spPr>
            <a:xfrm flipH="1">
              <a:off x="3504" y="964"/>
              <a:ext cx="1766" cy="1"/>
            </a:xfrm>
            <a:prstGeom prst="line">
              <a:avLst/>
            </a:prstGeom>
            <a:ln w="4" cap="flat" cmpd="sng">
              <a:solidFill>
                <a:srgbClr val="4677B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75" name="Freeform 10"/>
            <p:cNvSpPr/>
            <p:nvPr/>
          </p:nvSpPr>
          <p:spPr>
            <a:xfrm>
              <a:off x="4181" y="481"/>
              <a:ext cx="6" cy="483"/>
            </a:xfrm>
            <a:custGeom>
              <a:avLst/>
              <a:gdLst>
                <a:gd name="txL" fmla="*/ 0 w 6"/>
                <a:gd name="txT" fmla="*/ 0 h 483"/>
                <a:gd name="txR" fmla="*/ 6 w 6"/>
                <a:gd name="txB" fmla="*/ 483 h 483"/>
              </a:gdLst>
              <a:ahLst/>
              <a:cxnLst>
                <a:cxn ang="0">
                  <a:pos x="0" y="0"/>
                </a:cxn>
                <a:cxn ang="0">
                  <a:pos x="0" y="483"/>
                </a:cxn>
                <a:cxn ang="0">
                  <a:pos x="6" y="483"/>
                </a:cxn>
              </a:cxnLst>
              <a:rect l="txL" t="txT" r="txR" b="txB"/>
              <a:pathLst>
                <a:path w="6" h="483">
                  <a:moveTo>
                    <a:pt x="0" y="0"/>
                  </a:moveTo>
                  <a:lnTo>
                    <a:pt x="0" y="483"/>
                  </a:lnTo>
                  <a:lnTo>
                    <a:pt x="6" y="483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76" name="Freeform 9"/>
            <p:cNvSpPr/>
            <p:nvPr/>
          </p:nvSpPr>
          <p:spPr>
            <a:xfrm>
              <a:off x="5342" y="964"/>
              <a:ext cx="2032" cy="484"/>
            </a:xfrm>
            <a:custGeom>
              <a:avLst/>
              <a:gdLst>
                <a:gd name="txL" fmla="*/ 0 w 2032"/>
                <a:gd name="txT" fmla="*/ 0 h 484"/>
                <a:gd name="txR" fmla="*/ 2032 w 2032"/>
                <a:gd name="txB" fmla="*/ 484 h 484"/>
              </a:gdLst>
              <a:ahLst/>
              <a:cxnLst>
                <a:cxn ang="0">
                  <a:pos x="2032" y="484"/>
                </a:cxn>
                <a:cxn ang="0">
                  <a:pos x="2032" y="0"/>
                </a:cxn>
                <a:cxn ang="0">
                  <a:pos x="0" y="0"/>
                </a:cxn>
              </a:cxnLst>
              <a:rect l="txL" t="txT" r="txR" b="txB"/>
              <a:pathLst>
                <a:path w="2032" h="484">
                  <a:moveTo>
                    <a:pt x="2032" y="484"/>
                  </a:moveTo>
                  <a:lnTo>
                    <a:pt x="2032" y="0"/>
                  </a:lnTo>
                  <a:lnTo>
                    <a:pt x="0" y="0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77" name="Freeform 8"/>
            <p:cNvSpPr/>
            <p:nvPr/>
          </p:nvSpPr>
          <p:spPr>
            <a:xfrm>
              <a:off x="1231" y="964"/>
              <a:ext cx="2031" cy="508"/>
            </a:xfrm>
            <a:custGeom>
              <a:avLst/>
              <a:gdLst>
                <a:gd name="txL" fmla="*/ 0 w 2031"/>
                <a:gd name="txT" fmla="*/ 0 h 508"/>
                <a:gd name="txR" fmla="*/ 2031 w 2031"/>
                <a:gd name="txB" fmla="*/ 508 h 508"/>
              </a:gdLst>
              <a:ahLst/>
              <a:cxnLst>
                <a:cxn ang="0">
                  <a:pos x="0" y="508"/>
                </a:cxn>
                <a:cxn ang="0">
                  <a:pos x="0" y="0"/>
                </a:cxn>
                <a:cxn ang="0">
                  <a:pos x="2031" y="0"/>
                </a:cxn>
              </a:cxnLst>
              <a:rect l="txL" t="txT" r="txR" b="txB"/>
              <a:pathLst>
                <a:path w="2031" h="508">
                  <a:moveTo>
                    <a:pt x="0" y="508"/>
                  </a:moveTo>
                  <a:lnTo>
                    <a:pt x="0" y="0"/>
                  </a:lnTo>
                  <a:lnTo>
                    <a:pt x="2031" y="0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  <p:sp>
          <p:nvSpPr>
            <p:cNvPr id="6278" name="Freeform 7"/>
            <p:cNvSpPr/>
            <p:nvPr/>
          </p:nvSpPr>
          <p:spPr>
            <a:xfrm>
              <a:off x="3360" y="1908"/>
              <a:ext cx="6" cy="265"/>
            </a:xfrm>
            <a:custGeom>
              <a:avLst/>
              <a:gdLst>
                <a:gd name="txL" fmla="*/ 0 w 6"/>
                <a:gd name="txT" fmla="*/ 0 h 265"/>
                <a:gd name="txR" fmla="*/ 6 w 6"/>
                <a:gd name="txB" fmla="*/ 265 h 265"/>
              </a:gdLst>
              <a:ahLst/>
              <a:cxnLst>
                <a:cxn ang="0">
                  <a:pos x="0" y="0"/>
                </a:cxn>
                <a:cxn ang="0">
                  <a:pos x="0" y="265"/>
                </a:cxn>
                <a:cxn ang="0">
                  <a:pos x="6" y="265"/>
                </a:cxn>
              </a:cxnLst>
              <a:rect l="txL" t="txT" r="txR" b="txB"/>
              <a:pathLst>
                <a:path w="6" h="265">
                  <a:moveTo>
                    <a:pt x="0" y="0"/>
                  </a:moveTo>
                  <a:lnTo>
                    <a:pt x="0" y="265"/>
                  </a:lnTo>
                  <a:lnTo>
                    <a:pt x="6" y="265"/>
                  </a:lnTo>
                </a:path>
              </a:pathLst>
            </a:custGeom>
            <a:noFill/>
            <a:ln w="4" cap="flat" cmpd="sng">
              <a:solidFill>
                <a:srgbClr val="467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4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50" name="Rectangle 206"/>
          <p:cNvSpPr/>
          <p:nvPr/>
        </p:nvSpPr>
        <p:spPr>
          <a:xfrm>
            <a:off x="0" y="32083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数据删除类功能实现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sp>
        <p:nvSpPr>
          <p:cNvPr id="16388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pic>
        <p:nvPicPr>
          <p:cNvPr id="16389" name="Picture 1" descr="C:\Users\Administrator\AppData\Roaming\Tencent\Users\1617744071\QQ\WinTemp\RichOle\X@`YW)5O`]5E2KF$PU_PO{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14563"/>
            <a:ext cx="8997950" cy="357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系统用户管理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219200" y="1285875"/>
            <a:ext cx="7772400" cy="4495800"/>
          </a:xfrm>
          <a:ln/>
        </p:spPr>
        <p:txBody>
          <a:bodyPr vert="horz" wrap="square" lIns="91440" tIns="45720" rIns="91440" bIns="45720" anchor="t"/>
          <a:p>
            <a:r>
              <a:rPr lang="zh-CN" altLang="en-US" sz="2800" dirty="0"/>
              <a:t>该模块是一个典型的增删改模块，完成系统用户信息的增加（用户的添加）、删除（注销用户）和修改（密码重置）。</a:t>
            </a:r>
            <a:endParaRPr lang="en-US" altLang="zh-CN" sz="2800" dirty="0"/>
          </a:p>
          <a:p>
            <a:r>
              <a:rPr lang="zh-CN" altLang="en-US" sz="2800" dirty="0"/>
              <a:t>该功能反映到数据库中，就是完成系统用户表记录的增加、删除、修改。</a:t>
            </a:r>
            <a:endParaRPr lang="zh-CN" altLang="en-US" sz="2800" dirty="0"/>
          </a:p>
        </p:txBody>
      </p:sp>
      <p:sp>
        <p:nvSpPr>
          <p:cNvPr id="7172" name="页脚占位符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pic>
        <p:nvPicPr>
          <p:cNvPr id="7173" name="图片 4" descr="C:\Users\Administrator\AppData\Roaming\Tencent\Users\1617744071\QQ\WinTemp\RichOle\P@BWLIP6`WD$TYO{H9KTM3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3643313"/>
            <a:ext cx="8929688" cy="2928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图书借阅管理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sz="2800" dirty="0"/>
              <a:t>图书借阅时，对数据库的操作可以概括为，增加一条借阅记录，修改图书的状态信息。这些操作将涉及多张表，因此，需要注意采用数据库事务的方式实现功能。</a:t>
            </a:r>
            <a:endParaRPr lang="zh-CN" altLang="en-US" sz="2800" dirty="0"/>
          </a:p>
        </p:txBody>
      </p:sp>
      <p:sp>
        <p:nvSpPr>
          <p:cNvPr id="8196" name="页脚占位符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pic>
        <p:nvPicPr>
          <p:cNvPr id="8197" name="图片 4" descr="C:\Users\Administrator\AppData\Roaming\Tencent\Users\1617744071\QQ\WinTemp\RichOle\_GG]5SF0KK]{A3T46%YH26N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29063"/>
            <a:ext cx="9144000" cy="2500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sp>
        <p:nvSpPr>
          <p:cNvPr id="11267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案例分析</a:t>
            </a:r>
            <a:endParaRPr lang="zh-CN" altLang="en-US" dirty="0"/>
          </a:p>
        </p:txBody>
      </p:sp>
      <p:sp>
        <p:nvSpPr>
          <p:cNvPr id="11268" name="Rectangle 3"/>
          <p:cNvSpPr/>
          <p:nvPr>
            <p:ph idx="1"/>
          </p:nvPr>
        </p:nvSpPr>
        <p:spPr>
          <a:xfrm>
            <a:off x="1371600" y="1752600"/>
            <a:ext cx="76200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00FF00"/>
                </a:solidFill>
              </a:rPr>
              <a:t>功能介绍</a:t>
            </a:r>
            <a:endParaRPr lang="zh-CN" altLang="en-US" dirty="0">
              <a:solidFill>
                <a:srgbClr val="00FF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系统</a:t>
            </a:r>
            <a:r>
              <a:rPr lang="en-US" altLang="zh-CN" dirty="0">
                <a:solidFill>
                  <a:srgbClr val="FFFF00"/>
                </a:solidFill>
              </a:rPr>
              <a:t>Java</a:t>
            </a:r>
            <a:r>
              <a:rPr lang="zh-CN" altLang="en-US" dirty="0">
                <a:solidFill>
                  <a:srgbClr val="FFFF00"/>
                </a:solidFill>
              </a:rPr>
              <a:t>工程介绍</a:t>
            </a:r>
            <a:endParaRPr lang="zh-CN" altLang="en-US" dirty="0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FF00"/>
                </a:solidFill>
              </a:rPr>
              <a:t>系统典型功能实现分析</a:t>
            </a:r>
            <a:endParaRPr lang="en-US" altLang="zh-CN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系统</a:t>
            </a:r>
            <a:r>
              <a:rPr lang="en-US" altLang="zh-CN" dirty="0"/>
              <a:t>Java</a:t>
            </a:r>
            <a:r>
              <a:rPr lang="zh-CN" altLang="en-US" dirty="0"/>
              <a:t>工程介绍</a:t>
            </a:r>
            <a:r>
              <a:rPr lang="en-US" altLang="zh-CN" dirty="0"/>
              <a:t>—— workspace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219200" y="1357313"/>
            <a:ext cx="7772400" cy="5000625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Workspace</a:t>
            </a:r>
            <a:r>
              <a:rPr lang="zh-CN" altLang="en-US" dirty="0"/>
              <a:t>：定义一个工作空间，包括一组工程和这组工程公共的配置信息</a:t>
            </a:r>
            <a:endParaRPr lang="en-US" altLang="zh-CN" dirty="0"/>
          </a:p>
          <a:p>
            <a:pPr lvl="1"/>
            <a:r>
              <a:rPr lang="zh-CN" altLang="en-US" dirty="0"/>
              <a:t>一般情况下工作空间下的工程即为空间目录下的一个文件</a:t>
            </a:r>
            <a:endParaRPr lang="en-US" altLang="zh-CN" dirty="0"/>
          </a:p>
          <a:p>
            <a:pPr lvl="1"/>
            <a:r>
              <a:rPr lang="zh-CN" altLang="en-US" dirty="0"/>
              <a:t>工作空间的公共配置通过</a:t>
            </a:r>
            <a:r>
              <a:rPr lang="en-US" altLang="zh-CN" dirty="0"/>
              <a:t>window-preference</a:t>
            </a:r>
            <a:r>
              <a:rPr lang="zh-CN" altLang="en-US" dirty="0"/>
              <a:t>菜单进行配置</a:t>
            </a:r>
            <a:endParaRPr lang="en-US" altLang="zh-CN" dirty="0"/>
          </a:p>
          <a:p>
            <a:pPr lvl="2"/>
            <a:r>
              <a:rPr lang="en-US" altLang="zh-CN" dirty="0"/>
              <a:t>Jdk</a:t>
            </a:r>
            <a:r>
              <a:rPr lang="zh-CN" altLang="en-US" dirty="0"/>
              <a:t>：</a:t>
            </a:r>
            <a:r>
              <a:rPr lang="en-US" altLang="zh-CN" dirty="0"/>
              <a:t>java-installed jres</a:t>
            </a:r>
            <a:endParaRPr lang="en-US" altLang="zh-CN" dirty="0"/>
          </a:p>
          <a:p>
            <a:pPr lvl="2"/>
            <a:r>
              <a:rPr lang="zh-CN" altLang="en-US" dirty="0"/>
              <a:t>编辑器文本格式</a:t>
            </a:r>
            <a:r>
              <a:rPr lang="en-US" altLang="zh-CN" dirty="0"/>
              <a:t>:general-appearance-colors and font</a:t>
            </a:r>
            <a:endParaRPr lang="en-US" altLang="zh-CN" dirty="0"/>
          </a:p>
          <a:p>
            <a:pPr lvl="2"/>
            <a:r>
              <a:rPr lang="en-US" altLang="zh-CN" dirty="0"/>
              <a:t>User lib</a:t>
            </a:r>
            <a:r>
              <a:rPr lang="zh-CN" altLang="en-US" dirty="0"/>
              <a:t>（工作空间的公共类库）</a:t>
            </a:r>
            <a:r>
              <a:rPr lang="en-US" altLang="zh-CN" dirty="0"/>
              <a:t>:java – build path-user libraries</a:t>
            </a:r>
            <a:endParaRPr lang="zh-CN" altLang="en-US" dirty="0"/>
          </a:p>
        </p:txBody>
      </p:sp>
      <p:sp>
        <p:nvSpPr>
          <p:cNvPr id="12292" name="页脚占位符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系统</a:t>
            </a:r>
            <a:r>
              <a:rPr lang="en-US" altLang="zh-CN" dirty="0"/>
              <a:t>java</a:t>
            </a:r>
            <a:r>
              <a:rPr lang="zh-CN" altLang="en-US" dirty="0"/>
              <a:t>工程介绍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图书管理系统基本配置</a:t>
            </a:r>
            <a:endParaRPr lang="en-US" altLang="zh-CN" dirty="0"/>
          </a:p>
          <a:p>
            <a:pPr lvl="1"/>
            <a:r>
              <a:rPr lang="zh-CN" altLang="en-US" dirty="0"/>
              <a:t>类库：</a:t>
            </a:r>
            <a:r>
              <a:rPr lang="en-US" altLang="zh-CN" dirty="0"/>
              <a:t>jdk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数据库驱动程序</a:t>
            </a:r>
            <a:endParaRPr lang="en-US" altLang="zh-CN" dirty="0"/>
          </a:p>
          <a:p>
            <a:pPr lvl="1"/>
            <a:r>
              <a:rPr lang="zh-CN" altLang="en-US" dirty="0"/>
              <a:t>主类：</a:t>
            </a:r>
            <a:r>
              <a:rPr lang="en-US" altLang="zh-CN" dirty="0"/>
              <a:t>cn.edu.zucc.booklib. BookLibStarter</a:t>
            </a:r>
            <a:endParaRPr lang="en-US" altLang="zh-CN" dirty="0"/>
          </a:p>
          <a:p>
            <a:r>
              <a:rPr lang="zh-CN" altLang="en-US" dirty="0"/>
              <a:t>系统运行（实验）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3316" name="页脚占位符 3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sp>
        <p:nvSpPr>
          <p:cNvPr id="4099" name="Rectangle 2"/>
          <p:cNvSpPr/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第一章 案例分析</a:t>
            </a:r>
            <a:endParaRPr lang="zh-CN" altLang="en-US" dirty="0"/>
          </a:p>
        </p:txBody>
      </p:sp>
      <p:sp>
        <p:nvSpPr>
          <p:cNvPr id="4100" name="Rectangle 3"/>
          <p:cNvSpPr/>
          <p:nvPr>
            <p:ph idx="1"/>
          </p:nvPr>
        </p:nvSpPr>
        <p:spPr>
          <a:xfrm>
            <a:off x="1371600" y="1752600"/>
            <a:ext cx="7620000" cy="4114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00FF00"/>
                </a:solidFill>
              </a:rPr>
              <a:t>功能介绍</a:t>
            </a:r>
            <a:endParaRPr lang="zh-CN" altLang="en-US" dirty="0">
              <a:solidFill>
                <a:srgbClr val="00FF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FF00"/>
                </a:solidFill>
              </a:rPr>
              <a:t>系统数据库设计和实施</a:t>
            </a:r>
            <a:endParaRPr lang="en-US" altLang="zh-CN" dirty="0">
              <a:solidFill>
                <a:srgbClr val="00FF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FF00"/>
                </a:solidFill>
              </a:rPr>
              <a:t>系统</a:t>
            </a:r>
            <a:r>
              <a:rPr lang="en-US" altLang="zh-CN" dirty="0">
                <a:solidFill>
                  <a:srgbClr val="00FF00"/>
                </a:solidFill>
              </a:rPr>
              <a:t>Java</a:t>
            </a:r>
            <a:r>
              <a:rPr lang="zh-CN" altLang="en-US" dirty="0">
                <a:solidFill>
                  <a:srgbClr val="00FF00"/>
                </a:solidFill>
              </a:rPr>
              <a:t>工程介绍</a:t>
            </a:r>
            <a:endParaRPr lang="en-US" altLang="zh-CN" dirty="0">
              <a:solidFill>
                <a:srgbClr val="00FF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FF99"/>
                </a:solidFill>
              </a:rPr>
              <a:t>系统典型功能实现分析</a:t>
            </a:r>
            <a:endParaRPr lang="zh-CN" altLang="en-US" dirty="0">
              <a:solidFill>
                <a:srgbClr val="FFFF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列表类功能实现模式（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219200" y="4071938"/>
            <a:ext cx="7772400" cy="2357437"/>
          </a:xfrm>
        </p:spPr>
        <p:txBody>
          <a:bodyPr vert="horz" wrap="square" lIns="91440" tIns="45720" rIns="91440" bIns="45720" anchor="t"/>
          <a:p>
            <a:r>
              <a:rPr lang="zh-CN" altLang="en-US" sz="2800" dirty="0"/>
              <a:t>目标：将读者类别表中的数据（持久数据）显示界面（感官数据）中</a:t>
            </a:r>
            <a:endParaRPr lang="en-US" altLang="zh-CN" sz="2800" dirty="0"/>
          </a:p>
          <a:p>
            <a:pPr lvl="1"/>
            <a:r>
              <a:rPr lang="zh-CN" altLang="en-US" sz="2400" dirty="0"/>
              <a:t>持久数据：存储在数据库、文件等，程序结束后数据仍然</a:t>
            </a:r>
            <a:endParaRPr lang="en-US" altLang="zh-CN" sz="2400" dirty="0"/>
          </a:p>
          <a:p>
            <a:pPr lvl="1"/>
            <a:r>
              <a:rPr lang="zh-CN" altLang="en-US" sz="2400" dirty="0"/>
              <a:t>感官数据：显示在界面上的数据、播放的声音等</a:t>
            </a:r>
            <a:endParaRPr lang="en-US" altLang="zh-CN" sz="2400" dirty="0"/>
          </a:p>
          <a:p>
            <a:pPr lvl="1"/>
            <a:r>
              <a:rPr lang="zh-CN" altLang="en-US" sz="2400" dirty="0"/>
              <a:t>内存数据：程序中的变量容纳的数据</a:t>
            </a:r>
            <a:endParaRPr lang="zh-CN" altLang="en-US" sz="2400" dirty="0"/>
          </a:p>
        </p:txBody>
      </p:sp>
      <p:sp>
        <p:nvSpPr>
          <p:cNvPr id="5124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zh-CN" sz="1400" dirty="0"/>
              <a:t>数据库系统设计与开发</a:t>
            </a:r>
            <a:endParaRPr lang="zh-CN" altLang="zh-CN" sz="1400" dirty="0"/>
          </a:p>
        </p:txBody>
      </p:sp>
      <p:pic>
        <p:nvPicPr>
          <p:cNvPr id="5125" name="图片 4" descr="C:\Users\Administrator\AppData\Roaming\Tencent\Users\1617744071\QQ\WinTemp\RichOle\6}}O({$P$34@{SG(YC(2J1H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313" y="1357313"/>
            <a:ext cx="7286625" cy="257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ock And Key">
  <a:themeElements>
    <a:clrScheme name="Lock And Key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Lock And Key">
      <a:majorFont>
        <a:latin typeface="Times New Roman"/>
        <a:ea typeface="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ock And 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Designs\Lock And Key.pot</Template>
  <TotalTime>0</TotalTime>
  <Words>1291</Words>
  <Application>WPS 演示</Application>
  <PresentationFormat>全屏显示(4:3)</PresentationFormat>
  <Paragraphs>275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隶书</vt:lpstr>
      <vt:lpstr>楷体_GB2312</vt:lpstr>
      <vt:lpstr>新宋体</vt:lpstr>
      <vt:lpstr>Symbol</vt:lpstr>
      <vt:lpstr>Arial Black</vt:lpstr>
      <vt:lpstr>Calibri</vt:lpstr>
      <vt:lpstr>微软雅黑</vt:lpstr>
      <vt:lpstr>Arial Unicode MS</vt:lpstr>
      <vt:lpstr>楷体_GB2312</vt:lpstr>
      <vt:lpstr>Lock And Key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第一章 案例分析</vt:lpstr>
      <vt:lpstr>列表类功能实现模式（1）</vt:lpstr>
      <vt:lpstr>列表类功能实现模式（2）</vt:lpstr>
      <vt:lpstr>持久数据内存数据</vt:lpstr>
      <vt:lpstr>内存数据感官数据</vt:lpstr>
      <vt:lpstr>数据添加功能实现</vt:lpstr>
      <vt:lpstr>PowerPoint 演示文稿</vt:lpstr>
      <vt:lpstr>PowerPoint 演示文稿</vt:lpstr>
      <vt:lpstr>数据修改功能实现</vt:lpstr>
      <vt:lpstr>PowerPoint 演示文稿</vt:lpstr>
      <vt:lpstr>PowerPoint 演示文稿</vt:lpstr>
      <vt:lpstr>PowerPoint 演示文稿</vt:lpstr>
      <vt:lpstr>数据删除类功能实现</vt:lpstr>
    </vt:vector>
  </TitlesOfParts>
  <Company>浙江大学城市学院计算分院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翁文勇</dc:creator>
  <cp:lastModifiedBy>wengw</cp:lastModifiedBy>
  <cp:revision>906</cp:revision>
  <dcterms:created xsi:type="dcterms:W3CDTF">2000-08-09T08:19:19Z</dcterms:created>
  <dcterms:modified xsi:type="dcterms:W3CDTF">2020-04-26T22:34:14Z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