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4"/>
  </p:notesMasterIdLst>
  <p:sldIdLst>
    <p:sldId id="276" r:id="rId4"/>
    <p:sldId id="301" r:id="rId5"/>
    <p:sldId id="308" r:id="rId6"/>
    <p:sldId id="329" r:id="rId7"/>
    <p:sldId id="328" r:id="rId8"/>
    <p:sldId id="330" r:id="rId9"/>
    <p:sldId id="331" r:id="rId10"/>
    <p:sldId id="332" r:id="rId11"/>
    <p:sldId id="333" r:id="rId12"/>
    <p:sldId id="334" r:id="rId13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8FAFBD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>
        <p:scale>
          <a:sx n="70" d="100"/>
          <a:sy n="70" d="100"/>
        </p:scale>
        <p:origin x="-1164" y="-96"/>
      </p:cViewPr>
      <p:guideLst>
        <p:guide orient="horz" pos="213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4" name="Rectangle 4"/>
          <p:cNvSpPr>
            <a:spLocks noRo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>
              <a:buNone/>
            </a:pPr>
            <a:fld id="{9A0DB2DC-4C9A-4742-B13C-FB6460FD3503}" type="slidenum">
              <a:rPr lang="en-US" altLang="zh-CN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8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077" name="Group 5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21" name="Rectangle 6"/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" name="Rectangle 7"/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" name="Rectangle 8"/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" name="Rectangle 9"/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" name="Rectangle 10"/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" name="Rectangle 11"/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" name="Rectangle 12"/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" name="Rectangle 13"/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" name="Rectangle 14"/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" name="Rectangle 15"/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3893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893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31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mtClean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algn="r" fontAlgn="base">
              <a:buNone/>
            </a:pPr>
            <a:fld id="{9A0DB2DC-4C9A-4742-B13C-FB6460FD3503}" type="slidenum">
              <a:rPr lang="en-US" altLang="zh-CN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8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077" name="Group 5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21" name="Rectangle 6"/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" name="Rectangle 7"/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" name="Rectangle 8"/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" name="Rectangle 9"/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" name="Rectangle 10"/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" name="Rectangle 11"/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" name="Rectangle 12"/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" name="Rectangle 13"/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" name="Rectangle 14"/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" name="Rectangle 15"/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3893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893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31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mtClean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algn="r" fontAlgn="base">
              <a:buNone/>
            </a:pPr>
            <a:fld id="{9A0DB2DC-4C9A-4742-B13C-FB6460FD3503}" type="slidenum">
              <a:rPr lang="en-US" altLang="zh-CN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789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 smtClean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  <p:grpSp>
        <p:nvGrpSpPr>
          <p:cNvPr id="1028" name="Group 4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3789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894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895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896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897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898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899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900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901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38" name="Rectangle 14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9" name="Rectangle 15"/>
          <p:cNvSpPr>
            <a:spLocks noGrp="1"/>
          </p:cNvSpPr>
          <p:nvPr>
            <p:ph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790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789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 smtClean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  <p:grpSp>
        <p:nvGrpSpPr>
          <p:cNvPr id="1028" name="Group 4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3789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894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895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896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897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898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899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900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901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38" name="Rectangle 14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9" name="Rectangle 15"/>
          <p:cNvSpPr>
            <a:spLocks noGrp="1"/>
          </p:cNvSpPr>
          <p:nvPr>
            <p:ph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790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Rectangle 18"/>
          <p:cNvSpPr>
            <a:spLocks noGrp="1"/>
          </p:cNvSpPr>
          <p:nvPr>
            <p:ph type="sldNum" sz="quarter" idx="4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200" dirty="0">
                <a:latin typeface="Arial Black" panose="020B0A04020102020204" pitchFamily="34" charset="0"/>
              </a:rPr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  <p:sp>
        <p:nvSpPr>
          <p:cNvPr id="6146" name="Rectangle 2"/>
          <p:cNvSpPr>
            <a:spLocks noGrp="1"/>
          </p:cNvSpPr>
          <p:nvPr>
            <p:ph type="ctr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>
              <a:buClrTx/>
              <a:buSzTx/>
              <a:buFontTx/>
            </a:pPr>
            <a:r>
              <a:rPr lang="en-US" altLang="zh-CN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JDBC</a:t>
            </a:r>
            <a:r>
              <a:rPr lang="zh-CN" alt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进阶：</a:t>
            </a:r>
            <a:br>
              <a:rPr lang="zh-CN" alt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zh-CN" alt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批处理</a:t>
            </a:r>
            <a:endParaRPr lang="en-US" altLang="zh-CN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76" name="Rectangle 3"/>
          <p:cNvSpPr>
            <a:spLocks noGrp="1"/>
          </p:cNvSpPr>
          <p:nvPr>
            <p:ph type="subTitle" idx="1"/>
          </p:nvPr>
        </p:nvSpPr>
        <p:spPr/>
        <p:txBody>
          <a:bodyPr vert="horz" wrap="square" lIns="91440" tIns="45720" rIns="91440" bIns="45720" anchor="t" anchorCtr="0"/>
          <a:p>
            <a:pPr eaLnBrk="1" fontAlgn="base" hangingPunct="1">
              <a:buSzPct val="75000"/>
            </a:pPr>
            <a:endParaRPr lang="zh-CN" altLang="zh-CN" strike="noStrike" noProof="1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395605" y="549275"/>
            <a:ext cx="465391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3200">
                <a:sym typeface="+mn-ea"/>
              </a:rPr>
              <a:t>SQL</a:t>
            </a:r>
            <a:r>
              <a:rPr lang="zh-CN" altLang="en-US" sz="3200">
                <a:sym typeface="+mn-ea"/>
              </a:rPr>
              <a:t>语句构建及参数</a:t>
            </a:r>
            <a:r>
              <a:rPr lang="zh-CN" altLang="en-US" sz="3200">
                <a:sym typeface="+mn-ea"/>
              </a:rPr>
              <a:t>设置</a:t>
            </a:r>
            <a:endParaRPr lang="zh-CN" altLang="en-US" sz="320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730" y="4291965"/>
            <a:ext cx="6381750" cy="25717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960235" y="3955415"/>
            <a:ext cx="1986280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参数数组以</a:t>
            </a:r>
            <a:r>
              <a:rPr lang="en-US" altLang="zh-CN"/>
              <a:t>Object</a:t>
            </a:r>
            <a:endParaRPr lang="en-US" altLang="zh-CN"/>
          </a:p>
          <a:p>
            <a:r>
              <a:rPr lang="zh-CN" altLang="en-US"/>
              <a:t>形式</a:t>
            </a:r>
            <a:r>
              <a:rPr lang="zh-CN" altLang="en-US"/>
              <a:t>写入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请自行</a:t>
            </a:r>
            <a:r>
              <a:rPr lang="zh-CN" altLang="en-US"/>
              <a:t>查阅当某</a:t>
            </a:r>
            <a:endParaRPr lang="zh-CN" altLang="en-US"/>
          </a:p>
          <a:p>
            <a:r>
              <a:rPr lang="zh-CN" altLang="en-US"/>
              <a:t>参数为</a:t>
            </a:r>
            <a:r>
              <a:rPr lang="en-US" altLang="zh-CN"/>
              <a:t>Null</a:t>
            </a:r>
            <a:r>
              <a:rPr lang="zh-CN" altLang="en-US"/>
              <a:t>时应该</a:t>
            </a:r>
            <a:endParaRPr lang="zh-CN" altLang="en-US"/>
          </a:p>
          <a:p>
            <a:r>
              <a:rPr lang="zh-CN" altLang="en-US"/>
              <a:t>如何</a:t>
            </a:r>
            <a:r>
              <a:rPr lang="zh-CN" altLang="en-US"/>
              <a:t>处理？</a:t>
            </a:r>
            <a:endParaRPr lang="zh-CN" altLang="en-US"/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64465" y="1163955"/>
            <a:ext cx="264541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构建</a:t>
            </a:r>
            <a:r>
              <a:rPr lang="en-US" altLang="zh-CN" sz="2000"/>
              <a:t>SQL</a:t>
            </a:r>
            <a:r>
              <a:rPr lang="zh-CN" altLang="en-US" sz="2000"/>
              <a:t>语句至少需要提供：表名和字段列表</a:t>
            </a:r>
            <a:endParaRPr lang="zh-CN" altLang="en-US" sz="2000"/>
          </a:p>
          <a:p>
            <a:r>
              <a:rPr lang="zh-CN" altLang="en-US" sz="2000"/>
              <a:t>思考：假设表名和</a:t>
            </a:r>
            <a:r>
              <a:rPr lang="en-US" altLang="zh-CN" sz="2000"/>
              <a:t>javabean</a:t>
            </a:r>
            <a:r>
              <a:rPr lang="zh-CN" altLang="en-US" sz="2000"/>
              <a:t>类名一致，字段名和</a:t>
            </a:r>
            <a:r>
              <a:rPr lang="en-US" altLang="zh-CN" sz="2000"/>
              <a:t>javabean</a:t>
            </a:r>
            <a:r>
              <a:rPr lang="zh-CN" altLang="en-US" sz="2000"/>
              <a:t>的属性名一样，如何构建查询该表全部数据的</a:t>
            </a:r>
            <a:r>
              <a:rPr lang="en-US" altLang="zh-CN" sz="2000"/>
              <a:t>sql</a:t>
            </a:r>
            <a:r>
              <a:rPr lang="zh-CN" altLang="en-US" sz="2000"/>
              <a:t>？</a:t>
            </a:r>
            <a:endParaRPr lang="zh-CN" altLang="en-US" sz="2000"/>
          </a:p>
        </p:txBody>
      </p:sp>
      <p:sp>
        <p:nvSpPr>
          <p:cNvPr id="10241" name="Rectangle 3"/>
          <p:cNvSpPr>
            <a:spLocks noGrp="1"/>
          </p:cNvSpPr>
          <p:nvPr/>
        </p:nvSpPr>
        <p:spPr>
          <a:xfrm>
            <a:off x="2987675" y="1132840"/>
            <a:ext cx="6290310" cy="289242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None/>
            </a:pPr>
            <a:r>
              <a:rPr lang="en-US" altLang="zh-CN" sz="1200" dirty="0"/>
              <a:t>&lt;hibernate-mapping&gt;</a:t>
            </a:r>
            <a:endParaRPr lang="en-US" altLang="zh-CN" sz="1200" dirty="0"/>
          </a:p>
          <a:p>
            <a:pPr eaLnBrk="1" hangingPunct="1">
              <a:buNone/>
            </a:pPr>
            <a:r>
              <a:rPr lang="en-US" altLang="zh-CN" sz="1200" dirty="0"/>
              <a:t>     &lt;class name="com.firsthibernate.publisher.Publisher" table="Publishers"&gt;</a:t>
            </a:r>
            <a:endParaRPr lang="en-US" altLang="zh-CN" sz="1200" dirty="0"/>
          </a:p>
          <a:p>
            <a:pPr eaLnBrk="1" hangingPunct="1">
              <a:buNone/>
            </a:pPr>
            <a:r>
              <a:rPr lang="en-US" altLang="zh-CN" sz="1200" dirty="0"/>
              <a:t>        &lt;id name="pubId" column="pub_id" type="java.lang.String" unsaved-value="null"&gt;</a:t>
            </a:r>
            <a:endParaRPr lang="en-US" altLang="zh-CN" sz="1200" dirty="0"/>
          </a:p>
          <a:p>
            <a:pPr eaLnBrk="1" hangingPunct="1">
              <a:buNone/>
            </a:pPr>
            <a:r>
              <a:rPr lang="en-US" altLang="zh-CN" sz="1200" dirty="0"/>
              <a:t>            &lt;generator class="assigned"/&gt;</a:t>
            </a:r>
            <a:endParaRPr lang="en-US" altLang="zh-CN" sz="1200" dirty="0"/>
          </a:p>
          <a:p>
            <a:pPr eaLnBrk="1" hangingPunct="1">
              <a:buNone/>
            </a:pPr>
            <a:r>
              <a:rPr lang="en-US" altLang="zh-CN" sz="1200" dirty="0"/>
              <a:t>        &lt;/id&gt;</a:t>
            </a:r>
            <a:endParaRPr lang="en-US" altLang="zh-CN" sz="1200" dirty="0"/>
          </a:p>
          <a:p>
            <a:pPr eaLnBrk="1" hangingPunct="1">
              <a:buNone/>
            </a:pPr>
            <a:r>
              <a:rPr lang="en-US" altLang="zh-CN" sz="1200" dirty="0"/>
              <a:t>        &lt;property name="pubName" column="pub_Name" type="java.lang.String" /&gt;</a:t>
            </a:r>
            <a:endParaRPr lang="en-US" altLang="zh-CN" sz="1200" dirty="0"/>
          </a:p>
          <a:p>
            <a:pPr eaLnBrk="1" hangingPunct="1">
              <a:buNone/>
            </a:pPr>
            <a:r>
              <a:rPr lang="en-US" altLang="zh-CN" sz="1200" dirty="0"/>
              <a:t>        &lt;property name="city" column="city" type="java.lang.String" /&gt;</a:t>
            </a:r>
            <a:endParaRPr lang="en-US" altLang="zh-CN" sz="1200" dirty="0"/>
          </a:p>
          <a:p>
            <a:pPr eaLnBrk="1" hangingPunct="1">
              <a:buNone/>
            </a:pPr>
            <a:r>
              <a:rPr lang="en-US" altLang="zh-CN" sz="1200" dirty="0"/>
              <a:t>        &lt;property name="state" column="state" type="java.lang.String" /&gt;</a:t>
            </a:r>
            <a:endParaRPr lang="en-US" altLang="zh-CN" sz="1200" dirty="0"/>
          </a:p>
          <a:p>
            <a:pPr eaLnBrk="1" hangingPunct="1">
              <a:buNone/>
            </a:pPr>
            <a:r>
              <a:rPr lang="en-US" altLang="zh-CN" sz="1200" dirty="0"/>
              <a:t>        &lt;property name="country" column="country" type="java.lang.String" /&gt;</a:t>
            </a:r>
            <a:endParaRPr lang="en-US" altLang="zh-CN" sz="1200" dirty="0"/>
          </a:p>
          <a:p>
            <a:pPr eaLnBrk="1" hangingPunct="1">
              <a:buNone/>
            </a:pPr>
            <a:r>
              <a:rPr lang="en-US" altLang="zh-CN" sz="1200" dirty="0"/>
              <a:t>    &lt;/class&gt;</a:t>
            </a:r>
            <a:endParaRPr lang="en-US" altLang="zh-CN" sz="1200" dirty="0"/>
          </a:p>
          <a:p>
            <a:pPr eaLnBrk="1" hangingPunct="1">
              <a:buNone/>
            </a:pPr>
            <a:r>
              <a:rPr lang="en-US" altLang="zh-CN" sz="1200" dirty="0"/>
              <a:t>&lt;/hibernate-mapping&gt;</a:t>
            </a:r>
            <a:endParaRPr lang="en-US" altLang="zh-CN" sz="1200" dirty="0"/>
          </a:p>
        </p:txBody>
      </p:sp>
      <p:sp>
        <p:nvSpPr>
          <p:cNvPr id="6" name="文本框 5"/>
          <p:cNvSpPr txBox="1"/>
          <p:nvPr/>
        </p:nvSpPr>
        <p:spPr>
          <a:xfrm>
            <a:off x="3411220" y="3627755"/>
            <a:ext cx="3230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olidFill>
                  <a:srgbClr val="FF0000"/>
                </a:solidFill>
              </a:rPr>
              <a:t>Hibernate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早期版本的配置实例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b="1" dirty="0"/>
              <a:t>JDBC</a:t>
            </a:r>
            <a:r>
              <a:rPr lang="zh-CN" altLang="en-US" b="1" dirty="0"/>
              <a:t>中批量执行</a:t>
            </a:r>
            <a:r>
              <a:rPr lang="en-US" altLang="zh-CN" b="1" dirty="0"/>
              <a:t>SQL</a:t>
            </a:r>
            <a:endParaRPr lang="en-US" altLang="zh-CN" b="1" dirty="0"/>
          </a:p>
        </p:txBody>
      </p:sp>
      <p:sp>
        <p:nvSpPr>
          <p:cNvPr id="7171" name="灯片编号占位符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200" dirty="0">
                <a:latin typeface="Arial Black" panose="020B0A04020102020204" pitchFamily="34" charset="0"/>
              </a:rPr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/>
        <p:txBody>
          <a:bodyPr/>
          <a:p>
            <a:r>
              <a:rPr lang="zh-CN" altLang="en-US"/>
              <a:t>一次执行多个</a:t>
            </a:r>
            <a:r>
              <a:rPr lang="en-US" altLang="zh-CN"/>
              <a:t>SQL</a:t>
            </a:r>
            <a:r>
              <a:rPr lang="zh-CN" altLang="en-US"/>
              <a:t>语句，以降低</a:t>
            </a:r>
            <a:r>
              <a:rPr lang="en-US" altLang="zh-CN"/>
              <a:t>IO</a:t>
            </a:r>
            <a:r>
              <a:rPr lang="zh-CN" altLang="en-US"/>
              <a:t>次数，提升</a:t>
            </a:r>
            <a:r>
              <a:rPr lang="zh-CN" altLang="en-US"/>
              <a:t>性能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260" y="3140710"/>
            <a:ext cx="8114665" cy="31356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>
              <a:buNone/>
            </a:pPr>
            <a:r>
              <a:rPr lang="zh-CN" altLang="en-US" sz="3600" dirty="0"/>
              <a:t>批量执行</a:t>
            </a:r>
            <a:r>
              <a:rPr lang="en-US" altLang="zh-CN" sz="3600" dirty="0"/>
              <a:t>SQL</a:t>
            </a:r>
            <a:endParaRPr lang="en-US" altLang="zh-CN" sz="3600" dirty="0"/>
          </a:p>
        </p:txBody>
      </p:sp>
      <p:pic>
        <p:nvPicPr>
          <p:cNvPr id="3" name="内容占位符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560" y="1628775"/>
            <a:ext cx="9100820" cy="145224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45745" y="3394075"/>
            <a:ext cx="821499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一次执行批量</a:t>
            </a:r>
            <a:r>
              <a:rPr lang="en-US" altLang="zh-CN" sz="2400"/>
              <a:t>SQL</a:t>
            </a:r>
            <a:r>
              <a:rPr lang="zh-CN" altLang="en-US" sz="2400"/>
              <a:t>数量不易过多，有人做过测试，一次</a:t>
            </a:r>
            <a:r>
              <a:rPr lang="en-US" altLang="zh-CN" sz="2400"/>
              <a:t>200</a:t>
            </a:r>
            <a:r>
              <a:rPr lang="zh-CN" altLang="en-US" sz="2400"/>
              <a:t>条左右性能较好</a:t>
            </a:r>
            <a:endParaRPr lang="zh-CN" altLang="en-US" sz="2400"/>
          </a:p>
          <a:p>
            <a:endParaRPr lang="zh-CN" altLang="en-US" sz="2400"/>
          </a:p>
          <a:p>
            <a:r>
              <a:rPr lang="en-US" altLang="zh-CN" sz="2400"/>
              <a:t>executeBatch()</a:t>
            </a:r>
            <a:r>
              <a:rPr lang="zh-CN" altLang="en-US" sz="2400"/>
              <a:t>方法的返回值为</a:t>
            </a:r>
            <a:r>
              <a:rPr lang="en-US" altLang="zh-CN" sz="2400"/>
              <a:t>int[]</a:t>
            </a:r>
            <a:r>
              <a:rPr lang="zh-CN" altLang="en-US" sz="2400"/>
              <a:t>数组，即每个语句执行影响的</a:t>
            </a:r>
            <a:r>
              <a:rPr lang="zh-CN" altLang="en-US" sz="2400"/>
              <a:t>行数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批量执行</a:t>
            </a:r>
            <a:r>
              <a:rPr lang="en-US" altLang="zh-CN" sz="2400"/>
              <a:t>SQL</a:t>
            </a:r>
            <a:r>
              <a:rPr lang="zh-CN" altLang="en-US" sz="2400"/>
              <a:t>时，应启动</a:t>
            </a:r>
            <a:r>
              <a:rPr lang="zh-CN" altLang="en-US" sz="2400"/>
              <a:t>事务</a:t>
            </a:r>
            <a:endParaRPr lang="zh-CN" alt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Rectangle 18"/>
          <p:cNvSpPr>
            <a:spLocks noGrp="1"/>
          </p:cNvSpPr>
          <p:nvPr>
            <p:ph type="sldNum" sz="quarter" idx="4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200" dirty="0">
                <a:latin typeface="Arial Black" panose="020B0A04020102020204" pitchFamily="34" charset="0"/>
              </a:rPr>
            </a:fld>
            <a:endParaRPr lang="en-US" altLang="zh-CN" sz="1200" dirty="0">
              <a:latin typeface="Arial Black" panose="020B0A04020102020204" pitchFamily="34" charset="0"/>
            </a:endParaRPr>
          </a:p>
        </p:txBody>
      </p:sp>
      <p:sp>
        <p:nvSpPr>
          <p:cNvPr id="6146" name="Rectangle 2"/>
          <p:cNvSpPr>
            <a:spLocks noGrp="1"/>
          </p:cNvSpPr>
          <p:nvPr>
            <p:ph type="ctrTitle"/>
          </p:nvPr>
        </p:nvSpPr>
        <p:spPr/>
        <p:txBody>
          <a:bodyPr vert="horz" wrap="square" lIns="91440" tIns="45720" rIns="91440" bIns="45720" anchor="ctr" anchorCtr="0"/>
          <a:p>
            <a:pPr eaLnBrk="1" hangingPunct="1">
              <a:buClrTx/>
              <a:buSzTx/>
              <a:buFontTx/>
            </a:pPr>
            <a:r>
              <a:rPr lang="en-US" altLang="zh-CN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JDBC</a:t>
            </a:r>
            <a:r>
              <a:rPr lang="zh-CN" alt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进阶：</a:t>
            </a:r>
            <a:br>
              <a:rPr lang="zh-CN" alt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altLang="zh-CN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DAO/ORM</a:t>
            </a:r>
            <a:r>
              <a:rPr lang="zh-CN" alt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基本</a:t>
            </a:r>
            <a:r>
              <a:rPr lang="zh-CN" alt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原理</a:t>
            </a:r>
            <a:endParaRPr lang="zh-CN" altLang="en-US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76" name="Rectangle 3"/>
          <p:cNvSpPr>
            <a:spLocks noGrp="1"/>
          </p:cNvSpPr>
          <p:nvPr>
            <p:ph type="subTitle" idx="1"/>
          </p:nvPr>
        </p:nvSpPr>
        <p:spPr/>
        <p:txBody>
          <a:bodyPr vert="horz" wrap="square" lIns="91440" tIns="45720" rIns="91440" bIns="45720" anchor="t" anchorCtr="0"/>
          <a:p>
            <a:pPr eaLnBrk="1" fontAlgn="base" hangingPunct="1">
              <a:buSzPct val="75000"/>
            </a:pPr>
            <a:endParaRPr lang="zh-CN" altLang="zh-CN" strike="noStrike" noProof="1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DAO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隔离业务逻辑代码和数据访问代码，降低耦合度，提高可重用性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例：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SystemUserDAO</a:t>
            </a:r>
            <a:r>
              <a:rPr lang="zh-CN" altLang="en-US"/>
              <a:t>类封装了数据库</a:t>
            </a:r>
            <a:r>
              <a:rPr lang="zh-CN" altLang="en-US"/>
              <a:t>操作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SystemUserManager2</a:t>
            </a:r>
            <a:r>
              <a:rPr lang="zh-CN" altLang="en-US"/>
              <a:t>封装了</a:t>
            </a:r>
            <a:r>
              <a:rPr lang="zh-CN" altLang="en-US"/>
              <a:t>业务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83260" y="5805170"/>
            <a:ext cx="806513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问题： </a:t>
            </a:r>
            <a:r>
              <a:rPr lang="en-US" altLang="zh-CN" sz="2400"/>
              <a:t>DAO</a:t>
            </a:r>
            <a:r>
              <a:rPr lang="zh-CN" altLang="en-US" sz="2400"/>
              <a:t>类中的各方法为什么要传入Connection对象?</a:t>
            </a:r>
            <a:endParaRPr lang="zh-CN" alt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DAO</a:t>
            </a:r>
            <a:r>
              <a:rPr lang="zh-CN" altLang="en-US"/>
              <a:t>类的</a:t>
            </a:r>
            <a:r>
              <a:rPr lang="zh-CN" altLang="en-US"/>
              <a:t>共性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2425"/>
            <a:ext cx="8229600" cy="3886200"/>
          </a:xfrm>
        </p:spPr>
        <p:txBody>
          <a:bodyPr/>
          <a:p>
            <a:r>
              <a:rPr lang="zh-CN" altLang="en-US"/>
              <a:t>查询</a:t>
            </a:r>
            <a:r>
              <a:rPr lang="zh-CN" altLang="en-US"/>
              <a:t>操作：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构建</a:t>
            </a:r>
            <a:r>
              <a:rPr lang="en-US" altLang="zh-CN"/>
              <a:t>sql</a:t>
            </a:r>
            <a:r>
              <a:rPr lang="zh-CN" altLang="en-US"/>
              <a:t>语句</a:t>
            </a:r>
            <a:r>
              <a:rPr lang="en-US" altLang="zh-CN"/>
              <a:t>-&gt;</a:t>
            </a:r>
            <a:r>
              <a:rPr lang="zh-CN" altLang="en-US"/>
              <a:t>构建</a:t>
            </a:r>
            <a:r>
              <a:rPr lang="en-US" altLang="zh-CN"/>
              <a:t>PrepareStatement-&gt;</a:t>
            </a:r>
            <a:r>
              <a:rPr lang="zh-CN" altLang="en-US"/>
              <a:t>设置参数</a:t>
            </a:r>
            <a:r>
              <a:rPr lang="en-US" altLang="zh-CN"/>
              <a:t>-&gt;</a:t>
            </a:r>
            <a:r>
              <a:rPr lang="zh-CN" altLang="en-US"/>
              <a:t>执行查询获取</a:t>
            </a:r>
            <a:r>
              <a:rPr lang="en-US" altLang="zh-CN"/>
              <a:t>ResultSet-&gt;</a:t>
            </a:r>
            <a:r>
              <a:rPr lang="zh-CN" altLang="en-US"/>
              <a:t>根据</a:t>
            </a:r>
            <a:r>
              <a:rPr lang="en-US" altLang="zh-CN"/>
              <a:t>ResultSet</a:t>
            </a:r>
            <a:r>
              <a:rPr lang="zh-CN" altLang="en-US"/>
              <a:t>构建</a:t>
            </a:r>
            <a:r>
              <a:rPr lang="en-US" altLang="zh-CN"/>
              <a:t>JavaBean</a:t>
            </a:r>
            <a:r>
              <a:rPr lang="zh-CN" altLang="en-US"/>
              <a:t>对象或对象</a:t>
            </a:r>
            <a:r>
              <a:rPr lang="zh-CN" altLang="en-US"/>
              <a:t>列表</a:t>
            </a:r>
            <a:endParaRPr lang="zh-CN" altLang="en-US"/>
          </a:p>
          <a:p>
            <a:pPr lvl="0"/>
            <a:r>
              <a:rPr lang="zh-CN" altLang="en-US"/>
              <a:t>增删改操作</a:t>
            </a:r>
            <a:r>
              <a:rPr lang="en-US" altLang="zh-CN"/>
              <a:t>:</a:t>
            </a:r>
            <a:endParaRPr lang="en-US" altLang="zh-CN"/>
          </a:p>
          <a:p>
            <a:pPr marL="457200" lvl="1" indent="0">
              <a:buNone/>
            </a:pPr>
            <a:r>
              <a:rPr lang="zh-CN" altLang="en-US">
                <a:sym typeface="+mn-ea"/>
              </a:rPr>
              <a:t>构建</a:t>
            </a:r>
            <a:r>
              <a:rPr lang="en-US" altLang="zh-CN">
                <a:sym typeface="+mn-ea"/>
              </a:rPr>
              <a:t>sql</a:t>
            </a:r>
            <a:r>
              <a:rPr lang="zh-CN" altLang="en-US">
                <a:sym typeface="+mn-ea"/>
              </a:rPr>
              <a:t>语句</a:t>
            </a:r>
            <a:r>
              <a:rPr lang="en-US" altLang="zh-CN">
                <a:sym typeface="+mn-ea"/>
              </a:rPr>
              <a:t>-&gt;</a:t>
            </a:r>
            <a:r>
              <a:rPr lang="zh-CN" altLang="en-US">
                <a:sym typeface="+mn-ea"/>
              </a:rPr>
              <a:t>构建</a:t>
            </a:r>
            <a:r>
              <a:rPr lang="en-US" altLang="zh-CN">
                <a:sym typeface="+mn-ea"/>
              </a:rPr>
              <a:t>PrepareStatement-&gt;</a:t>
            </a:r>
            <a:r>
              <a:rPr lang="zh-CN" altLang="en-US">
                <a:sym typeface="+mn-ea"/>
              </a:rPr>
              <a:t>设置参数</a:t>
            </a:r>
            <a:r>
              <a:rPr lang="en-US" altLang="zh-CN">
                <a:sym typeface="+mn-ea"/>
              </a:rPr>
              <a:t>-&gt;</a:t>
            </a:r>
            <a:r>
              <a:rPr lang="zh-CN" altLang="en-US">
                <a:sym typeface="+mn-ea"/>
              </a:rPr>
              <a:t>执行</a:t>
            </a:r>
            <a:r>
              <a:rPr lang="zh-CN" altLang="en-US">
                <a:sym typeface="+mn-ea"/>
              </a:rPr>
              <a:t>语句</a:t>
            </a:r>
            <a:endParaRPr lang="zh-CN" altLang="en-US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31850" y="5156835"/>
            <a:ext cx="7480300" cy="14452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44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这些环节能抽取共性代码吗？</a:t>
            </a:r>
            <a:endParaRPr lang="zh-CN" altLang="en-US" sz="44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44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这就是</a:t>
            </a:r>
            <a:r>
              <a:rPr lang="en-US" altLang="zh-CN" sz="44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ORM</a:t>
            </a:r>
            <a:r>
              <a:rPr lang="zh-CN" altLang="en-US" sz="44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框架的基本</a:t>
            </a:r>
            <a:r>
              <a:rPr lang="zh-CN" altLang="en-US" sz="44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目标</a:t>
            </a:r>
            <a:endParaRPr lang="zh-CN" altLang="en-US" sz="44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67360" y="692785"/>
            <a:ext cx="822325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200">
                <a:sym typeface="+mn-ea"/>
              </a:rPr>
              <a:t>根据</a:t>
            </a:r>
            <a:r>
              <a:rPr lang="en-US" altLang="zh-CN" sz="3200">
                <a:sym typeface="+mn-ea"/>
              </a:rPr>
              <a:t>ResultSet</a:t>
            </a:r>
            <a:r>
              <a:rPr lang="zh-CN" altLang="en-US" sz="3200">
                <a:sym typeface="+mn-ea"/>
              </a:rPr>
              <a:t>构建</a:t>
            </a:r>
            <a:r>
              <a:rPr lang="en-US" altLang="zh-CN" sz="3200">
                <a:sym typeface="+mn-ea"/>
              </a:rPr>
              <a:t>JavaBean</a:t>
            </a:r>
            <a:r>
              <a:rPr lang="zh-CN" altLang="en-US" sz="3200">
                <a:sym typeface="+mn-ea"/>
              </a:rPr>
              <a:t>对象或对象列表</a:t>
            </a:r>
            <a:endParaRPr lang="zh-CN" altLang="en-US" sz="320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0710" y="1370965"/>
            <a:ext cx="78517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利用</a:t>
            </a:r>
            <a:r>
              <a:rPr lang="en-US" altLang="zh-CN"/>
              <a:t>java</a:t>
            </a:r>
            <a:r>
              <a:rPr lang="zh-CN" altLang="en-US"/>
              <a:t>的反射机制，即利用类的定义信息动态创建对象，设置对象属性</a:t>
            </a:r>
            <a:r>
              <a:rPr lang="zh-CN" altLang="en-US"/>
              <a:t>值。</a:t>
            </a:r>
            <a:endParaRPr lang="zh-CN" altLang="en-US"/>
          </a:p>
          <a:p>
            <a:r>
              <a:rPr lang="zh-CN" altLang="en-US"/>
              <a:t>下例为使用案例，告知</a:t>
            </a:r>
            <a:r>
              <a:rPr lang="en-US" altLang="zh-CN"/>
              <a:t>dao</a:t>
            </a:r>
            <a:r>
              <a:rPr lang="zh-CN" altLang="en-US"/>
              <a:t>对象</a:t>
            </a:r>
            <a:r>
              <a:rPr lang="en-US" altLang="zh-CN"/>
              <a:t>sql</a:t>
            </a:r>
            <a:r>
              <a:rPr lang="zh-CN" altLang="en-US"/>
              <a:t>、需要获取的对象类型等，由</a:t>
            </a:r>
            <a:r>
              <a:rPr lang="en-US" altLang="zh-CN"/>
              <a:t>dao</a:t>
            </a:r>
            <a:r>
              <a:rPr lang="zh-CN" altLang="en-US"/>
              <a:t>类去动态</a:t>
            </a:r>
            <a:r>
              <a:rPr lang="zh-CN" altLang="en-US"/>
              <a:t>装配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900" y="2780665"/>
            <a:ext cx="7696200" cy="3352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67360" y="692785"/>
            <a:ext cx="822325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200">
                <a:sym typeface="+mn-ea"/>
              </a:rPr>
              <a:t>根据</a:t>
            </a:r>
            <a:r>
              <a:rPr lang="en-US" altLang="zh-CN" sz="3200">
                <a:sym typeface="+mn-ea"/>
              </a:rPr>
              <a:t>ResultSet</a:t>
            </a:r>
            <a:r>
              <a:rPr lang="zh-CN" altLang="en-US" sz="3200">
                <a:sym typeface="+mn-ea"/>
              </a:rPr>
              <a:t>构建</a:t>
            </a:r>
            <a:r>
              <a:rPr lang="en-US" altLang="zh-CN" sz="3200">
                <a:sym typeface="+mn-ea"/>
              </a:rPr>
              <a:t>JavaBean</a:t>
            </a:r>
            <a:r>
              <a:rPr lang="zh-CN" altLang="en-US" sz="3200">
                <a:sym typeface="+mn-ea"/>
              </a:rPr>
              <a:t>对象或对象列表</a:t>
            </a:r>
            <a:endParaRPr lang="zh-CN" altLang="en-US" sz="320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" y="1628775"/>
            <a:ext cx="8441055" cy="449008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810" y="5373370"/>
            <a:ext cx="4533900" cy="10096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120140"/>
            <a:ext cx="8888095" cy="566610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95605" y="549275"/>
            <a:ext cx="822325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200">
                <a:sym typeface="+mn-ea"/>
              </a:rPr>
              <a:t>根据</a:t>
            </a:r>
            <a:r>
              <a:rPr lang="en-US" altLang="zh-CN" sz="3200">
                <a:sym typeface="+mn-ea"/>
              </a:rPr>
              <a:t>ResultSet</a:t>
            </a:r>
            <a:r>
              <a:rPr lang="zh-CN" altLang="en-US" sz="3200">
                <a:sym typeface="+mn-ea"/>
              </a:rPr>
              <a:t>构建</a:t>
            </a:r>
            <a:r>
              <a:rPr lang="en-US" altLang="zh-CN" sz="3200">
                <a:sym typeface="+mn-ea"/>
              </a:rPr>
              <a:t>JavaBean</a:t>
            </a:r>
            <a:r>
              <a:rPr lang="zh-CN" altLang="en-US" sz="3200">
                <a:sym typeface="+mn-ea"/>
              </a:rPr>
              <a:t>对象或对象列表</a:t>
            </a:r>
            <a:endParaRPr lang="zh-CN" altLang="en-US" sz="3200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0</TotalTime>
  <Words>1311</Words>
  <Application>WPS 演示</Application>
  <PresentationFormat>全屏显示(4:3)</PresentationFormat>
  <Paragraphs>79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宋体</vt:lpstr>
      <vt:lpstr>Wingdings</vt:lpstr>
      <vt:lpstr>Arial Black</vt:lpstr>
      <vt:lpstr>Times New Roman</vt:lpstr>
      <vt:lpstr>微软雅黑</vt:lpstr>
      <vt:lpstr>Arial Unicode MS</vt:lpstr>
      <vt:lpstr>Pixel</vt:lpstr>
      <vt:lpstr>1_Pixel</vt:lpstr>
      <vt:lpstr>PowerPoint 演示文稿</vt:lpstr>
      <vt:lpstr>PowerPoint 演示文稿</vt:lpstr>
      <vt:lpstr>PowerPoint 演示文稿</vt:lpstr>
      <vt:lpstr>JDBC进阶： 批处理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Java数据库连接(JDBC) </dc:title>
  <dc:creator/>
  <cp:lastModifiedBy>翁文勇</cp:lastModifiedBy>
  <cp:revision>153</cp:revision>
  <dcterms:created xsi:type="dcterms:W3CDTF">2006-07-01T10:54:19Z</dcterms:created>
  <dcterms:modified xsi:type="dcterms:W3CDTF">2021-06-20T03:40:32Z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CACDDD81BF5C4E5D81257DFB06E960B3</vt:lpwstr>
  </property>
  <property fmtid="{D5CDD505-2E9C-101B-9397-08002B2CF9AE}" pid="3" name="KSOProductBuildVer">
    <vt:lpwstr>2052-11.1.0.10495</vt:lpwstr>
  </property>
</Properties>
</file>