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6" r:id="rId3"/>
    <p:sldId id="277" r:id="rId4"/>
    <p:sldId id="279" r:id="rId6"/>
    <p:sldId id="278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80" r:id="rId16"/>
    <p:sldId id="285" r:id="rId17"/>
    <p:sldId id="281" r:id="rId18"/>
    <p:sldId id="295" r:id="rId19"/>
    <p:sldId id="286" r:id="rId20"/>
    <p:sldId id="282" r:id="rId21"/>
    <p:sldId id="300" r:id="rId22"/>
    <p:sldId id="283" r:id="rId23"/>
    <p:sldId id="284" r:id="rId24"/>
    <p:sldId id="262" r:id="rId2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FAFB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2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8675" name="Rectangle 2"/>
          <p:cNvSpPr/>
          <p:nvPr/>
        </p:nvSpPr>
        <p:spPr>
          <a:xfrm>
            <a:off x="6000750" y="90488"/>
            <a:ext cx="857250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28676" name="Rectangle 3"/>
          <p:cNvSpPr/>
          <p:nvPr/>
        </p:nvSpPr>
        <p:spPr>
          <a:xfrm>
            <a:off x="6599238" y="8870950"/>
            <a:ext cx="257175" cy="27146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b">
            <a:spAutoFit/>
          </a:bodyPr>
          <a:p>
            <a:pPr lvl="0" algn="r"/>
            <a:r>
              <a:rPr lang="en-US" altLang="zh-CN" sz="1200" dirty="0">
                <a:latin typeface="Times New Roman" panose="02020603050405020304" pitchFamily="18" charset="0"/>
              </a:rPr>
              <a:t>2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/>
          <p:nvPr/>
        </p:nvSpPr>
        <p:spPr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28678" name="Rectangle 5"/>
          <p:cNvSpPr/>
          <p:nvPr/>
        </p:nvSpPr>
        <p:spPr>
          <a:xfrm>
            <a:off x="0" y="90488"/>
            <a:ext cx="693738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28679" name="Rectangle 6"/>
          <p:cNvSpPr>
            <a:spLocks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28680" name="Rectangle 7"/>
          <p:cNvSpPr>
            <a:spLocks noGrp="1"/>
          </p:cNvSpPr>
          <p:nvPr>
            <p:ph type="body" idx="1"/>
          </p:nvPr>
        </p:nvSpPr>
        <p:spPr>
          <a:xfrm>
            <a:off x="915988" y="6859588"/>
            <a:ext cx="5102225" cy="274637"/>
          </a:xfrm>
          <a:ln/>
        </p:spPr>
        <p:txBody>
          <a:bodyPr wrap="square" lIns="90488" tIns="44450" rIns="90488" bIns="44450" anchor="ctr">
            <a:spAutoFit/>
          </a:bodyPr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7891" name="Rectangle 2"/>
          <p:cNvSpPr/>
          <p:nvPr/>
        </p:nvSpPr>
        <p:spPr>
          <a:xfrm>
            <a:off x="6000750" y="90488"/>
            <a:ext cx="857250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7892" name="Rectangle 3"/>
          <p:cNvSpPr/>
          <p:nvPr/>
        </p:nvSpPr>
        <p:spPr>
          <a:xfrm>
            <a:off x="6599238" y="8870950"/>
            <a:ext cx="257175" cy="27146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b">
            <a:spAutoFit/>
          </a:bodyPr>
          <a:p>
            <a:pPr lvl="0" algn="r"/>
            <a:r>
              <a:rPr lang="en-US" altLang="zh-CN" sz="1200" dirty="0">
                <a:latin typeface="Times New Roman" panose="02020603050405020304" pitchFamily="18" charset="0"/>
              </a:rPr>
              <a:t>2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7893" name="Rectangle 4"/>
          <p:cNvSpPr/>
          <p:nvPr/>
        </p:nvSpPr>
        <p:spPr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7894" name="Rectangle 5"/>
          <p:cNvSpPr/>
          <p:nvPr/>
        </p:nvSpPr>
        <p:spPr>
          <a:xfrm>
            <a:off x="0" y="90488"/>
            <a:ext cx="693738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7895" name="Rectangle 6"/>
          <p:cNvSpPr>
            <a:spLocks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37896" name="Rectangle 7"/>
          <p:cNvSpPr>
            <a:spLocks noGrp="1"/>
          </p:cNvSpPr>
          <p:nvPr>
            <p:ph type="body" idx="1"/>
          </p:nvPr>
        </p:nvSpPr>
        <p:spPr>
          <a:xfrm>
            <a:off x="915988" y="6859588"/>
            <a:ext cx="5102225" cy="274637"/>
          </a:xfrm>
          <a:ln/>
        </p:spPr>
        <p:txBody>
          <a:bodyPr wrap="square" lIns="90488" tIns="44450" rIns="90488" bIns="44450" anchor="ctr">
            <a:spAutoFit/>
          </a:bodyPr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8915" name="Rectangle 2"/>
          <p:cNvSpPr/>
          <p:nvPr/>
        </p:nvSpPr>
        <p:spPr>
          <a:xfrm>
            <a:off x="6000750" y="90488"/>
            <a:ext cx="857250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8916" name="Rectangle 3"/>
          <p:cNvSpPr/>
          <p:nvPr/>
        </p:nvSpPr>
        <p:spPr>
          <a:xfrm>
            <a:off x="6599238" y="8870950"/>
            <a:ext cx="257175" cy="27146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b">
            <a:spAutoFit/>
          </a:bodyPr>
          <a:p>
            <a:pPr lvl="0" algn="r"/>
            <a:r>
              <a:rPr lang="en-US" altLang="zh-CN" sz="1200" dirty="0">
                <a:latin typeface="Times New Roman" panose="02020603050405020304" pitchFamily="18" charset="0"/>
              </a:rPr>
              <a:t>2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8917" name="Rectangle 4"/>
          <p:cNvSpPr/>
          <p:nvPr/>
        </p:nvSpPr>
        <p:spPr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8918" name="Rectangle 5"/>
          <p:cNvSpPr/>
          <p:nvPr/>
        </p:nvSpPr>
        <p:spPr>
          <a:xfrm>
            <a:off x="0" y="90488"/>
            <a:ext cx="693738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8919" name="Rectangle 6"/>
          <p:cNvSpPr>
            <a:spLocks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38920" name="Rectangle 7"/>
          <p:cNvSpPr>
            <a:spLocks noGrp="1"/>
          </p:cNvSpPr>
          <p:nvPr>
            <p:ph type="body" idx="1"/>
          </p:nvPr>
        </p:nvSpPr>
        <p:spPr>
          <a:xfrm>
            <a:off x="915988" y="6859588"/>
            <a:ext cx="5102225" cy="274637"/>
          </a:xfrm>
          <a:ln/>
        </p:spPr>
        <p:txBody>
          <a:bodyPr wrap="square" lIns="90488" tIns="44450" rIns="90488" bIns="44450" anchor="ctr">
            <a:spAutoFit/>
          </a:bodyPr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9939" name="Rectangle 2"/>
          <p:cNvSpPr/>
          <p:nvPr/>
        </p:nvSpPr>
        <p:spPr>
          <a:xfrm>
            <a:off x="6000750" y="90488"/>
            <a:ext cx="857250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9940" name="Rectangle 3"/>
          <p:cNvSpPr/>
          <p:nvPr/>
        </p:nvSpPr>
        <p:spPr>
          <a:xfrm>
            <a:off x="6599238" y="8870950"/>
            <a:ext cx="257175" cy="27146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b">
            <a:spAutoFit/>
          </a:bodyPr>
          <a:p>
            <a:pPr lvl="0" algn="r"/>
            <a:r>
              <a:rPr lang="en-US" altLang="zh-CN" sz="1200" dirty="0">
                <a:latin typeface="Times New Roman" panose="02020603050405020304" pitchFamily="18" charset="0"/>
              </a:rPr>
              <a:t>2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9941" name="Rectangle 4"/>
          <p:cNvSpPr/>
          <p:nvPr/>
        </p:nvSpPr>
        <p:spPr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9942" name="Rectangle 5"/>
          <p:cNvSpPr/>
          <p:nvPr/>
        </p:nvSpPr>
        <p:spPr>
          <a:xfrm>
            <a:off x="0" y="90488"/>
            <a:ext cx="693738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9943" name="Rectangle 6"/>
          <p:cNvSpPr>
            <a:spLocks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39944" name="Rectangle 7"/>
          <p:cNvSpPr>
            <a:spLocks noGrp="1"/>
          </p:cNvSpPr>
          <p:nvPr>
            <p:ph type="body" idx="1"/>
          </p:nvPr>
        </p:nvSpPr>
        <p:spPr>
          <a:xfrm>
            <a:off x="915988" y="6859588"/>
            <a:ext cx="5102225" cy="274637"/>
          </a:xfrm>
          <a:ln/>
        </p:spPr>
        <p:txBody>
          <a:bodyPr wrap="square" lIns="90488" tIns="44450" rIns="90488" bIns="44450" anchor="ctr">
            <a:spAutoFit/>
          </a:bodyPr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0963" name="Rectangle 2"/>
          <p:cNvSpPr/>
          <p:nvPr/>
        </p:nvSpPr>
        <p:spPr>
          <a:xfrm>
            <a:off x="6000750" y="90488"/>
            <a:ext cx="857250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40964" name="Rectangle 3"/>
          <p:cNvSpPr/>
          <p:nvPr/>
        </p:nvSpPr>
        <p:spPr>
          <a:xfrm>
            <a:off x="6599238" y="8870950"/>
            <a:ext cx="257175" cy="27146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b">
            <a:spAutoFit/>
          </a:bodyPr>
          <a:p>
            <a:pPr lvl="0" algn="r"/>
            <a:r>
              <a:rPr lang="en-US" altLang="zh-CN" sz="1200" dirty="0">
                <a:latin typeface="Times New Roman" panose="02020603050405020304" pitchFamily="18" charset="0"/>
              </a:rPr>
              <a:t>2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40965" name="Rectangle 4"/>
          <p:cNvSpPr/>
          <p:nvPr/>
        </p:nvSpPr>
        <p:spPr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40966" name="Rectangle 5"/>
          <p:cNvSpPr/>
          <p:nvPr/>
        </p:nvSpPr>
        <p:spPr>
          <a:xfrm>
            <a:off x="0" y="90488"/>
            <a:ext cx="693738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40967" name="Rectangle 6"/>
          <p:cNvSpPr>
            <a:spLocks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40968" name="Rectangle 7"/>
          <p:cNvSpPr>
            <a:spLocks noGrp="1"/>
          </p:cNvSpPr>
          <p:nvPr>
            <p:ph type="body" idx="1"/>
          </p:nvPr>
        </p:nvSpPr>
        <p:spPr>
          <a:xfrm>
            <a:off x="915988" y="6859588"/>
            <a:ext cx="5102225" cy="274637"/>
          </a:xfrm>
          <a:ln/>
        </p:spPr>
        <p:txBody>
          <a:bodyPr wrap="square" lIns="90488" tIns="44450" rIns="90488" bIns="44450" anchor="ctr">
            <a:spAutoFit/>
          </a:bodyPr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1987" name="Rectangle 2"/>
          <p:cNvSpPr/>
          <p:nvPr/>
        </p:nvSpPr>
        <p:spPr>
          <a:xfrm>
            <a:off x="6000750" y="90488"/>
            <a:ext cx="857250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41988" name="Rectangle 3"/>
          <p:cNvSpPr/>
          <p:nvPr/>
        </p:nvSpPr>
        <p:spPr>
          <a:xfrm>
            <a:off x="6599238" y="8870950"/>
            <a:ext cx="257175" cy="27146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b">
            <a:spAutoFit/>
          </a:bodyPr>
          <a:p>
            <a:pPr lvl="0" algn="r"/>
            <a:r>
              <a:rPr lang="en-US" altLang="zh-CN" sz="1200" dirty="0">
                <a:latin typeface="Times New Roman" panose="02020603050405020304" pitchFamily="18" charset="0"/>
              </a:rPr>
              <a:t>2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41989" name="Rectangle 4"/>
          <p:cNvSpPr/>
          <p:nvPr/>
        </p:nvSpPr>
        <p:spPr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41990" name="Rectangle 5"/>
          <p:cNvSpPr/>
          <p:nvPr/>
        </p:nvSpPr>
        <p:spPr>
          <a:xfrm>
            <a:off x="0" y="90488"/>
            <a:ext cx="693738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41991" name="Rectangle 6"/>
          <p:cNvSpPr>
            <a:spLocks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41992" name="Rectangle 7"/>
          <p:cNvSpPr>
            <a:spLocks noGrp="1"/>
          </p:cNvSpPr>
          <p:nvPr>
            <p:ph type="body" idx="1"/>
          </p:nvPr>
        </p:nvSpPr>
        <p:spPr>
          <a:xfrm>
            <a:off x="915988" y="6859588"/>
            <a:ext cx="5102225" cy="274637"/>
          </a:xfrm>
          <a:ln/>
        </p:spPr>
        <p:txBody>
          <a:bodyPr wrap="square" lIns="90488" tIns="44450" rIns="90488" bIns="44450" anchor="ctr">
            <a:spAutoFit/>
          </a:bodyPr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3011" name="Rectangle 2"/>
          <p:cNvSpPr/>
          <p:nvPr/>
        </p:nvSpPr>
        <p:spPr>
          <a:xfrm>
            <a:off x="6000750" y="90488"/>
            <a:ext cx="857250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43012" name="Rectangle 3"/>
          <p:cNvSpPr/>
          <p:nvPr/>
        </p:nvSpPr>
        <p:spPr>
          <a:xfrm>
            <a:off x="6599238" y="8870950"/>
            <a:ext cx="257175" cy="27146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b">
            <a:spAutoFit/>
          </a:bodyPr>
          <a:p>
            <a:pPr lvl="0" algn="r"/>
            <a:r>
              <a:rPr lang="en-US" altLang="zh-CN" sz="1200" dirty="0">
                <a:latin typeface="Times New Roman" panose="02020603050405020304" pitchFamily="18" charset="0"/>
              </a:rPr>
              <a:t>2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43013" name="Rectangle 4"/>
          <p:cNvSpPr/>
          <p:nvPr/>
        </p:nvSpPr>
        <p:spPr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43014" name="Rectangle 5"/>
          <p:cNvSpPr/>
          <p:nvPr/>
        </p:nvSpPr>
        <p:spPr>
          <a:xfrm>
            <a:off x="0" y="90488"/>
            <a:ext cx="693738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43015" name="Rectangle 6"/>
          <p:cNvSpPr>
            <a:spLocks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43016" name="Rectangle 7"/>
          <p:cNvSpPr>
            <a:spLocks noGrp="1"/>
          </p:cNvSpPr>
          <p:nvPr>
            <p:ph type="body" idx="1"/>
          </p:nvPr>
        </p:nvSpPr>
        <p:spPr>
          <a:xfrm>
            <a:off x="915988" y="6859588"/>
            <a:ext cx="5102225" cy="274637"/>
          </a:xfrm>
          <a:ln/>
        </p:spPr>
        <p:txBody>
          <a:bodyPr wrap="square" lIns="90488" tIns="44450" rIns="90488" bIns="44450" anchor="ctr">
            <a:spAutoFit/>
          </a:bodyPr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4035" name="Rectangle 2"/>
          <p:cNvSpPr/>
          <p:nvPr/>
        </p:nvSpPr>
        <p:spPr>
          <a:xfrm>
            <a:off x="6000750" y="90488"/>
            <a:ext cx="857250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44036" name="Rectangle 3"/>
          <p:cNvSpPr/>
          <p:nvPr/>
        </p:nvSpPr>
        <p:spPr>
          <a:xfrm>
            <a:off x="6599238" y="8870950"/>
            <a:ext cx="257175" cy="27146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b">
            <a:spAutoFit/>
          </a:bodyPr>
          <a:p>
            <a:pPr lvl="0" algn="r"/>
            <a:r>
              <a:rPr lang="en-US" altLang="zh-CN" sz="1200" dirty="0">
                <a:latin typeface="Times New Roman" panose="02020603050405020304" pitchFamily="18" charset="0"/>
              </a:rPr>
              <a:t>2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44037" name="Rectangle 4"/>
          <p:cNvSpPr/>
          <p:nvPr/>
        </p:nvSpPr>
        <p:spPr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44038" name="Rectangle 5"/>
          <p:cNvSpPr/>
          <p:nvPr/>
        </p:nvSpPr>
        <p:spPr>
          <a:xfrm>
            <a:off x="0" y="90488"/>
            <a:ext cx="693738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44039" name="Rectangle 6"/>
          <p:cNvSpPr>
            <a:spLocks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44040" name="Rectangle 7"/>
          <p:cNvSpPr>
            <a:spLocks noGrp="1"/>
          </p:cNvSpPr>
          <p:nvPr>
            <p:ph type="body" idx="1"/>
          </p:nvPr>
        </p:nvSpPr>
        <p:spPr>
          <a:xfrm>
            <a:off x="915988" y="6859588"/>
            <a:ext cx="5102225" cy="274637"/>
          </a:xfrm>
          <a:ln/>
        </p:spPr>
        <p:txBody>
          <a:bodyPr wrap="square" lIns="90488" tIns="44450" rIns="90488" bIns="44450" anchor="ctr">
            <a:spAutoFit/>
          </a:bodyPr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5059" name="Rectangle 2"/>
          <p:cNvSpPr/>
          <p:nvPr/>
        </p:nvSpPr>
        <p:spPr>
          <a:xfrm>
            <a:off x="6000750" y="90488"/>
            <a:ext cx="857250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45060" name="Rectangle 3"/>
          <p:cNvSpPr/>
          <p:nvPr/>
        </p:nvSpPr>
        <p:spPr>
          <a:xfrm>
            <a:off x="6599238" y="8870950"/>
            <a:ext cx="257175" cy="27146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b">
            <a:spAutoFit/>
          </a:bodyPr>
          <a:p>
            <a:pPr lvl="0" algn="r"/>
            <a:r>
              <a:rPr lang="en-US" altLang="zh-CN" sz="1200" dirty="0">
                <a:latin typeface="Times New Roman" panose="02020603050405020304" pitchFamily="18" charset="0"/>
              </a:rPr>
              <a:t>2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45061" name="Rectangle 4"/>
          <p:cNvSpPr/>
          <p:nvPr/>
        </p:nvSpPr>
        <p:spPr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45062" name="Rectangle 5"/>
          <p:cNvSpPr/>
          <p:nvPr/>
        </p:nvSpPr>
        <p:spPr>
          <a:xfrm>
            <a:off x="0" y="90488"/>
            <a:ext cx="693738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45063" name="Rectangle 6"/>
          <p:cNvSpPr>
            <a:spLocks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45064" name="Rectangle 7"/>
          <p:cNvSpPr>
            <a:spLocks noGrp="1"/>
          </p:cNvSpPr>
          <p:nvPr>
            <p:ph type="body" idx="1"/>
          </p:nvPr>
        </p:nvSpPr>
        <p:spPr>
          <a:xfrm>
            <a:off x="915988" y="6859588"/>
            <a:ext cx="5102225" cy="274637"/>
          </a:xfrm>
          <a:ln/>
        </p:spPr>
        <p:txBody>
          <a:bodyPr wrap="square" lIns="90488" tIns="44450" rIns="90488" bIns="44450" anchor="ctr">
            <a:spAutoFit/>
          </a:bodyPr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813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9699" name="Rectangle 2"/>
          <p:cNvSpPr/>
          <p:nvPr/>
        </p:nvSpPr>
        <p:spPr>
          <a:xfrm>
            <a:off x="6000750" y="90488"/>
            <a:ext cx="857250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29700" name="Rectangle 3"/>
          <p:cNvSpPr/>
          <p:nvPr/>
        </p:nvSpPr>
        <p:spPr>
          <a:xfrm>
            <a:off x="6599238" y="8870950"/>
            <a:ext cx="257175" cy="27146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b">
            <a:spAutoFit/>
          </a:bodyPr>
          <a:p>
            <a:pPr lvl="0" algn="r"/>
            <a:r>
              <a:rPr lang="en-US" altLang="zh-CN" sz="1200" dirty="0">
                <a:latin typeface="Times New Roman" panose="02020603050405020304" pitchFamily="18" charset="0"/>
              </a:rPr>
              <a:t>2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29701" name="Rectangle 4"/>
          <p:cNvSpPr/>
          <p:nvPr/>
        </p:nvSpPr>
        <p:spPr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29702" name="Rectangle 5"/>
          <p:cNvSpPr/>
          <p:nvPr/>
        </p:nvSpPr>
        <p:spPr>
          <a:xfrm>
            <a:off x="0" y="90488"/>
            <a:ext cx="693738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29703" name="Rectangle 6"/>
          <p:cNvSpPr>
            <a:spLocks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29704" name="Rectangle 7"/>
          <p:cNvSpPr>
            <a:spLocks noGrp="1"/>
          </p:cNvSpPr>
          <p:nvPr>
            <p:ph type="body" idx="1"/>
          </p:nvPr>
        </p:nvSpPr>
        <p:spPr>
          <a:xfrm>
            <a:off x="915988" y="6859588"/>
            <a:ext cx="5102225" cy="274637"/>
          </a:xfrm>
          <a:ln/>
        </p:spPr>
        <p:txBody>
          <a:bodyPr wrap="square" lIns="90488" tIns="44450" rIns="90488" bIns="44450" anchor="ctr">
            <a:spAutoFit/>
          </a:bodyPr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0723" name="Rectangle 2"/>
          <p:cNvSpPr/>
          <p:nvPr/>
        </p:nvSpPr>
        <p:spPr>
          <a:xfrm>
            <a:off x="6000750" y="90488"/>
            <a:ext cx="857250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0724" name="Rectangle 3"/>
          <p:cNvSpPr/>
          <p:nvPr/>
        </p:nvSpPr>
        <p:spPr>
          <a:xfrm>
            <a:off x="6599238" y="8870950"/>
            <a:ext cx="257175" cy="27146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b">
            <a:spAutoFit/>
          </a:bodyPr>
          <a:p>
            <a:pPr lvl="0" algn="r"/>
            <a:r>
              <a:rPr lang="en-US" altLang="zh-CN" sz="1200" dirty="0">
                <a:latin typeface="Times New Roman" panose="02020603050405020304" pitchFamily="18" charset="0"/>
              </a:rPr>
              <a:t>2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5" name="Rectangle 4"/>
          <p:cNvSpPr/>
          <p:nvPr/>
        </p:nvSpPr>
        <p:spPr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0726" name="Rectangle 5"/>
          <p:cNvSpPr/>
          <p:nvPr/>
        </p:nvSpPr>
        <p:spPr>
          <a:xfrm>
            <a:off x="0" y="90488"/>
            <a:ext cx="693738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0727" name="Rectangle 6"/>
          <p:cNvSpPr>
            <a:spLocks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30728" name="Rectangle 7"/>
          <p:cNvSpPr>
            <a:spLocks noGrp="1"/>
          </p:cNvSpPr>
          <p:nvPr>
            <p:ph type="body" idx="1"/>
          </p:nvPr>
        </p:nvSpPr>
        <p:spPr>
          <a:xfrm>
            <a:off x="915988" y="6859588"/>
            <a:ext cx="5102225" cy="274637"/>
          </a:xfrm>
          <a:ln/>
        </p:spPr>
        <p:txBody>
          <a:bodyPr wrap="square" lIns="90488" tIns="44450" rIns="90488" bIns="44450" anchor="ctr">
            <a:spAutoFit/>
          </a:bodyPr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1747" name="Rectangle 2"/>
          <p:cNvSpPr/>
          <p:nvPr/>
        </p:nvSpPr>
        <p:spPr>
          <a:xfrm>
            <a:off x="6000750" y="90488"/>
            <a:ext cx="857250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1748" name="Rectangle 3"/>
          <p:cNvSpPr/>
          <p:nvPr/>
        </p:nvSpPr>
        <p:spPr>
          <a:xfrm>
            <a:off x="6599238" y="8870950"/>
            <a:ext cx="257175" cy="27146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b">
            <a:spAutoFit/>
          </a:bodyPr>
          <a:p>
            <a:pPr lvl="0" algn="r"/>
            <a:r>
              <a:rPr lang="en-US" altLang="zh-CN" sz="1200" dirty="0">
                <a:latin typeface="Times New Roman" panose="02020603050405020304" pitchFamily="18" charset="0"/>
              </a:rPr>
              <a:t>2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1749" name="Rectangle 4"/>
          <p:cNvSpPr/>
          <p:nvPr/>
        </p:nvSpPr>
        <p:spPr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1750" name="Rectangle 5"/>
          <p:cNvSpPr/>
          <p:nvPr/>
        </p:nvSpPr>
        <p:spPr>
          <a:xfrm>
            <a:off x="0" y="90488"/>
            <a:ext cx="693738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1751" name="Rectangle 6"/>
          <p:cNvSpPr>
            <a:spLocks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31752" name="Rectangle 7"/>
          <p:cNvSpPr>
            <a:spLocks noGrp="1"/>
          </p:cNvSpPr>
          <p:nvPr>
            <p:ph type="body" idx="1"/>
          </p:nvPr>
        </p:nvSpPr>
        <p:spPr>
          <a:xfrm>
            <a:off x="915988" y="6859588"/>
            <a:ext cx="5102225" cy="274637"/>
          </a:xfrm>
          <a:ln/>
        </p:spPr>
        <p:txBody>
          <a:bodyPr wrap="square" lIns="90488" tIns="44450" rIns="90488" bIns="44450" anchor="ctr">
            <a:spAutoFit/>
          </a:bodyPr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2771" name="Rectangle 2"/>
          <p:cNvSpPr/>
          <p:nvPr/>
        </p:nvSpPr>
        <p:spPr>
          <a:xfrm>
            <a:off x="6000750" y="90488"/>
            <a:ext cx="857250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2772" name="Rectangle 3"/>
          <p:cNvSpPr/>
          <p:nvPr/>
        </p:nvSpPr>
        <p:spPr>
          <a:xfrm>
            <a:off x="6599238" y="8870950"/>
            <a:ext cx="257175" cy="27146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b">
            <a:spAutoFit/>
          </a:bodyPr>
          <a:p>
            <a:pPr lvl="0" algn="r"/>
            <a:r>
              <a:rPr lang="en-US" altLang="zh-CN" sz="1200" dirty="0">
                <a:latin typeface="Times New Roman" panose="02020603050405020304" pitchFamily="18" charset="0"/>
              </a:rPr>
              <a:t>2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2773" name="Rectangle 4"/>
          <p:cNvSpPr/>
          <p:nvPr/>
        </p:nvSpPr>
        <p:spPr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2774" name="Rectangle 5"/>
          <p:cNvSpPr/>
          <p:nvPr/>
        </p:nvSpPr>
        <p:spPr>
          <a:xfrm>
            <a:off x="0" y="90488"/>
            <a:ext cx="693738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2775" name="Rectangle 6"/>
          <p:cNvSpPr>
            <a:spLocks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32776" name="Rectangle 7"/>
          <p:cNvSpPr>
            <a:spLocks noGrp="1"/>
          </p:cNvSpPr>
          <p:nvPr>
            <p:ph type="body" idx="1"/>
          </p:nvPr>
        </p:nvSpPr>
        <p:spPr>
          <a:xfrm>
            <a:off x="915988" y="6859588"/>
            <a:ext cx="5102225" cy="274637"/>
          </a:xfrm>
          <a:ln/>
        </p:spPr>
        <p:txBody>
          <a:bodyPr wrap="square" lIns="90488" tIns="44450" rIns="90488" bIns="44450" anchor="ctr">
            <a:spAutoFit/>
          </a:bodyPr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3795" name="Rectangle 2"/>
          <p:cNvSpPr/>
          <p:nvPr/>
        </p:nvSpPr>
        <p:spPr>
          <a:xfrm>
            <a:off x="6000750" y="90488"/>
            <a:ext cx="857250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3796" name="Rectangle 3"/>
          <p:cNvSpPr/>
          <p:nvPr/>
        </p:nvSpPr>
        <p:spPr>
          <a:xfrm>
            <a:off x="6599238" y="8870950"/>
            <a:ext cx="257175" cy="27146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b">
            <a:spAutoFit/>
          </a:bodyPr>
          <a:p>
            <a:pPr lvl="0" algn="r"/>
            <a:r>
              <a:rPr lang="en-US" altLang="zh-CN" sz="1200" dirty="0">
                <a:latin typeface="Times New Roman" panose="02020603050405020304" pitchFamily="18" charset="0"/>
              </a:rPr>
              <a:t>2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3797" name="Rectangle 4"/>
          <p:cNvSpPr/>
          <p:nvPr/>
        </p:nvSpPr>
        <p:spPr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3798" name="Rectangle 5"/>
          <p:cNvSpPr/>
          <p:nvPr/>
        </p:nvSpPr>
        <p:spPr>
          <a:xfrm>
            <a:off x="0" y="90488"/>
            <a:ext cx="693738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3799" name="Rectangle 6"/>
          <p:cNvSpPr>
            <a:spLocks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33800" name="Rectangle 7"/>
          <p:cNvSpPr>
            <a:spLocks noGrp="1"/>
          </p:cNvSpPr>
          <p:nvPr>
            <p:ph type="body" idx="1"/>
          </p:nvPr>
        </p:nvSpPr>
        <p:spPr>
          <a:xfrm>
            <a:off x="915988" y="6859588"/>
            <a:ext cx="5102225" cy="274637"/>
          </a:xfrm>
          <a:ln/>
        </p:spPr>
        <p:txBody>
          <a:bodyPr wrap="square" lIns="90488" tIns="44450" rIns="90488" bIns="44450" anchor="ctr">
            <a:spAutoFit/>
          </a:bodyPr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4819" name="Rectangle 2"/>
          <p:cNvSpPr/>
          <p:nvPr/>
        </p:nvSpPr>
        <p:spPr>
          <a:xfrm>
            <a:off x="6000750" y="90488"/>
            <a:ext cx="857250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4820" name="Rectangle 3"/>
          <p:cNvSpPr/>
          <p:nvPr/>
        </p:nvSpPr>
        <p:spPr>
          <a:xfrm>
            <a:off x="6599238" y="8870950"/>
            <a:ext cx="257175" cy="27146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b">
            <a:spAutoFit/>
          </a:bodyPr>
          <a:p>
            <a:pPr lvl="0" algn="r"/>
            <a:r>
              <a:rPr lang="en-US" altLang="zh-CN" sz="1200" dirty="0">
                <a:latin typeface="Times New Roman" panose="02020603050405020304" pitchFamily="18" charset="0"/>
              </a:rPr>
              <a:t>2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4821" name="Rectangle 4"/>
          <p:cNvSpPr/>
          <p:nvPr/>
        </p:nvSpPr>
        <p:spPr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4822" name="Rectangle 5"/>
          <p:cNvSpPr/>
          <p:nvPr/>
        </p:nvSpPr>
        <p:spPr>
          <a:xfrm>
            <a:off x="0" y="90488"/>
            <a:ext cx="693738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4823" name="Rectangle 6"/>
          <p:cNvSpPr>
            <a:spLocks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34824" name="Rectangle 7"/>
          <p:cNvSpPr>
            <a:spLocks noGrp="1"/>
          </p:cNvSpPr>
          <p:nvPr>
            <p:ph type="body" idx="1"/>
          </p:nvPr>
        </p:nvSpPr>
        <p:spPr>
          <a:xfrm>
            <a:off x="915988" y="6859588"/>
            <a:ext cx="5102225" cy="274637"/>
          </a:xfrm>
          <a:ln/>
        </p:spPr>
        <p:txBody>
          <a:bodyPr wrap="square" lIns="90488" tIns="44450" rIns="90488" bIns="44450" anchor="ctr">
            <a:spAutoFit/>
          </a:bodyPr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5843" name="Rectangle 2"/>
          <p:cNvSpPr/>
          <p:nvPr/>
        </p:nvSpPr>
        <p:spPr>
          <a:xfrm>
            <a:off x="6000750" y="90488"/>
            <a:ext cx="857250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5844" name="Rectangle 3"/>
          <p:cNvSpPr/>
          <p:nvPr/>
        </p:nvSpPr>
        <p:spPr>
          <a:xfrm>
            <a:off x="6599238" y="8870950"/>
            <a:ext cx="257175" cy="27146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b">
            <a:spAutoFit/>
          </a:bodyPr>
          <a:p>
            <a:pPr lvl="0" algn="r"/>
            <a:r>
              <a:rPr lang="en-US" altLang="zh-CN" sz="1200" dirty="0">
                <a:latin typeface="Times New Roman" panose="02020603050405020304" pitchFamily="18" charset="0"/>
              </a:rPr>
              <a:t>2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5845" name="Rectangle 4"/>
          <p:cNvSpPr/>
          <p:nvPr/>
        </p:nvSpPr>
        <p:spPr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5846" name="Rectangle 5"/>
          <p:cNvSpPr/>
          <p:nvPr/>
        </p:nvSpPr>
        <p:spPr>
          <a:xfrm>
            <a:off x="0" y="90488"/>
            <a:ext cx="693738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5847" name="Rectangle 6"/>
          <p:cNvSpPr>
            <a:spLocks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35848" name="Rectangle 7"/>
          <p:cNvSpPr>
            <a:spLocks noGrp="1"/>
          </p:cNvSpPr>
          <p:nvPr>
            <p:ph type="body" idx="1"/>
          </p:nvPr>
        </p:nvSpPr>
        <p:spPr>
          <a:xfrm>
            <a:off x="915988" y="6859588"/>
            <a:ext cx="5102225" cy="274637"/>
          </a:xfrm>
          <a:ln/>
        </p:spPr>
        <p:txBody>
          <a:bodyPr wrap="square" lIns="90488" tIns="44450" rIns="90488" bIns="44450" anchor="ctr">
            <a:spAutoFit/>
          </a:bodyPr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6867" name="Rectangle 2"/>
          <p:cNvSpPr/>
          <p:nvPr/>
        </p:nvSpPr>
        <p:spPr>
          <a:xfrm>
            <a:off x="6000750" y="90488"/>
            <a:ext cx="857250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6868" name="Rectangle 3"/>
          <p:cNvSpPr/>
          <p:nvPr/>
        </p:nvSpPr>
        <p:spPr>
          <a:xfrm>
            <a:off x="6599238" y="8870950"/>
            <a:ext cx="257175" cy="27146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b">
            <a:spAutoFit/>
          </a:bodyPr>
          <a:p>
            <a:pPr lvl="0" algn="r"/>
            <a:r>
              <a:rPr lang="en-US" altLang="zh-CN" sz="1200" dirty="0">
                <a:latin typeface="Times New Roman" panose="02020603050405020304" pitchFamily="18" charset="0"/>
              </a:rPr>
              <a:t>2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6869" name="Rectangle 4"/>
          <p:cNvSpPr/>
          <p:nvPr/>
        </p:nvSpPr>
        <p:spPr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6870" name="Rectangle 5"/>
          <p:cNvSpPr/>
          <p:nvPr/>
        </p:nvSpPr>
        <p:spPr>
          <a:xfrm>
            <a:off x="0" y="90488"/>
            <a:ext cx="693738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lvl="0" eaLnBrk="1" hangingPunct="1"/>
            <a:endParaRPr lang="zh-CN" altLang="en-US" dirty="0"/>
          </a:p>
        </p:txBody>
      </p:sp>
      <p:sp>
        <p:nvSpPr>
          <p:cNvPr id="36871" name="Rectangle 6"/>
          <p:cNvSpPr>
            <a:spLocks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36872" name="Rectangle 7"/>
          <p:cNvSpPr>
            <a:spLocks noGrp="1"/>
          </p:cNvSpPr>
          <p:nvPr>
            <p:ph type="body" idx="1"/>
          </p:nvPr>
        </p:nvSpPr>
        <p:spPr>
          <a:xfrm>
            <a:off x="915988" y="6859588"/>
            <a:ext cx="5102225" cy="274637"/>
          </a:xfrm>
          <a:ln/>
        </p:spPr>
        <p:txBody>
          <a:bodyPr wrap="square" lIns="90488" tIns="44450" rIns="90488" bIns="44450" anchor="ctr">
            <a:spAutoFit/>
          </a:bodyPr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58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89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89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</a:rPr>
            </a:fld>
            <a:endParaRPr lang="en-US" altLang="zh-CN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1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790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18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3075" name="Rectangle 2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5992813" cy="2209800"/>
          </a:xfrm>
          <a:ln/>
        </p:spPr>
        <p:txBody>
          <a:bodyPr vert="horz" wrap="square" lIns="91440" tIns="45720" rIns="91440" bIns="45720" anchor="ctr"/>
          <a:p>
            <a:pPr eaLnBrk="1" hangingPunct="1">
              <a:buClrTx/>
              <a:buSzTx/>
              <a:buFontTx/>
            </a:pPr>
            <a:r>
              <a:rPr lang="en-US" altLang="zh-CN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JDBC</a:t>
            </a:r>
            <a:r>
              <a:rPr lang="zh-CN" alt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基础</a:t>
            </a:r>
            <a:endParaRPr lang="zh-CN" alt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6" name="Rectangle 3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SzPct val="75000"/>
            </a:pPr>
            <a:endParaRPr lang="zh-CN" altLang="zh-CN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/>
          <p:nvPr/>
        </p:nvSpPr>
        <p:spPr>
          <a:xfrm>
            <a:off x="1066800" y="1600200"/>
            <a:ext cx="63246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endParaRPr lang="zh-CN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12292" name="Rectangle 4"/>
          <p:cNvSpPr/>
          <p:nvPr/>
        </p:nvSpPr>
        <p:spPr>
          <a:xfrm>
            <a:off x="4064000" y="5562600"/>
            <a:ext cx="16954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JDBC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网络驱动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293" name="Picture 5" descr="connectionPoo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1125538"/>
            <a:ext cx="7639050" cy="434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4" name="Rectangle 6"/>
          <p:cNvSpPr/>
          <p:nvPr/>
        </p:nvSpPr>
        <p:spPr>
          <a:xfrm>
            <a:off x="3348038" y="5734050"/>
            <a:ext cx="23764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JDBC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网络驱动</a:t>
            </a:r>
            <a:endParaRPr lang="zh-CN" altLang="en-US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295" name="Rectangle 7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endParaRPr lang="zh-CN" altLang="zh-CN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3315" name="Rectangle 2"/>
          <p:cNvSpPr/>
          <p:nvPr/>
        </p:nvSpPr>
        <p:spPr>
          <a:xfrm>
            <a:off x="1066800" y="1600200"/>
            <a:ext cx="63246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endParaRPr lang="zh-CN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1506538" y="731838"/>
            <a:ext cx="6454775" cy="8239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类型</a:t>
            </a:r>
            <a:r>
              <a:rPr kumimoji="1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1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： 纯</a:t>
            </a:r>
            <a:r>
              <a:rPr kumimoji="1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</a:t>
            </a:r>
            <a:r>
              <a:rPr kumimoji="1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驱动</a:t>
            </a:r>
            <a:endParaRPr kumimoji="0" lang="zh-CN" altLang="en-US" sz="5600" b="1" i="0" u="none" strike="noStrike" kern="0" cap="none" spc="0" normalizeH="0" baseline="0" noProof="0" smtClean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7" name="Rectangle 4"/>
          <p:cNvSpPr/>
          <p:nvPr/>
        </p:nvSpPr>
        <p:spPr>
          <a:xfrm>
            <a:off x="755650" y="1773238"/>
            <a:ext cx="7626350" cy="3425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Pure Java Driver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种类型通过使用一个纯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Java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数据库驱动程序来执行数据库的直接访问。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这种类型驱动直接把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JDBC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调用转化为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DBMS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使用的网络协议，允许从客户机上直接调用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DBMS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服务器。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4339" name="Rectangle 2"/>
          <p:cNvSpPr/>
          <p:nvPr/>
        </p:nvSpPr>
        <p:spPr>
          <a:xfrm>
            <a:off x="1066800" y="1600200"/>
            <a:ext cx="63246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endParaRPr lang="zh-CN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14340" name="Rectangle 4"/>
          <p:cNvSpPr/>
          <p:nvPr/>
        </p:nvSpPr>
        <p:spPr>
          <a:xfrm>
            <a:off x="3711575" y="5337175"/>
            <a:ext cx="25050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JDBC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纯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Java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驱动</a:t>
            </a:r>
            <a:endParaRPr lang="zh-CN" altLang="en-US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4341" name="Picture 5" descr="jdbc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916113"/>
            <a:ext cx="6781800" cy="3216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Rectangle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endParaRPr lang="zh-CN" altLang="zh-CN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5363" name="Rectangle 2"/>
          <p:cNvSpPr/>
          <p:nvPr/>
        </p:nvSpPr>
        <p:spPr>
          <a:xfrm>
            <a:off x="1066800" y="1600200"/>
            <a:ext cx="63246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endParaRPr lang="zh-CN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>
          <a:xfrm>
            <a:off x="1506538" y="731838"/>
            <a:ext cx="6454775" cy="8239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600" b="1" i="0" u="none" strike="noStrike" kern="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JDBC API</a:t>
            </a:r>
            <a:endParaRPr kumimoji="0" lang="en-US" altLang="zh-CN" sz="5600" b="1" i="0" u="none" strike="noStrike" kern="0" cap="none" spc="0" normalizeH="0" baseline="0" noProof="0" smtClean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5" name="Rectangle 4"/>
          <p:cNvSpPr/>
          <p:nvPr/>
        </p:nvSpPr>
        <p:spPr>
          <a:xfrm>
            <a:off x="468313" y="1628775"/>
            <a:ext cx="8064500" cy="4659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JDBC API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分成两个程序包：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Java.sql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核心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API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（本学期任务）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这是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J2SE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的一部分。使用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java.sql.DriverManager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类、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java.sql.Driver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java.sql.Connection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接口连接到数据库。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Javax.sql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可选扩展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API</a:t>
            </a:r>
            <a:r>
              <a:rPr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</a:rPr>
              <a:t>这是</a:t>
            </a:r>
            <a:r>
              <a:rPr lang="en-US" altLang="zh-CN" sz="2800" b="1" dirty="0">
                <a:latin typeface="Times New Roman" panose="02020603050405020304" pitchFamily="18" charset="0"/>
              </a:rPr>
              <a:t>J2EE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的一部分。包含了基于</a:t>
            </a:r>
            <a:r>
              <a:rPr lang="en-US" altLang="zh-CN" sz="2800" b="1" dirty="0">
                <a:latin typeface="Times New Roman" panose="02020603050405020304" pitchFamily="18" charset="0"/>
              </a:rPr>
              <a:t>JNDI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的资源，以及管理连接池、分布式事务等。使用</a:t>
            </a:r>
            <a:r>
              <a:rPr lang="en-US" altLang="zh-CN" sz="2800" b="1" dirty="0">
                <a:latin typeface="Times New Roman" panose="02020603050405020304" pitchFamily="18" charset="0"/>
              </a:rPr>
              <a:t>DataSource</a:t>
            </a:r>
            <a:r>
              <a:rPr lang="zh-CN" altLang="en-US" sz="2800" b="1" dirty="0">
                <a:latin typeface="Times New Roman" panose="02020603050405020304" pitchFamily="18" charset="0"/>
              </a:rPr>
              <a:t>接口连接到数据库。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6387" name="Rectangle 2"/>
          <p:cNvSpPr/>
          <p:nvPr/>
        </p:nvSpPr>
        <p:spPr>
          <a:xfrm>
            <a:off x="1066800" y="1600200"/>
            <a:ext cx="63246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endParaRPr lang="zh-CN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549275"/>
            <a:ext cx="7416800" cy="8239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JDBC API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访问数据库的一般过程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9" name="Rectangle 4"/>
          <p:cNvSpPr/>
          <p:nvPr/>
        </p:nvSpPr>
        <p:spPr>
          <a:xfrm>
            <a:off x="684213" y="1412875"/>
            <a:ext cx="7854950" cy="4875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Arial" panose="020B0604020202020204" pitchFamily="34" charset="0"/>
              </a:rPr>
              <a:t>传递一个</a:t>
            </a:r>
            <a:r>
              <a:rPr lang="en-US" altLang="zh-CN" sz="2200" b="1" dirty="0">
                <a:latin typeface="Arial" panose="020B0604020202020204" pitchFamily="34" charset="0"/>
              </a:rPr>
              <a:t>Driver</a:t>
            </a:r>
            <a:r>
              <a:rPr lang="zh-CN" altLang="en-US" sz="2200" b="1" dirty="0">
                <a:latin typeface="Arial" panose="020B0604020202020204" pitchFamily="34" charset="0"/>
              </a:rPr>
              <a:t>给</a:t>
            </a:r>
            <a:r>
              <a:rPr lang="en-US" altLang="zh-CN" sz="2200" b="1" dirty="0">
                <a:latin typeface="Arial" panose="020B0604020202020204" pitchFamily="34" charset="0"/>
              </a:rPr>
              <a:t>DriverManager</a:t>
            </a:r>
            <a:r>
              <a:rPr lang="zh-CN" altLang="en-US" sz="2200" b="1" dirty="0">
                <a:latin typeface="Arial" panose="020B0604020202020204" pitchFamily="34" charset="0"/>
              </a:rPr>
              <a:t>，</a:t>
            </a:r>
            <a:r>
              <a:rPr lang="zh-CN" altLang="en-US" sz="2200" b="1" dirty="0">
                <a:solidFill>
                  <a:srgbClr val="FF3300"/>
                </a:solidFill>
                <a:latin typeface="Arial" panose="020B0604020202020204" pitchFamily="34" charset="0"/>
              </a:rPr>
              <a:t>加载数据库驱动（通知</a:t>
            </a:r>
            <a:r>
              <a:rPr lang="en-US" altLang="zh-CN" sz="2200" b="1" dirty="0">
                <a:solidFill>
                  <a:srgbClr val="FF3300"/>
                </a:solidFill>
                <a:latin typeface="Arial" panose="020B0604020202020204" pitchFamily="34" charset="0"/>
              </a:rPr>
              <a:t>jvm</a:t>
            </a:r>
            <a:r>
              <a:rPr lang="zh-CN" altLang="en-US" sz="2200" b="1" dirty="0">
                <a:solidFill>
                  <a:srgbClr val="FF3300"/>
                </a:solidFill>
                <a:latin typeface="Arial" panose="020B0604020202020204" pitchFamily="34" charset="0"/>
              </a:rPr>
              <a:t>将驱动程序相关的类加载到内存中）</a:t>
            </a:r>
            <a:r>
              <a:rPr lang="zh-CN" altLang="en-US" sz="2200" b="1" dirty="0">
                <a:latin typeface="Arial" panose="020B0604020202020204" pitchFamily="34" charset="0"/>
              </a:rPr>
              <a:t>。</a:t>
            </a:r>
            <a:endParaRPr lang="zh-CN" altLang="en-US" sz="2200" b="1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05000"/>
              </a:lnSpc>
              <a:spcBef>
                <a:spcPct val="20000"/>
              </a:spcBef>
              <a:buClr>
                <a:schemeClr val="bg1"/>
              </a:buClr>
              <a:buSzPct val="80000"/>
              <a:buFont typeface="Wingdings" panose="05000000000000000000" pitchFamily="2" charset="2"/>
            </a:pPr>
            <a:r>
              <a:rPr lang="en-US" altLang="zh-CN" sz="2200" b="1" dirty="0">
                <a:solidFill>
                  <a:schemeClr val="bg2"/>
                </a:solidFill>
                <a:latin typeface="Arial" panose="020B0604020202020204" pitchFamily="34" charset="0"/>
              </a:rPr>
              <a:t>Class.forName()</a:t>
            </a:r>
            <a:endParaRPr lang="en-US" altLang="zh-CN" sz="22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Arial" panose="020B0604020202020204" pitchFamily="34" charset="0"/>
              </a:rPr>
              <a:t>通过</a:t>
            </a:r>
            <a:r>
              <a:rPr lang="en-US" altLang="zh-CN" sz="2200" b="1" dirty="0">
                <a:latin typeface="Arial" panose="020B0604020202020204" pitchFamily="34" charset="0"/>
              </a:rPr>
              <a:t>URL</a:t>
            </a:r>
            <a:r>
              <a:rPr lang="zh-CN" altLang="en-US" sz="2200" b="1" dirty="0">
                <a:latin typeface="Arial" panose="020B0604020202020204" pitchFamily="34" charset="0"/>
              </a:rPr>
              <a:t>得到一个</a:t>
            </a:r>
            <a:r>
              <a:rPr lang="en-US" altLang="zh-CN" sz="2200" b="1" dirty="0">
                <a:latin typeface="Arial" panose="020B0604020202020204" pitchFamily="34" charset="0"/>
              </a:rPr>
              <a:t>Connection</a:t>
            </a:r>
            <a:r>
              <a:rPr lang="zh-CN" altLang="en-US" sz="2200" b="1" dirty="0">
                <a:latin typeface="Arial" panose="020B0604020202020204" pitchFamily="34" charset="0"/>
              </a:rPr>
              <a:t>对象</a:t>
            </a:r>
            <a:r>
              <a:rPr lang="en-US" altLang="zh-CN" sz="2200" b="1" dirty="0">
                <a:latin typeface="Arial" panose="020B0604020202020204" pitchFamily="34" charset="0"/>
              </a:rPr>
              <a:t>, </a:t>
            </a:r>
            <a:r>
              <a:rPr lang="zh-CN" altLang="en-US" sz="2200" b="1" dirty="0">
                <a:solidFill>
                  <a:srgbClr val="FF3300"/>
                </a:solidFill>
                <a:latin typeface="Arial" panose="020B0604020202020204" pitchFamily="34" charset="0"/>
              </a:rPr>
              <a:t>建立数据库连接</a:t>
            </a:r>
            <a:endParaRPr lang="zh-CN" altLang="en-US" sz="2200" b="1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105000"/>
              </a:lnSpc>
              <a:spcBef>
                <a:spcPct val="20000"/>
              </a:spcBef>
              <a:buClr>
                <a:schemeClr val="bg1"/>
              </a:buClr>
              <a:buSzPct val="80000"/>
              <a:buFont typeface="Wingdings" panose="05000000000000000000" pitchFamily="2" charset="2"/>
            </a:pPr>
            <a:r>
              <a:rPr lang="en-US" altLang="zh-CN" sz="2200" b="1" dirty="0">
                <a:solidFill>
                  <a:schemeClr val="bg2"/>
                </a:solidFill>
                <a:latin typeface="Arial" panose="020B0604020202020204" pitchFamily="34" charset="0"/>
              </a:rPr>
              <a:t>DriverManager.getConnection(sDBUrl)</a:t>
            </a:r>
            <a:endParaRPr lang="en-US" altLang="zh-CN" sz="22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105000"/>
              </a:lnSpc>
              <a:spcBef>
                <a:spcPct val="20000"/>
              </a:spcBef>
              <a:buClr>
                <a:schemeClr val="bg1"/>
              </a:buClr>
              <a:buSzPct val="80000"/>
              <a:buFont typeface="Wingdings" panose="05000000000000000000" pitchFamily="2" charset="2"/>
            </a:pPr>
            <a:r>
              <a:rPr lang="en-US" altLang="zh-CN" sz="2200" b="1" dirty="0">
                <a:solidFill>
                  <a:schemeClr val="bg2"/>
                </a:solidFill>
                <a:latin typeface="Arial" panose="020B0604020202020204" pitchFamily="34" charset="0"/>
              </a:rPr>
              <a:t>DriverManager.getConnection(sDBUrl,sDBUserID,sDBPassword)</a:t>
            </a:r>
            <a:endParaRPr lang="en-US" altLang="zh-CN" sz="22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Arial" panose="020B0604020202020204" pitchFamily="34" charset="0"/>
              </a:rPr>
              <a:t>然后创建一个</a:t>
            </a:r>
            <a:r>
              <a:rPr lang="en-US" altLang="zh-CN" sz="2200" b="1" dirty="0">
                <a:latin typeface="Arial" panose="020B0604020202020204" pitchFamily="34" charset="0"/>
              </a:rPr>
              <a:t>Statement</a:t>
            </a:r>
            <a:r>
              <a:rPr lang="zh-CN" altLang="en-US" sz="2200" b="1" dirty="0">
                <a:latin typeface="Arial" panose="020B0604020202020204" pitchFamily="34" charset="0"/>
              </a:rPr>
              <a:t>对象（</a:t>
            </a:r>
            <a:r>
              <a:rPr lang="en-US" altLang="zh-CN" sz="2200" b="1" dirty="0">
                <a:latin typeface="Arial" panose="020B0604020202020204" pitchFamily="34" charset="0"/>
              </a:rPr>
              <a:t>PreparedStatement</a:t>
            </a:r>
            <a:r>
              <a:rPr lang="zh-CN" altLang="en-US" sz="2200" b="1" dirty="0">
                <a:latin typeface="Arial" panose="020B0604020202020204" pitchFamily="34" charset="0"/>
              </a:rPr>
              <a:t>或</a:t>
            </a:r>
            <a:r>
              <a:rPr lang="en-US" altLang="zh-CN" sz="2200" b="1" dirty="0">
                <a:latin typeface="Arial" panose="020B0604020202020204" pitchFamily="34" charset="0"/>
              </a:rPr>
              <a:t>CallableStatement</a:t>
            </a:r>
            <a:r>
              <a:rPr lang="zh-CN" altLang="en-US" sz="2200" b="1" dirty="0">
                <a:latin typeface="Arial" panose="020B0604020202020204" pitchFamily="34" charset="0"/>
              </a:rPr>
              <a:t>），用来</a:t>
            </a:r>
            <a:r>
              <a:rPr lang="zh-CN" altLang="en-US" sz="2200" b="1" dirty="0">
                <a:solidFill>
                  <a:srgbClr val="FF3300"/>
                </a:solidFill>
                <a:latin typeface="Arial" panose="020B0604020202020204" pitchFamily="34" charset="0"/>
              </a:rPr>
              <a:t>查询或者修改数据库</a:t>
            </a:r>
            <a:r>
              <a:rPr lang="zh-CN" altLang="en-US" sz="2200" b="1" dirty="0">
                <a:latin typeface="Arial" panose="020B0604020202020204" pitchFamily="34" charset="0"/>
              </a:rPr>
              <a:t>。</a:t>
            </a:r>
            <a:endParaRPr lang="zh-CN" altLang="en-US" sz="2200" b="1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05000"/>
              </a:lnSpc>
              <a:spcBef>
                <a:spcPct val="20000"/>
              </a:spcBef>
              <a:buClr>
                <a:schemeClr val="bg1"/>
              </a:buClr>
              <a:buSzPct val="80000"/>
              <a:buFont typeface="Wingdings" panose="05000000000000000000" pitchFamily="2" charset="2"/>
            </a:pPr>
            <a:r>
              <a:rPr lang="en-US" altLang="zh-CN" sz="2200" b="1" dirty="0">
                <a:solidFill>
                  <a:schemeClr val="bg2"/>
                </a:solidFill>
                <a:latin typeface="Arial" panose="020B0604020202020204" pitchFamily="34" charset="0"/>
              </a:rPr>
              <a:t>Statement stmt=con.createStatement()</a:t>
            </a:r>
            <a:endParaRPr lang="en-US" altLang="zh-CN" sz="22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Arial" panose="020B0604020202020204" pitchFamily="34" charset="0"/>
              </a:rPr>
              <a:t>查询返回一个</a:t>
            </a:r>
            <a:r>
              <a:rPr lang="en-US" altLang="zh-CN" sz="2200" b="1" dirty="0">
                <a:latin typeface="Arial" panose="020B0604020202020204" pitchFamily="34" charset="0"/>
              </a:rPr>
              <a:t>ResultSet</a:t>
            </a:r>
            <a:r>
              <a:rPr lang="zh-CN" altLang="en-US" sz="2200" b="1" dirty="0">
                <a:latin typeface="Arial" panose="020B0604020202020204" pitchFamily="34" charset="0"/>
              </a:rPr>
              <a:t>。</a:t>
            </a:r>
            <a:endParaRPr lang="zh-CN" altLang="en-US" sz="2200" b="1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</a:pPr>
            <a:r>
              <a:rPr lang="en-US" altLang="zh-CN" sz="2200" b="1" dirty="0">
                <a:solidFill>
                  <a:schemeClr val="bg2"/>
                </a:solidFill>
                <a:latin typeface="Arial" panose="020B0604020202020204" pitchFamily="34" charset="0"/>
              </a:rPr>
              <a:t>ResultSet rs=stmt.executeQuery(sSQL)</a:t>
            </a:r>
            <a:endParaRPr lang="en-US" altLang="zh-CN" sz="2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7411" name="Rectangle 2"/>
          <p:cNvSpPr/>
          <p:nvPr/>
        </p:nvSpPr>
        <p:spPr>
          <a:xfrm>
            <a:off x="1371600" y="1600200"/>
            <a:ext cx="63246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endParaRPr lang="zh-CN" altLang="zh-CN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type="title"/>
          </p:nvPr>
        </p:nvSpPr>
        <p:spPr>
          <a:xfrm>
            <a:off x="2484438" y="333375"/>
            <a:ext cx="4289425" cy="823913"/>
          </a:xfrm>
          <a:ln/>
        </p:spPr>
        <p:txBody>
          <a:bodyPr vert="horz" wrap="square" lIns="91440" tIns="45720" rIns="91440" bIns="45720" anchor="ctr"/>
          <a:p>
            <a:pPr algn="ctr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FF3300"/>
                </a:solidFill>
              </a:rPr>
              <a:t>加载数据库驱动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17413" name="Rectangle 4"/>
          <p:cNvSpPr/>
          <p:nvPr/>
        </p:nvSpPr>
        <p:spPr>
          <a:xfrm>
            <a:off x="827088" y="4495800"/>
            <a:ext cx="7859712" cy="1768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java.sql.DriverManager</a:t>
            </a:r>
            <a:r>
              <a:rPr lang="en-US" altLang="zh-CN" sz="2200" b="1" dirty="0">
                <a:latin typeface="Times New Roman" panose="02020603050405020304" pitchFamily="18" charset="0"/>
              </a:rPr>
              <a:t>——</a:t>
            </a:r>
            <a:r>
              <a:rPr lang="zh-CN" altLang="en-US" sz="2200" b="1" dirty="0">
                <a:latin typeface="Times New Roman" panose="02020603050405020304" pitchFamily="18" charset="0"/>
              </a:rPr>
              <a:t>处理驱动的调入并且对产生新的数据库连接提供支持。</a:t>
            </a:r>
            <a:endParaRPr lang="zh-CN" altLang="en-US" sz="2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Java.sql.Driver</a:t>
            </a:r>
            <a:r>
              <a:rPr lang="en-US" altLang="zh-CN" sz="2200" b="1" dirty="0">
                <a:latin typeface="Times New Roman" panose="02020603050405020304" pitchFamily="18" charset="0"/>
              </a:rPr>
              <a:t>——</a:t>
            </a:r>
            <a:r>
              <a:rPr lang="zh-CN" altLang="en-US" sz="2200" b="1" dirty="0">
                <a:latin typeface="Times New Roman" panose="02020603050405020304" pitchFamily="18" charset="0"/>
              </a:rPr>
              <a:t>通过驱动进行数据库访问，连接到数据库的应用程序必须具备该数据库的特定驱动。</a:t>
            </a:r>
            <a:endParaRPr lang="zh-CN" altLang="en-US" sz="2200" b="1" dirty="0">
              <a:latin typeface="Times New Roman" panose="02020603050405020304" pitchFamily="18" charset="0"/>
            </a:endParaRPr>
          </a:p>
        </p:txBody>
      </p:sp>
      <p:sp>
        <p:nvSpPr>
          <p:cNvPr id="17414" name="Rectangle 5"/>
          <p:cNvSpPr/>
          <p:nvPr/>
        </p:nvSpPr>
        <p:spPr>
          <a:xfrm>
            <a:off x="3505200" y="1295400"/>
            <a:ext cx="24384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DriverManager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5" name="Rectangle 6"/>
          <p:cNvSpPr/>
          <p:nvPr/>
        </p:nvSpPr>
        <p:spPr>
          <a:xfrm>
            <a:off x="3505200" y="1981200"/>
            <a:ext cx="2438400" cy="3810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Driver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6" name="Rectangle 7"/>
          <p:cNvSpPr/>
          <p:nvPr/>
        </p:nvSpPr>
        <p:spPr>
          <a:xfrm>
            <a:off x="3505200" y="2514600"/>
            <a:ext cx="24384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Connection</a:t>
            </a:r>
            <a:endParaRPr lang="en-US" altLang="zh-CN" sz="24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7" name="Rectangle 8"/>
          <p:cNvSpPr/>
          <p:nvPr/>
        </p:nvSpPr>
        <p:spPr>
          <a:xfrm>
            <a:off x="3581400" y="3352800"/>
            <a:ext cx="25146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PreparedStatement</a:t>
            </a:r>
            <a:endParaRPr lang="en-US" altLang="zh-CN" sz="24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8" name="Rectangle 9"/>
          <p:cNvSpPr/>
          <p:nvPr/>
        </p:nvSpPr>
        <p:spPr>
          <a:xfrm>
            <a:off x="1295400" y="3352800"/>
            <a:ext cx="21336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Statement</a:t>
            </a:r>
            <a:endParaRPr lang="en-US" altLang="zh-CN" sz="24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9" name="Rectangle 10"/>
          <p:cNvSpPr/>
          <p:nvPr/>
        </p:nvSpPr>
        <p:spPr>
          <a:xfrm>
            <a:off x="6324600" y="3352800"/>
            <a:ext cx="24384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CallableStatement</a:t>
            </a:r>
            <a:endParaRPr lang="en-US" altLang="zh-CN" sz="24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0" name="Rectangle 11"/>
          <p:cNvSpPr/>
          <p:nvPr/>
        </p:nvSpPr>
        <p:spPr>
          <a:xfrm>
            <a:off x="3505200" y="3962400"/>
            <a:ext cx="25146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ResultSet</a:t>
            </a:r>
            <a:endParaRPr lang="en-US" altLang="zh-CN" sz="24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1" name="Rectangle 12"/>
          <p:cNvSpPr/>
          <p:nvPr/>
        </p:nvSpPr>
        <p:spPr>
          <a:xfrm>
            <a:off x="1219200" y="1600200"/>
            <a:ext cx="1828800" cy="11430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800" b="1" dirty="0">
                <a:solidFill>
                  <a:srgbClr val="FFFF66"/>
                </a:solidFill>
                <a:latin typeface="Times New Roman" panose="02020603050405020304" pitchFamily="18" charset="0"/>
              </a:rPr>
              <a:t>Java.sql</a:t>
            </a:r>
            <a:endParaRPr lang="en-US" altLang="zh-CN" sz="2800" b="1" dirty="0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2800" b="1" dirty="0">
                <a:solidFill>
                  <a:srgbClr val="FFFF66"/>
                </a:solidFill>
                <a:latin typeface="Times New Roman" panose="02020603050405020304" pitchFamily="18" charset="0"/>
              </a:rPr>
              <a:t>核心</a:t>
            </a:r>
            <a:r>
              <a:rPr lang="en-US" altLang="zh-CN" sz="2800" b="1" dirty="0">
                <a:solidFill>
                  <a:srgbClr val="FFFF66"/>
                </a:solidFill>
                <a:latin typeface="Times New Roman" panose="02020603050405020304" pitchFamily="18" charset="0"/>
              </a:rPr>
              <a:t>API</a:t>
            </a:r>
            <a:endParaRPr lang="en-US" altLang="zh-CN" sz="2800" b="1" dirty="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936625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200" b="1" dirty="0">
                <a:solidFill>
                  <a:srgbClr val="FF3300"/>
                </a:solidFill>
              </a:rPr>
              <a:t>通过</a:t>
            </a:r>
            <a:r>
              <a:rPr lang="en-US" altLang="zh-CN" sz="3200" b="1" dirty="0">
                <a:solidFill>
                  <a:srgbClr val="FF3300"/>
                </a:solidFill>
              </a:rPr>
              <a:t>Class.forName</a:t>
            </a:r>
            <a:r>
              <a:rPr lang="zh-CN" altLang="en-US" sz="3200" b="1" dirty="0">
                <a:solidFill>
                  <a:srgbClr val="FF3300"/>
                </a:solidFill>
              </a:rPr>
              <a:t>方法加载驱动</a:t>
            </a:r>
            <a:endParaRPr lang="zh-CN" altLang="en-US" sz="3200" b="1" dirty="0">
              <a:solidFill>
                <a:srgbClr val="FF3300"/>
              </a:solidFill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加载</a:t>
            </a:r>
            <a:r>
              <a:rPr lang="en-US" altLang="zh-CN" dirty="0"/>
              <a:t>ODBC-JDBC</a:t>
            </a:r>
            <a:r>
              <a:rPr lang="zh-CN" altLang="en-US" dirty="0"/>
              <a:t>桥驱动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Class.forName</a:t>
            </a:r>
            <a:r>
              <a:rPr lang="en-US" altLang="zh-CN" sz="2400" dirty="0">
                <a:solidFill>
                  <a:schemeClr val="accent1"/>
                </a:solidFill>
              </a:rPr>
              <a:t>("</a:t>
            </a:r>
            <a:r>
              <a:rPr lang="en-US" altLang="zh-CN" sz="2400" b="1" dirty="0">
                <a:solidFill>
                  <a:schemeClr val="bg2"/>
                </a:solidFill>
              </a:rPr>
              <a:t>sun.jdbc.odbc.JdbcOdbcDriver</a:t>
            </a:r>
            <a:r>
              <a:rPr lang="en-US" altLang="zh-CN" sz="2400" dirty="0">
                <a:solidFill>
                  <a:schemeClr val="accent1"/>
                </a:solidFill>
              </a:rPr>
              <a:t>");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eaLnBrk="1" hangingPunct="1"/>
            <a:r>
              <a:rPr lang="zh-CN" altLang="en-US" dirty="0"/>
              <a:t>加载</a:t>
            </a:r>
            <a:r>
              <a:rPr lang="en-US" altLang="zh-CN" dirty="0"/>
              <a:t>SQLServer</a:t>
            </a:r>
            <a:r>
              <a:rPr lang="zh-CN" altLang="en-US" dirty="0"/>
              <a:t>驱动（</a:t>
            </a:r>
            <a:r>
              <a:rPr lang="zh-CN" altLang="en-US" b="1" dirty="0">
                <a:solidFill>
                  <a:schemeClr val="bg2"/>
                </a:solidFill>
              </a:rPr>
              <a:t>纯</a:t>
            </a:r>
            <a:r>
              <a:rPr lang="en-US" altLang="zh-CN" b="1" dirty="0">
                <a:solidFill>
                  <a:schemeClr val="bg2"/>
                </a:solidFill>
              </a:rPr>
              <a:t>Java</a:t>
            </a:r>
            <a:r>
              <a:rPr lang="zh-CN" altLang="en-US" b="1" dirty="0">
                <a:solidFill>
                  <a:schemeClr val="bg2"/>
                </a:solidFill>
              </a:rPr>
              <a:t>驱动</a:t>
            </a:r>
            <a:r>
              <a:rPr lang="zh-CN" altLang="en-US" dirty="0"/>
              <a:t>）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sz="2000" dirty="0"/>
              <a:t>      </a:t>
            </a:r>
            <a:r>
              <a:rPr lang="en-US" altLang="zh-CN" sz="2000" dirty="0">
                <a:solidFill>
                  <a:srgbClr val="FF3300"/>
                </a:solidFill>
              </a:rPr>
              <a:t>Class.forName</a:t>
            </a:r>
            <a:r>
              <a:rPr lang="en-US" altLang="zh-CN" sz="2000" dirty="0"/>
              <a:t>("</a:t>
            </a:r>
            <a:r>
              <a:rPr lang="en-US" altLang="zh-CN" sz="2000" b="1" dirty="0">
                <a:solidFill>
                  <a:schemeClr val="bg2"/>
                </a:solidFill>
              </a:rPr>
              <a:t>net.sourceforge.jtds.jdbc.Driver</a:t>
            </a:r>
            <a:r>
              <a:rPr lang="en-US" altLang="zh-CN" sz="2000" dirty="0"/>
              <a:t>");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9459" name="Rectangle 2"/>
          <p:cNvSpPr/>
          <p:nvPr/>
        </p:nvSpPr>
        <p:spPr>
          <a:xfrm>
            <a:off x="1066800" y="1600200"/>
            <a:ext cx="63246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endParaRPr lang="zh-CN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type="title"/>
          </p:nvPr>
        </p:nvSpPr>
        <p:spPr>
          <a:xfrm>
            <a:off x="684213" y="476250"/>
            <a:ext cx="7920037" cy="823913"/>
          </a:xfrm>
          <a:ln/>
        </p:spPr>
        <p:txBody>
          <a:bodyPr vert="horz" wrap="square" lIns="91440" tIns="45720" rIns="91440" bIns="45720" anchor="ctr"/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chemeClr val="bg2"/>
                </a:solidFill>
              </a:rPr>
              <a:t>JDBC URL</a:t>
            </a:r>
            <a:r>
              <a:rPr lang="zh-CN" altLang="en-US" sz="2800" b="1" dirty="0">
                <a:solidFill>
                  <a:schemeClr val="bg2"/>
                </a:solidFill>
              </a:rPr>
              <a:t>（</a:t>
            </a:r>
            <a:r>
              <a:rPr lang="en-US" altLang="zh-CN" sz="2800" b="1" dirty="0">
                <a:solidFill>
                  <a:schemeClr val="bg2"/>
                </a:solidFill>
              </a:rPr>
              <a:t>Uniform Resource Locator</a:t>
            </a:r>
            <a:r>
              <a:rPr lang="zh-CN" altLang="en-US" sz="2800" b="1" dirty="0">
                <a:solidFill>
                  <a:schemeClr val="bg2"/>
                </a:solidFill>
              </a:rPr>
              <a:t>）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9461" name="Rectangle 4"/>
          <p:cNvSpPr/>
          <p:nvPr/>
        </p:nvSpPr>
        <p:spPr>
          <a:xfrm>
            <a:off x="611188" y="1257300"/>
            <a:ext cx="8151812" cy="5111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</a:rPr>
              <a:t>JDBC URL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的语法：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jdbc:&lt;drivertype&gt;[:driversubtype]://params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Arial" panose="020B0604020202020204" pitchFamily="34" charset="0"/>
              </a:rPr>
              <a:t>drivertype</a:t>
            </a:r>
            <a:r>
              <a:rPr lang="en-US" altLang="zh-CN" sz="2400" b="1" dirty="0">
                <a:latin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Arial" panose="020B0604020202020204" pitchFamily="34" charset="0"/>
              </a:rPr>
              <a:t>数据库连接机制的驱动；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Arial" panose="020B0604020202020204" pitchFamily="34" charset="0"/>
              </a:rPr>
              <a:t>params</a:t>
            </a:r>
            <a:r>
              <a:rPr lang="en-US" altLang="zh-CN" sz="2400" b="1" dirty="0">
                <a:latin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</a:rPr>
              <a:t>指定数据库。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</a:rPr>
              <a:t>drivertype</a:t>
            </a:r>
            <a:r>
              <a:rPr lang="zh-CN" altLang="en-US" sz="2400" b="1" dirty="0">
                <a:latin typeface="Times New Roman" panose="02020603050405020304" pitchFamily="18" charset="0"/>
              </a:rPr>
              <a:t>非常容易出错：</a:t>
            </a:r>
            <a:r>
              <a:rPr lang="en-US" altLang="zh-CN" sz="2400" b="1" dirty="0">
                <a:latin typeface="Arial" panose="020B0604020202020204" pitchFamily="34" charset="0"/>
              </a:rPr>
              <a:t>classpath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，拼写错误等，很可能产生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</a:rPr>
              <a:t>no suitable driver</a:t>
            </a:r>
            <a:r>
              <a:rPr lang="zh-CN" altLang="en-US" sz="2400" b="1" dirty="0">
                <a:latin typeface="Times New Roman" panose="02020603050405020304" pitchFamily="18" charset="0"/>
              </a:rPr>
              <a:t>错误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</a:pPr>
            <a:r>
              <a:rPr lang="en-US" altLang="zh-CN" sz="2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jdbc:</a:t>
            </a:r>
            <a:r>
              <a:rPr lang="en-US" altLang="zh-CN" sz="2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cloudscape</a:t>
            </a:r>
            <a:r>
              <a:rPr lang="en-US" altLang="zh-CN" sz="2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:rmi:CloudscapeDB;create=true</a:t>
            </a:r>
            <a:endParaRPr lang="en-US" altLang="zh-CN" sz="22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</a:pPr>
            <a:r>
              <a:rPr lang="en-US" altLang="zh-CN" sz="2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jdbc:</a:t>
            </a:r>
            <a:r>
              <a:rPr lang="en-US" altLang="zh-CN" sz="2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oracle</a:t>
            </a:r>
            <a:r>
              <a:rPr lang="en-US" altLang="zh-CN" sz="2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:thin:@192.168.118.101:1521:nbtv</a:t>
            </a:r>
            <a:endParaRPr lang="en-US" altLang="zh-CN" sz="22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</a:pPr>
            <a:r>
              <a:rPr lang="en-US" altLang="zh-CN" sz="2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jdbc:jtds:sqlserver://127.0.0.1:1433/dbname</a:t>
            </a:r>
            <a:endParaRPr lang="en-US" altLang="zh-CN" sz="22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</a:pPr>
            <a:r>
              <a:rPr lang="en-US" altLang="zh-CN" sz="2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jdbc:</a:t>
            </a:r>
            <a:r>
              <a:rPr lang="en-US" altLang="zh-CN" sz="2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odbc</a:t>
            </a:r>
            <a:r>
              <a:rPr lang="en-US" altLang="zh-CN" sz="2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:LocalSQLServer</a:t>
            </a:r>
            <a:endParaRPr lang="en-US" altLang="zh-CN" sz="22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</a:pP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0483" name="Rectangle 2"/>
          <p:cNvSpPr/>
          <p:nvPr/>
        </p:nvSpPr>
        <p:spPr>
          <a:xfrm>
            <a:off x="1066800" y="1600200"/>
            <a:ext cx="63246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endParaRPr lang="zh-CN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6959600" cy="8239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建立数据库连接对象：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Connection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类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5" name="Rectangle 4"/>
          <p:cNvSpPr/>
          <p:nvPr/>
        </p:nvSpPr>
        <p:spPr>
          <a:xfrm>
            <a:off x="827088" y="4581525"/>
            <a:ext cx="7239000" cy="444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anose="02020603050405020304" pitchFamily="18" charset="0"/>
              </a:rPr>
              <a:t>java.sql.Connection——</a:t>
            </a:r>
            <a:r>
              <a:rPr lang="zh-CN" altLang="en-US" sz="2200" b="1" dirty="0">
                <a:latin typeface="Times New Roman" panose="02020603050405020304" pitchFamily="18" charset="0"/>
              </a:rPr>
              <a:t>代表对特定数据库的连接。</a:t>
            </a:r>
            <a:endParaRPr lang="zh-CN" altLang="en-US" sz="2200" b="1" dirty="0">
              <a:latin typeface="Times New Roman" panose="02020603050405020304" pitchFamily="18" charset="0"/>
            </a:endParaRPr>
          </a:p>
        </p:txBody>
      </p:sp>
      <p:sp>
        <p:nvSpPr>
          <p:cNvPr id="20486" name="Rectangle 5"/>
          <p:cNvSpPr/>
          <p:nvPr/>
        </p:nvSpPr>
        <p:spPr>
          <a:xfrm>
            <a:off x="1371600" y="1600200"/>
            <a:ext cx="63246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endParaRPr lang="zh-CN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20487" name="Rectangle 6"/>
          <p:cNvSpPr/>
          <p:nvPr/>
        </p:nvSpPr>
        <p:spPr>
          <a:xfrm>
            <a:off x="3505200" y="1295400"/>
            <a:ext cx="24384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DriverManager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0488" name="Rectangle 7"/>
          <p:cNvSpPr/>
          <p:nvPr/>
        </p:nvSpPr>
        <p:spPr>
          <a:xfrm>
            <a:off x="3505200" y="1981200"/>
            <a:ext cx="2438400" cy="3810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Driver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0489" name="Rectangle 8"/>
          <p:cNvSpPr/>
          <p:nvPr/>
        </p:nvSpPr>
        <p:spPr>
          <a:xfrm>
            <a:off x="3505200" y="2514600"/>
            <a:ext cx="24384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Connection</a:t>
            </a:r>
            <a:endParaRPr lang="en-US" altLang="zh-CN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0" name="Rectangle 9"/>
          <p:cNvSpPr/>
          <p:nvPr/>
        </p:nvSpPr>
        <p:spPr>
          <a:xfrm>
            <a:off x="3581400" y="3352800"/>
            <a:ext cx="25146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PreparedStatement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0491" name="Rectangle 10"/>
          <p:cNvSpPr/>
          <p:nvPr/>
        </p:nvSpPr>
        <p:spPr>
          <a:xfrm>
            <a:off x="1295400" y="3352800"/>
            <a:ext cx="21336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Statement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0492" name="Rectangle 11"/>
          <p:cNvSpPr/>
          <p:nvPr/>
        </p:nvSpPr>
        <p:spPr>
          <a:xfrm>
            <a:off x="6324600" y="3352800"/>
            <a:ext cx="24384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CallableStatement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0493" name="Rectangle 12"/>
          <p:cNvSpPr/>
          <p:nvPr/>
        </p:nvSpPr>
        <p:spPr>
          <a:xfrm>
            <a:off x="3505200" y="3962400"/>
            <a:ext cx="25146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ResultSet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0494" name="Rectangle 13"/>
          <p:cNvSpPr/>
          <p:nvPr/>
        </p:nvSpPr>
        <p:spPr>
          <a:xfrm>
            <a:off x="1219200" y="1600200"/>
            <a:ext cx="1828800" cy="11430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Java.sql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核心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API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4238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>
                <a:solidFill>
                  <a:srgbClr val="FF3300"/>
                </a:solidFill>
              </a:rPr>
              <a:t>创建连接对象：例子代码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21508" name="Rectangle 4"/>
          <p:cNvSpPr/>
          <p:nvPr>
            <p:ph idx="1"/>
          </p:nvPr>
        </p:nvSpPr>
        <p:spPr>
          <a:xfrm>
            <a:off x="457200" y="1412875"/>
            <a:ext cx="8362950" cy="5256213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通过</a:t>
            </a:r>
            <a:r>
              <a:rPr lang="en-US" altLang="zh-CN" sz="2400" dirty="0"/>
              <a:t>JDBC-ODBC</a:t>
            </a:r>
            <a:r>
              <a:rPr lang="zh-CN" altLang="en-US" sz="2400" dirty="0"/>
              <a:t>桥驱动创建连接对象（连接到各种数据库，比如</a:t>
            </a:r>
            <a:r>
              <a:rPr lang="en-US" altLang="zh-CN" sz="2400" dirty="0"/>
              <a:t>SQLServer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Connection con = </a:t>
            </a:r>
            <a:r>
              <a:rPr lang="en-US" altLang="zh-CN" sz="2400" b="1" dirty="0"/>
              <a:t>DriverManager.getConnection(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  "jdbc:odbc:</a:t>
            </a:r>
            <a:r>
              <a:rPr lang="en-US" altLang="zh-CN" sz="2400" b="1" dirty="0">
                <a:solidFill>
                  <a:srgbClr val="FF3300"/>
                </a:solidFill>
              </a:rPr>
              <a:t>LocalSQLServer</a:t>
            </a:r>
            <a:r>
              <a:rPr lang="en-US" altLang="zh-CN" sz="2400" b="1" dirty="0"/>
              <a:t>","sa","");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注：</a:t>
            </a:r>
            <a:r>
              <a:rPr lang="en-US" altLang="zh-CN" sz="2400" b="1" dirty="0"/>
              <a:t>LocalSQLServer</a:t>
            </a:r>
            <a:r>
              <a:rPr lang="zh-CN" altLang="en-US" sz="2400" b="1" dirty="0"/>
              <a:t>为所配置的</a:t>
            </a:r>
            <a:r>
              <a:rPr lang="en-US" altLang="zh-CN" sz="2400" b="1" dirty="0"/>
              <a:t>ODBC</a:t>
            </a:r>
            <a:r>
              <a:rPr lang="zh-CN" altLang="en-US" sz="2400" b="1" dirty="0"/>
              <a:t>名称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4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通过纯</a:t>
            </a:r>
            <a:r>
              <a:rPr lang="en-US" altLang="zh-CN" sz="2400" dirty="0"/>
              <a:t>Java</a:t>
            </a:r>
            <a:r>
              <a:rPr lang="zh-CN" altLang="en-US" sz="2400" dirty="0"/>
              <a:t>驱动创建连接对象（连接到</a:t>
            </a:r>
            <a:r>
              <a:rPr lang="en-US" altLang="zh-CN" sz="2400" dirty="0"/>
              <a:t>SQL Server</a:t>
            </a:r>
            <a:r>
              <a:rPr lang="zh-CN" altLang="en-US" sz="2400" dirty="0"/>
              <a:t>数据库）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Connection con = </a:t>
            </a:r>
            <a:r>
              <a:rPr lang="en-US" altLang="zh-CN" sz="2400" b="1" dirty="0"/>
              <a:t>DriverManager.getConnection(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</a:t>
            </a:r>
            <a:r>
              <a:rPr lang="en-US" altLang="zh-CN" sz="2400" b="1" i="1" dirty="0"/>
              <a:t>"jdbc:jtds:sqlserver://127.0.0.1:1433/dbname</a:t>
            </a:r>
            <a:r>
              <a:rPr lang="en-US" altLang="zh-CN" sz="2400" b="1" dirty="0"/>
              <a:t>","sa","");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注：</a:t>
            </a:r>
            <a:r>
              <a:rPr lang="en-US" altLang="zh-CN" sz="2400" b="1" dirty="0"/>
              <a:t>127.0.0.1</a:t>
            </a:r>
            <a:r>
              <a:rPr lang="zh-CN" altLang="en-US" sz="2400" b="1" dirty="0"/>
              <a:t>表明是连接本机，连接到远程数据库可指定相应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地址； </a:t>
            </a:r>
            <a:r>
              <a:rPr lang="en-US" altLang="zh-CN" sz="2400" b="1" dirty="0"/>
              <a:t>dbname</a:t>
            </a:r>
            <a:r>
              <a:rPr lang="zh-CN" altLang="en-US" sz="2400" b="1" dirty="0"/>
              <a:t>为数据库名称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4099" name="Rectangle 2"/>
          <p:cNvSpPr/>
          <p:nvPr/>
        </p:nvSpPr>
        <p:spPr>
          <a:xfrm>
            <a:off x="1066800" y="1600200"/>
            <a:ext cx="63246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endParaRPr lang="zh-CN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xfrm>
            <a:off x="1506538" y="731838"/>
            <a:ext cx="6454775" cy="8239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600" b="1" i="0" u="none" strike="noStrike" kern="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什么是</a:t>
            </a:r>
            <a:r>
              <a:rPr kumimoji="0" lang="en-US" altLang="zh-CN" sz="5600" b="1" i="0" u="none" strike="noStrike" kern="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JDBC</a:t>
            </a:r>
            <a:r>
              <a:rPr kumimoji="0" lang="zh-CN" altLang="en-US" sz="5600" b="1" i="0" u="none" strike="noStrike" kern="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？</a:t>
            </a:r>
            <a:endParaRPr kumimoji="0" lang="zh-CN" altLang="en-US" sz="5600" b="1" i="0" u="none" strike="noStrike" kern="0" cap="none" spc="0" normalizeH="0" baseline="0" noProof="0" smtClean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01" name="Rectangle 4"/>
          <p:cNvSpPr/>
          <p:nvPr/>
        </p:nvSpPr>
        <p:spPr>
          <a:xfrm>
            <a:off x="827088" y="1557338"/>
            <a:ext cx="7343775" cy="41830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603050405020304" pitchFamily="18" charset="0"/>
              </a:rPr>
              <a:t>JDBC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Java Database Connectivity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</a:rPr>
              <a:t>JDBC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是与特定数据库无关的</a:t>
            </a:r>
            <a:r>
              <a:rPr lang="en-US" altLang="zh-CN" sz="2400" b="1" dirty="0">
                <a:latin typeface="Times New Roman" panose="02020603050405020304" pitchFamily="18" charset="0"/>
              </a:rPr>
              <a:t>API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，它连接了</a:t>
            </a:r>
            <a:r>
              <a:rPr lang="en-US" altLang="zh-CN" sz="2400" b="1" dirty="0">
                <a:latin typeface="Times New Roman" panose="02020603050405020304" pitchFamily="18" charset="0"/>
              </a:rPr>
              <a:t>J2EE</a:t>
            </a:r>
            <a:r>
              <a:rPr lang="zh-CN" altLang="en-US" sz="2400" b="1" dirty="0">
                <a:latin typeface="Times New Roman" panose="02020603050405020304" pitchFamily="18" charset="0"/>
              </a:rPr>
              <a:t>平台和各种类型的数据库。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ODBC</a:t>
            </a:r>
            <a:r>
              <a:rPr lang="zh-CN" altLang="en-US" sz="2400" b="1" dirty="0">
                <a:latin typeface="Times New Roman" panose="02020603050405020304" pitchFamily="18" charset="0"/>
              </a:rPr>
              <a:t>一样，</a:t>
            </a:r>
            <a:r>
              <a:rPr lang="en-US" altLang="zh-CN" sz="2400" b="1" dirty="0">
                <a:latin typeface="Times New Roman" panose="02020603050405020304" pitchFamily="18" charset="0"/>
              </a:rPr>
              <a:t>JDBC</a:t>
            </a:r>
            <a:r>
              <a:rPr lang="zh-CN" altLang="en-US" sz="2400" b="1" dirty="0">
                <a:latin typeface="Times New Roman" panose="02020603050405020304" pitchFamily="18" charset="0"/>
              </a:rPr>
              <a:t>为开发人员隐藏了不同数据库的不同特性。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</a:rPr>
              <a:t>另外，由于</a:t>
            </a:r>
            <a:r>
              <a:rPr lang="en-US" altLang="zh-CN" sz="2400" b="1" dirty="0">
                <a:latin typeface="Times New Roman" panose="02020603050405020304" pitchFamily="18" charset="0"/>
              </a:rPr>
              <a:t>JDBC</a:t>
            </a:r>
            <a:r>
              <a:rPr lang="zh-CN" altLang="en-US" sz="2400" b="1" dirty="0">
                <a:latin typeface="Times New Roman" panose="02020603050405020304" pitchFamily="18" charset="0"/>
              </a:rPr>
              <a:t>建立在</a:t>
            </a:r>
            <a:r>
              <a:rPr lang="en-US" altLang="zh-CN" sz="2400" b="1" dirty="0">
                <a:latin typeface="Times New Roman" panose="02020603050405020304" pitchFamily="18" charset="0"/>
              </a:rPr>
              <a:t>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的基础上，因此还提供了数据库存取的平台独立性。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/>
          <p:nvPr/>
        </p:nvSpPr>
        <p:spPr>
          <a:xfrm>
            <a:off x="1066800" y="1600200"/>
            <a:ext cx="63246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endParaRPr lang="zh-CN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6989763" cy="8239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语句类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主要用于处理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SQL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语句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3" name="Rectangle 4"/>
          <p:cNvSpPr/>
          <p:nvPr/>
        </p:nvSpPr>
        <p:spPr>
          <a:xfrm>
            <a:off x="468313" y="4857750"/>
            <a:ext cx="7989887" cy="1701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</a:rPr>
              <a:t>java.sql.Statement——</a:t>
            </a:r>
            <a:r>
              <a:rPr lang="zh-CN" altLang="en-US" sz="2400" b="1" dirty="0">
                <a:latin typeface="Times New Roman" panose="02020603050405020304" pitchFamily="18" charset="0"/>
              </a:rPr>
              <a:t>对特定的数据库执行</a:t>
            </a:r>
            <a:r>
              <a:rPr lang="en-US" altLang="zh-CN" sz="2400" b="1" dirty="0">
                <a:latin typeface="Times New Roman" panose="02020603050405020304" pitchFamily="18" charset="0"/>
              </a:rPr>
              <a:t>SQL</a:t>
            </a:r>
            <a:r>
              <a:rPr lang="zh-CN" altLang="en-US" sz="2400" b="1" dirty="0">
                <a:latin typeface="Times New Roman" panose="02020603050405020304" pitchFamily="18" charset="0"/>
              </a:rPr>
              <a:t>语句。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</a:rPr>
              <a:t>java.sql.PreparedStatement </a:t>
            </a:r>
            <a:r>
              <a:rPr lang="zh-CN" altLang="en-US" sz="2400" b="1" dirty="0">
                <a:latin typeface="Times New Roman" panose="02020603050405020304" pitchFamily="18" charset="0"/>
              </a:rPr>
              <a:t>用于执行预编译的</a:t>
            </a:r>
            <a:r>
              <a:rPr lang="en-US" altLang="zh-CN" sz="2400" b="1" dirty="0">
                <a:latin typeface="Times New Roman" panose="02020603050405020304" pitchFamily="18" charset="0"/>
              </a:rPr>
              <a:t>SQL</a:t>
            </a:r>
            <a:r>
              <a:rPr lang="zh-CN" altLang="en-US" sz="2400" b="1" dirty="0">
                <a:latin typeface="Times New Roman" panose="02020603050405020304" pitchFamily="18" charset="0"/>
              </a:rPr>
              <a:t>语句。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</a:rPr>
              <a:t>java.sql.CallableStatement </a:t>
            </a:r>
            <a:r>
              <a:rPr lang="zh-CN" altLang="en-US" sz="2400" b="1" dirty="0">
                <a:latin typeface="Times New Roman" panose="02020603050405020304" pitchFamily="18" charset="0"/>
              </a:rPr>
              <a:t>用于执行对一个数据库内嵌过程的调用。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2534" name="Rectangle 5"/>
          <p:cNvSpPr/>
          <p:nvPr/>
        </p:nvSpPr>
        <p:spPr>
          <a:xfrm>
            <a:off x="1371600" y="1600200"/>
            <a:ext cx="63246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endParaRPr lang="zh-CN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22535" name="Rectangle 6"/>
          <p:cNvSpPr/>
          <p:nvPr/>
        </p:nvSpPr>
        <p:spPr>
          <a:xfrm>
            <a:off x="3505200" y="1295400"/>
            <a:ext cx="24384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DriverManager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2536" name="Rectangle 7"/>
          <p:cNvSpPr/>
          <p:nvPr/>
        </p:nvSpPr>
        <p:spPr>
          <a:xfrm>
            <a:off x="3505200" y="1981200"/>
            <a:ext cx="2438400" cy="3810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Driver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2537" name="Rectangle 8"/>
          <p:cNvSpPr/>
          <p:nvPr/>
        </p:nvSpPr>
        <p:spPr>
          <a:xfrm>
            <a:off x="3505200" y="2514600"/>
            <a:ext cx="24384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Connection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2538" name="Rectangle 9"/>
          <p:cNvSpPr/>
          <p:nvPr/>
        </p:nvSpPr>
        <p:spPr>
          <a:xfrm>
            <a:off x="3581400" y="3352800"/>
            <a:ext cx="25146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PreparedStatement</a:t>
            </a:r>
            <a:endParaRPr lang="en-US" altLang="zh-CN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9" name="Rectangle 10"/>
          <p:cNvSpPr/>
          <p:nvPr/>
        </p:nvSpPr>
        <p:spPr>
          <a:xfrm>
            <a:off x="1295400" y="3352800"/>
            <a:ext cx="21336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Statement</a:t>
            </a:r>
            <a:endParaRPr lang="en-US" altLang="zh-CN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0" name="Rectangle 11"/>
          <p:cNvSpPr/>
          <p:nvPr/>
        </p:nvSpPr>
        <p:spPr>
          <a:xfrm>
            <a:off x="6324600" y="3352800"/>
            <a:ext cx="24384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CallableStatement</a:t>
            </a:r>
            <a:endParaRPr lang="en-US" altLang="zh-CN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1" name="Rectangle 12"/>
          <p:cNvSpPr/>
          <p:nvPr/>
        </p:nvSpPr>
        <p:spPr>
          <a:xfrm>
            <a:off x="3505200" y="3962400"/>
            <a:ext cx="25146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ResultSet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2542" name="Rectangle 13"/>
          <p:cNvSpPr/>
          <p:nvPr/>
        </p:nvSpPr>
        <p:spPr>
          <a:xfrm>
            <a:off x="1219200" y="1600200"/>
            <a:ext cx="1828800" cy="11430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Java.sql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核心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API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/>
          <p:nvPr/>
        </p:nvSpPr>
        <p:spPr>
          <a:xfrm>
            <a:off x="1066800" y="1600200"/>
            <a:ext cx="63246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endParaRPr lang="zh-CN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xfrm>
            <a:off x="1506538" y="476250"/>
            <a:ext cx="6454775" cy="5762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结果集类：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ResultSet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7" name="Rectangle 4"/>
          <p:cNvSpPr/>
          <p:nvPr/>
        </p:nvSpPr>
        <p:spPr>
          <a:xfrm>
            <a:off x="395288" y="5105400"/>
            <a:ext cx="8137525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</a:rPr>
              <a:t>java.sql.ResultSet——</a:t>
            </a:r>
            <a:r>
              <a:rPr lang="zh-CN" altLang="en-US" sz="2800" b="1" dirty="0">
                <a:latin typeface="Times New Roman" panose="02020603050405020304" pitchFamily="18" charset="0"/>
              </a:rPr>
              <a:t>从当前执行的</a:t>
            </a:r>
            <a:r>
              <a:rPr lang="en-US" altLang="zh-CN" sz="2800" b="1" dirty="0">
                <a:latin typeface="Times New Roman" panose="02020603050405020304" pitchFamily="18" charset="0"/>
              </a:rPr>
              <a:t>SQL</a:t>
            </a:r>
            <a:r>
              <a:rPr lang="zh-CN" altLang="en-US" sz="2800" b="1" dirty="0">
                <a:latin typeface="Times New Roman" panose="02020603050405020304" pitchFamily="18" charset="0"/>
              </a:rPr>
              <a:t>语句中返回结果数据。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3558" name="Rectangle 5"/>
          <p:cNvSpPr/>
          <p:nvPr/>
        </p:nvSpPr>
        <p:spPr>
          <a:xfrm>
            <a:off x="1371600" y="1600200"/>
            <a:ext cx="63246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endParaRPr lang="zh-CN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23559" name="Rectangle 6"/>
          <p:cNvSpPr/>
          <p:nvPr/>
        </p:nvSpPr>
        <p:spPr>
          <a:xfrm>
            <a:off x="3505200" y="1295400"/>
            <a:ext cx="24384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DriverManager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3560" name="Rectangle 7"/>
          <p:cNvSpPr/>
          <p:nvPr/>
        </p:nvSpPr>
        <p:spPr>
          <a:xfrm>
            <a:off x="3505200" y="1981200"/>
            <a:ext cx="2438400" cy="3810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Driver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3561" name="Rectangle 8"/>
          <p:cNvSpPr/>
          <p:nvPr/>
        </p:nvSpPr>
        <p:spPr>
          <a:xfrm>
            <a:off x="3505200" y="2514600"/>
            <a:ext cx="24384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Connection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3562" name="Rectangle 9"/>
          <p:cNvSpPr/>
          <p:nvPr/>
        </p:nvSpPr>
        <p:spPr>
          <a:xfrm>
            <a:off x="3581400" y="3352800"/>
            <a:ext cx="25146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PreparedStatement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3563" name="Rectangle 10"/>
          <p:cNvSpPr/>
          <p:nvPr/>
        </p:nvSpPr>
        <p:spPr>
          <a:xfrm>
            <a:off x="1295400" y="3352800"/>
            <a:ext cx="21336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Statement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3564" name="Rectangle 11"/>
          <p:cNvSpPr/>
          <p:nvPr/>
        </p:nvSpPr>
        <p:spPr>
          <a:xfrm>
            <a:off x="6324600" y="3352800"/>
            <a:ext cx="24384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CallableStatement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3565" name="Rectangle 12"/>
          <p:cNvSpPr/>
          <p:nvPr/>
        </p:nvSpPr>
        <p:spPr>
          <a:xfrm>
            <a:off x="3505200" y="3962400"/>
            <a:ext cx="2514600" cy="4572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ResultSet</a:t>
            </a:r>
            <a:endParaRPr lang="en-US" altLang="zh-CN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6" name="Rectangle 13"/>
          <p:cNvSpPr/>
          <p:nvPr/>
        </p:nvSpPr>
        <p:spPr>
          <a:xfrm>
            <a:off x="1219200" y="1600200"/>
            <a:ext cx="1828800" cy="11430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Java.sql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核心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API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5675"/>
          </a:xfrm>
          <a:ln/>
        </p:spPr>
        <p:txBody>
          <a:bodyPr vert="horz" wrap="square" lIns="91440" tIns="45720" rIns="91440" bIns="45720" anchor="ctr"/>
          <a:p>
            <a:pPr marL="723900" indent="-723900" algn="ctr" eaLnBrk="1" hangingPunct="1"/>
            <a:r>
              <a:rPr lang="zh-CN" altLang="en-US" b="1" dirty="0">
                <a:solidFill>
                  <a:srgbClr val="FF3300"/>
                </a:solidFill>
              </a:rPr>
              <a:t>获取</a:t>
            </a:r>
            <a:r>
              <a:rPr lang="en-US" altLang="zh-CN" b="1" dirty="0">
                <a:solidFill>
                  <a:srgbClr val="FF3300"/>
                </a:solidFill>
              </a:rPr>
              <a:t>ResultSet</a:t>
            </a:r>
            <a:r>
              <a:rPr lang="zh-CN" altLang="en-US" b="1" dirty="0">
                <a:solidFill>
                  <a:srgbClr val="FF3300"/>
                </a:solidFill>
              </a:rPr>
              <a:t>对象数据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468313" y="1484313"/>
            <a:ext cx="8207375" cy="4608512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使用结果集</a:t>
            </a:r>
            <a:r>
              <a:rPr lang="en-US" altLang="zh-CN" sz="2800" dirty="0"/>
              <a:t>Result</a:t>
            </a:r>
            <a:r>
              <a:rPr lang="zh-CN" altLang="en-US" sz="2800" dirty="0"/>
              <a:t>的</a:t>
            </a:r>
            <a:r>
              <a:rPr lang="en-US" altLang="zh-CN" sz="2800" dirty="0"/>
              <a:t>next()</a:t>
            </a:r>
            <a:r>
              <a:rPr lang="zh-CN" altLang="en-US" sz="2800" dirty="0"/>
              <a:t>方法，可以顺序的查询。</a:t>
            </a:r>
            <a:endParaRPr lang="zh-CN" altLang="en-US" sz="28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一个结果集将游标最初定位在第一行的前面，第一次调用</a:t>
            </a:r>
            <a:r>
              <a:rPr lang="en-US" altLang="zh-CN" sz="2800" dirty="0"/>
              <a:t>next()</a:t>
            </a:r>
            <a:r>
              <a:rPr lang="zh-CN" altLang="en-US" sz="2800" dirty="0"/>
              <a:t>方法使游标移动到第一行。</a:t>
            </a:r>
            <a:endParaRPr lang="zh-CN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next()</a:t>
            </a:r>
            <a:r>
              <a:rPr lang="zh-CN" altLang="en-US" sz="2800" dirty="0"/>
              <a:t>方法返回一个</a:t>
            </a:r>
            <a:r>
              <a:rPr lang="en-US" altLang="zh-CN" sz="2800" dirty="0"/>
              <a:t>boolean</a:t>
            </a:r>
            <a:r>
              <a:rPr lang="zh-CN" altLang="en-US" sz="2800" dirty="0"/>
              <a:t>型数据，当游标移动到最后一行之后返回</a:t>
            </a:r>
            <a:r>
              <a:rPr lang="en-US" altLang="zh-CN" sz="2800" dirty="0"/>
              <a:t>false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使用</a:t>
            </a:r>
            <a:r>
              <a:rPr lang="en-US" altLang="zh-CN" sz="2800" dirty="0"/>
              <a:t>getXXX()</a:t>
            </a:r>
            <a:r>
              <a:rPr lang="zh-CN" altLang="en-US" sz="2800" dirty="0"/>
              <a:t>方法获取</a:t>
            </a:r>
            <a:r>
              <a:rPr lang="en-US" altLang="zh-CN" sz="2800" dirty="0"/>
              <a:t>ResultSet</a:t>
            </a:r>
            <a:r>
              <a:rPr lang="zh-CN" altLang="en-US" sz="2800" dirty="0"/>
              <a:t>对象当前行的某字段数据值，比如：</a:t>
            </a:r>
            <a:endParaRPr lang="zh-CN" alt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rs.getString(1)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rs.getInt(“math”)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getXXX()</a:t>
            </a:r>
            <a:r>
              <a:rPr lang="zh-CN" altLang="en-US" sz="2800" dirty="0"/>
              <a:t>方法获取数据时，会尽可能自动转换，比如对</a:t>
            </a:r>
            <a:r>
              <a:rPr lang="en-US" altLang="zh-CN" sz="2800" dirty="0"/>
              <a:t>VARCHAR</a:t>
            </a:r>
            <a:r>
              <a:rPr lang="zh-CN" altLang="en-US" sz="2800" dirty="0"/>
              <a:t>类型的字段使用</a:t>
            </a:r>
            <a:r>
              <a:rPr lang="en-US" altLang="zh-CN" sz="2800" dirty="0"/>
              <a:t>getInt()</a:t>
            </a:r>
            <a:r>
              <a:rPr lang="zh-CN" altLang="en-US" sz="2800" dirty="0"/>
              <a:t>方法。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grpSp>
        <p:nvGrpSpPr>
          <p:cNvPr id="5123" name="Group 2"/>
          <p:cNvGrpSpPr/>
          <p:nvPr/>
        </p:nvGrpSpPr>
        <p:grpSpPr>
          <a:xfrm>
            <a:off x="1600200" y="1447800"/>
            <a:ext cx="6705600" cy="4495800"/>
            <a:chOff x="928" y="896"/>
            <a:chExt cx="4704" cy="3216"/>
          </a:xfrm>
        </p:grpSpPr>
        <p:sp>
          <p:nvSpPr>
            <p:cNvPr id="5125" name="Rectangle 3"/>
            <p:cNvSpPr/>
            <p:nvPr/>
          </p:nvSpPr>
          <p:spPr>
            <a:xfrm>
              <a:off x="928" y="896"/>
              <a:ext cx="4608" cy="288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Client</a:t>
              </a:r>
              <a:endPara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6" name="Rectangle 4"/>
            <p:cNvSpPr/>
            <p:nvPr/>
          </p:nvSpPr>
          <p:spPr>
            <a:xfrm>
              <a:off x="928" y="1184"/>
              <a:ext cx="4608" cy="288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Java Application</a:t>
              </a:r>
              <a:endPara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7" name="Rectangle 5"/>
            <p:cNvSpPr/>
            <p:nvPr/>
          </p:nvSpPr>
          <p:spPr>
            <a:xfrm>
              <a:off x="928" y="1472"/>
              <a:ext cx="460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JDBC API</a:t>
              </a:r>
              <a:endPara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8" name="Rectangle 6"/>
            <p:cNvSpPr/>
            <p:nvPr/>
          </p:nvSpPr>
          <p:spPr>
            <a:xfrm>
              <a:off x="928" y="1760"/>
              <a:ext cx="1248" cy="52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JDBC-ODBC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Bridge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9" name="Rectangle 7"/>
            <p:cNvSpPr/>
            <p:nvPr/>
          </p:nvSpPr>
          <p:spPr>
            <a:xfrm>
              <a:off x="2176" y="1760"/>
              <a:ext cx="1152" cy="52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JDBC-Native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Bridge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0" name="Rectangle 8"/>
            <p:cNvSpPr/>
            <p:nvPr/>
          </p:nvSpPr>
          <p:spPr>
            <a:xfrm>
              <a:off x="3328" y="1760"/>
              <a:ext cx="960" cy="52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JDBC-Net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Bridge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1" name="Rectangle 9"/>
            <p:cNvSpPr/>
            <p:nvPr/>
          </p:nvSpPr>
          <p:spPr>
            <a:xfrm>
              <a:off x="4288" y="1760"/>
              <a:ext cx="1248" cy="52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Pure Java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 Driver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2" name="Line 10"/>
            <p:cNvSpPr/>
            <p:nvPr/>
          </p:nvSpPr>
          <p:spPr>
            <a:xfrm>
              <a:off x="1504" y="2288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133" name="Line 11"/>
            <p:cNvSpPr/>
            <p:nvPr/>
          </p:nvSpPr>
          <p:spPr>
            <a:xfrm>
              <a:off x="2704" y="2288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134" name="Text Box 12"/>
            <p:cNvSpPr txBox="1"/>
            <p:nvPr/>
          </p:nvSpPr>
          <p:spPr>
            <a:xfrm>
              <a:off x="2224" y="2337"/>
              <a:ext cx="863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</a:rPr>
                <a:t>(Type=2)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35" name="Text Box 13"/>
            <p:cNvSpPr txBox="1"/>
            <p:nvPr/>
          </p:nvSpPr>
          <p:spPr>
            <a:xfrm>
              <a:off x="1121" y="2337"/>
              <a:ext cx="863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</a:rPr>
                <a:t>(Type=1)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36" name="Text Box 14"/>
            <p:cNvSpPr txBox="1"/>
            <p:nvPr/>
          </p:nvSpPr>
          <p:spPr>
            <a:xfrm>
              <a:off x="3376" y="2337"/>
              <a:ext cx="86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</a:rPr>
                <a:t>(Type=3)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37" name="Text Box 15"/>
            <p:cNvSpPr txBox="1"/>
            <p:nvPr/>
          </p:nvSpPr>
          <p:spPr>
            <a:xfrm>
              <a:off x="4432" y="2337"/>
              <a:ext cx="86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</a:rPr>
                <a:t>(Type=4)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38" name="Line 16"/>
            <p:cNvSpPr/>
            <p:nvPr/>
          </p:nvSpPr>
          <p:spPr>
            <a:xfrm>
              <a:off x="3760" y="228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139" name="Rectangle 17"/>
            <p:cNvSpPr/>
            <p:nvPr/>
          </p:nvSpPr>
          <p:spPr>
            <a:xfrm>
              <a:off x="1120" y="2816"/>
              <a:ext cx="720" cy="432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ODBC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Driver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0" name="Rectangle 18"/>
            <p:cNvSpPr/>
            <p:nvPr/>
          </p:nvSpPr>
          <p:spPr>
            <a:xfrm>
              <a:off x="2224" y="2816"/>
              <a:ext cx="912" cy="432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Native API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(C,C++)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1" name="Rectangle 19"/>
            <p:cNvSpPr/>
            <p:nvPr/>
          </p:nvSpPr>
          <p:spPr>
            <a:xfrm>
              <a:off x="3424" y="2864"/>
              <a:ext cx="720" cy="432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Network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Server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2" name="Oval 20"/>
            <p:cNvSpPr/>
            <p:nvPr/>
          </p:nvSpPr>
          <p:spPr>
            <a:xfrm>
              <a:off x="1072" y="3536"/>
              <a:ext cx="4560" cy="576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RDBMS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3" name="Line 21"/>
            <p:cNvSpPr/>
            <p:nvPr/>
          </p:nvSpPr>
          <p:spPr>
            <a:xfrm>
              <a:off x="4816" y="2288"/>
              <a:ext cx="0" cy="12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144" name="Line 22"/>
            <p:cNvSpPr/>
            <p:nvPr/>
          </p:nvSpPr>
          <p:spPr>
            <a:xfrm>
              <a:off x="1504" y="3248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145" name="Line 23"/>
            <p:cNvSpPr/>
            <p:nvPr/>
          </p:nvSpPr>
          <p:spPr>
            <a:xfrm>
              <a:off x="2704" y="324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146" name="Line 24"/>
            <p:cNvSpPr/>
            <p:nvPr/>
          </p:nvSpPr>
          <p:spPr>
            <a:xfrm>
              <a:off x="3760" y="329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76825" name="Rectangle 25"/>
          <p:cNvSpPr>
            <a:spLocks noGrp="1" noChangeArrowheads="1"/>
          </p:cNvSpPr>
          <p:nvPr>
            <p:ph type="title"/>
          </p:nvPr>
        </p:nvSpPr>
        <p:spPr>
          <a:xfrm>
            <a:off x="1506538" y="476250"/>
            <a:ext cx="6454775" cy="8239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600" b="1" i="0" u="none" strike="noStrike" kern="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JDBC</a:t>
            </a:r>
            <a:r>
              <a:rPr kumimoji="0" lang="zh-CN" altLang="en-US" sz="5600" b="1" i="0" u="none" strike="noStrike" kern="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的类型</a:t>
            </a:r>
            <a:endParaRPr kumimoji="0" lang="zh-CN" altLang="en-US" sz="5600" b="1" i="0" u="none" strike="noStrike" kern="0" cap="none" spc="0" normalizeH="0" baseline="0" noProof="0" smtClean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6147" name="Rectangle 2"/>
          <p:cNvSpPr/>
          <p:nvPr/>
        </p:nvSpPr>
        <p:spPr>
          <a:xfrm>
            <a:off x="1066800" y="1600200"/>
            <a:ext cx="63246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endParaRPr lang="zh-CN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xfrm>
            <a:off x="1506538" y="731838"/>
            <a:ext cx="6454775" cy="8239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JDBC</a:t>
            </a:r>
            <a:r>
              <a:rPr kumimoji="1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驱动的类型</a:t>
            </a:r>
            <a:endParaRPr kumimoji="0" lang="zh-CN" altLang="en-US" sz="5600" b="1" i="0" u="none" strike="noStrike" kern="0" cap="none" spc="0" normalizeH="0" baseline="0" noProof="0" smtClean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9" name="Rectangle 4"/>
          <p:cNvSpPr/>
          <p:nvPr/>
        </p:nvSpPr>
        <p:spPr>
          <a:xfrm>
            <a:off x="827088" y="1628775"/>
            <a:ext cx="7343775" cy="4487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</a:rPr>
              <a:t>类型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</a:rPr>
              <a:t>JDBC-ODBC</a:t>
            </a:r>
            <a:r>
              <a:rPr lang="zh-CN" altLang="en-US" sz="2400" b="1" dirty="0">
                <a:latin typeface="Times New Roman" panose="02020603050405020304" pitchFamily="18" charset="0"/>
              </a:rPr>
              <a:t>桥驱动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JDBC-ODBC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Bridge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</a:rPr>
              <a:t>类型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： </a:t>
            </a:r>
            <a:r>
              <a:rPr lang="en-US" altLang="zh-CN" sz="2400" b="1" dirty="0">
                <a:latin typeface="Times New Roman" panose="02020603050405020304" pitchFamily="18" charset="0"/>
              </a:rPr>
              <a:t>JDBC</a:t>
            </a:r>
            <a:r>
              <a:rPr lang="zh-CN" altLang="en-US" sz="2400" b="1" dirty="0">
                <a:latin typeface="Times New Roman" panose="02020603050405020304" pitchFamily="18" charset="0"/>
              </a:rPr>
              <a:t>本地驱动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JDBC-native driver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bridge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</a:rPr>
              <a:t>类型</a:t>
            </a: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</a:rPr>
              <a:t>JDBC</a:t>
            </a:r>
            <a:r>
              <a:rPr lang="zh-CN" altLang="en-US" sz="2400" b="1" dirty="0">
                <a:latin typeface="Times New Roman" panose="02020603050405020304" pitchFamily="18" charset="0"/>
              </a:rPr>
              <a:t>网络驱动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JDBC-network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bridge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类型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：纯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Java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驱动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主流方式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FF9933"/>
              </a:buClr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Pure Java driver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/>
          <p:nvPr/>
        </p:nvSpPr>
        <p:spPr>
          <a:xfrm>
            <a:off x="1066800" y="1600200"/>
            <a:ext cx="63246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endParaRPr lang="zh-CN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xfrm>
            <a:off x="900113" y="731838"/>
            <a:ext cx="7632700" cy="8239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类型</a:t>
            </a:r>
            <a:r>
              <a:rPr kumimoji="1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1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：</a:t>
            </a:r>
            <a:r>
              <a:rPr kumimoji="1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JDBC-ODBC</a:t>
            </a:r>
            <a:r>
              <a:rPr kumimoji="1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桥驱动</a:t>
            </a:r>
            <a:endParaRPr kumimoji="0" lang="zh-CN" altLang="en-US" sz="5600" b="1" i="0" u="none" strike="noStrike" kern="0" cap="none" spc="0" normalizeH="0" baseline="0" noProof="0" smtClean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73" name="Rectangle 4"/>
          <p:cNvSpPr/>
          <p:nvPr/>
        </p:nvSpPr>
        <p:spPr>
          <a:xfrm>
            <a:off x="755650" y="1844675"/>
            <a:ext cx="7783513" cy="3524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JDBC-ODBC Bridge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JDBC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出现的初期，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JDBC-ODBC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桥显然是非常有实用意义的，通过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JDBC-ODBC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桥，开发人员可以使用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JDBC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来存取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ODBC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数据源。</a:t>
            </a:r>
            <a:endParaRPr lang="zh-CN" altLang="en-US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不足的是，需要在客户端安装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ODBC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驱动程序，必须安装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Microsoft Windows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的某个版本。使用这一类型需要牺牲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JDBC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的平台独立性。</a:t>
            </a:r>
            <a:endParaRPr lang="zh-CN" altLang="en-US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另外，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ODBC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驱动程序还需要具有客户端的控制权限。</a:t>
            </a:r>
            <a:endParaRPr lang="zh-CN" altLang="en-US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/>
          <p:nvPr/>
        </p:nvSpPr>
        <p:spPr>
          <a:xfrm>
            <a:off x="1066800" y="1600200"/>
            <a:ext cx="63246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endParaRPr lang="zh-CN" altLang="zh-CN" sz="2800" b="1" dirty="0">
              <a:latin typeface="Arial" panose="020B0604020202020204" pitchFamily="34" charset="0"/>
            </a:endParaRPr>
          </a:p>
        </p:txBody>
      </p:sp>
      <p:pic>
        <p:nvPicPr>
          <p:cNvPr id="8196" name="Picture 4" descr="jdbc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888" y="1916113"/>
            <a:ext cx="6096000" cy="3382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7" name="Rectangle 5"/>
          <p:cNvSpPr/>
          <p:nvPr/>
        </p:nvSpPr>
        <p:spPr>
          <a:xfrm>
            <a:off x="3349625" y="5589588"/>
            <a:ext cx="2203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JDBC-ODBC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桥驱动</a:t>
            </a:r>
            <a:endParaRPr lang="zh-CN" altLang="en-US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8" name="Rectangle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endParaRPr lang="zh-CN" altLang="zh-CN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/>
          <p:nvPr/>
        </p:nvSpPr>
        <p:spPr>
          <a:xfrm>
            <a:off x="1066800" y="1600200"/>
            <a:ext cx="63246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endParaRPr lang="zh-CN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>
          <a:xfrm>
            <a:off x="1506538" y="731838"/>
            <a:ext cx="6454775" cy="8239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类型</a:t>
            </a:r>
            <a:r>
              <a:rPr kumimoji="1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1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： </a:t>
            </a:r>
            <a:r>
              <a:rPr kumimoji="1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JDBC</a:t>
            </a:r>
            <a:r>
              <a:rPr kumimoji="1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本地驱动</a:t>
            </a:r>
            <a:endParaRPr kumimoji="0" lang="zh-CN" altLang="en-US" sz="5600" b="1" i="0" u="none" strike="noStrike" kern="0" cap="none" spc="0" normalizeH="0" baseline="0" noProof="0" smtClean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21" name="Rectangle 4"/>
          <p:cNvSpPr/>
          <p:nvPr/>
        </p:nvSpPr>
        <p:spPr>
          <a:xfrm>
            <a:off x="611188" y="1447800"/>
            <a:ext cx="7999412" cy="3633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</a:pP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JDBC-Native Driver Bridge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JDBC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本地驱动程序提供了一种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JDBC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接口，它建立在本地数据库驱动程序的顶层，而不需要使用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ODBC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 </a:t>
            </a:r>
            <a:endParaRPr lang="zh-CN" altLang="en-US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JDBC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驱动程序将对数据库的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API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从标准的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JDBC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调用转换为本地调用。</a:t>
            </a:r>
            <a:endParaRPr lang="zh-CN" altLang="en-US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使用此类型需要牺牲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JDBC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的平台独立性，还要求在客户端安装一些本地代码。</a:t>
            </a:r>
            <a:endParaRPr lang="zh-CN" altLang="en-US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/>
          <p:nvPr/>
        </p:nvSpPr>
        <p:spPr>
          <a:xfrm>
            <a:off x="1066800" y="1600200"/>
            <a:ext cx="63246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endParaRPr lang="zh-CN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10244" name="Rectangle 4"/>
          <p:cNvSpPr/>
          <p:nvPr/>
        </p:nvSpPr>
        <p:spPr>
          <a:xfrm>
            <a:off x="3783013" y="5589588"/>
            <a:ext cx="1695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JDBC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本地驱动</a:t>
            </a:r>
            <a:endParaRPr lang="zh-CN" altLang="en-US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45" name="Picture 5" descr="jdbc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13" y="1989138"/>
            <a:ext cx="6172200" cy="319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Rectangle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endParaRPr lang="zh-CN" altLang="zh-CN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/>
          <p:nvPr/>
        </p:nvSpPr>
        <p:spPr>
          <a:xfrm>
            <a:off x="1066800" y="1600200"/>
            <a:ext cx="63246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endParaRPr lang="zh-CN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1506538" y="731838"/>
            <a:ext cx="6454775" cy="8239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类型</a:t>
            </a:r>
            <a:r>
              <a:rPr kumimoji="1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1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： </a:t>
            </a:r>
            <a:r>
              <a:rPr kumimoji="1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JDBC</a:t>
            </a:r>
            <a:r>
              <a:rPr kumimoji="1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网络驱动</a:t>
            </a:r>
            <a:endParaRPr kumimoji="0" lang="zh-CN" altLang="en-US" sz="5600" b="1" i="0" u="none" strike="noStrike" kern="0" cap="none" spc="0" normalizeH="0" baseline="0" noProof="0" smtClean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9" name="Rectangle 4"/>
          <p:cNvSpPr/>
          <p:nvPr/>
        </p:nvSpPr>
        <p:spPr>
          <a:xfrm>
            <a:off x="755650" y="1844675"/>
            <a:ext cx="7854950" cy="3524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JDBC-Network Bridge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JDBC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网络桥驱动程序不再需要客户端数据库驱动程序，它使用网络上的中间服务器来存取数据库。</a:t>
            </a:r>
            <a:endParaRPr lang="zh-CN" altLang="en-US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这种应用使得负载均衡、连接缓冲池和数据缓存等技术的实现有了可能。</a:t>
            </a:r>
            <a:endParaRPr lang="zh-CN" altLang="en-US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由于这种类型往往只需要相对更少的下载时间，具有平台独立性，而且不需要在客户端安装并取得控制权，所以很适合于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Internet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上的应用。</a:t>
            </a:r>
            <a:endParaRPr lang="zh-CN" altLang="en-US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3600</Words>
  <Application>WPS 演示</Application>
  <PresentationFormat>全屏显示(4:3)</PresentationFormat>
  <Paragraphs>288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Arial Black</vt:lpstr>
      <vt:lpstr>Times New Roman</vt:lpstr>
      <vt:lpstr>微软雅黑</vt:lpstr>
      <vt:lpstr>Arial Unicode MS</vt:lpstr>
      <vt:lpstr>Pixel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Java数据库连接(JDBC) </dc:title>
  <dc:creator/>
  <cp:lastModifiedBy>wengw</cp:lastModifiedBy>
  <cp:revision>130</cp:revision>
  <dcterms:created xsi:type="dcterms:W3CDTF">2006-07-01T10:54:19Z</dcterms:created>
  <dcterms:modified xsi:type="dcterms:W3CDTF">2020-04-26T22:35:52Z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