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76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262" r:id="rId13"/>
    <p:sldId id="302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9" r:id="rId23"/>
    <p:sldId id="350" r:id="rId24"/>
    <p:sldId id="351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FAF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01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8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9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grpSp>
        <p:nvGrpSpPr>
          <p:cNvPr id="2052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2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63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18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5992813" cy="22098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JDBC</a:t>
            </a: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基础</a:t>
            </a:r>
            <a:endParaRPr lang="zh-CN" alt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SzPct val="75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4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675"/>
          </a:xfrm>
          <a:ln/>
        </p:spPr>
        <p:txBody>
          <a:bodyPr vert="horz" wrap="square" lIns="91440" tIns="45720" rIns="91440" bIns="45720" anchor="ctr" anchorCtr="0"/>
          <a:p>
            <a:pPr marL="723900" indent="-723900" algn="ctr" eaLnBrk="1" hangingPunct="1"/>
            <a:r>
              <a:rPr lang="en-US" altLang="zh-CN" b="1" dirty="0">
                <a:solidFill>
                  <a:srgbClr val="FF3300"/>
                </a:solidFill>
              </a:rPr>
              <a:t>ResultSet</a:t>
            </a:r>
            <a:r>
              <a:rPr lang="zh-CN" altLang="en-US" b="1" dirty="0">
                <a:solidFill>
                  <a:srgbClr val="FF3300"/>
                </a:solidFill>
              </a:rPr>
              <a:t>对象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207375" cy="46085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默认情况下只能通过</a:t>
            </a:r>
            <a:r>
              <a:rPr lang="en-US" altLang="zh-CN" sz="2800" dirty="0"/>
              <a:t>ResultSet</a:t>
            </a:r>
            <a:r>
              <a:rPr lang="zh-CN" altLang="en-US" sz="2800" dirty="0"/>
              <a:t>对象的</a:t>
            </a:r>
            <a:r>
              <a:rPr lang="en-US" altLang="zh-CN" sz="2800" dirty="0"/>
              <a:t>next()</a:t>
            </a:r>
            <a:r>
              <a:rPr lang="zh-CN" altLang="en-US" sz="2800" dirty="0"/>
              <a:t>方法以此获取结果集的行。 这是因为查询到这个结果的</a:t>
            </a:r>
            <a:r>
              <a:rPr lang="en-US" altLang="zh-CN" sz="2800" dirty="0"/>
              <a:t>Statement</a:t>
            </a:r>
            <a:r>
              <a:rPr lang="zh-CN" altLang="en-US" sz="2800" dirty="0"/>
              <a:t>对象所对应的数据库游标的类型不能自由滚动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如果要得到一个可自由滚动的结果集，需先使用下述方法获得一个可滚动的结果集</a:t>
            </a:r>
            <a:r>
              <a:rPr lang="en-US" altLang="zh-CN" sz="2800" dirty="0"/>
              <a:t>Statement</a:t>
            </a:r>
            <a:r>
              <a:rPr lang="zh-CN" altLang="en-US" sz="2800" dirty="0"/>
              <a:t>对象：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       Statement stmt=con.createStatement(int type ,int concurrency);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第一个参数即指定游标的类别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第二个参数指定结果集是否允许更新数据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FF3300"/>
                </a:solidFill>
              </a:rPr>
              <a:t>可滚动结果集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8507413" cy="439261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type</a:t>
            </a:r>
            <a:r>
              <a:rPr lang="zh-CN" altLang="en-US" dirty="0"/>
              <a:t>的取值决定游标的</a:t>
            </a:r>
            <a:r>
              <a:rPr lang="zh-CN" altLang="en-US" b="1" i="1" dirty="0">
                <a:solidFill>
                  <a:srgbClr val="FF3300"/>
                </a:solidFill>
              </a:rPr>
              <a:t>滚动方式</a:t>
            </a:r>
            <a:r>
              <a:rPr lang="zh-CN" altLang="en-US" dirty="0"/>
              <a:t>，取值情况如下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ResultSet.TYPE_FORWORD_ONLY  </a:t>
            </a:r>
            <a:r>
              <a:rPr lang="zh-CN" altLang="en-US" dirty="0"/>
              <a:t>结果集的游标</a:t>
            </a:r>
            <a:r>
              <a:rPr lang="zh-CN" altLang="en-US" dirty="0">
                <a:solidFill>
                  <a:srgbClr val="FF3300"/>
                </a:solidFill>
              </a:rPr>
              <a:t>只能向后滚动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ResultSet.TYPE_SCROLL_INSENSITIVE  </a:t>
            </a:r>
            <a:r>
              <a:rPr lang="zh-CN" altLang="en-US" dirty="0"/>
              <a:t>结果集的游标可以</a:t>
            </a:r>
            <a:r>
              <a:rPr lang="zh-CN" altLang="en-US" dirty="0">
                <a:solidFill>
                  <a:srgbClr val="FF3300"/>
                </a:solidFill>
              </a:rPr>
              <a:t>前后滚动</a:t>
            </a:r>
            <a:r>
              <a:rPr lang="zh-CN" altLang="en-US" dirty="0"/>
              <a:t>，当数据库变化时，当前结果集不变。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ResultSet.TYPE_SCROLL_SENSITIVE  </a:t>
            </a:r>
            <a:r>
              <a:rPr lang="zh-CN" altLang="en-US" dirty="0"/>
              <a:t>返回可滚动的结果集，当数据库变化时，当前结果集同步改变。</a:t>
            </a:r>
            <a:endParaRPr lang="zh-CN" altLang="en-US" dirty="0"/>
          </a:p>
          <a:p>
            <a:pPr lvl="1" eaLnBrk="1" hangingPunct="1"/>
            <a:r>
              <a:rPr lang="zh-CN" altLang="en-US" b="1" dirty="0">
                <a:solidFill>
                  <a:schemeClr val="hlink"/>
                </a:solidFill>
              </a:rPr>
              <a:t>例子： RsTest</a:t>
            </a:r>
            <a:endParaRPr lang="zh-CN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1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76802" name="Rectangle 2"/>
          <p:cNvSpPr>
            <a:spLocks noGrp="1"/>
          </p:cNvSpPr>
          <p:nvPr>
            <p:ph type="ctrTitle"/>
          </p:nvPr>
        </p:nvSpPr>
        <p:spPr/>
        <p:txBody>
          <a:bodyPr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JDBC</a:t>
            </a: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基础：</a:t>
            </a:r>
            <a:b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数据类型</a:t>
            </a:r>
            <a:endParaRPr lang="zh-CN" alt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type="subTitle" idx="1"/>
          </p:nvPr>
        </p:nvSpPr>
        <p:spPr/>
        <p:txBody>
          <a:bodyPr wrap="square" lIns="91440" tIns="45720" rIns="91440" bIns="45720" anchor="t" anchorCtr="0"/>
          <a:p>
            <a:pPr eaLnBrk="1" hangingPunct="1">
              <a:buSzPct val="75000"/>
              <a:buFont typeface="Wingdings" panose="05000000000000000000" charset="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 wrap="square" lIns="91440" tIns="45720" rIns="91440" bIns="45720" anchor="ctr" anchorCtr="0"/>
          <a:p>
            <a:r>
              <a:rPr lang="zh-CN" altLang="en-US"/>
              <a:t>类型之间的映射</a:t>
            </a:r>
            <a:endParaRPr lang="zh-CN" altLang="en-US"/>
          </a:p>
        </p:txBody>
      </p:sp>
      <p:pic>
        <p:nvPicPr>
          <p:cNvPr id="7782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268413"/>
            <a:ext cx="8704263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884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643063"/>
            <a:ext cx="8208963" cy="3571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052513"/>
            <a:ext cx="8281988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987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549275"/>
            <a:ext cx="8281987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25538"/>
            <a:ext cx="8335963" cy="520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r>
              <a:rPr lang="zh-CN" altLang="en-US" b="1" dirty="0"/>
              <a:t>时间字段处理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 wrap="square" lIns="91440" tIns="45720" rIns="91440" bIns="45720" anchor="t" anchorCtr="0"/>
          <a:p>
            <a:pPr lvl="1"/>
            <a:r>
              <a:rPr lang="en-US" altLang="zh-CN" dirty="0"/>
              <a:t>Java</a:t>
            </a:r>
            <a:r>
              <a:rPr lang="zh-CN" altLang="en-US" dirty="0"/>
              <a:t>中的时间一般用</a:t>
            </a:r>
            <a:r>
              <a:rPr lang="en-US" altLang="zh-CN" dirty="0"/>
              <a:t>java.util.Date</a:t>
            </a:r>
            <a:r>
              <a:rPr lang="zh-CN" altLang="en-US" dirty="0"/>
              <a:t>类表示，包括日期、时分秒，可以通过下列方法获得当前时间</a:t>
            </a:r>
            <a:endParaRPr lang="en-US" altLang="zh-CN" dirty="0"/>
          </a:p>
          <a:p>
            <a:pPr lvl="2"/>
            <a:r>
              <a:rPr lang="en-US" altLang="zh-CN" dirty="0"/>
              <a:t>new java.util.Date()</a:t>
            </a:r>
            <a:endParaRPr lang="en-US" altLang="zh-CN" dirty="0"/>
          </a:p>
          <a:p>
            <a:pPr lvl="2"/>
            <a:r>
              <a:rPr lang="en-US" altLang="zh-CN" dirty="0"/>
              <a:t>new java.util.Date(n)   n</a:t>
            </a:r>
            <a:r>
              <a:rPr lang="zh-CN" altLang="en-US" dirty="0"/>
              <a:t>为当前时间戳，</a:t>
            </a:r>
            <a:r>
              <a:rPr lang="en-US" altLang="zh-CN" dirty="0"/>
              <a:t>long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中的时间又可以通过时间戳表示，是一个</a:t>
            </a:r>
            <a:r>
              <a:rPr lang="en-US" altLang="zh-CN" dirty="0"/>
              <a:t>long</a:t>
            </a:r>
            <a:r>
              <a:rPr lang="zh-CN" altLang="en-US" dirty="0"/>
              <a:t>类型值，可以通过下列方法获得当前时间戳</a:t>
            </a:r>
            <a:endParaRPr lang="en-US" altLang="zh-CN" dirty="0"/>
          </a:p>
          <a:p>
            <a:pPr lvl="2"/>
            <a:r>
              <a:rPr lang="en-US" altLang="zh-CN" dirty="0"/>
              <a:t>System.</a:t>
            </a:r>
            <a:r>
              <a:rPr lang="en-US" altLang="zh-CN" b="1" i="1" dirty="0"/>
              <a:t>currentTimeMillis()</a:t>
            </a:r>
            <a:endParaRPr lang="en-US" altLang="zh-CN" b="1" i="1" dirty="0"/>
          </a:p>
          <a:p>
            <a:pPr lvl="2"/>
            <a:r>
              <a:rPr lang="en-US" altLang="zh-CN" b="1" i="1" dirty="0"/>
              <a:t>(new java.util.Date()).getTime()</a:t>
            </a:r>
            <a:endParaRPr lang="en-US" altLang="zh-CN" b="1" i="1" dirty="0"/>
          </a:p>
          <a:p>
            <a:pPr lvl="2"/>
            <a:endParaRPr lang="en-US" altLang="zh-CN" dirty="0"/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r>
              <a:rPr lang="zh-CN" altLang="en-US" b="1" dirty="0"/>
              <a:t>时间字段处理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 wrap="square" lIns="91440" tIns="45720" rIns="91440" bIns="45720" anchor="t" anchorCtr="0"/>
          <a:p>
            <a:pPr lvl="1"/>
            <a:r>
              <a:rPr lang="en-US" altLang="zh-CN" dirty="0"/>
              <a:t>JDBC api</a:t>
            </a:r>
            <a:r>
              <a:rPr lang="zh-CN" altLang="en-US" dirty="0"/>
              <a:t>中的时间类型包括</a:t>
            </a:r>
            <a:endParaRPr lang="en-US" altLang="zh-CN" dirty="0"/>
          </a:p>
          <a:p>
            <a:pPr lvl="2"/>
            <a:r>
              <a:rPr lang="en-US" altLang="zh-CN" dirty="0"/>
              <a:t>java.sql.Date</a:t>
            </a:r>
            <a:r>
              <a:rPr lang="zh-CN" altLang="en-US" dirty="0"/>
              <a:t>：屏蔽了</a:t>
            </a:r>
            <a:r>
              <a:rPr lang="en-US" altLang="zh-CN" dirty="0"/>
              <a:t>java.util.Date</a:t>
            </a:r>
            <a:r>
              <a:rPr lang="zh-CN" altLang="en-US" dirty="0"/>
              <a:t>类的时间有关的方法（形如：</a:t>
            </a:r>
            <a:r>
              <a:rPr lang="en-US" altLang="zh-CN" dirty="0"/>
              <a:t>hh:mm:ss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因此，不可以通过这个类访问时间有关的信息</a:t>
            </a:r>
            <a:endParaRPr lang="en-US" altLang="zh-CN" dirty="0"/>
          </a:p>
          <a:p>
            <a:pPr lvl="2"/>
            <a:r>
              <a:rPr lang="en-US" altLang="zh-CN" dirty="0"/>
              <a:t>java.sql.Time</a:t>
            </a:r>
            <a:r>
              <a:rPr lang="zh-CN" altLang="en-US" dirty="0"/>
              <a:t>：屏蔽了</a:t>
            </a:r>
            <a:r>
              <a:rPr lang="en-US" altLang="zh-CN" dirty="0"/>
              <a:t>java.util.Date</a:t>
            </a:r>
            <a:r>
              <a:rPr lang="zh-CN" altLang="en-US" dirty="0"/>
              <a:t>的日期有关的字段（形如：</a:t>
            </a:r>
            <a:r>
              <a:rPr lang="en-US" altLang="zh-CN" dirty="0"/>
              <a:t>yyyy-MM-dd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java.sql.Timestamp</a:t>
            </a:r>
            <a:r>
              <a:rPr lang="zh-CN" altLang="en-US" dirty="0"/>
              <a:t>：对</a:t>
            </a:r>
            <a:r>
              <a:rPr lang="en-US" altLang="zh-CN" dirty="0"/>
              <a:t>java.util.Date</a:t>
            </a:r>
            <a:r>
              <a:rPr lang="zh-CN" altLang="en-US" dirty="0"/>
              <a:t>这个类进行了扩充，它在</a:t>
            </a:r>
            <a:r>
              <a:rPr lang="en-US" altLang="zh-CN" dirty="0"/>
              <a:t>java.util.Date</a:t>
            </a:r>
            <a:r>
              <a:rPr lang="zh-CN" altLang="en-US" dirty="0"/>
              <a:t>类的基础上增加了毫秒的时间访问控制，可以通过</a:t>
            </a:r>
            <a:r>
              <a:rPr lang="en-US" altLang="zh-CN" dirty="0"/>
              <a:t>getNanos</a:t>
            </a:r>
            <a:r>
              <a:rPr lang="zh-CN" altLang="en-US" dirty="0"/>
              <a:t>（）方法去获取时间的毫微秒数（注意此处获取的时间是以毫微秒为单位的</a:t>
            </a:r>
            <a:r>
              <a:rPr lang="en-US" altLang="zh-CN" dirty="0"/>
              <a:t>,1</a:t>
            </a:r>
            <a:r>
              <a:rPr lang="zh-CN" altLang="en-US" dirty="0"/>
              <a:t>秒等于十亿毫微秒）</a:t>
            </a:r>
            <a:endParaRPr lang="en-US" altLang="zh-CN" dirty="0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r>
              <a:rPr lang="zh-CN" altLang="en-US" b="1" dirty="0"/>
              <a:t>时间字段处理</a:t>
            </a: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 wrap="square" lIns="91440" tIns="45720" rIns="91440" bIns="45720" anchor="t" anchorCtr="0"/>
          <a:p>
            <a:pPr lvl="1"/>
            <a:r>
              <a:rPr lang="zh-CN" altLang="en-US" dirty="0"/>
              <a:t>从</a:t>
            </a:r>
            <a:r>
              <a:rPr lang="en-US" altLang="zh-CN" dirty="0"/>
              <a:t>resultset</a:t>
            </a:r>
            <a:r>
              <a:rPr lang="zh-CN" altLang="en-US" dirty="0"/>
              <a:t>中读取时间数据</a:t>
            </a:r>
            <a:endParaRPr lang="en-US" altLang="zh-CN" dirty="0"/>
          </a:p>
          <a:p>
            <a:pPr lvl="2"/>
            <a:r>
              <a:rPr lang="en-US" altLang="zh-CN" dirty="0"/>
              <a:t>getDate</a:t>
            </a:r>
            <a:r>
              <a:rPr lang="zh-CN" altLang="en-US" dirty="0"/>
              <a:t>（）              只取到天</a:t>
            </a:r>
            <a:endParaRPr lang="zh-CN" altLang="en-US" dirty="0"/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getTime</a:t>
            </a:r>
            <a:r>
              <a:rPr lang="zh-CN" altLang="en-US" dirty="0"/>
              <a:t>（）             只取时分秒</a:t>
            </a:r>
            <a:endParaRPr lang="zh-CN" altLang="en-US" dirty="0"/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getTimestamp</a:t>
            </a:r>
            <a:r>
              <a:rPr lang="zh-CN" altLang="en-US" dirty="0"/>
              <a:t>（）    精确到毫秒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PreparedStatement</a:t>
            </a:r>
            <a:r>
              <a:rPr lang="zh-CN" altLang="en-US" dirty="0"/>
              <a:t>中写时间</a:t>
            </a:r>
            <a:endParaRPr lang="en-US" altLang="zh-CN" dirty="0"/>
          </a:p>
          <a:p>
            <a:pPr lvl="2"/>
            <a:r>
              <a:rPr lang="en-US" altLang="zh-CN" dirty="0"/>
              <a:t>setDate()</a:t>
            </a:r>
            <a:endParaRPr lang="en-US" altLang="zh-CN" dirty="0"/>
          </a:p>
          <a:p>
            <a:pPr lvl="2"/>
            <a:r>
              <a:rPr lang="en-US" altLang="zh-CN" dirty="0"/>
              <a:t>setTime()</a:t>
            </a:r>
            <a:endParaRPr lang="en-US" altLang="zh-CN" dirty="0"/>
          </a:p>
          <a:p>
            <a:pPr lvl="2"/>
            <a:r>
              <a:rPr lang="en-US" altLang="zh-CN" dirty="0"/>
              <a:t>setTimestamp()</a:t>
            </a:r>
            <a:endParaRPr lang="en-US" altLang="zh-CN" dirty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82948" name="矩形 4"/>
          <p:cNvSpPr/>
          <p:nvPr/>
        </p:nvSpPr>
        <p:spPr>
          <a:xfrm>
            <a:off x="4143375" y="4214813"/>
            <a:ext cx="4572000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pst.setTimestamp(3,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new java.sql.Timestamp(System.</a:t>
            </a:r>
            <a:r>
              <a: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currentTimeMillis()));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51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元数据</a:t>
            </a:r>
            <a:r>
              <a:rPr lang="en-US" altLang="zh-CN"/>
              <a:t>Meta Data</a:t>
            </a:r>
            <a:endParaRPr lang="en-US" altLang="zh-CN"/>
          </a:p>
        </p:txBody>
      </p:sp>
      <p:sp>
        <p:nvSpPr>
          <p:cNvPr id="92162" name="文本占位符 512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dirty="0"/>
              <a:t>什么是元数据？</a:t>
            </a:r>
            <a:endParaRPr lang="zh-CN" altLang="en-US" dirty="0"/>
          </a:p>
          <a:p>
            <a:pPr lvl="1"/>
            <a:r>
              <a:rPr lang="zh-CN" altLang="en-US" dirty="0"/>
              <a:t>本身固有的特性。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元数据分类</a:t>
            </a:r>
            <a:endParaRPr lang="zh-CN" altLang="en-US" dirty="0"/>
          </a:p>
          <a:p>
            <a:pPr lvl="1"/>
            <a:r>
              <a:rPr lang="zh-CN" altLang="en-US" dirty="0"/>
              <a:t>数据库的元数据：如数据库的名称，版本等。</a:t>
            </a:r>
            <a:endParaRPr lang="zh-CN" altLang="en-US" dirty="0"/>
          </a:p>
          <a:p>
            <a:pPr lvl="1"/>
            <a:r>
              <a:rPr lang="zh-CN" altLang="en-US" dirty="0"/>
              <a:t>查询结果的元数据：查询结果集中字段数量，某字段的名称等。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JDBC Api</a:t>
            </a:r>
            <a:r>
              <a:rPr lang="zh-CN" altLang="en-US"/>
              <a:t>的一般使用过程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1163"/>
            <a:ext cx="8518525" cy="4186238"/>
          </a:xfrm>
        </p:spPr>
        <p:txBody>
          <a:bodyPr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在程序初始化时注册数据库驱动程序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Class.forName("com.mysql.jdbc.Driver");</a:t>
            </a:r>
            <a:endParaRPr kumimoji="0" lang="zh-CN" altLang="en-US" sz="28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在业务过程的起始位置，获取数据库连接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DriverManager.getConnection(DBUrl,</a:t>
            </a:r>
            <a:r>
              <a:rPr kumimoji="0" lang="en-US" altLang="zh-CN" sz="28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8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ser,</a:t>
            </a:r>
            <a:r>
              <a:rPr kumimoji="0" lang="en-US" altLang="zh-CN" sz="28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8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assword)</a:t>
            </a:r>
            <a:endParaRPr kumimoji="0" lang="zh-CN" altLang="en-US" sz="28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Statement stmt=con.createStatement()</a:t>
            </a: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...</a:t>
            </a: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业务结束时，释放数据库连接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conn.close();</a:t>
            </a: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61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数据库的元数据</a:t>
            </a:r>
            <a:endParaRPr lang="zh-CN" altLang="en-US" dirty="0"/>
          </a:p>
        </p:txBody>
      </p:sp>
      <p:sp>
        <p:nvSpPr>
          <p:cNvPr id="93186" name="文本占位符 6146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80000"/>
              </a:lnSpc>
            </a:pPr>
            <a:r>
              <a:rPr lang="en-US" altLang="zh-CN" sz="1800" dirty="0"/>
              <a:t>// </a:t>
            </a:r>
            <a:r>
              <a:rPr lang="zh-CN" altLang="en-US" sz="1800" dirty="0"/>
              <a:t>动态导入数据库的驱动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1800" err="1"/>
              <a:t>Class.</a:t>
            </a:r>
            <a:r>
              <a:rPr lang="en-US" altLang="zh-CN" sz="1800" i="1" err="1"/>
              <a:t>forName</a:t>
            </a:r>
            <a:r>
              <a:rPr lang="en-US" altLang="zh-CN" sz="1800" err="1"/>
              <a:t>("com.mysql.jdbc.Driver</a:t>
            </a:r>
            <a:r>
              <a:rPr lang="en-US" altLang="zh-CN" sz="1800"/>
              <a:t>");</a:t>
            </a: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dirty="0"/>
              <a:t>// </a:t>
            </a:r>
            <a:r>
              <a:rPr lang="zh-CN" altLang="en-US" sz="1800" dirty="0"/>
              <a:t>获取数据库链接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1800" err="1"/>
              <a:t>conn = DriverManager.</a:t>
            </a:r>
            <a:r>
              <a:rPr lang="en-US" altLang="zh-CN" sz="1800" i="1" err="1"/>
              <a:t>getConnection</a:t>
            </a:r>
            <a:r>
              <a:rPr lang="en-US" altLang="zh-CN" sz="1800"/>
              <a:t>(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"jdbc:mysql://localhost:3306/jdbc_teaching", "root", "");</a:t>
            </a: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dirty="0"/>
              <a:t>// </a:t>
            </a:r>
            <a:r>
              <a:rPr lang="zh-CN" altLang="en-US" sz="1800" dirty="0"/>
              <a:t>获取数据库元数据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1800" err="1"/>
              <a:t>DatabaseMetaData dmd = conn.getMetaData</a:t>
            </a:r>
            <a:r>
              <a:rPr lang="en-US" altLang="zh-CN" sz="1800"/>
              <a:t>();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err="1"/>
              <a:t>String productName = dmd.getDatabaseProductName</a:t>
            </a:r>
            <a:r>
              <a:rPr lang="en-US" altLang="zh-CN" sz="1800"/>
              <a:t>();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err="1"/>
              <a:t>String productVersion = dmd.getDatabaseProductVersion</a:t>
            </a:r>
            <a:r>
              <a:rPr lang="en-US" altLang="zh-CN" sz="1800"/>
              <a:t>();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err="1"/>
              <a:t>String driverName = dmd.getDriverName</a:t>
            </a:r>
            <a:r>
              <a:rPr lang="en-US" altLang="zh-CN" sz="1800"/>
              <a:t>();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err="1"/>
              <a:t>String driverVersion = dmd.getDriverVersion</a:t>
            </a:r>
            <a:r>
              <a:rPr lang="en-US" altLang="zh-CN" sz="1800"/>
              <a:t>();</a:t>
            </a: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err="1"/>
              <a:t>System.</a:t>
            </a:r>
            <a:r>
              <a:rPr lang="en-US" altLang="zh-CN" sz="1800" i="1" err="1"/>
              <a:t>out</a:t>
            </a:r>
            <a:r>
              <a:rPr lang="en-US" altLang="zh-CN" sz="1800" err="1"/>
              <a:t>.println(productName</a:t>
            </a:r>
            <a:r>
              <a:rPr lang="en-US" altLang="zh-CN" sz="1800"/>
              <a:t> + " ------- " + </a:t>
            </a:r>
            <a:r>
              <a:rPr lang="en-US" altLang="zh-CN" sz="1800" u="sng" err="1"/>
              <a:t>productVersion</a:t>
            </a:r>
            <a:r>
              <a:rPr lang="en-US" altLang="zh-CN" sz="1800"/>
              <a:t> + " \n"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err="1"/>
              <a:t>+ driverName + " ------- " + driverVersion</a:t>
            </a:r>
            <a:r>
              <a:rPr lang="en-US" altLang="zh-CN" sz="1800"/>
              <a:t>);</a:t>
            </a:r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结果集的元数据</a:t>
            </a:r>
            <a:endParaRPr lang="zh-CN" altLang="en-US" dirty="0"/>
          </a:p>
        </p:txBody>
      </p:sp>
      <p:sp>
        <p:nvSpPr>
          <p:cNvPr id="94210" name="文本占位符 8194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80000"/>
              </a:lnSpc>
            </a:pPr>
            <a:r>
              <a:rPr lang="en-US" altLang="en-US" sz="1400"/>
              <a:t>// </a:t>
            </a:r>
            <a:r>
              <a:rPr lang="en-US" altLang="en-US" sz="1400" err="1"/>
              <a:t>动态导入数据库的驱动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 err="1"/>
              <a:t>Class.</a:t>
            </a:r>
            <a:r>
              <a:rPr lang="en-US" altLang="en-US" sz="1400" i="1" err="1"/>
              <a:t>forName</a:t>
            </a:r>
            <a:r>
              <a:rPr lang="en-US" altLang="en-US" sz="1400" err="1"/>
              <a:t>("com.mysql.jdbc.Driver</a:t>
            </a:r>
            <a:r>
              <a:rPr lang="en-US" altLang="en-US" sz="1400"/>
              <a:t>");</a:t>
            </a:r>
            <a:endParaRPr lang="en-US" altLang="en-US" sz="1400"/>
          </a:p>
          <a:p>
            <a:pPr>
              <a:lnSpc>
                <a:spcPct val="80000"/>
              </a:lnSpc>
            </a:pP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/>
              <a:t>// </a:t>
            </a:r>
            <a:r>
              <a:rPr lang="en-US" altLang="en-US" sz="1400" err="1"/>
              <a:t>获取数据库链接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 err="1"/>
              <a:t>conn</a:t>
            </a:r>
            <a:r>
              <a:rPr lang="en-US" altLang="en-US" sz="1400"/>
              <a:t> = </a:t>
            </a:r>
            <a:r>
              <a:rPr lang="en-US" altLang="en-US" sz="1400" err="1"/>
              <a:t>DriverManager.</a:t>
            </a:r>
            <a:r>
              <a:rPr lang="en-US" altLang="en-US" sz="1400" i="1" err="1"/>
              <a:t>getConnection</a:t>
            </a:r>
            <a:r>
              <a:rPr lang="en-US" altLang="en-US" sz="1400"/>
              <a:t>(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/>
              <a:t>"jdbc:mysql://localhost:3306/jdbc_teaching", "root", "");</a:t>
            </a:r>
            <a:endParaRPr lang="en-US" altLang="en-US" sz="1400"/>
          </a:p>
          <a:p>
            <a:pPr>
              <a:lnSpc>
                <a:spcPct val="80000"/>
              </a:lnSpc>
            </a:pP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/>
              <a:t>// 创造SQL语句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/>
              <a:t>String </a:t>
            </a:r>
            <a:r>
              <a:rPr lang="en-US" altLang="en-US" sz="1400" err="1"/>
              <a:t>sql</a:t>
            </a:r>
            <a:r>
              <a:rPr lang="en-US" altLang="en-US" sz="1400"/>
              <a:t> = "SELECT * FROM </a:t>
            </a:r>
            <a:r>
              <a:rPr lang="en-US" altLang="en-US" sz="1400" err="1"/>
              <a:t>user_list</a:t>
            </a:r>
            <a:r>
              <a:rPr lang="en-US" altLang="en-US" sz="1400"/>
              <a:t>";</a:t>
            </a:r>
            <a:endParaRPr lang="en-US" altLang="en-US" sz="1400"/>
          </a:p>
          <a:p>
            <a:pPr>
              <a:lnSpc>
                <a:spcPct val="80000"/>
              </a:lnSpc>
            </a:pP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/>
              <a:t>// 执行SQL语句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/>
              <a:t>stmt = </a:t>
            </a:r>
            <a:r>
              <a:rPr lang="en-US" altLang="en-US" sz="1400" err="1"/>
              <a:t>conn.createStatement</a:t>
            </a:r>
            <a:r>
              <a:rPr lang="en-US" altLang="en-US" sz="1400"/>
              <a:t>();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 err="1"/>
              <a:t>rs</a:t>
            </a:r>
            <a:r>
              <a:rPr lang="en-US" altLang="en-US" sz="1400"/>
              <a:t> = </a:t>
            </a:r>
            <a:r>
              <a:rPr lang="en-US" altLang="en-US" sz="1400" err="1"/>
              <a:t>stmt.executeQuery(sql</a:t>
            </a:r>
            <a:r>
              <a:rPr lang="en-US" altLang="en-US" sz="1400"/>
              <a:t>);</a:t>
            </a:r>
            <a:endParaRPr lang="en-US" altLang="en-US" sz="1400"/>
          </a:p>
          <a:p>
            <a:pPr>
              <a:lnSpc>
                <a:spcPct val="80000"/>
              </a:lnSpc>
            </a:pP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/>
              <a:t>// </a:t>
            </a:r>
            <a:r>
              <a:rPr lang="en-US" altLang="en-US" sz="1400" err="1"/>
              <a:t>获取结果集元数据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 err="1"/>
              <a:t>ResultSetMetaData</a:t>
            </a:r>
            <a:r>
              <a:rPr lang="en-US" altLang="en-US" sz="1400"/>
              <a:t> </a:t>
            </a:r>
            <a:r>
              <a:rPr lang="en-US" altLang="en-US" sz="1400" err="1"/>
              <a:t>rsmd</a:t>
            </a:r>
            <a:r>
              <a:rPr lang="en-US" altLang="en-US" sz="1400"/>
              <a:t> = </a:t>
            </a:r>
            <a:r>
              <a:rPr lang="en-US" altLang="en-US" sz="1400" err="1"/>
              <a:t>rs.getMetaData</a:t>
            </a:r>
            <a:r>
              <a:rPr lang="en-US" altLang="en-US" sz="1400"/>
              <a:t>();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 b="1" err="1"/>
              <a:t>int</a:t>
            </a:r>
            <a:r>
              <a:rPr lang="en-US" altLang="en-US" sz="1400"/>
              <a:t> </a:t>
            </a:r>
            <a:r>
              <a:rPr lang="en-US" altLang="en-US" sz="1400" err="1"/>
              <a:t>columnCount</a:t>
            </a:r>
            <a:r>
              <a:rPr lang="en-US" altLang="en-US" sz="1400"/>
              <a:t> = </a:t>
            </a:r>
            <a:r>
              <a:rPr lang="en-US" altLang="en-US" sz="1400" err="1"/>
              <a:t>rsmd.getColumnCount</a:t>
            </a:r>
            <a:r>
              <a:rPr lang="en-US" altLang="en-US" sz="1400"/>
              <a:t>();</a:t>
            </a: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/>
              <a:t>String label = </a:t>
            </a:r>
            <a:r>
              <a:rPr lang="en-US" altLang="en-US" sz="1400" err="1"/>
              <a:t>rsmd.getColumnLabel</a:t>
            </a:r>
            <a:r>
              <a:rPr lang="en-US" altLang="en-US" sz="1400"/>
              <a:t>( 1 );</a:t>
            </a:r>
            <a:endParaRPr lang="en-US" altLang="en-US" sz="1400"/>
          </a:p>
          <a:p>
            <a:pPr>
              <a:lnSpc>
                <a:spcPct val="80000"/>
              </a:lnSpc>
            </a:pPr>
            <a:endParaRPr lang="en-US" altLang="en-US" sz="1400"/>
          </a:p>
          <a:p>
            <a:pPr>
              <a:lnSpc>
                <a:spcPct val="80000"/>
              </a:lnSpc>
            </a:pPr>
            <a:r>
              <a:rPr lang="en-US" altLang="en-US" sz="1400" err="1"/>
              <a:t>System.</a:t>
            </a:r>
            <a:r>
              <a:rPr lang="en-US" altLang="en-US" sz="1400" i="1" err="1"/>
              <a:t>out</a:t>
            </a:r>
            <a:r>
              <a:rPr lang="en-US" altLang="en-US" sz="1400" err="1"/>
              <a:t>.println</a:t>
            </a:r>
            <a:r>
              <a:rPr lang="en-US" altLang="en-US" sz="1400"/>
              <a:t>( </a:t>
            </a:r>
            <a:r>
              <a:rPr lang="en-US" altLang="en-US" sz="1400" err="1"/>
              <a:t>columnCount</a:t>
            </a:r>
            <a:r>
              <a:rPr lang="en-US" altLang="en-US" sz="1400"/>
              <a:t> + "\n" + label );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sz="3600"/>
              <a:t>MySql</a:t>
            </a:r>
            <a:r>
              <a:rPr lang="zh-CN" altLang="en-US" sz="3600"/>
              <a:t>的</a:t>
            </a:r>
            <a:r>
              <a:rPr lang="en-US" altLang="zh-CN" sz="3600"/>
              <a:t>JDBCURL</a:t>
            </a:r>
            <a:r>
              <a:rPr lang="zh-CN" altLang="en-US" sz="3600"/>
              <a:t>中允许携带连接参数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jdbc:mysql://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localhost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:3306/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dbname</a:t>
            </a:r>
            <a:endParaRPr kumimoji="0" lang="en-US" altLang="zh-CN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?useUnicode=true</a:t>
            </a: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&amp;characterEncoding=utf8</a:t>
            </a: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&amp;autoReconnect=true</a:t>
            </a: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&amp;rewriteBatchedStatements=TRUE</a:t>
            </a: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&amp;useSSL=true</a:t>
            </a:r>
            <a:endParaRPr kumimoji="0" lang="zh-CN" altLang="en-US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3200" b="0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...</a:t>
            </a:r>
            <a:endParaRPr kumimoji="0" lang="en-US" altLang="zh-CN" sz="3200" b="0" i="0" u="none" strike="noStrike" kern="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利用</a:t>
            </a:r>
            <a:r>
              <a:rPr lang="en-US" altLang="zh-CN"/>
              <a:t>Statement</a:t>
            </a:r>
            <a:r>
              <a:rPr lang="zh-CN" altLang="en-US"/>
              <a:t>进行数据查询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 marL="0" indent="0">
              <a:buNone/>
            </a:pPr>
            <a:r>
              <a:rPr lang="zh-CN" altLang="en-US"/>
              <a:t>基本逻辑：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Statement stmt=con.createStatement()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ResultSet rs=stmt.executeQuery(sql)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while(rs.next()){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....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rs.close();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stmt.close();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660775" y="4178300"/>
            <a:ext cx="518953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核心问题：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语句的编写并赋值给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、如何从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ResultSet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对象中读取数据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、避免一些典型错误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SQL</a:t>
            </a:r>
            <a:r>
              <a:rPr lang="zh-CN" altLang="en-US"/>
              <a:t>语句对应的字符串变量构建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无动态内容：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sql=”select a,b from table1 where a='1' ”</a:t>
            </a:r>
            <a:endParaRPr kumimoji="0" lang="en-US" altLang="zh-CN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语句中的字符串常量通过单引号封装，而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语言中，通过双引号封装。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第二个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语句的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常量中带一个双引号</a:t>
            </a: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第三个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语句的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常量中带一个单引号，两个反斜杠表示什么？</a:t>
            </a: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4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13" y="4343400"/>
            <a:ext cx="7543800" cy="75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SQL</a:t>
            </a:r>
            <a:r>
              <a:rPr lang="zh-CN" altLang="en-US"/>
              <a:t>语句对应的字符串变量构建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有动态内容：通过字符串拼接生成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sql=”select a,b from table1 where a='”</a:t>
            </a:r>
            <a:endParaRPr kumimoji="0" lang="en-US" altLang="zh-CN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+a+”' ”</a:t>
            </a:r>
            <a:endParaRPr kumimoji="0" lang="en-US" altLang="zh-CN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26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41750"/>
            <a:ext cx="9115425" cy="231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SQL</a:t>
            </a:r>
            <a:r>
              <a:rPr lang="zh-CN" altLang="en-US"/>
              <a:t>语句对应的字符串变量构建</a:t>
            </a:r>
            <a:endParaRPr lang="zh-CN" altLang="en-US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2800"/>
              <a:t>原则：必须确保组装出来的的字符串是一个可以执行的</a:t>
            </a:r>
            <a:r>
              <a:rPr lang="en-US" altLang="zh-CN" sz="2800"/>
              <a:t>sql</a:t>
            </a:r>
            <a:r>
              <a:rPr lang="zh-CN" altLang="en-US" sz="2800"/>
              <a:t>语句</a:t>
            </a:r>
            <a:endParaRPr lang="zh-CN" altLang="en-US" sz="2800"/>
          </a:p>
          <a:p>
            <a:r>
              <a:rPr lang="zh-CN" altLang="en-US" sz="2800"/>
              <a:t>复杂</a:t>
            </a:r>
            <a:r>
              <a:rPr lang="en-US" altLang="zh-CN" sz="2800"/>
              <a:t>sql</a:t>
            </a:r>
            <a:r>
              <a:rPr lang="zh-CN" altLang="en-US" sz="2800"/>
              <a:t>语句：连接查询、嵌套查询、对视图的查询等都体现在</a:t>
            </a:r>
            <a:r>
              <a:rPr lang="en-US" altLang="zh-CN" sz="2800"/>
              <a:t>sql</a:t>
            </a:r>
            <a:r>
              <a:rPr lang="zh-CN" altLang="en-US" sz="2800"/>
              <a:t>语句本身，</a:t>
            </a:r>
            <a:r>
              <a:rPr lang="en-US" altLang="zh-CN" sz="2800"/>
              <a:t>JDBC Api</a:t>
            </a:r>
            <a:r>
              <a:rPr lang="zh-CN" altLang="en-US" sz="2800"/>
              <a:t>的使用方法没用差别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从</a:t>
            </a:r>
            <a:r>
              <a:rPr lang="en-US" altLang="zh-CN"/>
              <a:t>ResultSet</a:t>
            </a:r>
            <a:r>
              <a:rPr lang="zh-CN" altLang="en-US"/>
              <a:t>中读取数据</a:t>
            </a:r>
            <a:endParaRPr lang="zh-CN" altLang="en-US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/>
              <a:t>ResultSet</a:t>
            </a:r>
            <a:r>
              <a:rPr lang="zh-CN" altLang="en-US"/>
              <a:t>是一个可滚动数据集，需要通过</a:t>
            </a:r>
            <a:r>
              <a:rPr lang="en-US" altLang="zh-CN"/>
              <a:t>next</a:t>
            </a:r>
            <a:r>
              <a:rPr lang="zh-CN" altLang="en-US"/>
              <a:t>等方法将游标移动到需要的行后，通过</a:t>
            </a:r>
            <a:r>
              <a:rPr lang="en-US" altLang="zh-CN"/>
              <a:t>getXXX</a:t>
            </a:r>
            <a:r>
              <a:rPr lang="zh-CN" altLang="en-US"/>
              <a:t>方法读取当前行数据。</a:t>
            </a:r>
            <a:endParaRPr lang="zh-CN" altLang="en-US"/>
          </a:p>
          <a:p>
            <a:r>
              <a:rPr lang="zh-CN" altLang="en-US"/>
              <a:t>查询完成时，</a:t>
            </a:r>
            <a:r>
              <a:rPr lang="en-US" altLang="zh-CN"/>
              <a:t>ResultSet</a:t>
            </a:r>
            <a:r>
              <a:rPr lang="zh-CN" altLang="en-US"/>
              <a:t>不会处于第</a:t>
            </a:r>
            <a:r>
              <a:rPr lang="en-US" altLang="zh-CN"/>
              <a:t>1</a:t>
            </a:r>
            <a:r>
              <a:rPr lang="zh-CN" altLang="en-US"/>
              <a:t>行，在调用一次</a:t>
            </a:r>
            <a:r>
              <a:rPr lang="en-US" altLang="zh-CN"/>
              <a:t>next</a:t>
            </a:r>
            <a:r>
              <a:rPr lang="zh-CN" altLang="en-US"/>
              <a:t>方法后，游标才会到第</a:t>
            </a:r>
            <a:r>
              <a:rPr lang="en-US" altLang="zh-CN"/>
              <a:t>1</a:t>
            </a:r>
            <a:r>
              <a:rPr lang="zh-CN" altLang="en-US"/>
              <a:t>行。</a:t>
            </a:r>
            <a:endParaRPr lang="zh-CN" altLang="en-US"/>
          </a:p>
          <a:p>
            <a:r>
              <a:rPr lang="zh-CN" altLang="en-US"/>
              <a:t>一般通过</a:t>
            </a:r>
            <a:r>
              <a:rPr lang="en-US" altLang="zh-CN"/>
              <a:t>if(rs.next())  </a:t>
            </a:r>
            <a:r>
              <a:rPr lang="zh-CN" altLang="en-US"/>
              <a:t>判断是否存在数据，并将游标移动到第</a:t>
            </a:r>
            <a:r>
              <a:rPr lang="en-US" altLang="zh-CN"/>
              <a:t>1</a:t>
            </a:r>
            <a:r>
              <a:rPr lang="zh-CN" altLang="en-US"/>
              <a:t>行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while(rs.next()) </a:t>
            </a:r>
            <a:r>
              <a:rPr lang="zh-CN" altLang="en-US"/>
              <a:t>循环实现对结果集的遍历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从</a:t>
            </a:r>
            <a:r>
              <a:rPr lang="en-US" altLang="zh-CN"/>
              <a:t>ResultSet</a:t>
            </a:r>
            <a:r>
              <a:rPr lang="zh-CN" altLang="en-US"/>
              <a:t>中读取数据</a:t>
            </a:r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/>
              <a:t>读取当前行指定字段的值：</a:t>
            </a:r>
            <a:endParaRPr lang="zh-CN" altLang="en-US"/>
          </a:p>
          <a:p>
            <a:pPr lvl="1"/>
            <a:r>
              <a:rPr lang="en-US" altLang="zh-CN"/>
              <a:t>getString(1)  :</a:t>
            </a:r>
            <a:r>
              <a:rPr lang="zh-CN" altLang="en-US"/>
              <a:t>根据列序号取值</a:t>
            </a:r>
            <a:endParaRPr lang="en-US" altLang="zh-CN"/>
          </a:p>
          <a:p>
            <a:pPr lvl="1"/>
            <a:r>
              <a:rPr lang="en-US" altLang="zh-CN"/>
              <a:t>getString(“userid”):</a:t>
            </a:r>
            <a:r>
              <a:rPr lang="zh-CN" altLang="en-US"/>
              <a:t>根据列名称取值</a:t>
            </a:r>
            <a:endParaRPr lang="zh-CN" altLang="en-US"/>
          </a:p>
          <a:p>
            <a:pPr lvl="1"/>
            <a:r>
              <a:rPr lang="en-US" altLang="zh-CN"/>
              <a:t>getInt ....</a:t>
            </a:r>
            <a:endParaRPr lang="en-US" altLang="zh-CN"/>
          </a:p>
          <a:p>
            <a:r>
              <a:rPr lang="zh-CN" altLang="en-US"/>
              <a:t>空值的处理</a:t>
            </a:r>
            <a:endParaRPr lang="zh-CN" altLang="en-US"/>
          </a:p>
          <a:p>
            <a:pPr lvl="1"/>
            <a:r>
              <a:rPr lang="zh-CN" altLang="en-US"/>
              <a:t>字符串、时间等对象类型直接通过</a:t>
            </a:r>
            <a:r>
              <a:rPr lang="en-US" altLang="zh-CN"/>
              <a:t>getString</a:t>
            </a:r>
            <a:r>
              <a:rPr lang="zh-CN" altLang="en-US"/>
              <a:t>等方法可直接取得空对象</a:t>
            </a:r>
            <a:endParaRPr lang="zh-CN" altLang="en-US"/>
          </a:p>
          <a:p>
            <a:pPr lvl="1"/>
            <a:r>
              <a:rPr lang="en-US" altLang="zh-CN"/>
              <a:t>getInt</a:t>
            </a:r>
            <a:r>
              <a:rPr lang="zh-CN" altLang="en-US"/>
              <a:t>等方法返回的是简单类型，不能存储空值，</a:t>
            </a:r>
            <a:r>
              <a:rPr lang="en-US" altLang="zh-CN"/>
              <a:t>JDBC</a:t>
            </a:r>
            <a:r>
              <a:rPr lang="zh-CN" altLang="en-US"/>
              <a:t>是如何处理的？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3560</Words>
  <Application>WPS 演示</Application>
  <PresentationFormat>全屏显示(4:3)</PresentationFormat>
  <Paragraphs>199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Arial Unicode MS</vt:lpstr>
      <vt:lpstr>Wingdings</vt:lpstr>
      <vt:lpstr>Pixel</vt:lpstr>
      <vt:lpstr>1_Pixel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JDBC基础： 数据类型</vt:lpstr>
      <vt:lpstr>类型之间的映射</vt:lpstr>
      <vt:lpstr>PowerPoint 演示文稿</vt:lpstr>
      <vt:lpstr>PowerPoint 演示文稿</vt:lpstr>
      <vt:lpstr>时间字段处理1</vt:lpstr>
      <vt:lpstr>时间字段处理2</vt:lpstr>
      <vt:lpstr>时间字段处理3</vt:lpstr>
      <vt:lpstr>元数据Meta Data</vt:lpstr>
      <vt:lpstr>数据库的元数据</vt:lpstr>
      <vt:lpstr>结果集的元数据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Java数据库连接(JDBC) </dc:title>
  <dc:creator/>
  <cp:lastModifiedBy>WPS_132803349</cp:lastModifiedBy>
  <cp:revision>159</cp:revision>
  <dcterms:created xsi:type="dcterms:W3CDTF">2006-07-01T10:54:19Z</dcterms:created>
  <dcterms:modified xsi:type="dcterms:W3CDTF">2021-05-17T23:43:56Z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6C4D49092BA143BA8F2BBC7F786CDB32</vt:lpwstr>
  </property>
</Properties>
</file>