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handoutMasterIdLst>
    <p:handoutMasterId r:id="rId53"/>
  </p:handoutMasterIdLst>
  <p:sldIdLst>
    <p:sldId id="317" r:id="rId4"/>
    <p:sldId id="258" r:id="rId6"/>
    <p:sldId id="259" r:id="rId7"/>
    <p:sldId id="650" r:id="rId8"/>
    <p:sldId id="499" r:id="rId9"/>
    <p:sldId id="544" r:id="rId10"/>
    <p:sldId id="639" r:id="rId11"/>
    <p:sldId id="640" r:id="rId12"/>
    <p:sldId id="651" r:id="rId13"/>
    <p:sldId id="652" r:id="rId14"/>
    <p:sldId id="653" r:id="rId15"/>
    <p:sldId id="654" r:id="rId16"/>
    <p:sldId id="655" r:id="rId17"/>
    <p:sldId id="656" r:id="rId18"/>
    <p:sldId id="657" r:id="rId19"/>
    <p:sldId id="658" r:id="rId20"/>
    <p:sldId id="659" r:id="rId21"/>
    <p:sldId id="660" r:id="rId22"/>
    <p:sldId id="661" r:id="rId23"/>
    <p:sldId id="662" r:id="rId24"/>
    <p:sldId id="663" r:id="rId25"/>
    <p:sldId id="710" r:id="rId26"/>
    <p:sldId id="711" r:id="rId27"/>
    <p:sldId id="712" r:id="rId28"/>
    <p:sldId id="713" r:id="rId29"/>
    <p:sldId id="691" r:id="rId30"/>
    <p:sldId id="714" r:id="rId31"/>
    <p:sldId id="718" r:id="rId32"/>
    <p:sldId id="715" r:id="rId33"/>
    <p:sldId id="719" r:id="rId34"/>
    <p:sldId id="716" r:id="rId35"/>
    <p:sldId id="717" r:id="rId36"/>
    <p:sldId id="676" r:id="rId37"/>
    <p:sldId id="682" r:id="rId38"/>
    <p:sldId id="687" r:id="rId39"/>
    <p:sldId id="694" r:id="rId40"/>
    <p:sldId id="697" r:id="rId41"/>
    <p:sldId id="699" r:id="rId42"/>
    <p:sldId id="700" r:id="rId43"/>
    <p:sldId id="701" r:id="rId44"/>
    <p:sldId id="702" r:id="rId45"/>
    <p:sldId id="703" r:id="rId46"/>
    <p:sldId id="686" r:id="rId47"/>
    <p:sldId id="670" r:id="rId48"/>
    <p:sldId id="693" r:id="rId49"/>
    <p:sldId id="471" r:id="rId50"/>
    <p:sldId id="473" r:id="rId51"/>
    <p:sldId id="427" r:id="rId52"/>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596F"/>
    <a:srgbClr val="E58FB3"/>
    <a:srgbClr val="E57688"/>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70" autoAdjust="0"/>
    <p:restoredTop sz="94660"/>
  </p:normalViewPr>
  <p:slideViewPr>
    <p:cSldViewPr snapToGrid="0">
      <p:cViewPr varScale="1">
        <p:scale>
          <a:sx n="58" d="100"/>
          <a:sy n="58" d="100"/>
        </p:scale>
        <p:origin x="42" y="108"/>
      </p:cViewPr>
      <p:guideLst>
        <p:guide orient="horz" pos="1991"/>
        <p:guide pos="3910"/>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gs" Target="tags/tag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40502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40502020204" charset="0"/>
              <a:sym typeface="Arial" panose="020B0604020202020204" pitchFamily="34" charset="0"/>
            </a:endParaRPr>
          </a:p>
        </p:txBody>
      </p:sp>
    </p:spTree>
  </p:cSld>
  <p:clrMapOvr>
    <a:masterClrMapping/>
  </p:clrMapOvr>
  <p:transition spd="slow" advClick="0">
    <p:cover dir="l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p:transition spd="slow" advClick="0">
    <p:cover dir="l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p:transition spd="slow" advClick="0">
    <p:cover dir="l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40502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40502020204" charset="0"/>
              <a:sym typeface="Arial" panose="020B0604020202020204" pitchFamily="34" charset="0"/>
            </a:endParaRPr>
          </a:p>
        </p:txBody>
      </p:sp>
    </p:spTree>
  </p:cSld>
  <p:clrMapOvr>
    <a:masterClrMapping/>
  </p:clrMapOvr>
  <p:transition spd="slow" advClick="0">
    <p:cover dir="l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p:transition spd="slow" advClick="0">
    <p:cover dir="l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p:transition spd="slow" advClick="0">
    <p:cover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slow" advClick="0">
    <p:cover dir="l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p:transition spd="slow" advClick="0">
    <p:cover dir="l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3.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9.xml"/><Relationship Id="rId4" Type="http://schemas.openxmlformats.org/officeDocument/2006/relationships/tags" Target="../tags/tag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9.xml"/><Relationship Id="rId4" Type="http://schemas.openxmlformats.org/officeDocument/2006/relationships/hyperlink" Target="https://baike.baidu.com/item/%E8%BD%AF%E4%BB%B6/12053?fromModule=lemma_inlink" TargetMode="External"/><Relationship Id="rId3" Type="http://schemas.openxmlformats.org/officeDocument/2006/relationships/hyperlink" Target="https://baike.baidu.com/item/%E6%B5%8B%E8%AF%95%E7%94%A8%E4%BE%8B%E8%AE%BE%E8%AE%A1/9391582?fromModule=lemma_inlink" TargetMode="External"/><Relationship Id="rId2" Type="http://schemas.openxmlformats.org/officeDocument/2006/relationships/hyperlink" Target="https://baike.baidu.com/item/%E4%BB%A3%E7%A0%81?fromModule=lemma_inlink" TargetMode="External"/><Relationship Id="rId1" Type="http://schemas.openxmlformats.org/officeDocument/2006/relationships/hyperlink" Target="https://baike.baidu.com/item/%E9%80%BB%E8%BE%91%E9%A9%B1%E5%8A%A8%E6%B5%8B%E8%AF%95/11190159?fromModule=lemma_inlink"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3.xml"/><Relationship Id="rId2" Type="http://schemas.openxmlformats.org/officeDocument/2006/relationships/image" Target="../media/image6.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5"/>
          <p:cNvSpPr txBox="1"/>
          <p:nvPr/>
        </p:nvSpPr>
        <p:spPr>
          <a:xfrm>
            <a:off x="4290191" y="4057635"/>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G008</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2022</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11</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2811117" y="1844887"/>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《翻转课堂》</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55508" y="2709254"/>
            <a:ext cx="3336491" cy="4148746"/>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85067" cy="3285067"/>
          </a:xfrm>
          <a:prstGeom prst="rect">
            <a:avLst/>
          </a:prstGeom>
        </p:spPr>
      </p:pic>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5"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 calcmode="lin" valueType="num">
                                      <p:cBhvr>
                                        <p:cTn id="1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存储器效率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5601" name="副标题 430081"/>
          <p:cNvSpPr>
            <a:spLocks noGrp="1"/>
          </p:cNvSpPr>
          <p:nvPr>
            <p:ph type="subTitle" idx="4294967295"/>
          </p:nvPr>
        </p:nvSpPr>
        <p:spPr>
          <a:xfrm>
            <a:off x="1085021" y="869315"/>
            <a:ext cx="10021957" cy="5218734"/>
          </a:xfrm>
          <a:prstGeom prst="rect">
            <a:avLst/>
          </a:prstGeom>
          <a:noFill/>
          <a:ln w="9525">
            <a:noFill/>
          </a:ln>
        </p:spPr>
        <p:txBody>
          <a:bodyPr anchor="t" anchorCtr="0">
            <a:normAutofit fontScale="97500" lnSpcReduction="10000"/>
          </a:bodyPr>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lvl="0" algn="l">
              <a:lnSpc>
                <a:spcPct val="100000"/>
              </a:lnSpc>
              <a:buClrTx/>
              <a:buSzTx/>
              <a:buFontTx/>
              <a:buNone/>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algn="l">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●在大型计算机中必须考虑操作系统页式调度的特点，一般说来，使用能保持功能域的结构化控制结构，是提高效率的好方法。</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indent="-6350" algn="l">
              <a:buClr>
                <a:srgbClr val="800000"/>
              </a:buClr>
              <a:buFont typeface="Wingdings" panose="05000000000000000000" pitchFamily="2" charset="2"/>
              <a:buChar char="u"/>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●在微处理机中如果要求使用最少的存储单元，则应选用有紧缩存储器特性的编译程序，在非常必要时可以使用汇编语言。</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indent="-6350" algn="l">
              <a:buClr>
                <a:srgbClr val="800000"/>
              </a:buClr>
              <a:buFont typeface="Wingdings" panose="05000000000000000000" pitchFamily="2" charset="2"/>
              <a:buChar char="u"/>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●提高执行效率的技术通常也能提高存储器效率。提高存储器效率的关键同样是“简单”。</a:t>
            </a:r>
            <a:endParaRPr lang="zh-CN" altLang="en-US" sz="33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存储器效率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5601" name="副标题 430081"/>
          <p:cNvSpPr>
            <a:spLocks noGrp="1"/>
          </p:cNvSpPr>
          <p:nvPr>
            <p:ph type="subTitle" idx="4294967295"/>
          </p:nvPr>
        </p:nvSpPr>
        <p:spPr>
          <a:xfrm>
            <a:off x="951671" y="1138555"/>
            <a:ext cx="10573579" cy="5719445"/>
          </a:xfrm>
          <a:prstGeom prst="rect">
            <a:avLst/>
          </a:prstGeom>
          <a:noFill/>
          <a:ln w="9525">
            <a:noFill/>
          </a:ln>
        </p:spPr>
        <p:txBody>
          <a:bodyPr anchor="t" anchorCtr="0">
            <a:normAutofit fontScale="82500" lnSpcReduction="20000"/>
          </a:bodyPr>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indent="-6350" algn="l">
              <a:lnSpc>
                <a:spcPct val="110000"/>
              </a:lnSpc>
              <a:buNone/>
            </a:pPr>
            <a:r>
              <a:rPr lang="zh-CN" altLang="en-US" sz="3300" kern="0" dirty="0">
                <a:solidFill>
                  <a:schemeClr val="accent1"/>
                </a:solidFill>
                <a:latin typeface="微软雅黑" panose="020B0503020204020204" pitchFamily="34" charset="-122"/>
                <a:ea typeface="微软雅黑" panose="020B0503020204020204" pitchFamily="34" charset="-122"/>
              </a:rPr>
              <a:t>       简单清晰同样是提高人机通信效率的关键。</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indent="-6350" algn="l">
              <a:lnSpc>
                <a:spcPct val="110000"/>
              </a:lnSpc>
              <a:buNone/>
            </a:pPr>
            <a:r>
              <a:rPr lang="zh-CN" altLang="en-US" sz="3300" kern="0" dirty="0">
                <a:solidFill>
                  <a:schemeClr val="accent1"/>
                </a:solidFill>
                <a:latin typeface="微软雅黑" panose="020B0503020204020204" pitchFamily="34" charset="-122"/>
                <a:ea typeface="微软雅黑" panose="020B0503020204020204" pitchFamily="34" charset="-122"/>
              </a:rPr>
              <a:t>提高输入输出的效率简单的原则：</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indent="-6350" algn="l">
              <a:lnSpc>
                <a:spcPct val="110000"/>
              </a:lnSpc>
              <a:buNone/>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●所有输入输出都应该有缓冲，以减少用于通信的额外开销；</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●对辅存</a:t>
            </a:r>
            <a:r>
              <a:rPr lang="en-US" altLang="zh-CN" sz="3300" kern="0" dirty="0">
                <a:solidFill>
                  <a:schemeClr val="accent1"/>
                </a:solidFill>
                <a:latin typeface="微软雅黑" panose="020B0503020204020204" pitchFamily="34" charset="-122"/>
                <a:ea typeface="微软雅黑" panose="020B0503020204020204" pitchFamily="34" charset="-122"/>
              </a:rPr>
              <a:t>(</a:t>
            </a:r>
            <a:r>
              <a:rPr lang="zh-CN" altLang="en-US" sz="3300" kern="0" dirty="0">
                <a:solidFill>
                  <a:schemeClr val="accent1"/>
                </a:solidFill>
                <a:latin typeface="微软雅黑" panose="020B0503020204020204" pitchFamily="34" charset="-122"/>
                <a:ea typeface="微软雅黑" panose="020B0503020204020204" pitchFamily="34" charset="-122"/>
              </a:rPr>
              <a:t>如磁盘</a:t>
            </a:r>
            <a:r>
              <a:rPr lang="en-US" altLang="zh-CN" sz="3300" kern="0" dirty="0">
                <a:solidFill>
                  <a:schemeClr val="accent1"/>
                </a:solidFill>
                <a:latin typeface="微软雅黑" panose="020B0503020204020204" pitchFamily="34" charset="-122"/>
                <a:ea typeface="微软雅黑" panose="020B0503020204020204" pitchFamily="34" charset="-122"/>
              </a:rPr>
              <a:t>)</a:t>
            </a:r>
            <a:r>
              <a:rPr lang="zh-CN" altLang="en-US" sz="3300" kern="0" dirty="0">
                <a:solidFill>
                  <a:schemeClr val="accent1"/>
                </a:solidFill>
                <a:latin typeface="微软雅黑" panose="020B0503020204020204" pitchFamily="34" charset="-122"/>
                <a:ea typeface="微软雅黑" panose="020B0503020204020204" pitchFamily="34" charset="-122"/>
              </a:rPr>
              <a:t>来说，应选用最简单的访问方法；</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●对辅存的输入输出应该以信息组为单位进行；</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●对终端和打印机的输入输出应辩别设备的特性，从而能提高输入输出的质量和速度；</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●如果“超高效的”输入输出很难被人理解，则不应采用这种方法。</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indent="-6350" algn="l">
              <a:lnSpc>
                <a:spcPct val="110000"/>
              </a:lnSpc>
              <a:buNone/>
            </a:pPr>
            <a:r>
              <a:rPr lang="zh-CN" altLang="en-US" sz="3300" kern="0" dirty="0">
                <a:solidFill>
                  <a:schemeClr val="accent1"/>
                </a:solidFill>
                <a:latin typeface="微软雅黑" panose="020B0503020204020204" pitchFamily="34" charset="-122"/>
                <a:ea typeface="微软雅黑" panose="020B0503020204020204" pitchFamily="34" charset="-122"/>
              </a:rPr>
              <a:t>        这些简单原则对于软件工程的设计和编码两个阶段都适用。</a:t>
            </a:r>
            <a:endParaRPr lang="zh-CN" altLang="en-US" sz="33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编码语言的选择</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866901" y="915512"/>
            <a:ext cx="8382000" cy="1223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buFontTx/>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en-US" altLang="zh-CN" kern="0" dirty="0">
                <a:solidFill>
                  <a:schemeClr val="accent1"/>
                </a:solidFill>
                <a:latin typeface="微软雅黑" panose="020B0503020204020204" pitchFamily="34" charset="-122"/>
                <a:ea typeface="微软雅黑" panose="020B0503020204020204" pitchFamily="34" charset="-122"/>
              </a:rPr>
              <a:t>1</a:t>
            </a:r>
            <a:r>
              <a:rPr lang="zh-CN" altLang="en-US" kern="0" dirty="0">
                <a:solidFill>
                  <a:schemeClr val="accent1"/>
                </a:solidFill>
                <a:latin typeface="微软雅黑" panose="020B0503020204020204" pitchFamily="34" charset="-122"/>
                <a:ea typeface="微软雅黑" panose="020B0503020204020204" pitchFamily="34" charset="-122"/>
              </a:rPr>
              <a:t>）程序设计语言的发展</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6350">
              <a:buFontTx/>
              <a:buNone/>
            </a:pPr>
            <a:r>
              <a:rPr lang="zh-CN" altLang="en-US" sz="2400" dirty="0"/>
              <a:t>      </a:t>
            </a:r>
            <a:r>
              <a:rPr lang="zh-CN" altLang="en-US" sz="2400" b="0" dirty="0"/>
              <a:t>  </a:t>
            </a:r>
            <a:r>
              <a:rPr lang="zh-CN" altLang="en-US" sz="2400" b="0" kern="0" dirty="0">
                <a:solidFill>
                  <a:schemeClr val="accent1"/>
                </a:solidFill>
                <a:latin typeface="微软雅黑" panose="020B0503020204020204" pitchFamily="34" charset="-122"/>
                <a:ea typeface="微软雅黑" panose="020B0503020204020204" pitchFamily="34" charset="-122"/>
              </a:rPr>
              <a:t>程序设计语言是人和计算机通信的最基本的工具。</a:t>
            </a:r>
            <a:endParaRPr lang="zh-CN" altLang="en-US" sz="2400" b="0" dirty="0"/>
          </a:p>
        </p:txBody>
      </p:sp>
      <p:grpSp>
        <p:nvGrpSpPr>
          <p:cNvPr id="7" name="组合 6"/>
          <p:cNvGrpSpPr/>
          <p:nvPr/>
        </p:nvGrpSpPr>
        <p:grpSpPr bwMode="auto">
          <a:xfrm>
            <a:off x="1866901" y="2132810"/>
            <a:ext cx="8458204" cy="3886202"/>
            <a:chOff x="1904" y="4056"/>
            <a:chExt cx="8190" cy="2496"/>
          </a:xfrm>
        </p:grpSpPr>
        <p:sp>
          <p:nvSpPr>
            <p:cNvPr id="8" name="矩形 7"/>
            <p:cNvSpPr>
              <a:spLocks noChangeArrowheads="1"/>
            </p:cNvSpPr>
            <p:nvPr/>
          </p:nvSpPr>
          <p:spPr bwMode="auto">
            <a:xfrm>
              <a:off x="2954" y="4056"/>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面向机</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器的语言</a:t>
              </a:r>
              <a:endParaRPr lang="zh-CN" altLang="en-US" sz="1800">
                <a:solidFill>
                  <a:schemeClr val="accent1">
                    <a:lumMod val="75000"/>
                  </a:schemeClr>
                </a:solidFill>
              </a:endParaRPr>
            </a:p>
          </p:txBody>
        </p:sp>
        <p:sp>
          <p:nvSpPr>
            <p:cNvPr id="9" name="矩形 8"/>
            <p:cNvSpPr>
              <a:spLocks noChangeArrowheads="1"/>
            </p:cNvSpPr>
            <p:nvPr/>
          </p:nvSpPr>
          <p:spPr bwMode="auto">
            <a:xfrm>
              <a:off x="5579" y="4056"/>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高级语言</a:t>
              </a:r>
              <a:endParaRPr lang="zh-CN" altLang="en-US" sz="1800">
                <a:solidFill>
                  <a:schemeClr val="accent1">
                    <a:lumMod val="75000"/>
                  </a:schemeClr>
                </a:solidFill>
              </a:endParaRPr>
            </a:p>
            <a:p>
              <a:pPr algn="just" eaLnBrk="0" hangingPunct="0"/>
              <a:r>
                <a:rPr lang="en-US" altLang="zh-CN" sz="1800">
                  <a:solidFill>
                    <a:schemeClr val="accent1">
                      <a:lumMod val="75000"/>
                    </a:schemeClr>
                  </a:solidFill>
                </a:rPr>
                <a:t>(</a:t>
              </a:r>
              <a:r>
                <a:rPr lang="zh-CN" altLang="en-US" sz="1800">
                  <a:solidFill>
                    <a:schemeClr val="accent1">
                      <a:lumMod val="75000"/>
                    </a:schemeClr>
                  </a:solidFill>
                </a:rPr>
                <a:t>第</a:t>
              </a:r>
              <a:r>
                <a:rPr lang="en-US" altLang="zh-CN" sz="1800">
                  <a:solidFill>
                    <a:schemeClr val="accent1">
                      <a:lumMod val="75000"/>
                    </a:schemeClr>
                  </a:solidFill>
                </a:rPr>
                <a:t>3</a:t>
              </a:r>
              <a:r>
                <a:rPr lang="zh-CN" altLang="en-US" sz="1800">
                  <a:solidFill>
                    <a:schemeClr val="accent1">
                      <a:lumMod val="75000"/>
                    </a:schemeClr>
                  </a:solidFill>
                </a:rPr>
                <a:t>代</a:t>
              </a:r>
              <a:r>
                <a:rPr lang="en-US" altLang="zh-CN" sz="1800">
                  <a:solidFill>
                    <a:schemeClr val="accent1">
                      <a:lumMod val="75000"/>
                    </a:schemeClr>
                  </a:solidFill>
                </a:rPr>
                <a:t>)</a:t>
              </a:r>
              <a:endParaRPr lang="en-US" altLang="zh-CN" sz="1800">
                <a:solidFill>
                  <a:schemeClr val="accent1">
                    <a:lumMod val="75000"/>
                  </a:schemeClr>
                </a:solidFill>
              </a:endParaRPr>
            </a:p>
          </p:txBody>
        </p:sp>
        <p:sp>
          <p:nvSpPr>
            <p:cNvPr id="10" name="矩形 9"/>
            <p:cNvSpPr>
              <a:spLocks noChangeArrowheads="1"/>
            </p:cNvSpPr>
            <p:nvPr/>
          </p:nvSpPr>
          <p:spPr bwMode="auto">
            <a:xfrm>
              <a:off x="8414" y="4056"/>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甚高级</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1" name="矩形 10"/>
            <p:cNvSpPr>
              <a:spLocks noChangeArrowheads="1"/>
            </p:cNvSpPr>
            <p:nvPr/>
          </p:nvSpPr>
          <p:spPr bwMode="auto">
            <a:xfrm>
              <a:off x="1904" y="5772"/>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机器语言</a:t>
              </a:r>
              <a:endParaRPr lang="zh-CN" altLang="en-US" sz="1800">
                <a:solidFill>
                  <a:schemeClr val="accent1">
                    <a:lumMod val="75000"/>
                  </a:schemeClr>
                </a:solidFill>
              </a:endParaRPr>
            </a:p>
            <a:p>
              <a:pPr algn="just" eaLnBrk="0" hangingPunct="0"/>
              <a:r>
                <a:rPr lang="en-US" altLang="zh-CN" sz="1800">
                  <a:solidFill>
                    <a:schemeClr val="accent1">
                      <a:lumMod val="75000"/>
                    </a:schemeClr>
                  </a:solidFill>
                </a:rPr>
                <a:t>(</a:t>
              </a:r>
              <a:r>
                <a:rPr lang="zh-CN" altLang="en-US" sz="1800">
                  <a:solidFill>
                    <a:schemeClr val="accent1">
                      <a:lumMod val="75000"/>
                    </a:schemeClr>
                  </a:solidFill>
                </a:rPr>
                <a:t>第</a:t>
              </a:r>
              <a:r>
                <a:rPr lang="en-US" altLang="zh-CN" sz="1800">
                  <a:solidFill>
                    <a:schemeClr val="accent1">
                      <a:lumMod val="75000"/>
                    </a:schemeClr>
                  </a:solidFill>
                </a:rPr>
                <a:t>1</a:t>
              </a:r>
              <a:r>
                <a:rPr lang="zh-CN" altLang="en-US" sz="1800">
                  <a:solidFill>
                    <a:schemeClr val="accent1">
                      <a:lumMod val="75000"/>
                    </a:schemeClr>
                  </a:solidFill>
                </a:rPr>
                <a:t>代</a:t>
              </a:r>
              <a:r>
                <a:rPr lang="en-US" altLang="zh-CN" sz="1800">
                  <a:solidFill>
                    <a:schemeClr val="accent1">
                      <a:lumMod val="75000"/>
                    </a:schemeClr>
                  </a:solidFill>
                </a:rPr>
                <a:t>)</a:t>
              </a:r>
              <a:endParaRPr lang="en-US" altLang="zh-CN" sz="1800">
                <a:solidFill>
                  <a:schemeClr val="accent1">
                    <a:lumMod val="75000"/>
                  </a:schemeClr>
                </a:solidFill>
              </a:endParaRPr>
            </a:p>
          </p:txBody>
        </p:sp>
        <p:sp>
          <p:nvSpPr>
            <p:cNvPr id="12" name="矩形 11"/>
            <p:cNvSpPr>
              <a:spLocks noChangeArrowheads="1"/>
            </p:cNvSpPr>
            <p:nvPr/>
          </p:nvSpPr>
          <p:spPr bwMode="auto">
            <a:xfrm>
              <a:off x="3584" y="5772"/>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汇编语言</a:t>
              </a:r>
              <a:endParaRPr lang="zh-CN" altLang="en-US" sz="1800">
                <a:solidFill>
                  <a:schemeClr val="accent1">
                    <a:lumMod val="75000"/>
                  </a:schemeClr>
                </a:solidFill>
              </a:endParaRPr>
            </a:p>
            <a:p>
              <a:pPr algn="just" eaLnBrk="0" hangingPunct="0"/>
              <a:r>
                <a:rPr lang="en-US" altLang="zh-CN" sz="1800">
                  <a:solidFill>
                    <a:schemeClr val="accent1">
                      <a:lumMod val="75000"/>
                    </a:schemeClr>
                  </a:solidFill>
                </a:rPr>
                <a:t>(</a:t>
              </a:r>
              <a:r>
                <a:rPr lang="zh-CN" altLang="en-US" sz="1800">
                  <a:solidFill>
                    <a:schemeClr val="accent1">
                      <a:lumMod val="75000"/>
                    </a:schemeClr>
                  </a:solidFill>
                </a:rPr>
                <a:t>第</a:t>
              </a:r>
              <a:r>
                <a:rPr lang="en-US" altLang="zh-CN" sz="1800">
                  <a:solidFill>
                    <a:schemeClr val="accent1">
                      <a:lumMod val="75000"/>
                    </a:schemeClr>
                  </a:solidFill>
                </a:rPr>
                <a:t>2</a:t>
              </a:r>
              <a:r>
                <a:rPr lang="zh-CN" altLang="en-US" sz="1800">
                  <a:solidFill>
                    <a:schemeClr val="accent1">
                      <a:lumMod val="75000"/>
                    </a:schemeClr>
                  </a:solidFill>
                </a:rPr>
                <a:t>代</a:t>
              </a:r>
              <a:r>
                <a:rPr lang="en-US" altLang="zh-CN" sz="1800">
                  <a:solidFill>
                    <a:schemeClr val="accent1">
                      <a:lumMod val="75000"/>
                    </a:schemeClr>
                  </a:solidFill>
                </a:rPr>
                <a:t>)</a:t>
              </a:r>
              <a:endParaRPr lang="en-US" altLang="zh-CN" sz="1800">
                <a:solidFill>
                  <a:schemeClr val="accent1">
                    <a:lumMod val="75000"/>
                  </a:schemeClr>
                </a:solidFill>
              </a:endParaRPr>
            </a:p>
          </p:txBody>
        </p:sp>
        <p:sp>
          <p:nvSpPr>
            <p:cNvPr id="13" name="矩形 12"/>
            <p:cNvSpPr>
              <a:spLocks noChangeArrowheads="1"/>
            </p:cNvSpPr>
            <p:nvPr/>
          </p:nvSpPr>
          <p:spPr bwMode="auto">
            <a:xfrm>
              <a:off x="6524" y="5772"/>
              <a:ext cx="84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eaLnBrk="0" hangingPunct="0"/>
              <a:r>
                <a:rPr lang="zh-CN" altLang="en-US" sz="1800">
                  <a:solidFill>
                    <a:schemeClr val="accent1">
                      <a:lumMod val="75000"/>
                    </a:schemeClr>
                  </a:solidFill>
                </a:rPr>
                <a:t>结构</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4" name="矩形 13"/>
            <p:cNvSpPr>
              <a:spLocks noChangeArrowheads="1"/>
            </p:cNvSpPr>
            <p:nvPr/>
          </p:nvSpPr>
          <p:spPr bwMode="auto">
            <a:xfrm>
              <a:off x="5264" y="5772"/>
              <a:ext cx="84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基础</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5" name="矩形 14"/>
            <p:cNvSpPr>
              <a:spLocks noChangeArrowheads="1"/>
            </p:cNvSpPr>
            <p:nvPr/>
          </p:nvSpPr>
          <p:spPr bwMode="auto">
            <a:xfrm>
              <a:off x="7784" y="5772"/>
              <a:ext cx="84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面向</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对象</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6" name="矩形 15"/>
            <p:cNvSpPr>
              <a:spLocks noChangeArrowheads="1"/>
            </p:cNvSpPr>
            <p:nvPr/>
          </p:nvSpPr>
          <p:spPr bwMode="auto">
            <a:xfrm>
              <a:off x="9149" y="5772"/>
              <a:ext cx="945"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第</a:t>
              </a:r>
              <a:r>
                <a:rPr lang="en-US" altLang="zh-CN" sz="1800">
                  <a:solidFill>
                    <a:schemeClr val="accent1">
                      <a:lumMod val="75000"/>
                    </a:schemeClr>
                  </a:solidFill>
                </a:rPr>
                <a:t>4</a:t>
              </a:r>
              <a:r>
                <a:rPr lang="zh-CN" altLang="en-US" sz="1800">
                  <a:solidFill>
                    <a:schemeClr val="accent1">
                      <a:lumMod val="75000"/>
                    </a:schemeClr>
                  </a:solidFill>
                </a:rPr>
                <a:t>代</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　言</a:t>
              </a:r>
              <a:endParaRPr lang="zh-CN" altLang="en-US" sz="1800">
                <a:solidFill>
                  <a:schemeClr val="accent1">
                    <a:lumMod val="75000"/>
                  </a:schemeClr>
                </a:solidFill>
              </a:endParaRPr>
            </a:p>
          </p:txBody>
        </p:sp>
        <p:sp>
          <p:nvSpPr>
            <p:cNvPr id="17" name="直接连接符 16"/>
            <p:cNvSpPr>
              <a:spLocks noChangeShapeType="1"/>
            </p:cNvSpPr>
            <p:nvPr/>
          </p:nvSpPr>
          <p:spPr bwMode="auto">
            <a:xfrm>
              <a:off x="4214" y="4524"/>
              <a:ext cx="1365"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18" name="直接连接符 17"/>
            <p:cNvSpPr>
              <a:spLocks noChangeShapeType="1"/>
            </p:cNvSpPr>
            <p:nvPr/>
          </p:nvSpPr>
          <p:spPr bwMode="auto">
            <a:xfrm>
              <a:off x="6839" y="4524"/>
              <a:ext cx="1575"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19" name="直接连接符 18"/>
            <p:cNvSpPr>
              <a:spLocks noChangeShapeType="1"/>
            </p:cNvSpPr>
            <p:nvPr/>
          </p:nvSpPr>
          <p:spPr bwMode="auto">
            <a:xfrm flipH="1">
              <a:off x="2639" y="4836"/>
              <a:ext cx="735"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0" name="直接连接符 19"/>
            <p:cNvSpPr>
              <a:spLocks noChangeShapeType="1"/>
            </p:cNvSpPr>
            <p:nvPr/>
          </p:nvSpPr>
          <p:spPr bwMode="auto">
            <a:xfrm>
              <a:off x="3584" y="4836"/>
              <a:ext cx="63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1" name="直接连接符 20"/>
            <p:cNvSpPr>
              <a:spLocks noChangeShapeType="1"/>
            </p:cNvSpPr>
            <p:nvPr/>
          </p:nvSpPr>
          <p:spPr bwMode="auto">
            <a:xfrm flipH="1">
              <a:off x="5579" y="4836"/>
              <a:ext cx="42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2" name="直接连接符 21"/>
            <p:cNvSpPr>
              <a:spLocks noChangeShapeType="1"/>
            </p:cNvSpPr>
            <p:nvPr/>
          </p:nvSpPr>
          <p:spPr bwMode="auto">
            <a:xfrm>
              <a:off x="6209" y="4836"/>
              <a:ext cx="63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3" name="直接连接符 22"/>
            <p:cNvSpPr>
              <a:spLocks noChangeShapeType="1"/>
            </p:cNvSpPr>
            <p:nvPr/>
          </p:nvSpPr>
          <p:spPr bwMode="auto">
            <a:xfrm>
              <a:off x="6524" y="4836"/>
              <a:ext cx="168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5" name="直接连接符 24"/>
            <p:cNvSpPr>
              <a:spLocks noChangeShapeType="1"/>
            </p:cNvSpPr>
            <p:nvPr/>
          </p:nvSpPr>
          <p:spPr bwMode="auto">
            <a:xfrm>
              <a:off x="9044" y="4836"/>
              <a:ext cx="63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grpSp>
    </p:spTree>
  </p:cSld>
  <p:clrMapOvr>
    <a:masterClrMapping/>
  </p:clrMapOvr>
  <p:transition spd="slow" advClick="0">
    <p:cover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编码语言的</a:t>
              </a:r>
              <a:r>
                <a:rPr lang="zh-CN" altLang="en-US" sz="2400" kern="0" dirty="0">
                  <a:solidFill>
                    <a:srgbClr val="E57688"/>
                  </a:solidFill>
                  <a:latin typeface="微软雅黑" panose="020B0503020204020204" pitchFamily="34" charset="-122"/>
                  <a:ea typeface="微软雅黑" panose="020B0503020204020204" pitchFamily="34" charset="-122"/>
                </a:rPr>
                <a:t>选</a:t>
              </a:r>
              <a:r>
                <a:rPr lang="zh-CN" altLang="en-US" sz="2400" kern="0" dirty="0">
                  <a:solidFill>
                    <a:schemeClr val="accent1"/>
                  </a:solidFill>
                  <a:latin typeface="微软雅黑" panose="020B0503020204020204" pitchFamily="34" charset="-122"/>
                  <a:ea typeface="微软雅黑" panose="020B0503020204020204" pitchFamily="34" charset="-122"/>
                </a:rPr>
                <a:t>择标准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866901" y="915512"/>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buFontTx/>
              <a:buNone/>
            </a:pPr>
            <a:r>
              <a:rPr lang="zh-CN" altLang="en-US" dirty="0">
                <a:solidFill>
                  <a:srgbClr val="E57688"/>
                </a:solidFill>
              </a:rPr>
              <a:t> 适宜的程序设计语言能使根据设计去完成编码时困难最少，可以减少需要的程序测试量，并且可以得出更容易阅读和更容易维护的程序。</a:t>
            </a:r>
            <a:endParaRPr lang="zh-CN" altLang="en-US" dirty="0">
              <a:solidFill>
                <a:srgbClr val="E57688"/>
              </a:solidFill>
            </a:endParaRPr>
          </a:p>
          <a:p>
            <a:pPr indent="-6350">
              <a:buFontTx/>
              <a:buNone/>
            </a:pPr>
            <a:r>
              <a:rPr lang="zh-CN" altLang="en-US" dirty="0">
                <a:solidFill>
                  <a:srgbClr val="E57688"/>
                </a:solidFill>
              </a:rPr>
              <a:t>        为了使程序容易测试和维护以减少软件的总成本，所选用的语言应该：</a:t>
            </a:r>
            <a:endParaRPr lang="zh-CN" altLang="en-US" dirty="0">
              <a:solidFill>
                <a:srgbClr val="E57688"/>
              </a:solidFill>
            </a:endParaRPr>
          </a:p>
          <a:p>
            <a:pPr marL="336550" indent="0">
              <a:buClr>
                <a:srgbClr val="800000"/>
              </a:buClr>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zh-CN" altLang="en-US" dirty="0">
                <a:solidFill>
                  <a:srgbClr val="E57688"/>
                </a:solidFill>
              </a:rPr>
              <a:t>有理想的模块化机制，以及可读性好的控制结构和数据结构；</a:t>
            </a:r>
            <a:endParaRPr lang="zh-CN" altLang="en-US" dirty="0">
              <a:solidFill>
                <a:srgbClr val="E57688"/>
              </a:solidFill>
            </a:endParaRPr>
          </a:p>
          <a:p>
            <a:pPr marL="336550" indent="0">
              <a:buClr>
                <a:srgbClr val="800000"/>
              </a:buClr>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zh-CN" altLang="en-US" dirty="0">
                <a:solidFill>
                  <a:srgbClr val="E57688"/>
                </a:solidFill>
              </a:rPr>
              <a:t>为了便于调试和提高软件可靠性，语言特点应该使编译程序能够尽可能多地发现程序中的错误；</a:t>
            </a:r>
            <a:endParaRPr lang="zh-CN" altLang="en-US" dirty="0">
              <a:solidFill>
                <a:srgbClr val="E57688"/>
              </a:solidFill>
            </a:endParaRPr>
          </a:p>
          <a:p>
            <a:pPr marL="336550" indent="0">
              <a:buClr>
                <a:srgbClr val="800000"/>
              </a:buClr>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zh-CN" altLang="en-US" dirty="0">
                <a:solidFill>
                  <a:srgbClr val="E57688"/>
                </a:solidFill>
              </a:rPr>
              <a:t>为了降低软件开发和维护的成本，选用的语言应该有良好的独立编译机制。</a:t>
            </a:r>
            <a:endParaRPr lang="zh-CN" altLang="en-US" dirty="0">
              <a:solidFill>
                <a:srgbClr val="E57688"/>
              </a:solidFill>
            </a:endParaRPr>
          </a:p>
        </p:txBody>
      </p:sp>
    </p:spTree>
  </p:cSld>
  <p:clrMapOvr>
    <a:masterClrMapping/>
  </p:clrMapOvr>
  <p:transition spd="slow" advClick="0">
    <p:cover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772531" y="3832986"/>
            <a:ext cx="2646798" cy="584733"/>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软件测试基础</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软件测试的基本概念</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866901" y="915512"/>
            <a:ext cx="8382000" cy="4094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spcBef>
                <a:spcPct val="30000"/>
              </a:spcBef>
              <a:buFontTx/>
              <a:buNone/>
            </a:pPr>
            <a:r>
              <a:rPr lang="en-US" altLang="zh-CN" dirty="0">
                <a:solidFill>
                  <a:srgbClr val="E57688"/>
                </a:solidFill>
              </a:rPr>
              <a:t>1.</a:t>
            </a:r>
            <a:r>
              <a:rPr lang="zh-CN" altLang="en-US" dirty="0">
                <a:solidFill>
                  <a:srgbClr val="E57688"/>
                </a:solidFill>
              </a:rPr>
              <a:t>测试（</a:t>
            </a:r>
            <a:r>
              <a:rPr lang="en-US" altLang="zh-CN" dirty="0">
                <a:solidFill>
                  <a:srgbClr val="E57688"/>
                </a:solidFill>
              </a:rPr>
              <a:t>testing</a:t>
            </a:r>
            <a:r>
              <a:rPr lang="zh-CN" altLang="en-US" dirty="0">
                <a:solidFill>
                  <a:srgbClr val="E57688"/>
                </a:solidFill>
              </a:rPr>
              <a:t>）的目的与任务 </a:t>
            </a:r>
            <a:endParaRPr lang="zh-CN" altLang="en-US"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目的：发现程序的错误 </a:t>
            </a:r>
            <a:endParaRPr lang="zh-CN" altLang="en-US" b="0"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任务：通过执行程序，暴露潜在的错误 </a:t>
            </a:r>
            <a:endParaRPr lang="zh-CN" altLang="en-US" b="0" dirty="0">
              <a:solidFill>
                <a:srgbClr val="E57688"/>
              </a:solidFill>
            </a:endParaRPr>
          </a:p>
          <a:p>
            <a:pPr indent="-6350">
              <a:spcBef>
                <a:spcPct val="30000"/>
              </a:spcBef>
              <a:buFontTx/>
              <a:buNone/>
            </a:pPr>
            <a:r>
              <a:rPr lang="en-US" altLang="zh-CN" dirty="0">
                <a:solidFill>
                  <a:srgbClr val="E57688"/>
                </a:solidFill>
              </a:rPr>
              <a:t>2.</a:t>
            </a:r>
            <a:r>
              <a:rPr lang="zh-CN" altLang="en-US" dirty="0">
                <a:solidFill>
                  <a:srgbClr val="E57688"/>
                </a:solidFill>
              </a:rPr>
              <a:t>纠错（</a:t>
            </a:r>
            <a:r>
              <a:rPr lang="en-US" altLang="zh-CN" dirty="0">
                <a:solidFill>
                  <a:srgbClr val="E57688"/>
                </a:solidFill>
              </a:rPr>
              <a:t>debugging</a:t>
            </a:r>
            <a:r>
              <a:rPr lang="zh-CN" altLang="en-US" dirty="0">
                <a:solidFill>
                  <a:srgbClr val="E57688"/>
                </a:solidFill>
              </a:rPr>
              <a:t>）的目的与任务 </a:t>
            </a:r>
            <a:endParaRPr lang="zh-CN" altLang="en-US"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目的：定位和纠正错误</a:t>
            </a:r>
            <a:endParaRPr lang="zh-CN" altLang="en-US" b="0"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任务：消除软件故障，保证程序的可靠运行</a:t>
            </a:r>
            <a:endParaRPr lang="zh-CN" altLang="en-US" b="0" dirty="0">
              <a:solidFill>
                <a:srgbClr val="E57688"/>
              </a:solidFill>
            </a:endParaRPr>
          </a:p>
          <a:p>
            <a:pPr marL="336550" indent="0">
              <a:spcBef>
                <a:spcPct val="30000"/>
              </a:spcBef>
              <a:buClr>
                <a:schemeClr val="accent1"/>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测试与纠错的关系</a:t>
            </a:r>
            <a:r>
              <a:rPr lang="en-US" altLang="zh-CN" b="0" dirty="0">
                <a:solidFill>
                  <a:srgbClr val="E57688"/>
                </a:solidFill>
              </a:rPr>
              <a:t>:</a:t>
            </a:r>
            <a:endParaRPr lang="en-US" altLang="zh-CN" b="0" dirty="0">
              <a:solidFill>
                <a:srgbClr val="E57688"/>
              </a:solidFill>
            </a:endParaRPr>
          </a:p>
        </p:txBody>
      </p:sp>
      <p:grpSp>
        <p:nvGrpSpPr>
          <p:cNvPr id="7" name="组合 669719"/>
          <p:cNvGrpSpPr/>
          <p:nvPr/>
        </p:nvGrpSpPr>
        <p:grpSpPr bwMode="auto">
          <a:xfrm>
            <a:off x="1943099" y="4729164"/>
            <a:ext cx="7634287" cy="1649413"/>
            <a:chOff x="385" y="2994"/>
            <a:chExt cx="4809" cy="1039"/>
          </a:xfrm>
        </p:grpSpPr>
        <p:grpSp>
          <p:nvGrpSpPr>
            <p:cNvPr id="8" name="组合 669704"/>
            <p:cNvGrpSpPr/>
            <p:nvPr/>
          </p:nvGrpSpPr>
          <p:grpSpPr bwMode="auto">
            <a:xfrm>
              <a:off x="551" y="2994"/>
              <a:ext cx="1240" cy="1026"/>
              <a:chOff x="143" y="2994"/>
              <a:chExt cx="1240" cy="1026"/>
            </a:xfrm>
          </p:grpSpPr>
          <p:sp>
            <p:nvSpPr>
              <p:cNvPr id="22" name="椭圆 669701"/>
              <p:cNvSpPr>
                <a:spLocks noChangeArrowheads="1"/>
              </p:cNvSpPr>
              <p:nvPr/>
            </p:nvSpPr>
            <p:spPr bwMode="auto">
              <a:xfrm>
                <a:off x="793" y="3430"/>
                <a:ext cx="590" cy="590"/>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solidFill>
                      <a:srgbClr val="E57688"/>
                    </a:solidFill>
                  </a:rPr>
                  <a:t>测试</a:t>
                </a:r>
                <a:endParaRPr lang="zh-CN" altLang="en-US" sz="2000">
                  <a:solidFill>
                    <a:srgbClr val="E57688"/>
                  </a:solidFill>
                </a:endParaRPr>
              </a:p>
            </p:txBody>
          </p:sp>
          <p:sp>
            <p:nvSpPr>
              <p:cNvPr id="23" name="直接连接符 669702"/>
              <p:cNvSpPr>
                <a:spLocks noChangeShapeType="1"/>
              </p:cNvSpPr>
              <p:nvPr/>
            </p:nvSpPr>
            <p:spPr bwMode="auto">
              <a:xfrm>
                <a:off x="521" y="3248"/>
                <a:ext cx="363" cy="272"/>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25" name="文本框 669703"/>
              <p:cNvSpPr txBox="1">
                <a:spLocks noChangeArrowheads="1"/>
              </p:cNvSpPr>
              <p:nvPr/>
            </p:nvSpPr>
            <p:spPr bwMode="auto">
              <a:xfrm>
                <a:off x="143" y="2994"/>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测试数据</a:t>
                </a:r>
                <a:endParaRPr lang="zh-CN" altLang="en-US" sz="2000">
                  <a:solidFill>
                    <a:srgbClr val="E57688"/>
                  </a:solidFill>
                </a:endParaRPr>
              </a:p>
            </p:txBody>
          </p:sp>
        </p:grpSp>
        <p:grpSp>
          <p:nvGrpSpPr>
            <p:cNvPr id="9" name="组合 669705"/>
            <p:cNvGrpSpPr/>
            <p:nvPr/>
          </p:nvGrpSpPr>
          <p:grpSpPr bwMode="auto">
            <a:xfrm>
              <a:off x="1866" y="3013"/>
              <a:ext cx="1240" cy="1007"/>
              <a:chOff x="143" y="3013"/>
              <a:chExt cx="1240" cy="1007"/>
            </a:xfrm>
          </p:grpSpPr>
          <p:sp>
            <p:nvSpPr>
              <p:cNvPr id="19" name="椭圆 669706"/>
              <p:cNvSpPr>
                <a:spLocks noChangeArrowheads="1"/>
              </p:cNvSpPr>
              <p:nvPr/>
            </p:nvSpPr>
            <p:spPr bwMode="auto">
              <a:xfrm>
                <a:off x="793" y="3430"/>
                <a:ext cx="590" cy="590"/>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solidFill>
                      <a:srgbClr val="E57688"/>
                    </a:solidFill>
                  </a:rPr>
                  <a:t>评价</a:t>
                </a:r>
                <a:endParaRPr lang="zh-CN" altLang="en-US" sz="2000">
                  <a:solidFill>
                    <a:srgbClr val="E57688"/>
                  </a:solidFill>
                </a:endParaRPr>
              </a:p>
            </p:txBody>
          </p:sp>
          <p:sp>
            <p:nvSpPr>
              <p:cNvPr id="20" name="直接连接符 669707"/>
              <p:cNvSpPr>
                <a:spLocks noChangeShapeType="1"/>
              </p:cNvSpPr>
              <p:nvPr/>
            </p:nvSpPr>
            <p:spPr bwMode="auto">
              <a:xfrm>
                <a:off x="521" y="3248"/>
                <a:ext cx="363" cy="272"/>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21" name="文本框 669708"/>
              <p:cNvSpPr txBox="1">
                <a:spLocks noChangeArrowheads="1"/>
              </p:cNvSpPr>
              <p:nvPr/>
            </p:nvSpPr>
            <p:spPr bwMode="auto">
              <a:xfrm>
                <a:off x="143" y="3013"/>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dirty="0">
                    <a:solidFill>
                      <a:srgbClr val="E57688"/>
                    </a:solidFill>
                  </a:rPr>
                  <a:t>期望结果</a:t>
                </a:r>
                <a:endParaRPr lang="zh-CN" altLang="en-US" sz="2000" dirty="0">
                  <a:solidFill>
                    <a:srgbClr val="E57688"/>
                  </a:solidFill>
                </a:endParaRPr>
              </a:p>
            </p:txBody>
          </p:sp>
        </p:grpSp>
        <p:sp>
          <p:nvSpPr>
            <p:cNvPr id="10" name="椭圆 669710"/>
            <p:cNvSpPr>
              <a:spLocks noChangeArrowheads="1"/>
            </p:cNvSpPr>
            <p:nvPr/>
          </p:nvSpPr>
          <p:spPr bwMode="auto">
            <a:xfrm>
              <a:off x="3833" y="3430"/>
              <a:ext cx="590" cy="590"/>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solidFill>
                    <a:srgbClr val="E57688"/>
                  </a:solidFill>
                </a:rPr>
                <a:t>纠错</a:t>
              </a:r>
              <a:endParaRPr lang="zh-CN" altLang="en-US" sz="2000">
                <a:solidFill>
                  <a:srgbClr val="E57688"/>
                </a:solidFill>
              </a:endParaRPr>
            </a:p>
          </p:txBody>
        </p:sp>
        <p:sp>
          <p:nvSpPr>
            <p:cNvPr id="11" name="直接连接符 669711"/>
            <p:cNvSpPr>
              <a:spLocks noChangeShapeType="1"/>
            </p:cNvSpPr>
            <p:nvPr/>
          </p:nvSpPr>
          <p:spPr bwMode="auto">
            <a:xfrm flipV="1">
              <a:off x="3107" y="3748"/>
              <a:ext cx="72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12" name="文本框 669712"/>
            <p:cNvSpPr txBox="1">
              <a:spLocks noChangeArrowheads="1"/>
            </p:cNvSpPr>
            <p:nvPr/>
          </p:nvSpPr>
          <p:spPr bwMode="auto">
            <a:xfrm>
              <a:off x="4438" y="3783"/>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改正信息</a:t>
              </a:r>
              <a:endParaRPr lang="zh-CN" altLang="en-US" sz="2000">
                <a:solidFill>
                  <a:srgbClr val="E57688"/>
                </a:solidFill>
              </a:endParaRPr>
            </a:p>
          </p:txBody>
        </p:sp>
        <p:sp>
          <p:nvSpPr>
            <p:cNvPr id="13" name="直接连接符 669713"/>
            <p:cNvSpPr>
              <a:spLocks noChangeShapeType="1"/>
            </p:cNvSpPr>
            <p:nvPr/>
          </p:nvSpPr>
          <p:spPr bwMode="auto">
            <a:xfrm flipV="1">
              <a:off x="1791" y="3748"/>
              <a:ext cx="72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14" name="直接连接符 669714"/>
            <p:cNvSpPr>
              <a:spLocks noChangeShapeType="1"/>
            </p:cNvSpPr>
            <p:nvPr/>
          </p:nvSpPr>
          <p:spPr bwMode="auto">
            <a:xfrm flipV="1">
              <a:off x="4422" y="3748"/>
              <a:ext cx="72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15" name="文本框 669715"/>
            <p:cNvSpPr txBox="1">
              <a:spLocks noChangeArrowheads="1"/>
            </p:cNvSpPr>
            <p:nvPr/>
          </p:nvSpPr>
          <p:spPr bwMode="auto">
            <a:xfrm>
              <a:off x="3092" y="3771"/>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错误信息</a:t>
              </a:r>
              <a:endParaRPr lang="zh-CN" altLang="en-US" sz="2000">
                <a:solidFill>
                  <a:srgbClr val="E57688"/>
                </a:solidFill>
              </a:endParaRPr>
            </a:p>
          </p:txBody>
        </p:sp>
        <p:sp>
          <p:nvSpPr>
            <p:cNvPr id="16" name="文本框 669716"/>
            <p:cNvSpPr txBox="1">
              <a:spLocks noChangeArrowheads="1"/>
            </p:cNvSpPr>
            <p:nvPr/>
          </p:nvSpPr>
          <p:spPr bwMode="auto">
            <a:xfrm>
              <a:off x="1773" y="3770"/>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dirty="0">
                  <a:solidFill>
                    <a:srgbClr val="E57688"/>
                  </a:solidFill>
                </a:rPr>
                <a:t>测试结果</a:t>
              </a:r>
              <a:endParaRPr lang="zh-CN" altLang="en-US" sz="2000" dirty="0">
                <a:solidFill>
                  <a:srgbClr val="E57688"/>
                </a:solidFill>
              </a:endParaRPr>
            </a:p>
          </p:txBody>
        </p:sp>
        <p:sp>
          <p:nvSpPr>
            <p:cNvPr id="17" name="文本框 669717"/>
            <p:cNvSpPr txBox="1">
              <a:spLocks noChangeArrowheads="1"/>
            </p:cNvSpPr>
            <p:nvPr/>
          </p:nvSpPr>
          <p:spPr bwMode="auto">
            <a:xfrm>
              <a:off x="612" y="3783"/>
              <a:ext cx="43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程序</a:t>
              </a:r>
              <a:endParaRPr lang="zh-CN" altLang="en-US" sz="2000">
                <a:solidFill>
                  <a:srgbClr val="E57688"/>
                </a:solidFill>
              </a:endParaRPr>
            </a:p>
          </p:txBody>
        </p:sp>
        <p:sp>
          <p:nvSpPr>
            <p:cNvPr id="18" name="直接连接符 669718"/>
            <p:cNvSpPr>
              <a:spLocks noChangeShapeType="1"/>
            </p:cNvSpPr>
            <p:nvPr/>
          </p:nvSpPr>
          <p:spPr bwMode="auto">
            <a:xfrm>
              <a:off x="385" y="3748"/>
              <a:ext cx="81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solidFill>
                  <a:srgbClr val="E57688"/>
                </a:solidFill>
              </a:endParaRPr>
            </a:p>
          </p:txBody>
        </p:sp>
      </p:grpSp>
    </p:spTree>
  </p:cSld>
  <p:clrMapOvr>
    <a:masterClrMapping/>
  </p:clrMapOvr>
  <p:transition spd="slow" advClick="0">
    <p:cover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测试的特性</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010762"/>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buFontTx/>
              <a:buNone/>
            </a:pPr>
            <a:endParaRPr lang="zh-CN" altLang="en-US" dirty="0">
              <a:solidFill>
                <a:srgbClr val="E57688"/>
              </a:solidFill>
              <a:latin typeface="宋体" panose="02010600030101010101" pitchFamily="2" charset="-122"/>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挑剔性</a:t>
            </a:r>
            <a:endParaRPr lang="zh-CN" altLang="en-US" dirty="0">
              <a:solidFill>
                <a:srgbClr val="E57688"/>
              </a:solidFill>
            </a:endParaRPr>
          </a:p>
          <a:p>
            <a:pPr indent="-6350">
              <a:buClr>
                <a:schemeClr val="tx1"/>
              </a:buClr>
              <a:buFont typeface="Wingdings" panose="05000000000000000000" pitchFamily="2" charset="2"/>
              <a:buNone/>
            </a:pPr>
            <a:r>
              <a:rPr lang="zh-CN" altLang="en-US" dirty="0">
                <a:solidFill>
                  <a:srgbClr val="E57688"/>
                </a:solidFill>
              </a:rPr>
              <a:t>       抱着为证明程序有错的目的去测试 </a:t>
            </a:r>
            <a:endParaRPr lang="zh-CN" altLang="en-US" dirty="0">
              <a:solidFill>
                <a:srgbClr val="E57688"/>
              </a:solidFill>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复杂性 </a:t>
            </a:r>
            <a:endParaRPr lang="zh-CN" altLang="en-US" dirty="0">
              <a:solidFill>
                <a:srgbClr val="E57688"/>
              </a:solidFill>
            </a:endParaRPr>
          </a:p>
          <a:p>
            <a:pPr indent="-6350">
              <a:buClr>
                <a:schemeClr val="tx1"/>
              </a:buClr>
              <a:buFont typeface="Wingdings" panose="05000000000000000000" pitchFamily="2" charset="2"/>
              <a:buNone/>
            </a:pPr>
            <a:r>
              <a:rPr lang="zh-CN" altLang="en-US" dirty="0">
                <a:solidFill>
                  <a:srgbClr val="E57688"/>
                </a:solidFill>
              </a:rPr>
              <a:t>      设计合适的测试用例 </a:t>
            </a:r>
            <a:endParaRPr lang="zh-CN" altLang="en-US" dirty="0">
              <a:solidFill>
                <a:srgbClr val="E57688"/>
              </a:solidFill>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不彻底性 </a:t>
            </a:r>
            <a:endParaRPr lang="zh-CN" altLang="en-US" dirty="0">
              <a:solidFill>
                <a:srgbClr val="E57688"/>
              </a:solidFill>
            </a:endParaRPr>
          </a:p>
          <a:p>
            <a:pPr lvl="1"/>
            <a:r>
              <a:rPr lang="en-US" altLang="zh-CN" dirty="0">
                <a:solidFill>
                  <a:srgbClr val="E57688"/>
                </a:solidFill>
              </a:rPr>
              <a:t>  Dijkstra </a:t>
            </a:r>
            <a:r>
              <a:rPr lang="zh-CN" altLang="en-US" dirty="0">
                <a:solidFill>
                  <a:srgbClr val="E57688"/>
                </a:solidFill>
              </a:rPr>
              <a:t>一句名言：“程序测试只能证明错误的存在，但不能证明错误不存在” </a:t>
            </a:r>
            <a:endParaRPr lang="zh-CN" altLang="en-US" dirty="0">
              <a:solidFill>
                <a:srgbClr val="E57688"/>
              </a:solidFill>
            </a:endParaRPr>
          </a:p>
          <a:p>
            <a:pPr lvl="1" algn="ctr"/>
            <a:endParaRPr lang="zh-CN" altLang="en-US" dirty="0"/>
          </a:p>
        </p:txBody>
      </p:sp>
    </p:spTree>
  </p:cSld>
  <p:clrMapOvr>
    <a:masterClrMapping/>
  </p:clrMapOvr>
  <p:transition spd="slow" advClick="0">
    <p:cover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软件测试准则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010762"/>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zh-CN" altLang="en-US" dirty="0">
                <a:solidFill>
                  <a:srgbClr val="E57688"/>
                </a:solidFill>
              </a:rPr>
              <a:t>（</a:t>
            </a:r>
            <a:r>
              <a:rPr lang="en-US" altLang="zh-CN" dirty="0">
                <a:solidFill>
                  <a:srgbClr val="E57688"/>
                </a:solidFill>
              </a:rPr>
              <a:t>1</a:t>
            </a:r>
            <a:r>
              <a:rPr lang="zh-CN" altLang="en-US" dirty="0">
                <a:solidFill>
                  <a:srgbClr val="E57688"/>
                </a:solidFill>
              </a:rPr>
              <a:t>） 所有测试都应该能追溯到用户需求。</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2</a:t>
            </a:r>
            <a:r>
              <a:rPr lang="zh-CN" altLang="en-US" dirty="0">
                <a:solidFill>
                  <a:srgbClr val="E57688"/>
                </a:solidFill>
              </a:rPr>
              <a:t>） 应该远在测试开始之前就制定出测试计划。</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3</a:t>
            </a:r>
            <a:r>
              <a:rPr lang="zh-CN" altLang="en-US" dirty="0">
                <a:solidFill>
                  <a:srgbClr val="E57688"/>
                </a:solidFill>
              </a:rPr>
              <a:t>） 把</a:t>
            </a:r>
            <a:r>
              <a:rPr lang="en-US" altLang="zh-CN" dirty="0">
                <a:solidFill>
                  <a:srgbClr val="E57688"/>
                </a:solidFill>
              </a:rPr>
              <a:t>Pareto</a:t>
            </a:r>
            <a:r>
              <a:rPr lang="zh-CN" altLang="en-US" dirty="0">
                <a:solidFill>
                  <a:srgbClr val="E57688"/>
                </a:solidFill>
              </a:rPr>
              <a:t>原理应用到软件测试中。</a:t>
            </a:r>
            <a:endParaRPr lang="zh-CN" altLang="en-US" dirty="0">
              <a:solidFill>
                <a:srgbClr val="E57688"/>
              </a:solidFill>
            </a:endParaRPr>
          </a:p>
          <a:p>
            <a:pPr indent="-6350">
              <a:lnSpc>
                <a:spcPct val="90000"/>
              </a:lnSpc>
              <a:buFontTx/>
              <a:buNone/>
            </a:pPr>
            <a:r>
              <a:rPr lang="en-US" altLang="zh-CN" dirty="0">
                <a:solidFill>
                  <a:srgbClr val="E57688"/>
                </a:solidFill>
              </a:rPr>
              <a:t>        Pareto</a:t>
            </a:r>
            <a:r>
              <a:rPr lang="zh-CN" altLang="en-US" dirty="0">
                <a:solidFill>
                  <a:srgbClr val="E57688"/>
                </a:solidFill>
              </a:rPr>
              <a:t>原理说明，测试发现的错误中的</a:t>
            </a:r>
            <a:r>
              <a:rPr lang="en-US" altLang="zh-CN" dirty="0">
                <a:solidFill>
                  <a:srgbClr val="E57688"/>
                </a:solidFill>
              </a:rPr>
              <a:t>80%</a:t>
            </a:r>
            <a:r>
              <a:rPr lang="zh-CN" altLang="en-US" dirty="0">
                <a:solidFill>
                  <a:srgbClr val="E57688"/>
                </a:solidFill>
              </a:rPr>
              <a:t>很可能是由程序中</a:t>
            </a:r>
            <a:r>
              <a:rPr lang="en-US" altLang="zh-CN" dirty="0">
                <a:solidFill>
                  <a:srgbClr val="E57688"/>
                </a:solidFill>
              </a:rPr>
              <a:t>20%</a:t>
            </a:r>
            <a:r>
              <a:rPr lang="zh-CN" altLang="en-US" dirty="0">
                <a:solidFill>
                  <a:srgbClr val="E57688"/>
                </a:solidFill>
              </a:rPr>
              <a:t>的模块造成的。</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4</a:t>
            </a:r>
            <a:r>
              <a:rPr lang="zh-CN" altLang="en-US" dirty="0">
                <a:solidFill>
                  <a:srgbClr val="E57688"/>
                </a:solidFill>
              </a:rPr>
              <a:t>） 应该从“小规模”测试开始，并逐步进行“大规模”测试。</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5</a:t>
            </a:r>
            <a:r>
              <a:rPr lang="zh-CN" altLang="en-US" dirty="0">
                <a:solidFill>
                  <a:srgbClr val="E57688"/>
                </a:solidFill>
              </a:rPr>
              <a:t>） 穷举测试是不可能的。测试只能证明程序中有错误，不能证明程序中没有错误。</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6</a:t>
            </a:r>
            <a:r>
              <a:rPr lang="zh-CN" altLang="en-US" dirty="0">
                <a:solidFill>
                  <a:srgbClr val="E57688"/>
                </a:solidFill>
              </a:rPr>
              <a:t>） 为了达到最佳的测试效果，应该由独立的第三方从事测试工作。</a:t>
            </a:r>
            <a:endParaRPr lang="zh-CN" altLang="en-US" dirty="0">
              <a:solidFill>
                <a:srgbClr val="E57688"/>
              </a:solidFill>
            </a:endParaRPr>
          </a:p>
        </p:txBody>
      </p:sp>
    </p:spTree>
  </p:cSld>
  <p:clrMapOvr>
    <a:masterClrMapping/>
  </p:clrMapOvr>
  <p:transition spd="slow" advClick="0">
    <p:cover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测试方法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279367"/>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静态分析（不执行程序）</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 ●</a:t>
            </a:r>
            <a:r>
              <a:rPr lang="zh-CN" altLang="en-US" dirty="0">
                <a:solidFill>
                  <a:srgbClr val="E57688"/>
                </a:solidFill>
              </a:rPr>
              <a:t>静态分析器</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 ●</a:t>
            </a:r>
            <a:r>
              <a:rPr lang="zh-CN" altLang="en-US" dirty="0">
                <a:solidFill>
                  <a:srgbClr val="E57688"/>
                </a:solidFill>
              </a:rPr>
              <a:t>代码评审（人工测试）</a:t>
            </a:r>
            <a:endParaRPr lang="zh-CN" altLang="en-US" dirty="0">
              <a:solidFill>
                <a:srgbClr val="E57688"/>
              </a:solidFill>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动态分析（执行程序）</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 ●</a:t>
            </a:r>
            <a:r>
              <a:rPr lang="zh-CN" altLang="en-US" dirty="0">
                <a:solidFill>
                  <a:srgbClr val="E57688"/>
                </a:solidFill>
              </a:rPr>
              <a:t>黑盒测试</a:t>
            </a:r>
            <a:endParaRPr lang="zh-CN" altLang="en-US" dirty="0">
              <a:solidFill>
                <a:srgbClr val="E57688"/>
              </a:solidFill>
            </a:endParaRPr>
          </a:p>
          <a:p>
            <a:pPr marL="914400" lvl="2" indent="0">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测试程序功能</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白盒测试</a:t>
            </a:r>
            <a:endParaRPr lang="zh-CN" altLang="en-US" dirty="0">
              <a:solidFill>
                <a:srgbClr val="E57688"/>
              </a:solidFill>
            </a:endParaRPr>
          </a:p>
          <a:p>
            <a:pPr marL="914400" lvl="2" indent="0">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测试程序结构</a:t>
            </a:r>
            <a:endParaRPr lang="zh-CN" altLang="en-US" dirty="0">
              <a:solidFill>
                <a:srgbClr val="E57688"/>
              </a:solidFill>
            </a:endParaRPr>
          </a:p>
        </p:txBody>
      </p:sp>
    </p:spTree>
  </p:cSld>
  <p:clrMapOvr>
    <a:masterClrMapping/>
  </p:clrMapOvr>
  <p:transition spd="slow" advClick="0">
    <p:cover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测试步骤</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en-US" altLang="zh-CN" dirty="0">
                <a:solidFill>
                  <a:srgbClr val="E57688"/>
                </a:solidFill>
              </a:rPr>
              <a:t>(1) </a:t>
            </a:r>
            <a:r>
              <a:rPr lang="zh-CN" altLang="en-US" dirty="0">
                <a:solidFill>
                  <a:srgbClr val="E57688"/>
                </a:solidFill>
              </a:rPr>
              <a:t>模块测试</a:t>
            </a:r>
            <a:endParaRPr lang="zh-CN" altLang="en-US" dirty="0">
              <a:solidFill>
                <a:srgbClr val="E57688"/>
              </a:solidFill>
            </a:endParaRPr>
          </a:p>
          <a:p>
            <a:pPr indent="-6350">
              <a:lnSpc>
                <a:spcPct val="90000"/>
              </a:lnSpc>
              <a:buFontTx/>
              <a:buNone/>
            </a:pPr>
            <a:r>
              <a:rPr lang="zh-CN" altLang="en-US" dirty="0">
                <a:solidFill>
                  <a:srgbClr val="E57688"/>
                </a:solidFill>
              </a:rPr>
              <a:t>        </a:t>
            </a:r>
            <a:r>
              <a:rPr lang="zh-CN" altLang="en-US" b="0" dirty="0">
                <a:solidFill>
                  <a:srgbClr val="E57688"/>
                </a:solidFill>
              </a:rPr>
              <a:t>对单独的一个模块（函数）进行测试。模块测试的目的是发现并改正程序模块中的错误，保证每个模块作为一个单元能正确运行。模块测试通常又称为单元测试。在这个测试步骤中所发现的往往是编码和详细设计的错误。</a:t>
            </a:r>
            <a:endParaRPr lang="zh-CN" altLang="en-US" b="0" dirty="0">
              <a:solidFill>
                <a:srgbClr val="E57688"/>
              </a:solidFill>
            </a:endParaRPr>
          </a:p>
          <a:p>
            <a:pPr indent="-6350">
              <a:lnSpc>
                <a:spcPct val="90000"/>
              </a:lnSpc>
              <a:buFontTx/>
              <a:buNone/>
            </a:pPr>
            <a:r>
              <a:rPr lang="en-US" altLang="zh-CN" dirty="0">
                <a:solidFill>
                  <a:srgbClr val="E57688"/>
                </a:solidFill>
              </a:rPr>
              <a:t>(2) </a:t>
            </a:r>
            <a:r>
              <a:rPr lang="zh-CN" altLang="en-US" dirty="0">
                <a:solidFill>
                  <a:srgbClr val="E57688"/>
                </a:solidFill>
              </a:rPr>
              <a:t>子系统测试</a:t>
            </a:r>
            <a:endParaRPr lang="zh-CN" altLang="en-US" dirty="0">
              <a:solidFill>
                <a:srgbClr val="E57688"/>
              </a:solidFill>
            </a:endParaRPr>
          </a:p>
          <a:p>
            <a:pPr indent="-6350">
              <a:lnSpc>
                <a:spcPct val="90000"/>
              </a:lnSpc>
              <a:buFontTx/>
              <a:buNone/>
            </a:pPr>
            <a:r>
              <a:rPr lang="zh-CN" altLang="en-US" dirty="0">
                <a:solidFill>
                  <a:srgbClr val="E57688"/>
                </a:solidFill>
              </a:rPr>
              <a:t>       </a:t>
            </a:r>
            <a:r>
              <a:rPr lang="zh-CN" altLang="en-US" b="0" dirty="0">
                <a:solidFill>
                  <a:srgbClr val="E57688"/>
                </a:solidFill>
              </a:rPr>
              <a:t> 把经过单元测试的模块组装成一个子系统，在组装的过程中同时进行测试。模块相互间的协调和通信是这个测试过程中的主要问题，因此，这个步骤着重测试模块的接口。</a:t>
            </a:r>
            <a:endParaRPr lang="zh-CN" altLang="en-US" b="0" dirty="0">
              <a:solidFill>
                <a:srgbClr val="E57688"/>
              </a:solidFill>
            </a:endParaRPr>
          </a:p>
          <a:p>
            <a:pPr indent="-6350">
              <a:lnSpc>
                <a:spcPct val="90000"/>
              </a:lnSpc>
              <a:buFontTx/>
              <a:buNone/>
            </a:pPr>
            <a:r>
              <a:rPr lang="en-US" altLang="zh-CN" dirty="0">
                <a:solidFill>
                  <a:srgbClr val="E57688"/>
                </a:solidFill>
              </a:rPr>
              <a:t>(3) </a:t>
            </a:r>
            <a:r>
              <a:rPr lang="zh-CN" altLang="en-US" dirty="0">
                <a:solidFill>
                  <a:srgbClr val="E57688"/>
                </a:solidFill>
              </a:rPr>
              <a:t>系统测试</a:t>
            </a:r>
            <a:endParaRPr lang="zh-CN" altLang="en-US" dirty="0">
              <a:solidFill>
                <a:srgbClr val="E57688"/>
              </a:solidFill>
            </a:endParaRPr>
          </a:p>
          <a:p>
            <a:pPr indent="-6350">
              <a:lnSpc>
                <a:spcPct val="90000"/>
              </a:lnSpc>
              <a:buFontTx/>
              <a:buNone/>
            </a:pPr>
            <a:r>
              <a:rPr lang="zh-CN" altLang="en-US" dirty="0">
                <a:solidFill>
                  <a:srgbClr val="E57688"/>
                </a:solidFill>
              </a:rPr>
              <a:t>        </a:t>
            </a:r>
            <a:r>
              <a:rPr lang="zh-CN" altLang="en-US" b="0" dirty="0">
                <a:solidFill>
                  <a:srgbClr val="E57688"/>
                </a:solidFill>
              </a:rPr>
              <a:t>把经过测试的子系统装配成一个完整的系统来测试。验证系统确实能提供需求说明书中指定的功能，在这个测试步骤中发现的往往是软件设计中的错误，也可能发现需求说明中的错误。</a:t>
            </a:r>
            <a:endParaRPr lang="en-US" altLang="zh-CN" b="0" dirty="0">
              <a:solidFill>
                <a:srgbClr val="E57688"/>
              </a:solidFill>
            </a:endParaRPr>
          </a:p>
        </p:txBody>
      </p:sp>
    </p:spTree>
  </p:cSld>
  <p:clrMapOvr>
    <a:masterClrMapping/>
  </p:clrMapOvr>
  <p:transition spd="slow" advClick="0">
    <p:cover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8857"/>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384950" y="570987"/>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1036617" y="960364"/>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0" y="3424944"/>
            <a:ext cx="12192000" cy="3242073"/>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17" name="Oval 4"/>
          <p:cNvSpPr/>
          <p:nvPr/>
        </p:nvSpPr>
        <p:spPr>
          <a:xfrm rot="10978994" flipV="1">
            <a:off x="5123987" y="4152625"/>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6</a:t>
            </a:r>
            <a:endParaRPr lang="en-US" sz="2000" dirty="0">
              <a:solidFill>
                <a:schemeClr val="bg1">
                  <a:lumMod val="95000"/>
                </a:schemeClr>
              </a:solidFill>
            </a:endParaRPr>
          </a:p>
        </p:txBody>
      </p:sp>
      <p:sp>
        <p:nvSpPr>
          <p:cNvPr id="31" name="Oval 4"/>
          <p:cNvSpPr/>
          <p:nvPr/>
        </p:nvSpPr>
        <p:spPr>
          <a:xfrm rot="10978994" flipV="1">
            <a:off x="6494138" y="521047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7</a:t>
            </a:r>
            <a:endParaRPr lang="en-US" sz="2000" dirty="0">
              <a:solidFill>
                <a:schemeClr val="bg1">
                  <a:lumMod val="95000"/>
                </a:schemeClr>
              </a:solidFill>
            </a:endParaRPr>
          </a:p>
        </p:txBody>
      </p:sp>
      <p:sp>
        <p:nvSpPr>
          <p:cNvPr id="33" name="Oval 4"/>
          <p:cNvSpPr/>
          <p:nvPr/>
        </p:nvSpPr>
        <p:spPr>
          <a:xfrm rot="10978994" flipV="1">
            <a:off x="12246" y="3731066"/>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1</a:t>
            </a:r>
            <a:endParaRPr lang="en-US" sz="2000" dirty="0">
              <a:solidFill>
                <a:schemeClr val="bg1">
                  <a:lumMod val="95000"/>
                </a:schemeClr>
              </a:solidFill>
            </a:endParaRPr>
          </a:p>
        </p:txBody>
      </p:sp>
      <p:sp>
        <p:nvSpPr>
          <p:cNvPr id="34" name="矩形 33"/>
          <p:cNvSpPr/>
          <p:nvPr/>
        </p:nvSpPr>
        <p:spPr>
          <a:xfrm>
            <a:off x="-147288" y="4296148"/>
            <a:ext cx="961657"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编码</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46" name="Oval 4"/>
          <p:cNvSpPr/>
          <p:nvPr/>
        </p:nvSpPr>
        <p:spPr>
          <a:xfrm rot="10978994" flipV="1">
            <a:off x="895465" y="325477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2</a:t>
            </a:r>
            <a:endParaRPr lang="en-US" sz="2000" dirty="0">
              <a:solidFill>
                <a:schemeClr val="bg1">
                  <a:lumMod val="95000"/>
                </a:schemeClr>
              </a:solidFill>
            </a:endParaRPr>
          </a:p>
        </p:txBody>
      </p:sp>
      <p:sp>
        <p:nvSpPr>
          <p:cNvPr id="47" name="矩形 46"/>
          <p:cNvSpPr/>
          <p:nvPr/>
        </p:nvSpPr>
        <p:spPr>
          <a:xfrm>
            <a:off x="228410" y="3736801"/>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软件测试基础</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49" name="Oval 4"/>
          <p:cNvSpPr/>
          <p:nvPr/>
        </p:nvSpPr>
        <p:spPr>
          <a:xfrm rot="10978994" flipV="1">
            <a:off x="2177511" y="311075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3</a:t>
            </a:r>
            <a:endParaRPr lang="en-US" sz="2000" dirty="0">
              <a:solidFill>
                <a:schemeClr val="bg1">
                  <a:lumMod val="95000"/>
                </a:schemeClr>
              </a:solidFill>
            </a:endParaRPr>
          </a:p>
        </p:txBody>
      </p:sp>
      <p:sp>
        <p:nvSpPr>
          <p:cNvPr id="50" name="矩形 49"/>
          <p:cNvSpPr/>
          <p:nvPr/>
        </p:nvSpPr>
        <p:spPr>
          <a:xfrm>
            <a:off x="1766937" y="3639965"/>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单元测试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1" name="Oval 4"/>
          <p:cNvSpPr/>
          <p:nvPr/>
        </p:nvSpPr>
        <p:spPr>
          <a:xfrm rot="10978994" flipV="1">
            <a:off x="3230587" y="330274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4</a:t>
            </a:r>
            <a:endParaRPr lang="en-US" sz="2000" dirty="0">
              <a:solidFill>
                <a:schemeClr val="bg1">
                  <a:lumMod val="95000"/>
                </a:schemeClr>
              </a:solidFill>
            </a:endParaRPr>
          </a:p>
        </p:txBody>
      </p:sp>
      <p:sp>
        <p:nvSpPr>
          <p:cNvPr id="52" name="矩形 51"/>
          <p:cNvSpPr/>
          <p:nvPr/>
        </p:nvSpPr>
        <p:spPr>
          <a:xfrm>
            <a:off x="2820014" y="3831952"/>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集成测试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4" name="Oval 4"/>
          <p:cNvSpPr/>
          <p:nvPr/>
        </p:nvSpPr>
        <p:spPr>
          <a:xfrm rot="10978994" flipV="1">
            <a:off x="4190529" y="3645128"/>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5</a:t>
            </a:r>
            <a:endParaRPr lang="en-US" sz="2000" dirty="0">
              <a:solidFill>
                <a:schemeClr val="bg1">
                  <a:lumMod val="95000"/>
                </a:schemeClr>
              </a:solidFill>
            </a:endParaRPr>
          </a:p>
        </p:txBody>
      </p:sp>
      <p:sp>
        <p:nvSpPr>
          <p:cNvPr id="55" name="矩形 54"/>
          <p:cNvSpPr/>
          <p:nvPr/>
        </p:nvSpPr>
        <p:spPr>
          <a:xfrm>
            <a:off x="3779955" y="4174336"/>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05</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确认测试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4453043" y="4690610"/>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06</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白盒测试技术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67" name="Oval 4"/>
          <p:cNvSpPr/>
          <p:nvPr/>
        </p:nvSpPr>
        <p:spPr>
          <a:xfrm rot="10978994" flipV="1">
            <a:off x="7574459" y="5975692"/>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8</a:t>
            </a:r>
            <a:endParaRPr lang="en-US" sz="2000" dirty="0">
              <a:solidFill>
                <a:schemeClr val="bg1">
                  <a:lumMod val="95000"/>
                </a:schemeClr>
              </a:solidFill>
            </a:endParaRPr>
          </a:p>
        </p:txBody>
      </p:sp>
      <p:sp>
        <p:nvSpPr>
          <p:cNvPr id="68" name="矩形 67"/>
          <p:cNvSpPr/>
          <p:nvPr/>
        </p:nvSpPr>
        <p:spPr>
          <a:xfrm>
            <a:off x="5786009" y="4394191"/>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07</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黑盒测试技术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0" name="矩形 69"/>
          <p:cNvSpPr/>
          <p:nvPr/>
        </p:nvSpPr>
        <p:spPr>
          <a:xfrm>
            <a:off x="7384802" y="5240969"/>
            <a:ext cx="946397"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08</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调试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3" name="矩形 72"/>
          <p:cNvSpPr/>
          <p:nvPr/>
        </p:nvSpPr>
        <p:spPr>
          <a:xfrm>
            <a:off x="8141079" y="5729307"/>
            <a:ext cx="155835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09</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软件可靠性</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9" name="矩形 78"/>
          <p:cNvSpPr/>
          <p:nvPr/>
        </p:nvSpPr>
        <p:spPr>
          <a:xfrm>
            <a:off x="9587499" y="5277350"/>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10</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小组分工</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0" name="Oval 4"/>
          <p:cNvSpPr/>
          <p:nvPr/>
        </p:nvSpPr>
        <p:spPr>
          <a:xfrm rot="10978994" flipV="1">
            <a:off x="11117276" y="5341608"/>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11</a:t>
            </a:r>
            <a:endParaRPr lang="en-US" sz="1600" dirty="0">
              <a:solidFill>
                <a:schemeClr val="bg1">
                  <a:lumMod val="95000"/>
                </a:schemeClr>
              </a:solidFill>
            </a:endParaRPr>
          </a:p>
        </p:txBody>
      </p:sp>
      <p:sp>
        <p:nvSpPr>
          <p:cNvPr id="81" name="矩形 80"/>
          <p:cNvSpPr/>
          <p:nvPr/>
        </p:nvSpPr>
        <p:spPr>
          <a:xfrm>
            <a:off x="10749438" y="4645810"/>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11</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参考文献</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2" name="Oval 4"/>
          <p:cNvSpPr/>
          <p:nvPr/>
        </p:nvSpPr>
        <p:spPr>
          <a:xfrm rot="10978994" flipV="1">
            <a:off x="9957035" y="609142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10</a:t>
            </a:r>
            <a:endParaRPr lang="en-US" sz="1600" dirty="0">
              <a:solidFill>
                <a:schemeClr val="bg1">
                  <a:lumMod val="95000"/>
                </a:schemeClr>
              </a:solidFill>
            </a:endParaRPr>
          </a:p>
        </p:txBody>
      </p:sp>
      <p:sp>
        <p:nvSpPr>
          <p:cNvPr id="85" name="Oval 4"/>
          <p:cNvSpPr/>
          <p:nvPr/>
        </p:nvSpPr>
        <p:spPr>
          <a:xfrm rot="10978994" flipV="1">
            <a:off x="8746660" y="6396712"/>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9</a:t>
            </a:r>
            <a:endParaRPr lang="en-US" sz="2000" dirty="0">
              <a:solidFill>
                <a:schemeClr val="bg1">
                  <a:lumMod val="95000"/>
                </a:schemeClr>
              </a:solidFill>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ppt_x"/>
                                          </p:val>
                                        </p:tav>
                                        <p:tav tm="100000">
                                          <p:val>
                                            <p:strVal val="#ppt_x"/>
                                          </p:val>
                                        </p:tav>
                                      </p:tavLst>
                                    </p:anim>
                                    <p:anim calcmode="lin" valueType="num">
                                      <p:cBhvr additive="base">
                                        <p:cTn id="21" dur="500" fill="hold"/>
                                        <p:tgtEl>
                                          <p:spTgt spid="3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1250"/>
                                        <p:tgtEl>
                                          <p:spTgt spid="71"/>
                                        </p:tgtEl>
                                      </p:cBhvr>
                                    </p:animEffect>
                                  </p:childTnLst>
                                </p:cTn>
                              </p:par>
                            </p:childTnLst>
                          </p:cTn>
                        </p:par>
                        <p:par>
                          <p:cTn id="26" fill="hold">
                            <p:stCondLst>
                              <p:cond delay="3500"/>
                            </p:stCondLst>
                            <p:childTnLst>
                              <p:par>
                                <p:cTn id="27" presetID="2" presetClass="entr" presetSubtype="6"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1+#ppt_w/2"/>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par>
                          <p:cTn id="31" fill="hold">
                            <p:stCondLst>
                              <p:cond delay="4000"/>
                            </p:stCondLst>
                            <p:childTnLst>
                              <p:par>
                                <p:cTn id="32" presetID="2" presetClass="entr" presetSubtype="6"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1+#ppt_w/2"/>
                                          </p:val>
                                        </p:tav>
                                        <p:tav tm="100000">
                                          <p:val>
                                            <p:strVal val="#ppt_x"/>
                                          </p:val>
                                        </p:tav>
                                      </p:tavLst>
                                    </p:anim>
                                    <p:anim calcmode="lin" valueType="num">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par>
                          <p:cTn id="36" fill="hold">
                            <p:stCondLst>
                              <p:cond delay="4500"/>
                            </p:stCondLst>
                            <p:childTnLst>
                              <p:par>
                                <p:cTn id="37" presetID="53" presetClass="entr" presetSubtype="16"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childTnLst>
                          </p:cTn>
                        </p:par>
                        <p:par>
                          <p:cTn id="42" fill="hold">
                            <p:stCondLst>
                              <p:cond delay="5000"/>
                            </p:stCondLst>
                            <p:childTnLst>
                              <p:par>
                                <p:cTn id="43" presetID="2" presetClass="entr" presetSubtype="6"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1+#ppt_w/2"/>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par>
                          <p:cTn id="47" fill="hold">
                            <p:stCondLst>
                              <p:cond delay="5500"/>
                            </p:stCondLst>
                            <p:childTnLst>
                              <p:par>
                                <p:cTn id="48" presetID="2" presetClass="entr" presetSubtype="6" fill="hold" grpId="0" nodeType="after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additive="base">
                                        <p:cTn id="50" dur="500" fill="hold"/>
                                        <p:tgtEl>
                                          <p:spTgt spid="46"/>
                                        </p:tgtEl>
                                        <p:attrNameLst>
                                          <p:attrName>ppt_x</p:attrName>
                                        </p:attrNameLst>
                                      </p:cBhvr>
                                      <p:tavLst>
                                        <p:tav tm="0">
                                          <p:val>
                                            <p:strVal val="1+#ppt_w/2"/>
                                          </p:val>
                                        </p:tav>
                                        <p:tav tm="100000">
                                          <p:val>
                                            <p:strVal val="#ppt_x"/>
                                          </p:val>
                                        </p:tav>
                                      </p:tavLst>
                                    </p:anim>
                                    <p:anim calcmode="lin" valueType="num">
                                      <p:cBhvr additive="base">
                                        <p:cTn id="51" dur="500" fill="hold"/>
                                        <p:tgtEl>
                                          <p:spTgt spid="46"/>
                                        </p:tgtEl>
                                        <p:attrNameLst>
                                          <p:attrName>ppt_y</p:attrName>
                                        </p:attrNameLst>
                                      </p:cBhvr>
                                      <p:tavLst>
                                        <p:tav tm="0">
                                          <p:val>
                                            <p:strVal val="1+#ppt_h/2"/>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 calcmode="lin" valueType="num">
                                      <p:cBhvr>
                                        <p:cTn id="60" dur="500" fill="hold"/>
                                        <p:tgtEl>
                                          <p:spTgt spid="50"/>
                                        </p:tgtEl>
                                        <p:attrNameLst>
                                          <p:attrName>ppt_w</p:attrName>
                                        </p:attrNameLst>
                                      </p:cBhvr>
                                      <p:tavLst>
                                        <p:tav tm="0">
                                          <p:val>
                                            <p:fltVal val="0"/>
                                          </p:val>
                                        </p:tav>
                                        <p:tav tm="100000">
                                          <p:val>
                                            <p:strVal val="#ppt_w"/>
                                          </p:val>
                                        </p:tav>
                                      </p:tavLst>
                                    </p:anim>
                                    <p:anim calcmode="lin" valueType="num">
                                      <p:cBhvr>
                                        <p:cTn id="61" dur="500" fill="hold"/>
                                        <p:tgtEl>
                                          <p:spTgt spid="50"/>
                                        </p:tgtEl>
                                        <p:attrNameLst>
                                          <p:attrName>ppt_h</p:attrName>
                                        </p:attrNameLst>
                                      </p:cBhvr>
                                      <p:tavLst>
                                        <p:tav tm="0">
                                          <p:val>
                                            <p:fltVal val="0"/>
                                          </p:val>
                                        </p:tav>
                                        <p:tav tm="100000">
                                          <p:val>
                                            <p:strVal val="#ppt_h"/>
                                          </p:val>
                                        </p:tav>
                                      </p:tavLst>
                                    </p:anim>
                                    <p:animEffect transition="in" filter="fade">
                                      <p:cBhvr>
                                        <p:cTn id="62" dur="500"/>
                                        <p:tgtEl>
                                          <p:spTgt spid="50"/>
                                        </p:tgtEl>
                                      </p:cBhvr>
                                    </p:animEffect>
                                  </p:childTnLst>
                                </p:cTn>
                              </p:par>
                            </p:childTnLst>
                          </p:cTn>
                        </p:par>
                        <p:par>
                          <p:cTn id="63" fill="hold">
                            <p:stCondLst>
                              <p:cond delay="6500"/>
                            </p:stCondLst>
                            <p:childTnLst>
                              <p:par>
                                <p:cTn id="64" presetID="2" presetClass="entr" presetSubtype="6" fill="hold" grpId="0" nodeType="after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additive="base">
                                        <p:cTn id="66" dur="500" fill="hold"/>
                                        <p:tgtEl>
                                          <p:spTgt spid="51"/>
                                        </p:tgtEl>
                                        <p:attrNameLst>
                                          <p:attrName>ppt_x</p:attrName>
                                        </p:attrNameLst>
                                      </p:cBhvr>
                                      <p:tavLst>
                                        <p:tav tm="0">
                                          <p:val>
                                            <p:strVal val="1+#ppt_w/2"/>
                                          </p:val>
                                        </p:tav>
                                        <p:tav tm="100000">
                                          <p:val>
                                            <p:strVal val="#ppt_x"/>
                                          </p:val>
                                        </p:tav>
                                      </p:tavLst>
                                    </p:anim>
                                    <p:anim calcmode="lin" valueType="num">
                                      <p:cBhvr additive="base">
                                        <p:cTn id="67" dur="500" fill="hold"/>
                                        <p:tgtEl>
                                          <p:spTgt spid="51"/>
                                        </p:tgtEl>
                                        <p:attrNameLst>
                                          <p:attrName>ppt_y</p:attrName>
                                        </p:attrNameLst>
                                      </p:cBhvr>
                                      <p:tavLst>
                                        <p:tav tm="0">
                                          <p:val>
                                            <p:strVal val="1+#ppt_h/2"/>
                                          </p:val>
                                        </p:tav>
                                        <p:tav tm="100000">
                                          <p:val>
                                            <p:strVal val="#ppt_y"/>
                                          </p:val>
                                        </p:tav>
                                      </p:tavLst>
                                    </p:anim>
                                  </p:childTnLst>
                                </p:cTn>
                              </p:par>
                              <p:par>
                                <p:cTn id="68" presetID="53" presetClass="entr" presetSubtype="16"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anim calcmode="lin" valueType="num">
                                      <p:cBhvr>
                                        <p:cTn id="70" dur="500" fill="hold"/>
                                        <p:tgtEl>
                                          <p:spTgt spid="52"/>
                                        </p:tgtEl>
                                        <p:attrNameLst>
                                          <p:attrName>ppt_w</p:attrName>
                                        </p:attrNameLst>
                                      </p:cBhvr>
                                      <p:tavLst>
                                        <p:tav tm="0">
                                          <p:val>
                                            <p:fltVal val="0"/>
                                          </p:val>
                                        </p:tav>
                                        <p:tav tm="100000">
                                          <p:val>
                                            <p:strVal val="#ppt_w"/>
                                          </p:val>
                                        </p:tav>
                                      </p:tavLst>
                                    </p:anim>
                                    <p:anim calcmode="lin" valueType="num">
                                      <p:cBhvr>
                                        <p:cTn id="71" dur="500" fill="hold"/>
                                        <p:tgtEl>
                                          <p:spTgt spid="52"/>
                                        </p:tgtEl>
                                        <p:attrNameLst>
                                          <p:attrName>ppt_h</p:attrName>
                                        </p:attrNameLst>
                                      </p:cBhvr>
                                      <p:tavLst>
                                        <p:tav tm="0">
                                          <p:val>
                                            <p:fltVal val="0"/>
                                          </p:val>
                                        </p:tav>
                                        <p:tav tm="100000">
                                          <p:val>
                                            <p:strVal val="#ppt_h"/>
                                          </p:val>
                                        </p:tav>
                                      </p:tavLst>
                                    </p:anim>
                                    <p:animEffect transition="in" filter="fade">
                                      <p:cBhvr>
                                        <p:cTn id="72" dur="500"/>
                                        <p:tgtEl>
                                          <p:spTgt spid="52"/>
                                        </p:tgtEl>
                                      </p:cBhvr>
                                    </p:animEffect>
                                  </p:childTnLst>
                                </p:cTn>
                              </p:par>
                            </p:childTnLst>
                          </p:cTn>
                        </p:par>
                        <p:par>
                          <p:cTn id="73" fill="hold">
                            <p:stCondLst>
                              <p:cond delay="7000"/>
                            </p:stCondLst>
                            <p:childTnLst>
                              <p:par>
                                <p:cTn id="74" presetID="2" presetClass="entr" presetSubtype="6" fill="hold" grpId="0" nodeType="afterEffect">
                                  <p:stCondLst>
                                    <p:cond delay="0"/>
                                  </p:stCondLst>
                                  <p:childTnLst>
                                    <p:set>
                                      <p:cBhvr>
                                        <p:cTn id="75" dur="1" fill="hold">
                                          <p:stCondLst>
                                            <p:cond delay="0"/>
                                          </p:stCondLst>
                                        </p:cTn>
                                        <p:tgtEl>
                                          <p:spTgt spid="54"/>
                                        </p:tgtEl>
                                        <p:attrNameLst>
                                          <p:attrName>style.visibility</p:attrName>
                                        </p:attrNameLst>
                                      </p:cBhvr>
                                      <p:to>
                                        <p:strVal val="visible"/>
                                      </p:to>
                                    </p:set>
                                    <p:anim calcmode="lin" valueType="num">
                                      <p:cBhvr additive="base">
                                        <p:cTn id="76" dur="500" fill="hold"/>
                                        <p:tgtEl>
                                          <p:spTgt spid="54"/>
                                        </p:tgtEl>
                                        <p:attrNameLst>
                                          <p:attrName>ppt_x</p:attrName>
                                        </p:attrNameLst>
                                      </p:cBhvr>
                                      <p:tavLst>
                                        <p:tav tm="0">
                                          <p:val>
                                            <p:strVal val="1+#ppt_w/2"/>
                                          </p:val>
                                        </p:tav>
                                        <p:tav tm="100000">
                                          <p:val>
                                            <p:strVal val="#ppt_x"/>
                                          </p:val>
                                        </p:tav>
                                      </p:tavLst>
                                    </p:anim>
                                    <p:anim calcmode="lin" valueType="num">
                                      <p:cBhvr additive="base">
                                        <p:cTn id="77" dur="500" fill="hold"/>
                                        <p:tgtEl>
                                          <p:spTgt spid="54"/>
                                        </p:tgtEl>
                                        <p:attrNameLst>
                                          <p:attrName>ppt_y</p:attrName>
                                        </p:attrNameLst>
                                      </p:cBhvr>
                                      <p:tavLst>
                                        <p:tav tm="0">
                                          <p:val>
                                            <p:strVal val="1+#ppt_h/2"/>
                                          </p:val>
                                        </p:tav>
                                        <p:tav tm="100000">
                                          <p:val>
                                            <p:strVal val="#ppt_y"/>
                                          </p:val>
                                        </p:tav>
                                      </p:tavLst>
                                    </p:anim>
                                  </p:childTnLst>
                                </p:cTn>
                              </p:par>
                              <p:par>
                                <p:cTn id="78" presetID="53" presetClass="entr" presetSubtype="16"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ppt_w</p:attrName>
                                        </p:attrNameLst>
                                      </p:cBhvr>
                                      <p:tavLst>
                                        <p:tav tm="0">
                                          <p:val>
                                            <p:fltVal val="0"/>
                                          </p:val>
                                        </p:tav>
                                        <p:tav tm="100000">
                                          <p:val>
                                            <p:strVal val="#ppt_w"/>
                                          </p:val>
                                        </p:tav>
                                      </p:tavLst>
                                    </p:anim>
                                    <p:anim calcmode="lin" valueType="num">
                                      <p:cBhvr>
                                        <p:cTn id="81" dur="500" fill="hold"/>
                                        <p:tgtEl>
                                          <p:spTgt spid="55"/>
                                        </p:tgtEl>
                                        <p:attrNameLst>
                                          <p:attrName>ppt_h</p:attrName>
                                        </p:attrNameLst>
                                      </p:cBhvr>
                                      <p:tavLst>
                                        <p:tav tm="0">
                                          <p:val>
                                            <p:fltVal val="0"/>
                                          </p:val>
                                        </p:tav>
                                        <p:tav tm="100000">
                                          <p:val>
                                            <p:strVal val="#ppt_h"/>
                                          </p:val>
                                        </p:tav>
                                      </p:tavLst>
                                    </p:anim>
                                    <p:animEffect transition="in" filter="fade">
                                      <p:cBhvr>
                                        <p:cTn id="82" dur="500"/>
                                        <p:tgtEl>
                                          <p:spTgt spid="55"/>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63"/>
                                        </p:tgtEl>
                                        <p:attrNameLst>
                                          <p:attrName>style.visibility</p:attrName>
                                        </p:attrNameLst>
                                      </p:cBhvr>
                                      <p:to>
                                        <p:strVal val="visible"/>
                                      </p:to>
                                    </p:set>
                                    <p:anim calcmode="lin" valueType="num">
                                      <p:cBhvr>
                                        <p:cTn id="85" dur="500" fill="hold"/>
                                        <p:tgtEl>
                                          <p:spTgt spid="63"/>
                                        </p:tgtEl>
                                        <p:attrNameLst>
                                          <p:attrName>ppt_w</p:attrName>
                                        </p:attrNameLst>
                                      </p:cBhvr>
                                      <p:tavLst>
                                        <p:tav tm="0">
                                          <p:val>
                                            <p:fltVal val="0"/>
                                          </p:val>
                                        </p:tav>
                                        <p:tav tm="100000">
                                          <p:val>
                                            <p:strVal val="#ppt_w"/>
                                          </p:val>
                                        </p:tav>
                                      </p:tavLst>
                                    </p:anim>
                                    <p:anim calcmode="lin" valueType="num">
                                      <p:cBhvr>
                                        <p:cTn id="86" dur="500" fill="hold"/>
                                        <p:tgtEl>
                                          <p:spTgt spid="63"/>
                                        </p:tgtEl>
                                        <p:attrNameLst>
                                          <p:attrName>ppt_h</p:attrName>
                                        </p:attrNameLst>
                                      </p:cBhvr>
                                      <p:tavLst>
                                        <p:tav tm="0">
                                          <p:val>
                                            <p:fltVal val="0"/>
                                          </p:val>
                                        </p:tav>
                                        <p:tav tm="100000">
                                          <p:val>
                                            <p:strVal val="#ppt_h"/>
                                          </p:val>
                                        </p:tav>
                                      </p:tavLst>
                                    </p:anim>
                                    <p:animEffect transition="in" filter="fade">
                                      <p:cBhvr>
                                        <p:cTn id="87" dur="500"/>
                                        <p:tgtEl>
                                          <p:spTgt spid="63"/>
                                        </p:tgtEl>
                                      </p:cBhvr>
                                    </p:animEffect>
                                  </p:childTnLst>
                                </p:cTn>
                              </p:par>
                            </p:childTnLst>
                          </p:cTn>
                        </p:par>
                        <p:par>
                          <p:cTn id="88" fill="hold">
                            <p:stCondLst>
                              <p:cond delay="7500"/>
                            </p:stCondLst>
                            <p:childTnLst>
                              <p:par>
                                <p:cTn id="89" presetID="2" presetClass="entr" presetSubtype="6" fill="hold" grpId="0" nodeType="afterEffect">
                                  <p:stCondLst>
                                    <p:cond delay="0"/>
                                  </p:stCondLst>
                                  <p:childTnLst>
                                    <p:set>
                                      <p:cBhvr>
                                        <p:cTn id="90" dur="1" fill="hold">
                                          <p:stCondLst>
                                            <p:cond delay="0"/>
                                          </p:stCondLst>
                                        </p:cTn>
                                        <p:tgtEl>
                                          <p:spTgt spid="67"/>
                                        </p:tgtEl>
                                        <p:attrNameLst>
                                          <p:attrName>style.visibility</p:attrName>
                                        </p:attrNameLst>
                                      </p:cBhvr>
                                      <p:to>
                                        <p:strVal val="visible"/>
                                      </p:to>
                                    </p:set>
                                    <p:anim calcmode="lin" valueType="num">
                                      <p:cBhvr additive="base">
                                        <p:cTn id="91" dur="500" fill="hold"/>
                                        <p:tgtEl>
                                          <p:spTgt spid="67"/>
                                        </p:tgtEl>
                                        <p:attrNameLst>
                                          <p:attrName>ppt_x</p:attrName>
                                        </p:attrNameLst>
                                      </p:cBhvr>
                                      <p:tavLst>
                                        <p:tav tm="0">
                                          <p:val>
                                            <p:strVal val="1+#ppt_w/2"/>
                                          </p:val>
                                        </p:tav>
                                        <p:tav tm="100000">
                                          <p:val>
                                            <p:strVal val="#ppt_x"/>
                                          </p:val>
                                        </p:tav>
                                      </p:tavLst>
                                    </p:anim>
                                    <p:anim calcmode="lin" valueType="num">
                                      <p:cBhvr additive="base">
                                        <p:cTn id="92" dur="500" fill="hold"/>
                                        <p:tgtEl>
                                          <p:spTgt spid="67"/>
                                        </p:tgtEl>
                                        <p:attrNameLst>
                                          <p:attrName>ppt_y</p:attrName>
                                        </p:attrNameLst>
                                      </p:cBhvr>
                                      <p:tavLst>
                                        <p:tav tm="0">
                                          <p:val>
                                            <p:strVal val="1+#ppt_h/2"/>
                                          </p:val>
                                        </p:tav>
                                        <p:tav tm="100000">
                                          <p:val>
                                            <p:strVal val="#ppt_y"/>
                                          </p:val>
                                        </p:tav>
                                      </p:tavLst>
                                    </p:anim>
                                  </p:childTnLst>
                                </p:cTn>
                              </p:par>
                              <p:par>
                                <p:cTn id="93" presetID="53" presetClass="entr" presetSubtype="16" fill="hold" grpId="0" nodeType="withEffect">
                                  <p:stCondLst>
                                    <p:cond delay="0"/>
                                  </p:stCondLst>
                                  <p:childTnLst>
                                    <p:set>
                                      <p:cBhvr>
                                        <p:cTn id="94" dur="1" fill="hold">
                                          <p:stCondLst>
                                            <p:cond delay="0"/>
                                          </p:stCondLst>
                                        </p:cTn>
                                        <p:tgtEl>
                                          <p:spTgt spid="68"/>
                                        </p:tgtEl>
                                        <p:attrNameLst>
                                          <p:attrName>style.visibility</p:attrName>
                                        </p:attrNameLst>
                                      </p:cBhvr>
                                      <p:to>
                                        <p:strVal val="visible"/>
                                      </p:to>
                                    </p:set>
                                    <p:anim calcmode="lin" valueType="num">
                                      <p:cBhvr>
                                        <p:cTn id="95" dur="500" fill="hold"/>
                                        <p:tgtEl>
                                          <p:spTgt spid="68"/>
                                        </p:tgtEl>
                                        <p:attrNameLst>
                                          <p:attrName>ppt_w</p:attrName>
                                        </p:attrNameLst>
                                      </p:cBhvr>
                                      <p:tavLst>
                                        <p:tav tm="0">
                                          <p:val>
                                            <p:fltVal val="0"/>
                                          </p:val>
                                        </p:tav>
                                        <p:tav tm="100000">
                                          <p:val>
                                            <p:strVal val="#ppt_w"/>
                                          </p:val>
                                        </p:tav>
                                      </p:tavLst>
                                    </p:anim>
                                    <p:anim calcmode="lin" valueType="num">
                                      <p:cBhvr>
                                        <p:cTn id="96" dur="500" fill="hold"/>
                                        <p:tgtEl>
                                          <p:spTgt spid="68"/>
                                        </p:tgtEl>
                                        <p:attrNameLst>
                                          <p:attrName>ppt_h</p:attrName>
                                        </p:attrNameLst>
                                      </p:cBhvr>
                                      <p:tavLst>
                                        <p:tav tm="0">
                                          <p:val>
                                            <p:fltVal val="0"/>
                                          </p:val>
                                        </p:tav>
                                        <p:tav tm="100000">
                                          <p:val>
                                            <p:strVal val="#ppt_h"/>
                                          </p:val>
                                        </p:tav>
                                      </p:tavLst>
                                    </p:anim>
                                    <p:animEffect transition="in" filter="fade">
                                      <p:cBhvr>
                                        <p:cTn id="97" dur="500"/>
                                        <p:tgtEl>
                                          <p:spTgt spid="68"/>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 calcmode="lin" valueType="num">
                                      <p:cBhvr>
                                        <p:cTn id="100" dur="500" fill="hold"/>
                                        <p:tgtEl>
                                          <p:spTgt spid="70"/>
                                        </p:tgtEl>
                                        <p:attrNameLst>
                                          <p:attrName>ppt_w</p:attrName>
                                        </p:attrNameLst>
                                      </p:cBhvr>
                                      <p:tavLst>
                                        <p:tav tm="0">
                                          <p:val>
                                            <p:fltVal val="0"/>
                                          </p:val>
                                        </p:tav>
                                        <p:tav tm="100000">
                                          <p:val>
                                            <p:strVal val="#ppt_w"/>
                                          </p:val>
                                        </p:tav>
                                      </p:tavLst>
                                    </p:anim>
                                    <p:anim calcmode="lin" valueType="num">
                                      <p:cBhvr>
                                        <p:cTn id="101" dur="500" fill="hold"/>
                                        <p:tgtEl>
                                          <p:spTgt spid="70"/>
                                        </p:tgtEl>
                                        <p:attrNameLst>
                                          <p:attrName>ppt_h</p:attrName>
                                        </p:attrNameLst>
                                      </p:cBhvr>
                                      <p:tavLst>
                                        <p:tav tm="0">
                                          <p:val>
                                            <p:fltVal val="0"/>
                                          </p:val>
                                        </p:tav>
                                        <p:tav tm="100000">
                                          <p:val>
                                            <p:strVal val="#ppt_h"/>
                                          </p:val>
                                        </p:tav>
                                      </p:tavLst>
                                    </p:anim>
                                    <p:animEffect transition="in" filter="fade">
                                      <p:cBhvr>
                                        <p:cTn id="102" dur="500"/>
                                        <p:tgtEl>
                                          <p:spTgt spid="70"/>
                                        </p:tgtEl>
                                      </p:cBhvr>
                                    </p:animEffect>
                                  </p:childTnLst>
                                </p:cTn>
                              </p:par>
                              <p:par>
                                <p:cTn id="103" presetID="53" presetClass="entr" presetSubtype="16" fill="hold" grpId="0" nodeType="withEffect">
                                  <p:stCondLst>
                                    <p:cond delay="1000"/>
                                  </p:stCondLst>
                                  <p:childTnLst>
                                    <p:set>
                                      <p:cBhvr>
                                        <p:cTn id="104" dur="1" fill="hold">
                                          <p:stCondLst>
                                            <p:cond delay="0"/>
                                          </p:stCondLst>
                                        </p:cTn>
                                        <p:tgtEl>
                                          <p:spTgt spid="79"/>
                                        </p:tgtEl>
                                        <p:attrNameLst>
                                          <p:attrName>style.visibility</p:attrName>
                                        </p:attrNameLst>
                                      </p:cBhvr>
                                      <p:to>
                                        <p:strVal val="visible"/>
                                      </p:to>
                                    </p:set>
                                    <p:anim calcmode="lin" valueType="num">
                                      <p:cBhvr>
                                        <p:cTn id="105" dur="500" fill="hold"/>
                                        <p:tgtEl>
                                          <p:spTgt spid="79"/>
                                        </p:tgtEl>
                                        <p:attrNameLst>
                                          <p:attrName>ppt_w</p:attrName>
                                        </p:attrNameLst>
                                      </p:cBhvr>
                                      <p:tavLst>
                                        <p:tav tm="0">
                                          <p:val>
                                            <p:fltVal val="0"/>
                                          </p:val>
                                        </p:tav>
                                        <p:tav tm="100000">
                                          <p:val>
                                            <p:strVal val="#ppt_w"/>
                                          </p:val>
                                        </p:tav>
                                      </p:tavLst>
                                    </p:anim>
                                    <p:anim calcmode="lin" valueType="num">
                                      <p:cBhvr>
                                        <p:cTn id="106" dur="500" fill="hold"/>
                                        <p:tgtEl>
                                          <p:spTgt spid="79"/>
                                        </p:tgtEl>
                                        <p:attrNameLst>
                                          <p:attrName>ppt_h</p:attrName>
                                        </p:attrNameLst>
                                      </p:cBhvr>
                                      <p:tavLst>
                                        <p:tav tm="0">
                                          <p:val>
                                            <p:fltVal val="0"/>
                                          </p:val>
                                        </p:tav>
                                        <p:tav tm="100000">
                                          <p:val>
                                            <p:strVal val="#ppt_h"/>
                                          </p:val>
                                        </p:tav>
                                      </p:tavLst>
                                    </p:anim>
                                    <p:animEffect transition="in" filter="fade">
                                      <p:cBhvr>
                                        <p:cTn id="107" dur="500"/>
                                        <p:tgtEl>
                                          <p:spTgt spid="79"/>
                                        </p:tgtEl>
                                      </p:cBhvr>
                                    </p:animEffect>
                                  </p:childTnLst>
                                </p:cTn>
                              </p:par>
                            </p:childTnLst>
                          </p:cTn>
                        </p:par>
                        <p:par>
                          <p:cTn id="108" fill="hold">
                            <p:stCondLst>
                              <p:cond delay="8000"/>
                            </p:stCondLst>
                            <p:childTnLst>
                              <p:par>
                                <p:cTn id="109" presetID="2" presetClass="entr" presetSubtype="6" fill="hold" grpId="0" nodeType="afterEffect">
                                  <p:stCondLst>
                                    <p:cond delay="0"/>
                                  </p:stCondLst>
                                  <p:childTnLst>
                                    <p:set>
                                      <p:cBhvr>
                                        <p:cTn id="110" dur="1" fill="hold">
                                          <p:stCondLst>
                                            <p:cond delay="0"/>
                                          </p:stCondLst>
                                        </p:cTn>
                                        <p:tgtEl>
                                          <p:spTgt spid="80"/>
                                        </p:tgtEl>
                                        <p:attrNameLst>
                                          <p:attrName>style.visibility</p:attrName>
                                        </p:attrNameLst>
                                      </p:cBhvr>
                                      <p:to>
                                        <p:strVal val="visible"/>
                                      </p:to>
                                    </p:set>
                                    <p:anim calcmode="lin" valueType="num">
                                      <p:cBhvr additive="base">
                                        <p:cTn id="111" dur="500" fill="hold"/>
                                        <p:tgtEl>
                                          <p:spTgt spid="80"/>
                                        </p:tgtEl>
                                        <p:attrNameLst>
                                          <p:attrName>ppt_x</p:attrName>
                                        </p:attrNameLst>
                                      </p:cBhvr>
                                      <p:tavLst>
                                        <p:tav tm="0">
                                          <p:val>
                                            <p:strVal val="1+#ppt_w/2"/>
                                          </p:val>
                                        </p:tav>
                                        <p:tav tm="100000">
                                          <p:val>
                                            <p:strVal val="#ppt_x"/>
                                          </p:val>
                                        </p:tav>
                                      </p:tavLst>
                                    </p:anim>
                                    <p:anim calcmode="lin" valueType="num">
                                      <p:cBhvr additive="base">
                                        <p:cTn id="112" dur="500" fill="hold"/>
                                        <p:tgtEl>
                                          <p:spTgt spid="80"/>
                                        </p:tgtEl>
                                        <p:attrNameLst>
                                          <p:attrName>ppt_y</p:attrName>
                                        </p:attrNameLst>
                                      </p:cBhvr>
                                      <p:tavLst>
                                        <p:tav tm="0">
                                          <p:val>
                                            <p:strVal val="1+#ppt_h/2"/>
                                          </p:val>
                                        </p:tav>
                                        <p:tav tm="100000">
                                          <p:val>
                                            <p:strVal val="#ppt_y"/>
                                          </p:val>
                                        </p:tav>
                                      </p:tavLst>
                                    </p:anim>
                                  </p:childTnLst>
                                </p:cTn>
                              </p:par>
                              <p:par>
                                <p:cTn id="113" presetID="53" presetClass="entr" presetSubtype="16"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 calcmode="lin" valueType="num">
                                      <p:cBhvr>
                                        <p:cTn id="115" dur="500" fill="hold"/>
                                        <p:tgtEl>
                                          <p:spTgt spid="73"/>
                                        </p:tgtEl>
                                        <p:attrNameLst>
                                          <p:attrName>ppt_w</p:attrName>
                                        </p:attrNameLst>
                                      </p:cBhvr>
                                      <p:tavLst>
                                        <p:tav tm="0">
                                          <p:val>
                                            <p:fltVal val="0"/>
                                          </p:val>
                                        </p:tav>
                                        <p:tav tm="100000">
                                          <p:val>
                                            <p:strVal val="#ppt_w"/>
                                          </p:val>
                                        </p:tav>
                                      </p:tavLst>
                                    </p:anim>
                                    <p:anim calcmode="lin" valueType="num">
                                      <p:cBhvr>
                                        <p:cTn id="116" dur="500" fill="hold"/>
                                        <p:tgtEl>
                                          <p:spTgt spid="73"/>
                                        </p:tgtEl>
                                        <p:attrNameLst>
                                          <p:attrName>ppt_h</p:attrName>
                                        </p:attrNameLst>
                                      </p:cBhvr>
                                      <p:tavLst>
                                        <p:tav tm="0">
                                          <p:val>
                                            <p:fltVal val="0"/>
                                          </p:val>
                                        </p:tav>
                                        <p:tav tm="100000">
                                          <p:val>
                                            <p:strVal val="#ppt_h"/>
                                          </p:val>
                                        </p:tav>
                                      </p:tavLst>
                                    </p:anim>
                                    <p:animEffect transition="in" filter="fade">
                                      <p:cBhvr>
                                        <p:cTn id="117" dur="500"/>
                                        <p:tgtEl>
                                          <p:spTgt spid="73"/>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81"/>
                                        </p:tgtEl>
                                        <p:attrNameLst>
                                          <p:attrName>style.visibility</p:attrName>
                                        </p:attrNameLst>
                                      </p:cBhvr>
                                      <p:to>
                                        <p:strVal val="visible"/>
                                      </p:to>
                                    </p:set>
                                    <p:anim calcmode="lin" valueType="num">
                                      <p:cBhvr>
                                        <p:cTn id="120" dur="500" fill="hold"/>
                                        <p:tgtEl>
                                          <p:spTgt spid="81"/>
                                        </p:tgtEl>
                                        <p:attrNameLst>
                                          <p:attrName>ppt_w</p:attrName>
                                        </p:attrNameLst>
                                      </p:cBhvr>
                                      <p:tavLst>
                                        <p:tav tm="0">
                                          <p:val>
                                            <p:fltVal val="0"/>
                                          </p:val>
                                        </p:tav>
                                        <p:tav tm="100000">
                                          <p:val>
                                            <p:strVal val="#ppt_w"/>
                                          </p:val>
                                        </p:tav>
                                      </p:tavLst>
                                    </p:anim>
                                    <p:anim calcmode="lin" valueType="num">
                                      <p:cBhvr>
                                        <p:cTn id="121" dur="500" fill="hold"/>
                                        <p:tgtEl>
                                          <p:spTgt spid="81"/>
                                        </p:tgtEl>
                                        <p:attrNameLst>
                                          <p:attrName>ppt_h</p:attrName>
                                        </p:attrNameLst>
                                      </p:cBhvr>
                                      <p:tavLst>
                                        <p:tav tm="0">
                                          <p:val>
                                            <p:fltVal val="0"/>
                                          </p:val>
                                        </p:tav>
                                        <p:tav tm="100000">
                                          <p:val>
                                            <p:strVal val="#ppt_h"/>
                                          </p:val>
                                        </p:tav>
                                      </p:tavLst>
                                    </p:anim>
                                    <p:animEffect transition="in" filter="fade">
                                      <p:cBhvr>
                                        <p:cTn id="122" dur="500"/>
                                        <p:tgtEl>
                                          <p:spTgt spid="81"/>
                                        </p:tgtEl>
                                      </p:cBhvr>
                                    </p:animEffect>
                                  </p:childTnLst>
                                </p:cTn>
                              </p:par>
                            </p:childTnLst>
                          </p:cTn>
                        </p:par>
                        <p:par>
                          <p:cTn id="123" fill="hold">
                            <p:stCondLst>
                              <p:cond delay="8500"/>
                            </p:stCondLst>
                            <p:childTnLst>
                              <p:par>
                                <p:cTn id="124" presetID="2" presetClass="entr" presetSubtype="6" fill="hold" grpId="0" nodeType="afterEffect">
                                  <p:stCondLst>
                                    <p:cond delay="0"/>
                                  </p:stCondLst>
                                  <p:childTnLst>
                                    <p:set>
                                      <p:cBhvr>
                                        <p:cTn id="125" dur="1" fill="hold">
                                          <p:stCondLst>
                                            <p:cond delay="0"/>
                                          </p:stCondLst>
                                        </p:cTn>
                                        <p:tgtEl>
                                          <p:spTgt spid="82"/>
                                        </p:tgtEl>
                                        <p:attrNameLst>
                                          <p:attrName>style.visibility</p:attrName>
                                        </p:attrNameLst>
                                      </p:cBhvr>
                                      <p:to>
                                        <p:strVal val="visible"/>
                                      </p:to>
                                    </p:set>
                                    <p:anim calcmode="lin" valueType="num">
                                      <p:cBhvr additive="base">
                                        <p:cTn id="126" dur="500" fill="hold"/>
                                        <p:tgtEl>
                                          <p:spTgt spid="82"/>
                                        </p:tgtEl>
                                        <p:attrNameLst>
                                          <p:attrName>ppt_x</p:attrName>
                                        </p:attrNameLst>
                                      </p:cBhvr>
                                      <p:tavLst>
                                        <p:tav tm="0">
                                          <p:val>
                                            <p:strVal val="1+#ppt_w/2"/>
                                          </p:val>
                                        </p:tav>
                                        <p:tav tm="100000">
                                          <p:val>
                                            <p:strVal val="#ppt_x"/>
                                          </p:val>
                                        </p:tav>
                                      </p:tavLst>
                                    </p:anim>
                                    <p:anim calcmode="lin" valueType="num">
                                      <p:cBhvr additive="base">
                                        <p:cTn id="127" dur="500" fill="hold"/>
                                        <p:tgtEl>
                                          <p:spTgt spid="82"/>
                                        </p:tgtEl>
                                        <p:attrNameLst>
                                          <p:attrName>ppt_y</p:attrName>
                                        </p:attrNameLst>
                                      </p:cBhvr>
                                      <p:tavLst>
                                        <p:tav tm="0">
                                          <p:val>
                                            <p:strVal val="1+#ppt_h/2"/>
                                          </p:val>
                                        </p:tav>
                                        <p:tav tm="100000">
                                          <p:val>
                                            <p:strVal val="#ppt_y"/>
                                          </p:val>
                                        </p:tav>
                                      </p:tavLst>
                                    </p:anim>
                                  </p:childTnLst>
                                </p:cTn>
                              </p:par>
                            </p:childTnLst>
                          </p:cTn>
                        </p:par>
                        <p:par>
                          <p:cTn id="128" fill="hold">
                            <p:stCondLst>
                              <p:cond delay="9000"/>
                            </p:stCondLst>
                            <p:childTnLst>
                              <p:par>
                                <p:cTn id="129" presetID="2" presetClass="entr" presetSubtype="6" fill="hold" grpId="0" nodeType="afterEffect">
                                  <p:stCondLst>
                                    <p:cond delay="0"/>
                                  </p:stCondLst>
                                  <p:childTnLst>
                                    <p:set>
                                      <p:cBhvr>
                                        <p:cTn id="130" dur="1" fill="hold">
                                          <p:stCondLst>
                                            <p:cond delay="0"/>
                                          </p:stCondLst>
                                        </p:cTn>
                                        <p:tgtEl>
                                          <p:spTgt spid="85"/>
                                        </p:tgtEl>
                                        <p:attrNameLst>
                                          <p:attrName>style.visibility</p:attrName>
                                        </p:attrNameLst>
                                      </p:cBhvr>
                                      <p:to>
                                        <p:strVal val="visible"/>
                                      </p:to>
                                    </p:set>
                                    <p:anim calcmode="lin" valueType="num">
                                      <p:cBhvr additive="base">
                                        <p:cTn id="131" dur="500" fill="hold"/>
                                        <p:tgtEl>
                                          <p:spTgt spid="85"/>
                                        </p:tgtEl>
                                        <p:attrNameLst>
                                          <p:attrName>ppt_x</p:attrName>
                                        </p:attrNameLst>
                                      </p:cBhvr>
                                      <p:tavLst>
                                        <p:tav tm="0">
                                          <p:val>
                                            <p:strVal val="1+#ppt_w/2"/>
                                          </p:val>
                                        </p:tav>
                                        <p:tav tm="100000">
                                          <p:val>
                                            <p:strVal val="#ppt_x"/>
                                          </p:val>
                                        </p:tav>
                                      </p:tavLst>
                                    </p:anim>
                                    <p:anim calcmode="lin" valueType="num">
                                      <p:cBhvr additive="base">
                                        <p:cTn id="13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bldLvl="0" animBg="1"/>
      <p:bldP spid="71" grpId="0"/>
      <p:bldP spid="17" grpId="0" bldLvl="0" animBg="1"/>
      <p:bldP spid="31" grpId="0" bldLvl="0" animBg="1"/>
      <p:bldP spid="33" grpId="0" bldLvl="0" animBg="1"/>
      <p:bldP spid="34" grpId="0"/>
      <p:bldP spid="46" grpId="0" bldLvl="0" animBg="1"/>
      <p:bldP spid="47" grpId="0"/>
      <p:bldP spid="49" grpId="0" bldLvl="0" animBg="1"/>
      <p:bldP spid="50" grpId="0"/>
      <p:bldP spid="51" grpId="0" bldLvl="0" animBg="1"/>
      <p:bldP spid="52" grpId="0"/>
      <p:bldP spid="54" grpId="0" bldLvl="0" animBg="1"/>
      <p:bldP spid="55" grpId="0"/>
      <p:bldP spid="63" grpId="0"/>
      <p:bldP spid="67" grpId="0" bldLvl="0" animBg="1"/>
      <p:bldP spid="68" grpId="0"/>
      <p:bldP spid="70" grpId="0"/>
      <p:bldP spid="73" grpId="0"/>
      <p:bldP spid="79" grpId="0"/>
      <p:bldP spid="80" grpId="0" bldLvl="0" animBg="1"/>
      <p:bldP spid="81" grpId="0"/>
      <p:bldP spid="82" grpId="0" bldLvl="0" animBg="1"/>
      <p:bldP spid="8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测试步骤</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en-US" altLang="zh-CN" dirty="0">
                <a:solidFill>
                  <a:srgbClr val="E57688"/>
                </a:solidFill>
              </a:rPr>
              <a:t>(4) </a:t>
            </a:r>
            <a:r>
              <a:rPr lang="zh-CN" altLang="en-US" dirty="0">
                <a:solidFill>
                  <a:srgbClr val="E57688"/>
                </a:solidFill>
              </a:rPr>
              <a:t>验收测试</a:t>
            </a:r>
            <a:endParaRPr lang="zh-CN" altLang="en-US" dirty="0">
              <a:solidFill>
                <a:srgbClr val="E57688"/>
              </a:solidFill>
            </a:endParaRPr>
          </a:p>
          <a:p>
            <a:pPr indent="-6350">
              <a:lnSpc>
                <a:spcPct val="90000"/>
              </a:lnSpc>
              <a:buFontTx/>
              <a:buNone/>
            </a:pPr>
            <a:r>
              <a:rPr lang="zh-CN" altLang="en-US" b="0" dirty="0">
                <a:solidFill>
                  <a:srgbClr val="E57688"/>
                </a:solidFill>
              </a:rPr>
              <a:t>        把软件系统作为单一的实体进行测试，测试的目的是验证系统确实能够满足用户的需要，在这个测试步骤中发现的往往是系统需求说明书中的错误。</a:t>
            </a:r>
            <a:endParaRPr lang="zh-CN" altLang="en-US" b="0" dirty="0">
              <a:solidFill>
                <a:srgbClr val="E57688"/>
              </a:solidFill>
            </a:endParaRPr>
          </a:p>
          <a:p>
            <a:pPr indent="-6350">
              <a:lnSpc>
                <a:spcPct val="90000"/>
              </a:lnSpc>
              <a:buFontTx/>
              <a:buNone/>
            </a:pPr>
            <a:r>
              <a:rPr lang="en-US" altLang="zh-CN" dirty="0">
                <a:solidFill>
                  <a:srgbClr val="E57688"/>
                </a:solidFill>
              </a:rPr>
              <a:t>(5)</a:t>
            </a:r>
            <a:r>
              <a:rPr lang="zh-CN" altLang="en-US" dirty="0">
                <a:solidFill>
                  <a:srgbClr val="E57688"/>
                </a:solidFill>
              </a:rPr>
              <a:t>平行运行</a:t>
            </a:r>
            <a:endParaRPr lang="zh-CN" altLang="en-US" dirty="0">
              <a:solidFill>
                <a:srgbClr val="E57688"/>
              </a:solidFill>
            </a:endParaRPr>
          </a:p>
          <a:p>
            <a:pPr indent="-6350">
              <a:lnSpc>
                <a:spcPct val="90000"/>
              </a:lnSpc>
              <a:buFontTx/>
              <a:buNone/>
            </a:pPr>
            <a:r>
              <a:rPr lang="zh-CN" altLang="en-US" b="0" dirty="0">
                <a:solidFill>
                  <a:srgbClr val="E57688"/>
                </a:solidFill>
              </a:rPr>
              <a:t>        同时运行新开发出来的系统和将被它取代的旧系统，以便比较新旧两个系统的处理结果。这样做的具体目的有如下几点：</a:t>
            </a:r>
            <a:endParaRPr lang="zh-CN" altLang="en-US" b="0" dirty="0">
              <a:solidFill>
                <a:srgbClr val="E57688"/>
              </a:solidFill>
            </a:endParaRPr>
          </a:p>
          <a:p>
            <a:pPr indent="-6350">
              <a:lnSpc>
                <a:spcPct val="90000"/>
              </a:lnSpc>
            </a:pPr>
            <a:r>
              <a:rPr lang="zh-CN" altLang="en-US" b="0" dirty="0">
                <a:solidFill>
                  <a:srgbClr val="E57688"/>
                </a:solidFill>
              </a:rPr>
              <a:t>可以在准生产环境中运行新系统而又不冒风险；</a:t>
            </a:r>
            <a:endParaRPr lang="zh-CN" altLang="en-US" b="0" dirty="0">
              <a:solidFill>
                <a:srgbClr val="E57688"/>
              </a:solidFill>
            </a:endParaRPr>
          </a:p>
          <a:p>
            <a:pPr indent="-6350">
              <a:lnSpc>
                <a:spcPct val="90000"/>
              </a:lnSpc>
            </a:pPr>
            <a:r>
              <a:rPr lang="en-US" altLang="zh-CN" b="0" dirty="0">
                <a:solidFill>
                  <a:srgbClr val="E57688"/>
                </a:solidFill>
              </a:rPr>
              <a:t> </a:t>
            </a:r>
            <a:r>
              <a:rPr lang="zh-CN" altLang="en-US" b="0" dirty="0">
                <a:solidFill>
                  <a:srgbClr val="E57688"/>
                </a:solidFill>
              </a:rPr>
              <a:t>用户能有一段熟悉新系统的时间；</a:t>
            </a:r>
            <a:endParaRPr lang="zh-CN" altLang="en-US" b="0" dirty="0">
              <a:solidFill>
                <a:srgbClr val="E57688"/>
              </a:solidFill>
            </a:endParaRPr>
          </a:p>
          <a:p>
            <a:pPr indent="-6350">
              <a:lnSpc>
                <a:spcPct val="90000"/>
              </a:lnSpc>
            </a:pPr>
            <a:r>
              <a:rPr lang="en-US" altLang="zh-CN" b="0" dirty="0">
                <a:solidFill>
                  <a:srgbClr val="E57688"/>
                </a:solidFill>
              </a:rPr>
              <a:t> </a:t>
            </a:r>
            <a:r>
              <a:rPr lang="zh-CN" altLang="en-US" b="0" dirty="0">
                <a:solidFill>
                  <a:srgbClr val="E57688"/>
                </a:solidFill>
              </a:rPr>
              <a:t>可以验证用户指南和使用手册之类的文档；</a:t>
            </a:r>
            <a:endParaRPr lang="zh-CN" altLang="en-US" b="0" dirty="0">
              <a:solidFill>
                <a:srgbClr val="E57688"/>
              </a:solidFill>
            </a:endParaRPr>
          </a:p>
          <a:p>
            <a:pPr indent="-6350">
              <a:lnSpc>
                <a:spcPct val="90000"/>
              </a:lnSpc>
            </a:pPr>
            <a:r>
              <a:rPr lang="en-US" altLang="zh-CN" b="0" dirty="0">
                <a:solidFill>
                  <a:srgbClr val="E57688"/>
                </a:solidFill>
              </a:rPr>
              <a:t> </a:t>
            </a:r>
            <a:r>
              <a:rPr lang="zh-CN" altLang="en-US" b="0" dirty="0">
                <a:solidFill>
                  <a:srgbClr val="E57688"/>
                </a:solidFill>
              </a:rPr>
              <a:t>能够以准生产模式对新系统进行全负荷测试，可以用测试结果验证性能指标。</a:t>
            </a:r>
            <a:endParaRPr lang="zh-CN" altLang="en-US" b="0" dirty="0">
              <a:solidFill>
                <a:srgbClr val="E57688"/>
              </a:solidFill>
            </a:endParaRPr>
          </a:p>
        </p:txBody>
      </p:sp>
    </p:spTree>
  </p:cSld>
  <p:clrMapOvr>
    <a:masterClrMapping/>
  </p:clrMapOvr>
  <p:transition spd="slow" advClick="0">
    <p:cover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82900" y="3972629"/>
            <a:ext cx="1826060" cy="584733"/>
          </a:xfrm>
          <a:prstGeom prst="rect">
            <a:avLst/>
          </a:prstGeom>
        </p:spPr>
        <p:txBody>
          <a:bodyPr wrap="none" lIns="91400" tIns="45699" rIns="91400" bIns="45699">
            <a:spAutoFit/>
          </a:bodyPr>
          <a:lstStyle/>
          <a:p>
            <a:pPr lvl="0" algn="ctr"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单元测试</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单</a:t>
              </a:r>
              <a:r>
                <a:rPr lang="zh-CN" altLang="en-US" sz="2400" kern="0" dirty="0">
                  <a:solidFill>
                    <a:schemeClr val="accent1"/>
                  </a:solidFill>
                  <a:latin typeface="微软雅黑" panose="020B0503020204020204" pitchFamily="34" charset="-122"/>
                  <a:ea typeface="微软雅黑" panose="020B0503020204020204" pitchFamily="34" charset="-122"/>
                </a:rPr>
                <a:t>元测试的基本概念</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076960" y="1591945"/>
            <a:ext cx="10006330" cy="40944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spcBef>
                <a:spcPct val="30000"/>
              </a:spcBef>
              <a:buFontTx/>
              <a:buNone/>
            </a:pPr>
            <a:r>
              <a:rPr dirty="0">
                <a:solidFill>
                  <a:srgbClr val="E57688"/>
                </a:solidFill>
              </a:rPr>
              <a:t>单元测试集中检测软件设计的最小单元</a:t>
            </a:r>
            <a:r>
              <a:rPr lang="en-US" dirty="0">
                <a:solidFill>
                  <a:srgbClr val="E57688"/>
                </a:solidFill>
              </a:rPr>
              <a:t>——</a:t>
            </a:r>
            <a:r>
              <a:rPr dirty="0">
                <a:solidFill>
                  <a:srgbClr val="E57688"/>
                </a:solidFill>
              </a:rPr>
              <a:t>模块。通常，单元测试和编码属于软件过程的同一个阶段。在编写出源程序代码并通过了编译程序的语法检查之后，就可以用详细设计描述作指南，对重要的执行通路进行测试,以便发现模块内部的错误。可以应用人工测试和计算机测试这样两种不同类型的测试方法,完成单元测试工作。这两种测试方法各有所长,互相补充。通常,单元测试主要使用白盒测试技术,而且对多个模块的测试可以并行地进行</a:t>
            </a:r>
            <a:endParaRPr dirty="0">
              <a:solidFill>
                <a:srgbClr val="E57688"/>
              </a:solidFill>
            </a:endParaRPr>
          </a:p>
        </p:txBody>
      </p:sp>
    </p:spTree>
  </p:cSld>
  <p:clrMapOvr>
    <a:masterClrMapping/>
  </p:clrMapOvr>
  <p:transition spd="slow" advClick="0">
    <p:cover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a:t>
              </a:r>
              <a:r>
                <a:rPr lang="zh-CN" altLang="en-US" sz="2400" kern="0" dirty="0">
                  <a:solidFill>
                    <a:schemeClr val="accent1"/>
                  </a:solidFill>
                  <a:latin typeface="微软雅黑" panose="020B0503020204020204" pitchFamily="34" charset="-122"/>
                  <a:ea typeface="微软雅黑" panose="020B0503020204020204" pitchFamily="34" charset="-122"/>
                </a:rPr>
                <a:t>重点</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442595" y="1271905"/>
            <a:ext cx="5394325" cy="51422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marL="793750" indent="-457200"/>
            <a:r>
              <a:rPr lang="zh-CN" altLang="en-US" dirty="0">
                <a:solidFill>
                  <a:srgbClr val="E57688"/>
                </a:solidFill>
              </a:rPr>
              <a:t>模块</a:t>
            </a:r>
            <a:r>
              <a:rPr lang="zh-CN" altLang="en-US" dirty="0">
                <a:solidFill>
                  <a:srgbClr val="E57688"/>
                </a:solidFill>
              </a:rPr>
              <a:t>接口</a:t>
            </a:r>
            <a:endParaRPr lang="zh-CN" altLang="en-US" dirty="0">
              <a:solidFill>
                <a:srgbClr val="E57688"/>
              </a:solidFill>
            </a:endParaRPr>
          </a:p>
          <a:p>
            <a:pPr marL="336550" indent="457200">
              <a:buNone/>
            </a:pPr>
            <a:r>
              <a:rPr lang="zh-CN" altLang="en-US" sz="2000" dirty="0">
                <a:solidFill>
                  <a:schemeClr val="tx1"/>
                </a:solidFill>
              </a:rPr>
              <a:t>参数的数目、次序、属性或单位系统与变元是否一致;是否修改了只作输人用的变元;全局变量的定义和用法在各个模块中是否一致</a:t>
            </a:r>
            <a:endParaRPr lang="zh-CN" altLang="en-US" sz="2000" dirty="0">
              <a:solidFill>
                <a:schemeClr val="tx1"/>
              </a:solidFill>
            </a:endParaRPr>
          </a:p>
          <a:p>
            <a:pPr marL="793750" indent="-457200"/>
            <a:r>
              <a:rPr lang="zh-CN" altLang="en-US" dirty="0">
                <a:solidFill>
                  <a:srgbClr val="E57688"/>
                </a:solidFill>
              </a:rPr>
              <a:t>局部数据</a:t>
            </a:r>
            <a:r>
              <a:rPr lang="zh-CN" altLang="en-US" dirty="0">
                <a:solidFill>
                  <a:srgbClr val="E57688"/>
                </a:solidFill>
              </a:rPr>
              <a:t>结构</a:t>
            </a:r>
            <a:endParaRPr lang="zh-CN" altLang="en-US" dirty="0">
              <a:solidFill>
                <a:srgbClr val="E57688"/>
              </a:solidFill>
            </a:endParaRPr>
          </a:p>
          <a:p>
            <a:pPr marL="336550" indent="457200">
              <a:buNone/>
            </a:pPr>
            <a:r>
              <a:rPr lang="zh-CN" altLang="en-US" sz="2000" dirty="0">
                <a:solidFill>
                  <a:schemeClr val="tx1"/>
                </a:solidFill>
              </a:rPr>
              <a:t>局部数据说明、初始化、默认值等方面是否有错误</a:t>
            </a:r>
            <a:endParaRPr lang="zh-CN" altLang="en-US" sz="2000" dirty="0">
              <a:solidFill>
                <a:schemeClr val="tx1"/>
              </a:solidFill>
            </a:endParaRPr>
          </a:p>
          <a:p>
            <a:pPr marL="793750" indent="-457200"/>
            <a:r>
              <a:rPr lang="zh-CN" altLang="en-US" dirty="0">
                <a:solidFill>
                  <a:srgbClr val="E57688"/>
                </a:solidFill>
              </a:rPr>
              <a:t>重要的执行通路（最具</a:t>
            </a:r>
            <a:r>
              <a:rPr lang="zh-CN" altLang="en-US" dirty="0">
                <a:solidFill>
                  <a:srgbClr val="E57688"/>
                </a:solidFill>
              </a:rPr>
              <a:t>代表性）</a:t>
            </a:r>
            <a:endParaRPr lang="zh-CN" altLang="en-US" dirty="0">
              <a:solidFill>
                <a:srgbClr val="E57688"/>
              </a:solidFill>
            </a:endParaRPr>
          </a:p>
          <a:p>
            <a:pPr marL="336550" indent="457200">
              <a:buNone/>
            </a:pPr>
            <a:r>
              <a:rPr lang="zh-CN" altLang="en-US" sz="2000" dirty="0">
                <a:solidFill>
                  <a:schemeClr val="tx1"/>
                </a:solidFill>
              </a:rPr>
              <a:t>是否有错误的计算、不正确的比较或不适当的控制流</a:t>
            </a:r>
            <a:endParaRPr lang="zh-CN" altLang="en-US" sz="2000" dirty="0">
              <a:solidFill>
                <a:schemeClr val="tx1"/>
              </a:solidFill>
            </a:endParaRPr>
          </a:p>
          <a:p>
            <a:pPr lvl="1" algn="ctr"/>
            <a:endParaRPr lang="zh-CN" altLang="en-US" sz="2000" dirty="0">
              <a:solidFill>
                <a:schemeClr val="tx1"/>
              </a:solidFill>
            </a:endParaRPr>
          </a:p>
        </p:txBody>
      </p:sp>
      <p:sp>
        <p:nvSpPr>
          <p:cNvPr id="2" name="副标题 757761"/>
          <p:cNvSpPr>
            <a:spLocks noGrp="1" noChangeArrowheads="1"/>
          </p:cNvSpPr>
          <p:nvPr/>
        </p:nvSpPr>
        <p:spPr bwMode="auto">
          <a:xfrm>
            <a:off x="6644640" y="857885"/>
            <a:ext cx="4749165" cy="51422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marL="793750" indent="-457200"/>
            <a:r>
              <a:rPr lang="zh-CN" altLang="en-US" dirty="0">
                <a:solidFill>
                  <a:srgbClr val="E57688"/>
                </a:solidFill>
              </a:rPr>
              <a:t>出错处理</a:t>
            </a:r>
            <a:r>
              <a:rPr lang="zh-CN" altLang="en-US" dirty="0">
                <a:solidFill>
                  <a:srgbClr val="E57688"/>
                </a:solidFill>
              </a:rPr>
              <a:t>通路</a:t>
            </a:r>
            <a:endParaRPr lang="zh-CN" altLang="en-US" dirty="0">
              <a:solidFill>
                <a:srgbClr val="E57688"/>
              </a:solidFill>
            </a:endParaRPr>
          </a:p>
          <a:p>
            <a:pPr marL="336550" indent="457200">
              <a:buNone/>
            </a:pPr>
            <a:r>
              <a:rPr lang="zh-CN" altLang="en-US" sz="2000" dirty="0">
                <a:solidFill>
                  <a:schemeClr val="tx1"/>
                </a:solidFill>
              </a:rPr>
              <a:t>(1</a:t>
            </a:r>
            <a:r>
              <a:rPr lang="en-US" altLang="zh-CN" sz="2000" dirty="0">
                <a:solidFill>
                  <a:schemeClr val="tx1"/>
                </a:solidFill>
              </a:rPr>
              <a:t>)</a:t>
            </a:r>
            <a:r>
              <a:rPr lang="zh-CN" altLang="en-US" sz="2000" dirty="0">
                <a:solidFill>
                  <a:schemeClr val="tx1"/>
                </a:solidFill>
              </a:rPr>
              <a:t>对错误的描述是否是难以理解的。</a:t>
            </a:r>
            <a:endParaRPr lang="zh-CN" altLang="en-US" sz="2000" dirty="0">
              <a:solidFill>
                <a:schemeClr val="tx1"/>
              </a:solidFill>
            </a:endParaRPr>
          </a:p>
          <a:p>
            <a:pPr marL="336550" indent="457200">
              <a:buNone/>
            </a:pPr>
            <a:r>
              <a:rPr lang="zh-CN" altLang="en-US" sz="2000" dirty="0">
                <a:solidFill>
                  <a:schemeClr val="tx1"/>
                </a:solidFill>
              </a:rPr>
              <a:t>(2)记下的错误与实际遇到的错误</a:t>
            </a:r>
            <a:r>
              <a:rPr lang="zh-CN" altLang="en-US" sz="2000" dirty="0">
                <a:solidFill>
                  <a:schemeClr val="tx1"/>
                </a:solidFill>
                <a:sym typeface="+mn-ea"/>
              </a:rPr>
              <a:t>是否</a:t>
            </a:r>
            <a:r>
              <a:rPr lang="zh-CN" altLang="en-US" sz="2000" dirty="0">
                <a:solidFill>
                  <a:schemeClr val="tx1"/>
                </a:solidFill>
              </a:rPr>
              <a:t>不同。</a:t>
            </a:r>
            <a:endParaRPr lang="zh-CN" altLang="en-US" sz="2000" dirty="0">
              <a:solidFill>
                <a:schemeClr val="tx1"/>
              </a:solidFill>
            </a:endParaRPr>
          </a:p>
          <a:p>
            <a:pPr marL="336550" indent="457200">
              <a:buNone/>
            </a:pPr>
            <a:r>
              <a:rPr lang="en-US" altLang="zh-CN" sz="2000" dirty="0">
                <a:solidFill>
                  <a:schemeClr val="tx1"/>
                </a:solidFill>
              </a:rPr>
              <a:t>(</a:t>
            </a:r>
            <a:r>
              <a:rPr lang="zh-CN" altLang="en-US" sz="2000" dirty="0">
                <a:solidFill>
                  <a:schemeClr val="tx1"/>
                </a:solidFill>
              </a:rPr>
              <a:t>3)在对错误进行处理之前,错误条件</a:t>
            </a:r>
            <a:r>
              <a:rPr lang="zh-CN" altLang="en-US" sz="2000" dirty="0">
                <a:solidFill>
                  <a:schemeClr val="tx1"/>
                </a:solidFill>
                <a:sym typeface="+mn-ea"/>
              </a:rPr>
              <a:t>是否</a:t>
            </a:r>
            <a:r>
              <a:rPr lang="zh-CN" altLang="en-US" sz="2000" dirty="0">
                <a:solidFill>
                  <a:schemeClr val="tx1"/>
                </a:solidFill>
              </a:rPr>
              <a:t>已经引起系统干预。</a:t>
            </a:r>
            <a:endParaRPr lang="zh-CN" altLang="en-US" sz="2000" dirty="0">
              <a:solidFill>
                <a:schemeClr val="tx1"/>
              </a:solidFill>
            </a:endParaRPr>
          </a:p>
          <a:p>
            <a:pPr marL="336550" indent="457200">
              <a:buNone/>
            </a:pPr>
            <a:r>
              <a:rPr lang="zh-CN" altLang="en-US" sz="2000" dirty="0">
                <a:solidFill>
                  <a:schemeClr val="tx1"/>
                </a:solidFill>
              </a:rPr>
              <a:t>(4)对错误的处理</a:t>
            </a:r>
            <a:r>
              <a:rPr lang="zh-CN" altLang="en-US" sz="2000" dirty="0">
                <a:solidFill>
                  <a:schemeClr val="tx1"/>
                </a:solidFill>
                <a:sym typeface="+mn-ea"/>
              </a:rPr>
              <a:t>是否</a:t>
            </a:r>
            <a:r>
              <a:rPr lang="zh-CN" altLang="en-US" sz="2000" dirty="0">
                <a:solidFill>
                  <a:schemeClr val="tx1"/>
                </a:solidFill>
              </a:rPr>
              <a:t>正确。</a:t>
            </a:r>
            <a:endParaRPr lang="zh-CN" altLang="en-US" sz="2000" dirty="0">
              <a:solidFill>
                <a:schemeClr val="tx1"/>
              </a:solidFill>
            </a:endParaRPr>
          </a:p>
          <a:p>
            <a:pPr marL="336550" indent="457200">
              <a:buNone/>
            </a:pPr>
            <a:r>
              <a:rPr lang="zh-CN" altLang="en-US" sz="2000" dirty="0">
                <a:solidFill>
                  <a:schemeClr val="tx1"/>
                </a:solidFill>
              </a:rPr>
              <a:t>(5)描述错误的信息</a:t>
            </a:r>
            <a:r>
              <a:rPr lang="zh-CN" altLang="en-US" sz="2000" dirty="0">
                <a:solidFill>
                  <a:schemeClr val="tx1"/>
                </a:solidFill>
                <a:sym typeface="+mn-ea"/>
              </a:rPr>
              <a:t>是否</a:t>
            </a:r>
            <a:r>
              <a:rPr lang="zh-CN" altLang="en-US" sz="2000" dirty="0">
                <a:solidFill>
                  <a:schemeClr val="tx1"/>
                </a:solidFill>
              </a:rPr>
              <a:t>足以帮助确定造成错误的位置</a:t>
            </a:r>
            <a:endParaRPr lang="zh-CN" altLang="en-US" sz="2000" dirty="0">
              <a:solidFill>
                <a:schemeClr val="tx1"/>
              </a:solidFill>
            </a:endParaRPr>
          </a:p>
          <a:p>
            <a:pPr marL="793750" indent="-457200"/>
            <a:r>
              <a:rPr lang="zh-CN" altLang="en-US" dirty="0">
                <a:solidFill>
                  <a:srgbClr val="E57688"/>
                </a:solidFill>
              </a:rPr>
              <a:t>边界条件 </a:t>
            </a:r>
            <a:endParaRPr lang="zh-CN" altLang="en-US" dirty="0">
              <a:solidFill>
                <a:srgbClr val="E57688"/>
              </a:solidFill>
            </a:endParaRPr>
          </a:p>
          <a:p>
            <a:pPr marL="336550" indent="457200">
              <a:buNone/>
            </a:pPr>
            <a:r>
              <a:rPr lang="zh-CN" altLang="en-US" sz="2000" dirty="0">
                <a:solidFill>
                  <a:schemeClr val="tx1"/>
                </a:solidFill>
                <a:sym typeface="+mn-ea"/>
              </a:rPr>
              <a:t>使用刚好小于、刚好等于和刚好大于最大值或最小值的数据结构、控制量和数据值的测试方案,非常可能发现软件中的错误。</a:t>
            </a:r>
            <a:endParaRPr lang="zh-CN" altLang="en-US" sz="2000" dirty="0">
              <a:solidFill>
                <a:schemeClr val="tx1"/>
              </a:solidFill>
            </a:endParaRPr>
          </a:p>
          <a:p>
            <a:pPr marL="336550" indent="457200">
              <a:buNone/>
            </a:pPr>
            <a:endParaRPr lang="zh-CN" altLang="en-US" dirty="0">
              <a:solidFill>
                <a:srgbClr val="E57688"/>
              </a:solidFill>
            </a:endParaRPr>
          </a:p>
          <a:p>
            <a:pPr lvl="1" algn="ctr"/>
            <a:endParaRPr lang="zh-CN" altLang="en-US" dirty="0"/>
          </a:p>
        </p:txBody>
      </p:sp>
    </p:spTree>
  </p:cSld>
  <p:clrMapOvr>
    <a:masterClrMapping/>
  </p:clrMapOvr>
  <p:transition spd="slow" advClick="0">
    <p:cover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代码</a:t>
              </a:r>
              <a:r>
                <a:rPr lang="zh-CN" altLang="en-US" sz="2400" kern="0" dirty="0">
                  <a:solidFill>
                    <a:schemeClr val="accent1"/>
                  </a:solidFill>
                  <a:latin typeface="微软雅黑" panose="020B0503020204020204" pitchFamily="34" charset="-122"/>
                  <a:ea typeface="微软雅黑" panose="020B0503020204020204" pitchFamily="34" charset="-122"/>
                </a:rPr>
                <a:t>审查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010762"/>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zh-CN" altLang="en-US" dirty="0">
                <a:solidFill>
                  <a:srgbClr val="E57688"/>
                </a:solidFill>
              </a:rPr>
              <a:t>参与</a:t>
            </a:r>
            <a:r>
              <a:rPr lang="zh-CN" altLang="en-US" dirty="0">
                <a:solidFill>
                  <a:srgbClr val="E57688"/>
                </a:solidFill>
              </a:rPr>
              <a:t>人</a:t>
            </a:r>
            <a:endParaRPr lang="zh-CN" altLang="en-US" dirty="0">
              <a:solidFill>
                <a:srgbClr val="E57688"/>
              </a:solidFill>
            </a:endParaRPr>
          </a:p>
          <a:p>
            <a:pPr marL="793750" indent="-457200">
              <a:lnSpc>
                <a:spcPct val="90000"/>
              </a:lnSpc>
            </a:pPr>
            <a:r>
              <a:rPr lang="zh-CN" altLang="en-US" sz="2000" dirty="0">
                <a:solidFill>
                  <a:schemeClr val="tx1"/>
                </a:solidFill>
              </a:rPr>
              <a:t>组长（有能力的程序员，没有直接参加项目）</a:t>
            </a:r>
            <a:endParaRPr lang="zh-CN" altLang="en-US" sz="2000" dirty="0">
              <a:solidFill>
                <a:schemeClr val="tx1"/>
              </a:solidFill>
            </a:endParaRPr>
          </a:p>
          <a:p>
            <a:pPr marL="793750" indent="-457200">
              <a:lnSpc>
                <a:spcPct val="90000"/>
              </a:lnSpc>
            </a:pPr>
            <a:r>
              <a:rPr lang="zh-CN" altLang="en-US" sz="2000" dirty="0">
                <a:solidFill>
                  <a:schemeClr val="tx1"/>
                </a:solidFill>
              </a:rPr>
              <a:t>程序设计者</a:t>
            </a:r>
            <a:endParaRPr lang="zh-CN" altLang="en-US" sz="2000" dirty="0">
              <a:solidFill>
                <a:schemeClr val="tx1"/>
              </a:solidFill>
            </a:endParaRPr>
          </a:p>
          <a:p>
            <a:pPr marL="793750" indent="-457200">
              <a:lnSpc>
                <a:spcPct val="90000"/>
              </a:lnSpc>
            </a:pPr>
            <a:r>
              <a:rPr lang="zh-CN" altLang="en-US" sz="2000" dirty="0">
                <a:solidFill>
                  <a:schemeClr val="tx1"/>
                </a:solidFill>
              </a:rPr>
              <a:t>程序编写者</a:t>
            </a:r>
            <a:endParaRPr lang="zh-CN" altLang="en-US" sz="2000" dirty="0">
              <a:solidFill>
                <a:schemeClr val="tx1"/>
              </a:solidFill>
            </a:endParaRPr>
          </a:p>
          <a:p>
            <a:pPr marL="793750" indent="-457200">
              <a:lnSpc>
                <a:spcPct val="90000"/>
              </a:lnSpc>
            </a:pPr>
            <a:r>
              <a:rPr lang="zh-CN" altLang="en-US" sz="2000" dirty="0">
                <a:solidFill>
                  <a:schemeClr val="tx1"/>
                </a:solidFill>
              </a:rPr>
              <a:t>程序测试者</a:t>
            </a:r>
            <a:endParaRPr lang="zh-CN" altLang="en-US" sz="2000" dirty="0">
              <a:solidFill>
                <a:schemeClr val="tx1"/>
              </a:solidFill>
            </a:endParaRPr>
          </a:p>
          <a:p>
            <a:pPr marL="336550" indent="0">
              <a:lnSpc>
                <a:spcPct val="90000"/>
              </a:lnSpc>
              <a:buNone/>
            </a:pPr>
            <a:r>
              <a:rPr lang="zh-CN" altLang="en-US" sz="2000" dirty="0">
                <a:solidFill>
                  <a:schemeClr val="tx1"/>
                </a:solidFill>
              </a:rPr>
              <a:t>注：如果程序设计者和编写者为同一人，或编写者和测试者是同一人，则需再增加一个</a:t>
            </a:r>
            <a:r>
              <a:rPr lang="zh-CN" altLang="en-US" sz="2000" dirty="0">
                <a:solidFill>
                  <a:schemeClr val="tx1"/>
                </a:solidFill>
              </a:rPr>
              <a:t>程序员</a:t>
            </a:r>
            <a:endParaRPr lang="zh-CN" altLang="en-US" sz="2000" dirty="0">
              <a:solidFill>
                <a:schemeClr val="tx1"/>
              </a:solidFill>
            </a:endParaRPr>
          </a:p>
          <a:p>
            <a:pPr marL="336550" indent="0">
              <a:lnSpc>
                <a:spcPct val="90000"/>
              </a:lnSpc>
              <a:buNone/>
            </a:pPr>
            <a:r>
              <a:rPr lang="zh-CN" altLang="en-US" dirty="0">
                <a:solidFill>
                  <a:srgbClr val="E1596F"/>
                </a:solidFill>
              </a:rPr>
              <a:t>要点</a:t>
            </a:r>
            <a:endParaRPr lang="zh-CN" altLang="en-US" dirty="0">
              <a:solidFill>
                <a:srgbClr val="E1596F"/>
              </a:solidFill>
            </a:endParaRPr>
          </a:p>
          <a:p>
            <a:pPr marL="793750" indent="-457200">
              <a:lnSpc>
                <a:spcPct val="90000"/>
              </a:lnSpc>
            </a:pPr>
            <a:r>
              <a:rPr lang="zh-CN" altLang="en-US" sz="2000" dirty="0">
                <a:sym typeface="+mn-ea"/>
              </a:rPr>
              <a:t>设计者扼要介绍</a:t>
            </a:r>
            <a:r>
              <a:rPr lang="zh-CN" altLang="en-US" sz="2000" dirty="0">
                <a:sym typeface="+mn-ea"/>
              </a:rPr>
              <a:t>设计</a:t>
            </a:r>
            <a:endParaRPr lang="zh-CN" altLang="en-US" sz="2000" dirty="0">
              <a:solidFill>
                <a:schemeClr val="tx1"/>
              </a:solidFill>
            </a:endParaRPr>
          </a:p>
          <a:p>
            <a:pPr marL="793750" indent="-457200">
              <a:lnSpc>
                <a:spcPct val="90000"/>
              </a:lnSpc>
            </a:pPr>
            <a:r>
              <a:rPr lang="zh-CN" altLang="en-US" sz="2000" dirty="0">
                <a:solidFill>
                  <a:schemeClr val="tx1"/>
                </a:solidFill>
              </a:rPr>
              <a:t>编写者逐句讲解</a:t>
            </a:r>
            <a:r>
              <a:rPr lang="zh-CN" altLang="en-US" sz="2000" dirty="0">
                <a:solidFill>
                  <a:schemeClr val="tx1"/>
                </a:solidFill>
              </a:rPr>
              <a:t>逻辑</a:t>
            </a:r>
            <a:endParaRPr lang="zh-CN" altLang="en-US" sz="2000" dirty="0">
              <a:solidFill>
                <a:schemeClr val="tx1"/>
              </a:solidFill>
            </a:endParaRPr>
          </a:p>
          <a:p>
            <a:pPr marL="793750" indent="-457200">
              <a:lnSpc>
                <a:spcPct val="90000"/>
              </a:lnSpc>
            </a:pPr>
            <a:r>
              <a:rPr lang="zh-CN" altLang="en-US" sz="2000" dirty="0">
                <a:solidFill>
                  <a:schemeClr val="tx1"/>
                </a:solidFill>
              </a:rPr>
              <a:t>组长记录</a:t>
            </a:r>
            <a:r>
              <a:rPr lang="zh-CN" altLang="en-US" sz="2000" dirty="0">
                <a:solidFill>
                  <a:schemeClr val="tx1"/>
                </a:solidFill>
              </a:rPr>
              <a:t>错误</a:t>
            </a:r>
            <a:endParaRPr lang="zh-CN" altLang="en-US" sz="2000" dirty="0">
              <a:solidFill>
                <a:schemeClr val="tx1"/>
              </a:solidFill>
            </a:endParaRPr>
          </a:p>
          <a:p>
            <a:pPr marL="793750" indent="-457200">
              <a:lnSpc>
                <a:spcPct val="90000"/>
              </a:lnSpc>
            </a:pPr>
            <a:r>
              <a:rPr lang="zh-CN" altLang="en-US" sz="2000" dirty="0">
                <a:solidFill>
                  <a:schemeClr val="tx1"/>
                </a:solidFill>
              </a:rPr>
              <a:t>测试方案重点在于引发讨论</a:t>
            </a:r>
            <a:r>
              <a:rPr lang="zh-CN" altLang="en-US" sz="2000" dirty="0">
                <a:solidFill>
                  <a:schemeClr val="tx1"/>
                </a:solidFill>
              </a:rPr>
              <a:t>思考</a:t>
            </a:r>
            <a:endParaRPr lang="zh-CN" altLang="en-US" sz="2000" dirty="0">
              <a:solidFill>
                <a:schemeClr val="tx1"/>
              </a:solidFill>
            </a:endParaRPr>
          </a:p>
          <a:p>
            <a:pPr marL="793750" indent="-457200">
              <a:lnSpc>
                <a:spcPct val="90000"/>
              </a:lnSpc>
            </a:pPr>
            <a:r>
              <a:rPr lang="zh-CN" altLang="en-US" sz="2000" dirty="0">
                <a:solidFill>
                  <a:schemeClr val="tx1"/>
                </a:solidFill>
              </a:rPr>
              <a:t>人工测试和计算机测试</a:t>
            </a:r>
            <a:r>
              <a:rPr lang="zh-CN" altLang="en-US" sz="2000" dirty="0">
                <a:solidFill>
                  <a:schemeClr val="tx1"/>
                </a:solidFill>
              </a:rPr>
              <a:t>缺一不可</a:t>
            </a:r>
            <a:endParaRPr lang="zh-CN" altLang="en-US" sz="2000" dirty="0">
              <a:solidFill>
                <a:schemeClr val="tx1"/>
              </a:solidFill>
            </a:endParaRPr>
          </a:p>
          <a:p>
            <a:pPr marL="793750" indent="-457200">
              <a:lnSpc>
                <a:spcPct val="90000"/>
              </a:lnSpc>
            </a:pPr>
            <a:endParaRPr lang="zh-CN" altLang="en-US" sz="2000" dirty="0">
              <a:solidFill>
                <a:srgbClr val="E1596F"/>
              </a:solidFill>
            </a:endParaRPr>
          </a:p>
        </p:txBody>
      </p:sp>
    </p:spTree>
  </p:cSld>
  <p:clrMapOvr>
    <a:masterClrMapping/>
  </p:clrMapOvr>
  <p:transition spd="slow" advClick="0">
    <p:cover dir="l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计算机</a:t>
              </a:r>
              <a:r>
                <a:rPr lang="zh-CN" altLang="en-US" sz="2400" kern="0" dirty="0">
                  <a:solidFill>
                    <a:schemeClr val="accent1"/>
                  </a:solidFill>
                  <a:latin typeface="微软雅黑" panose="020B0503020204020204" pitchFamily="34" charset="-122"/>
                  <a:ea typeface="微软雅黑" panose="020B0503020204020204" pitchFamily="34" charset="-122"/>
                </a:rPr>
                <a:t>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279367"/>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marL="336550" indent="0">
              <a:buClr>
                <a:srgbClr val="800000"/>
              </a:buClr>
              <a:buNone/>
            </a:pPr>
            <a:r>
              <a:rPr lang="zh-CN" altLang="en-US" dirty="0">
                <a:solidFill>
                  <a:srgbClr val="E57688"/>
                </a:solidFill>
              </a:rPr>
              <a:t>模块并不是一个独立的程序，因此必须为每个单元测试开发驱动软件和(或)存根软件。通常驱动程序也就是一个“主程序”,它接收测试数据,把这些数据传送给被测试的模块,并且印出有关的结果。存根程序代替被测试的模块所调用的模块。因此存根程序也可以称为“虚拟子程序”。它使用被它代替的模块的接口,可能做最少量的数据操作，印出对人口的检验或操作结果,并且把控制归还给调用它的模块。</a:t>
            </a:r>
            <a:endParaRPr lang="zh-CN" altLang="en-US" dirty="0">
              <a:solidFill>
                <a:srgbClr val="E57688"/>
              </a:solidFill>
            </a:endParaRPr>
          </a:p>
        </p:txBody>
      </p:sp>
    </p:spTree>
  </p:cSld>
  <p:clrMapOvr>
    <a:masterClrMapping/>
  </p:clrMapOvr>
  <p:transition spd="slow" advClick="0">
    <p:cover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集成测试</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自顶向下</a:t>
              </a:r>
              <a:r>
                <a:rPr lang="zh-CN" altLang="en-US" sz="2400" kern="0" dirty="0">
                  <a:solidFill>
                    <a:schemeClr val="accent1"/>
                  </a:solidFill>
                  <a:latin typeface="微软雅黑" panose="020B0503020204020204" pitchFamily="34" charset="-122"/>
                  <a:ea typeface="微软雅黑" panose="020B0503020204020204" pitchFamily="34" charset="-122"/>
                </a:rPr>
                <a:t>集成</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259840" y="1755140"/>
            <a:ext cx="10006330" cy="40944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spcBef>
                <a:spcPct val="30000"/>
              </a:spcBef>
              <a:buFontTx/>
              <a:buNone/>
            </a:pPr>
            <a:r>
              <a:rPr dirty="0">
                <a:solidFill>
                  <a:srgbClr val="E57688"/>
                </a:solidFill>
              </a:rPr>
              <a:t>目的：</a:t>
            </a:r>
            <a:endParaRPr dirty="0">
              <a:solidFill>
                <a:srgbClr val="E57688"/>
              </a:solidFill>
            </a:endParaRPr>
          </a:p>
          <a:p>
            <a:pPr indent="-6350">
              <a:spcBef>
                <a:spcPct val="30000"/>
              </a:spcBef>
              <a:buFontTx/>
              <a:buNone/>
            </a:pPr>
            <a:r>
              <a:rPr dirty="0">
                <a:solidFill>
                  <a:srgbClr val="E57688"/>
                </a:solidFill>
              </a:rPr>
              <a:t>从顶层控制（主控模块）开始，采用同设计顺序一样的思路对被测系统进行测试，来验证系统的稳定性。</a:t>
            </a:r>
            <a:endParaRPr dirty="0">
              <a:solidFill>
                <a:srgbClr val="E57688"/>
              </a:solidFill>
            </a:endParaRPr>
          </a:p>
          <a:p>
            <a:pPr indent="-6350">
              <a:spcBef>
                <a:spcPct val="30000"/>
              </a:spcBef>
              <a:buFontTx/>
              <a:buNone/>
            </a:pPr>
            <a:r>
              <a:rPr dirty="0">
                <a:solidFill>
                  <a:srgbClr val="E57688"/>
                </a:solidFill>
              </a:rPr>
              <a:t>定义：</a:t>
            </a:r>
            <a:endParaRPr dirty="0">
              <a:solidFill>
                <a:srgbClr val="E57688"/>
              </a:solidFill>
            </a:endParaRPr>
          </a:p>
          <a:p>
            <a:pPr indent="-6350">
              <a:spcBef>
                <a:spcPct val="30000"/>
              </a:spcBef>
              <a:buFontTx/>
              <a:buNone/>
            </a:pPr>
            <a:r>
              <a:rPr dirty="0">
                <a:solidFill>
                  <a:srgbClr val="E57688"/>
                </a:solidFill>
              </a:rPr>
              <a:t>自顶向下的集成测试就是按照系统层次结构图，以主程序模块为中心，自上而下按照深度优先或者广度优先策略，对各个模块一边组装一边进行测试。</a:t>
            </a:r>
            <a:endParaRPr dirty="0">
              <a:solidFill>
                <a:srgbClr val="E57688"/>
              </a:solidFill>
            </a:endParaRPr>
          </a:p>
        </p:txBody>
      </p:sp>
    </p:spTree>
  </p:cSld>
  <p:clrMapOvr>
    <a:masterClrMapping/>
  </p:clrMapOvr>
  <p:transition spd="slow" advClick="0">
    <p:cover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自顶向下</a:t>
              </a:r>
              <a:r>
                <a:rPr lang="zh-CN" altLang="en-US" sz="2400" kern="0" dirty="0">
                  <a:solidFill>
                    <a:schemeClr val="accent1"/>
                  </a:solidFill>
                  <a:latin typeface="微软雅黑" panose="020B0503020204020204" pitchFamily="34" charset="-122"/>
                  <a:ea typeface="微软雅黑" panose="020B0503020204020204" pitchFamily="34" charset="-122"/>
                </a:rPr>
                <a:t>集成</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custDataLst>
              <p:tags r:id="rId1"/>
            </p:custDataLst>
          </p:nvPr>
        </p:nvSpPr>
        <p:spPr bwMode="auto">
          <a:xfrm>
            <a:off x="4983480" y="91440"/>
            <a:ext cx="7208520" cy="6524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spcBef>
                <a:spcPct val="30000"/>
              </a:spcBef>
              <a:buFontTx/>
              <a:buNone/>
            </a:pPr>
            <a:r>
              <a:rPr sz="1100" dirty="0">
                <a:solidFill>
                  <a:srgbClr val="E57688"/>
                </a:solidFill>
              </a:rPr>
              <a:t>实现自顶向下测试方法（广度优先）</a:t>
            </a:r>
            <a:endParaRPr sz="1100" dirty="0">
              <a:solidFill>
                <a:srgbClr val="E57688"/>
              </a:solidFill>
            </a:endParaRPr>
          </a:p>
          <a:p>
            <a:pPr indent="-6350">
              <a:spcBef>
                <a:spcPct val="30000"/>
              </a:spcBef>
              <a:buFontTx/>
              <a:buNone/>
            </a:pPr>
            <a:r>
              <a:rPr sz="1100" dirty="0">
                <a:solidFill>
                  <a:srgbClr val="E57688"/>
                </a:solidFill>
              </a:rPr>
              <a:t>总结特点：从上到下（分层），从左到右（排序）</a:t>
            </a:r>
            <a:endParaRPr sz="1100" dirty="0">
              <a:solidFill>
                <a:srgbClr val="E57688"/>
              </a:solidFill>
            </a:endParaRPr>
          </a:p>
          <a:p>
            <a:pPr indent="-6350">
              <a:spcBef>
                <a:spcPct val="30000"/>
              </a:spcBef>
              <a:buFontTx/>
              <a:buNone/>
            </a:pPr>
            <a:r>
              <a:rPr sz="1100" dirty="0">
                <a:solidFill>
                  <a:srgbClr val="E57688"/>
                </a:solidFill>
              </a:rPr>
              <a:t>这句话可以这样理解先从整体上从上到下排列</a:t>
            </a:r>
            <a:endParaRPr sz="1100" dirty="0">
              <a:solidFill>
                <a:srgbClr val="E57688"/>
              </a:solidFill>
            </a:endParaRPr>
          </a:p>
          <a:p>
            <a:pPr lvl="1" indent="0">
              <a:spcBef>
                <a:spcPct val="30000"/>
              </a:spcBef>
              <a:buFontTx/>
              <a:buNone/>
            </a:pPr>
            <a:r>
              <a:rPr sz="1100" dirty="0">
                <a:solidFill>
                  <a:srgbClr val="E57688"/>
                </a:solidFill>
              </a:rPr>
              <a:t>第一层有：M1</a:t>
            </a:r>
            <a:endParaRPr sz="1100" dirty="0">
              <a:solidFill>
                <a:srgbClr val="E57688"/>
              </a:solidFill>
            </a:endParaRPr>
          </a:p>
          <a:p>
            <a:pPr lvl="1" indent="-6350">
              <a:spcBef>
                <a:spcPct val="30000"/>
              </a:spcBef>
              <a:buFontTx/>
              <a:buNone/>
            </a:pPr>
            <a:r>
              <a:rPr sz="1100" dirty="0">
                <a:solidFill>
                  <a:srgbClr val="E57688"/>
                </a:solidFill>
              </a:rPr>
              <a:t>第二层有：M3，M4，M2</a:t>
            </a:r>
            <a:endParaRPr sz="1100" dirty="0">
              <a:solidFill>
                <a:srgbClr val="E57688"/>
              </a:solidFill>
            </a:endParaRPr>
          </a:p>
          <a:p>
            <a:pPr lvl="1" indent="-6350">
              <a:spcBef>
                <a:spcPct val="30000"/>
              </a:spcBef>
              <a:buFontTx/>
              <a:buNone/>
            </a:pPr>
            <a:r>
              <a:rPr sz="1100" dirty="0">
                <a:solidFill>
                  <a:srgbClr val="E57688"/>
                </a:solidFill>
              </a:rPr>
              <a:t>第三层有：M6，M5</a:t>
            </a:r>
            <a:endParaRPr sz="1100" dirty="0">
              <a:solidFill>
                <a:srgbClr val="E57688"/>
              </a:solidFill>
            </a:endParaRPr>
          </a:p>
          <a:p>
            <a:pPr lvl="1" indent="-6350">
              <a:spcBef>
                <a:spcPct val="30000"/>
              </a:spcBef>
              <a:buFontTx/>
              <a:buNone/>
            </a:pPr>
            <a:r>
              <a:rPr sz="1100" dirty="0">
                <a:solidFill>
                  <a:srgbClr val="E57688"/>
                </a:solidFill>
              </a:rPr>
              <a:t>第四层有：M7</a:t>
            </a:r>
            <a:endParaRPr sz="1100" dirty="0">
              <a:solidFill>
                <a:srgbClr val="E57688"/>
              </a:solidFill>
            </a:endParaRPr>
          </a:p>
          <a:p>
            <a:pPr indent="-6350">
              <a:spcBef>
                <a:spcPct val="30000"/>
              </a:spcBef>
              <a:buFontTx/>
              <a:buNone/>
            </a:pPr>
            <a:r>
              <a:rPr sz="1100" dirty="0">
                <a:solidFill>
                  <a:srgbClr val="E57688"/>
                </a:solidFill>
              </a:rPr>
              <a:t>然后再从每层进行细分，从左到右排列</a:t>
            </a:r>
            <a:endParaRPr sz="1100" dirty="0">
              <a:solidFill>
                <a:srgbClr val="E57688"/>
              </a:solidFill>
            </a:endParaRPr>
          </a:p>
          <a:p>
            <a:pPr lvl="1" indent="-6350">
              <a:spcBef>
                <a:spcPct val="30000"/>
              </a:spcBef>
              <a:buFontTx/>
              <a:buNone/>
            </a:pPr>
            <a:r>
              <a:rPr sz="1100" dirty="0">
                <a:solidFill>
                  <a:srgbClr val="E57688"/>
                </a:solidFill>
              </a:rPr>
              <a:t>第一层排序后：M1</a:t>
            </a:r>
            <a:endParaRPr sz="1100" dirty="0">
              <a:solidFill>
                <a:srgbClr val="E57688"/>
              </a:solidFill>
            </a:endParaRPr>
          </a:p>
          <a:p>
            <a:pPr lvl="1" indent="-6350">
              <a:spcBef>
                <a:spcPct val="30000"/>
              </a:spcBef>
              <a:buFontTx/>
              <a:buNone/>
            </a:pPr>
            <a:r>
              <a:rPr sz="1100" dirty="0">
                <a:solidFill>
                  <a:srgbClr val="E57688"/>
                </a:solidFill>
              </a:rPr>
              <a:t>第二层排序后：M2，M3，M4</a:t>
            </a:r>
            <a:endParaRPr sz="1100" dirty="0">
              <a:solidFill>
                <a:srgbClr val="E57688"/>
              </a:solidFill>
            </a:endParaRPr>
          </a:p>
          <a:p>
            <a:pPr lvl="1" indent="-6350">
              <a:spcBef>
                <a:spcPct val="30000"/>
              </a:spcBef>
              <a:buFontTx/>
              <a:buNone/>
            </a:pPr>
            <a:r>
              <a:rPr sz="1100" dirty="0">
                <a:solidFill>
                  <a:srgbClr val="E57688"/>
                </a:solidFill>
              </a:rPr>
              <a:t>第三层排序后：M5，M6</a:t>
            </a:r>
            <a:endParaRPr sz="1100" dirty="0">
              <a:solidFill>
                <a:srgbClr val="E57688"/>
              </a:solidFill>
            </a:endParaRPr>
          </a:p>
          <a:p>
            <a:pPr lvl="1" indent="-6350">
              <a:spcBef>
                <a:spcPct val="30000"/>
              </a:spcBef>
              <a:buFontTx/>
              <a:buNone/>
            </a:pPr>
            <a:r>
              <a:rPr sz="1100" dirty="0">
                <a:solidFill>
                  <a:srgbClr val="E57688"/>
                </a:solidFill>
              </a:rPr>
              <a:t>第四层排序后：M7</a:t>
            </a:r>
            <a:endParaRPr sz="1100" dirty="0">
              <a:solidFill>
                <a:srgbClr val="E57688"/>
              </a:solidFill>
            </a:endParaRPr>
          </a:p>
          <a:p>
            <a:pPr indent="-6350">
              <a:spcBef>
                <a:spcPct val="30000"/>
              </a:spcBef>
              <a:buFontTx/>
              <a:buNone/>
            </a:pPr>
            <a:r>
              <a:rPr sz="1100" dirty="0">
                <a:solidFill>
                  <a:srgbClr val="E57688"/>
                </a:solidFill>
              </a:rPr>
              <a:t>再整合起来，自顶向下测试方法（广度优先）就出来了：M1，M2，M3，M4，M5，M6，M7</a:t>
            </a:r>
            <a:endParaRPr sz="1100" dirty="0">
              <a:solidFill>
                <a:srgbClr val="E57688"/>
              </a:solidFill>
            </a:endParaRPr>
          </a:p>
          <a:p>
            <a:pPr indent="-6350">
              <a:spcBef>
                <a:spcPct val="30000"/>
              </a:spcBef>
              <a:buFontTx/>
              <a:buNone/>
            </a:pPr>
            <a:r>
              <a:rPr sz="1100" dirty="0">
                <a:solidFill>
                  <a:srgbClr val="E57688"/>
                </a:solidFill>
              </a:rPr>
              <a:t>实现自顶向下测试方法（深度优先）</a:t>
            </a:r>
            <a:endParaRPr sz="1100" dirty="0">
              <a:solidFill>
                <a:srgbClr val="E57688"/>
              </a:solidFill>
            </a:endParaRPr>
          </a:p>
          <a:p>
            <a:pPr indent="-6350">
              <a:spcBef>
                <a:spcPct val="30000"/>
              </a:spcBef>
              <a:buFontTx/>
              <a:buNone/>
            </a:pPr>
            <a:r>
              <a:rPr sz="1100" dirty="0">
                <a:solidFill>
                  <a:srgbClr val="E57688"/>
                </a:solidFill>
              </a:rPr>
              <a:t>总结特点：从左到右（分支），从上到下（排序）</a:t>
            </a:r>
            <a:endParaRPr sz="1100" dirty="0">
              <a:solidFill>
                <a:srgbClr val="E57688"/>
              </a:solidFill>
            </a:endParaRPr>
          </a:p>
          <a:p>
            <a:pPr indent="-6350">
              <a:spcBef>
                <a:spcPct val="30000"/>
              </a:spcBef>
              <a:buFontTx/>
              <a:buNone/>
            </a:pPr>
            <a:r>
              <a:rPr sz="1100" dirty="0">
                <a:solidFill>
                  <a:srgbClr val="E57688"/>
                </a:solidFill>
              </a:rPr>
              <a:t>这句话可以这样理解，整体分支上是从左到右排序</a:t>
            </a:r>
            <a:endParaRPr sz="1100" dirty="0">
              <a:solidFill>
                <a:srgbClr val="E57688"/>
              </a:solidFill>
            </a:endParaRPr>
          </a:p>
          <a:p>
            <a:pPr indent="-6350">
              <a:spcBef>
                <a:spcPct val="30000"/>
              </a:spcBef>
              <a:buFontTx/>
              <a:buNone/>
            </a:pPr>
            <a:r>
              <a:rPr sz="1100" dirty="0">
                <a:solidFill>
                  <a:srgbClr val="E57688"/>
                </a:solidFill>
              </a:rPr>
              <a:t>（从左到右）</a:t>
            </a:r>
            <a:endParaRPr sz="1100" dirty="0">
              <a:solidFill>
                <a:srgbClr val="E57688"/>
              </a:solidFill>
            </a:endParaRPr>
          </a:p>
          <a:p>
            <a:pPr lvl="1" indent="-6350">
              <a:spcBef>
                <a:spcPct val="30000"/>
              </a:spcBef>
              <a:buFontTx/>
              <a:buNone/>
            </a:pPr>
            <a:r>
              <a:rPr sz="1100" dirty="0">
                <a:solidFill>
                  <a:srgbClr val="E57688"/>
                </a:solidFill>
              </a:rPr>
              <a:t>一分支：M1 - M2分支</a:t>
            </a:r>
            <a:endParaRPr sz="1100" dirty="0">
              <a:solidFill>
                <a:srgbClr val="E57688"/>
              </a:solidFill>
            </a:endParaRPr>
          </a:p>
          <a:p>
            <a:pPr lvl="1" indent="-6350">
              <a:spcBef>
                <a:spcPct val="30000"/>
              </a:spcBef>
              <a:buFontTx/>
              <a:buNone/>
            </a:pPr>
            <a:r>
              <a:rPr sz="1100" dirty="0">
                <a:solidFill>
                  <a:srgbClr val="E57688"/>
                </a:solidFill>
              </a:rPr>
              <a:t>二分支：M1 - M3 - M5分支</a:t>
            </a:r>
            <a:endParaRPr sz="1100" dirty="0">
              <a:solidFill>
                <a:srgbClr val="E57688"/>
              </a:solidFill>
            </a:endParaRPr>
          </a:p>
          <a:p>
            <a:pPr lvl="1" indent="-6350">
              <a:spcBef>
                <a:spcPct val="30000"/>
              </a:spcBef>
              <a:buFontTx/>
              <a:buNone/>
            </a:pPr>
            <a:r>
              <a:rPr sz="1100" dirty="0">
                <a:solidFill>
                  <a:srgbClr val="E57688"/>
                </a:solidFill>
              </a:rPr>
              <a:t>三分支：M1 - M3 - M6 - M7分支</a:t>
            </a:r>
            <a:endParaRPr sz="1100" dirty="0">
              <a:solidFill>
                <a:srgbClr val="E57688"/>
              </a:solidFill>
            </a:endParaRPr>
          </a:p>
          <a:p>
            <a:pPr indent="-6350">
              <a:spcBef>
                <a:spcPct val="30000"/>
              </a:spcBef>
              <a:buFontTx/>
              <a:buNone/>
            </a:pPr>
            <a:r>
              <a:rPr sz="1100" dirty="0">
                <a:solidFill>
                  <a:srgbClr val="E57688"/>
                </a:solidFill>
              </a:rPr>
              <a:t>四分支：M1 - M4分支</a:t>
            </a:r>
            <a:endParaRPr sz="1100" dirty="0">
              <a:solidFill>
                <a:srgbClr val="E57688"/>
              </a:solidFill>
            </a:endParaRPr>
          </a:p>
          <a:p>
            <a:pPr indent="-6350">
              <a:spcBef>
                <a:spcPct val="30000"/>
              </a:spcBef>
              <a:buFontTx/>
              <a:buNone/>
            </a:pPr>
            <a:r>
              <a:rPr sz="1100" dirty="0">
                <a:solidFill>
                  <a:srgbClr val="E57688"/>
                </a:solidFill>
              </a:rPr>
              <a:t>各分支具体编号从上到下排序</a:t>
            </a:r>
            <a:endParaRPr sz="1100" dirty="0">
              <a:solidFill>
                <a:srgbClr val="E57688"/>
              </a:solidFill>
            </a:endParaRPr>
          </a:p>
          <a:p>
            <a:pPr lvl="1" indent="-6350">
              <a:spcBef>
                <a:spcPct val="30000"/>
              </a:spcBef>
              <a:buFontTx/>
              <a:buNone/>
            </a:pPr>
            <a:r>
              <a:rPr sz="1100" dirty="0">
                <a:solidFill>
                  <a:srgbClr val="E57688"/>
                </a:solidFill>
              </a:rPr>
              <a:t>一分支排序后：M1，M2</a:t>
            </a:r>
            <a:endParaRPr sz="1100" dirty="0">
              <a:solidFill>
                <a:srgbClr val="E57688"/>
              </a:solidFill>
            </a:endParaRPr>
          </a:p>
          <a:p>
            <a:pPr lvl="1" indent="-6350">
              <a:spcBef>
                <a:spcPct val="30000"/>
              </a:spcBef>
              <a:buFontTx/>
              <a:buNone/>
            </a:pPr>
            <a:r>
              <a:rPr sz="1100" dirty="0">
                <a:solidFill>
                  <a:srgbClr val="E57688"/>
                </a:solidFill>
              </a:rPr>
              <a:t>二分支排序后：M1，M3，M5</a:t>
            </a:r>
            <a:endParaRPr sz="1100" dirty="0">
              <a:solidFill>
                <a:srgbClr val="E57688"/>
              </a:solidFill>
            </a:endParaRPr>
          </a:p>
          <a:p>
            <a:pPr lvl="1" indent="-6350">
              <a:spcBef>
                <a:spcPct val="30000"/>
              </a:spcBef>
              <a:buFontTx/>
              <a:buNone/>
            </a:pPr>
            <a:r>
              <a:rPr sz="1100" dirty="0">
                <a:solidFill>
                  <a:srgbClr val="E57688"/>
                </a:solidFill>
              </a:rPr>
              <a:t>三分支排序后：M1，M3，M6，M7</a:t>
            </a:r>
            <a:endParaRPr sz="1100" dirty="0">
              <a:solidFill>
                <a:srgbClr val="E57688"/>
              </a:solidFill>
            </a:endParaRPr>
          </a:p>
          <a:p>
            <a:pPr lvl="1" indent="-6350">
              <a:spcBef>
                <a:spcPct val="30000"/>
              </a:spcBef>
              <a:buFontTx/>
              <a:buNone/>
            </a:pPr>
            <a:r>
              <a:rPr sz="1100" dirty="0">
                <a:solidFill>
                  <a:srgbClr val="E57688"/>
                </a:solidFill>
              </a:rPr>
              <a:t>四分支排序后：M1，M4</a:t>
            </a:r>
            <a:endParaRPr sz="1100" dirty="0">
              <a:solidFill>
                <a:srgbClr val="E57688"/>
              </a:solidFill>
            </a:endParaRPr>
          </a:p>
          <a:p>
            <a:pPr indent="-6350">
              <a:spcBef>
                <a:spcPct val="30000"/>
              </a:spcBef>
              <a:buFontTx/>
              <a:buNone/>
            </a:pPr>
            <a:r>
              <a:rPr sz="1100" dirty="0">
                <a:solidFill>
                  <a:srgbClr val="E57688"/>
                </a:solidFill>
              </a:rPr>
              <a:t>在整合起来，遵循先左右，后上下，第一分支M1，M2，第二分支（M1在第一分支上已有）M3，M5，第三分支（跟前面同理，M3</a:t>
            </a:r>
            <a:endParaRPr sz="1100" dirty="0">
              <a:solidFill>
                <a:srgbClr val="E57688"/>
              </a:solidFill>
            </a:endParaRPr>
          </a:p>
          <a:p>
            <a:pPr indent="-6350">
              <a:spcBef>
                <a:spcPct val="30000"/>
              </a:spcBef>
              <a:buFontTx/>
              <a:buNone/>
            </a:pPr>
            <a:r>
              <a:rPr sz="1100" dirty="0">
                <a:solidFill>
                  <a:srgbClr val="E57688"/>
                </a:solidFill>
              </a:rPr>
              <a:t>之前分支已有）M6，M7,，第四分支（同理）M4</a:t>
            </a:r>
            <a:endParaRPr sz="1100" dirty="0">
              <a:solidFill>
                <a:srgbClr val="E57688"/>
              </a:solidFill>
            </a:endParaRPr>
          </a:p>
          <a:p>
            <a:pPr indent="-6350">
              <a:spcBef>
                <a:spcPct val="30000"/>
              </a:spcBef>
              <a:buFontTx/>
              <a:buNone/>
            </a:pPr>
            <a:r>
              <a:rPr sz="1100" dirty="0">
                <a:solidFill>
                  <a:srgbClr val="E57688"/>
                </a:solidFill>
              </a:rPr>
              <a:t>最终排序结果就出来了：M1，M2，M3，M5，M6，M7，M4</a:t>
            </a:r>
            <a:endParaRPr sz="1100" dirty="0">
              <a:solidFill>
                <a:srgbClr val="E57688"/>
              </a:solidFill>
            </a:endParaRPr>
          </a:p>
        </p:txBody>
      </p:sp>
      <p:pic>
        <p:nvPicPr>
          <p:cNvPr id="100" name="图片 99"/>
          <p:cNvPicPr/>
          <p:nvPr/>
        </p:nvPicPr>
        <p:blipFill>
          <a:blip r:embed="rId2"/>
          <a:stretch>
            <a:fillRect/>
          </a:stretch>
        </p:blipFill>
        <p:spPr>
          <a:xfrm>
            <a:off x="349250" y="1748155"/>
            <a:ext cx="4762500" cy="3606165"/>
          </a:xfrm>
          <a:prstGeom prst="rect">
            <a:avLst/>
          </a:prstGeom>
          <a:noFill/>
          <a:ln w="9525">
            <a:noFill/>
          </a:ln>
        </p:spPr>
      </p:pic>
    </p:spTree>
  </p:cSld>
  <p:clrMapOvr>
    <a:masterClrMapping/>
  </p:clrMapOvr>
  <p:transition spd="slow" advClick="0">
    <p:cover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自底向上</a:t>
              </a:r>
              <a:r>
                <a:rPr lang="zh-CN" altLang="en-US" sz="2400" kern="0" dirty="0">
                  <a:solidFill>
                    <a:schemeClr val="accent1"/>
                  </a:solidFill>
                  <a:latin typeface="微软雅黑" panose="020B0503020204020204" pitchFamily="34" charset="-122"/>
                  <a:ea typeface="微软雅黑" panose="020B0503020204020204" pitchFamily="34" charset="-122"/>
                </a:rPr>
                <a:t>集成</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3" name="副标题 757761"/>
          <p:cNvSpPr>
            <a:spLocks noGrp="1" noChangeArrowheads="1"/>
          </p:cNvSpPr>
          <p:nvPr/>
        </p:nvSpPr>
        <p:spPr bwMode="auto">
          <a:xfrm>
            <a:off x="1189355" y="1381760"/>
            <a:ext cx="10006330" cy="40944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spcBef>
                <a:spcPct val="30000"/>
              </a:spcBef>
              <a:buFontTx/>
              <a:buNone/>
            </a:pPr>
            <a:r>
              <a:rPr dirty="0">
                <a:solidFill>
                  <a:srgbClr val="E57688"/>
                </a:solidFill>
              </a:rPr>
              <a:t>目的：</a:t>
            </a:r>
            <a:endParaRPr lang="zh-CN" dirty="0">
              <a:solidFill>
                <a:srgbClr val="E57688"/>
              </a:solidFill>
            </a:endParaRPr>
          </a:p>
          <a:p>
            <a:pPr indent="-6350">
              <a:spcBef>
                <a:spcPct val="30000"/>
              </a:spcBef>
              <a:buFontTx/>
              <a:buNone/>
            </a:pPr>
            <a:r>
              <a:rPr dirty="0">
                <a:solidFill>
                  <a:srgbClr val="E57688"/>
                </a:solidFill>
              </a:rPr>
              <a:t>从依赖性最小的底层模块开始，按照层次结构图，逐层向上集成，验证系统的稳定性。</a:t>
            </a:r>
            <a:endParaRPr dirty="0">
              <a:solidFill>
                <a:srgbClr val="E57688"/>
              </a:solidFill>
            </a:endParaRPr>
          </a:p>
          <a:p>
            <a:pPr indent="-6350">
              <a:spcBef>
                <a:spcPct val="30000"/>
              </a:spcBef>
              <a:buFontTx/>
              <a:buNone/>
            </a:pPr>
            <a:r>
              <a:rPr dirty="0">
                <a:solidFill>
                  <a:srgbClr val="E57688"/>
                </a:solidFill>
              </a:rPr>
              <a:t>定义：</a:t>
            </a:r>
            <a:endParaRPr dirty="0">
              <a:solidFill>
                <a:srgbClr val="E57688"/>
              </a:solidFill>
            </a:endParaRPr>
          </a:p>
          <a:p>
            <a:pPr indent="-6350">
              <a:spcBef>
                <a:spcPct val="30000"/>
              </a:spcBef>
              <a:buFontTx/>
              <a:buNone/>
            </a:pPr>
            <a:r>
              <a:rPr dirty="0">
                <a:solidFill>
                  <a:srgbClr val="E57688"/>
                </a:solidFill>
              </a:rPr>
              <a:t>自底向上集成是从系统层次结构图的最底层模块开始进行组装和集成测试的方式。对于某一个层次的特定模块，因为它的子模块（包括子模块的所有下属模块）已经组装并测试完成，所以不再需要桩模块。在测试过程中，如果想要从子模块得到信息可以通过直接运行子模块得到。也就是说，在集成测试的过程中只需要开发相应的驱动模块就可以了。</a:t>
            </a:r>
            <a:endParaRPr dirty="0">
              <a:solidFill>
                <a:srgbClr val="E57688"/>
              </a:solidFill>
            </a:endParaRPr>
          </a:p>
        </p:txBody>
      </p:sp>
    </p:spTree>
  </p:cSld>
  <p:clrMapOvr>
    <a:masterClrMapping/>
  </p:clrMapOvr>
  <p:transition spd="slow" advClick="0">
    <p:cover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571460" y="3962469"/>
            <a:ext cx="9944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编码</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自顶向下</a:t>
              </a:r>
              <a:r>
                <a:rPr lang="zh-CN" altLang="en-US" sz="2400" kern="0" dirty="0">
                  <a:solidFill>
                    <a:schemeClr val="accent1"/>
                  </a:solidFill>
                  <a:latin typeface="微软雅黑" panose="020B0503020204020204" pitchFamily="34" charset="-122"/>
                  <a:ea typeface="微软雅黑" panose="020B0503020204020204" pitchFamily="34" charset="-122"/>
                </a:rPr>
                <a:t>集成</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custDataLst>
              <p:tags r:id="rId1"/>
            </p:custDataLst>
          </p:nvPr>
        </p:nvSpPr>
        <p:spPr bwMode="auto">
          <a:xfrm>
            <a:off x="6876415" y="325120"/>
            <a:ext cx="4362450"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spcBef>
                <a:spcPct val="30000"/>
              </a:spcBef>
              <a:buFontTx/>
              <a:buNone/>
            </a:pPr>
            <a:r>
              <a:rPr sz="1100" dirty="0">
                <a:solidFill>
                  <a:srgbClr val="E57688"/>
                </a:solidFill>
              </a:rPr>
              <a:t>第一步，依次从左到右，d1,d2,d3,d4,d5,d6称为桩模块</a:t>
            </a:r>
            <a:endParaRPr sz="1100" dirty="0">
              <a:solidFill>
                <a:srgbClr val="E57688"/>
              </a:solidFill>
            </a:endParaRPr>
          </a:p>
          <a:p>
            <a:pPr indent="-6350">
              <a:spcBef>
                <a:spcPct val="30000"/>
              </a:spcBef>
              <a:buFontTx/>
              <a:buNone/>
            </a:pPr>
            <a:endParaRPr sz="1100" dirty="0">
              <a:solidFill>
                <a:srgbClr val="E57688"/>
              </a:solidFill>
            </a:endParaRPr>
          </a:p>
        </p:txBody>
      </p:sp>
      <p:pic>
        <p:nvPicPr>
          <p:cNvPr id="101" name="图片 100"/>
          <p:cNvPicPr/>
          <p:nvPr/>
        </p:nvPicPr>
        <p:blipFill>
          <a:blip r:embed="rId2"/>
          <a:stretch>
            <a:fillRect/>
          </a:stretch>
        </p:blipFill>
        <p:spPr>
          <a:xfrm>
            <a:off x="996315" y="1509395"/>
            <a:ext cx="4942205" cy="3839210"/>
          </a:xfrm>
          <a:prstGeom prst="rect">
            <a:avLst/>
          </a:prstGeom>
          <a:noFill/>
          <a:ln w="9525">
            <a:noFill/>
          </a:ln>
        </p:spPr>
      </p:pic>
      <p:pic>
        <p:nvPicPr>
          <p:cNvPr id="102" name="图片 101"/>
          <p:cNvPicPr/>
          <p:nvPr/>
        </p:nvPicPr>
        <p:blipFill>
          <a:blip r:embed="rId3"/>
          <a:stretch>
            <a:fillRect/>
          </a:stretch>
        </p:blipFill>
        <p:spPr>
          <a:xfrm>
            <a:off x="6670040" y="612775"/>
            <a:ext cx="4775835" cy="3101340"/>
          </a:xfrm>
          <a:prstGeom prst="rect">
            <a:avLst/>
          </a:prstGeom>
          <a:noFill/>
          <a:ln w="9525">
            <a:noFill/>
          </a:ln>
        </p:spPr>
      </p:pic>
      <p:sp>
        <p:nvSpPr>
          <p:cNvPr id="2" name="副标题 757761"/>
          <p:cNvSpPr>
            <a:spLocks noGrp="1" noChangeArrowheads="1"/>
          </p:cNvSpPr>
          <p:nvPr>
            <p:custDataLst>
              <p:tags r:id="rId4"/>
            </p:custDataLst>
          </p:nvPr>
        </p:nvSpPr>
        <p:spPr bwMode="auto">
          <a:xfrm>
            <a:off x="7837170" y="3780155"/>
            <a:ext cx="182943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spcBef>
                <a:spcPct val="30000"/>
              </a:spcBef>
              <a:buFontTx/>
              <a:buNone/>
            </a:pPr>
            <a:r>
              <a:rPr sz="1100" dirty="0">
                <a:solidFill>
                  <a:srgbClr val="E57688"/>
                </a:solidFill>
              </a:rPr>
              <a:t>第二步，整合在一起</a:t>
            </a:r>
            <a:endParaRPr sz="1100" dirty="0">
              <a:solidFill>
                <a:srgbClr val="E57688"/>
              </a:solidFill>
            </a:endParaRPr>
          </a:p>
        </p:txBody>
      </p:sp>
      <p:pic>
        <p:nvPicPr>
          <p:cNvPr id="103" name="图片 102"/>
          <p:cNvPicPr/>
          <p:nvPr/>
        </p:nvPicPr>
        <p:blipFill>
          <a:blip r:embed="rId2"/>
          <a:stretch>
            <a:fillRect/>
          </a:stretch>
        </p:blipFill>
        <p:spPr>
          <a:xfrm>
            <a:off x="6979920" y="4148455"/>
            <a:ext cx="4156075" cy="2315210"/>
          </a:xfrm>
          <a:prstGeom prst="rect">
            <a:avLst/>
          </a:prstGeom>
          <a:noFill/>
          <a:ln w="9525">
            <a:noFill/>
          </a:ln>
        </p:spPr>
      </p:pic>
    </p:spTree>
  </p:cSld>
  <p:clrMapOvr>
    <a:masterClrMapping/>
  </p:clrMapOvr>
  <p:transition spd="slow" advClick="0">
    <p:cover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4016837" cy="529590"/>
            <a:chOff x="1873" y="424"/>
            <a:chExt cx="2953"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842"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不同集成测试策略的</a:t>
              </a:r>
              <a:r>
                <a:rPr lang="zh-CN" altLang="en-US" sz="2400" kern="0" dirty="0">
                  <a:solidFill>
                    <a:schemeClr val="accent1"/>
                  </a:solidFill>
                  <a:latin typeface="微软雅黑" panose="020B0503020204020204" pitchFamily="34" charset="-122"/>
                  <a:ea typeface="微软雅黑" panose="020B0503020204020204" pitchFamily="34" charset="-122"/>
                </a:rPr>
                <a:t>比较</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920750" y="1948815"/>
            <a:ext cx="10400665" cy="29216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zh-CN" altLang="en-US" sz="2400" dirty="0">
                <a:solidFill>
                  <a:srgbClr val="E57688"/>
                </a:solidFill>
              </a:rPr>
              <a:t>(1)改进的自顶向下测试方法。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endParaRPr lang="zh-CN" altLang="en-US" sz="2400" dirty="0">
              <a:solidFill>
                <a:srgbClr val="E57688"/>
              </a:solidFill>
            </a:endParaRPr>
          </a:p>
          <a:p>
            <a:pPr indent="-6350">
              <a:lnSpc>
                <a:spcPct val="90000"/>
              </a:lnSpc>
              <a:buFontTx/>
              <a:buNone/>
            </a:pPr>
            <a:r>
              <a:rPr lang="zh-CN" altLang="en-US" sz="2400" dirty="0">
                <a:solidFill>
                  <a:srgbClr val="E57688"/>
                </a:solidFill>
              </a:rPr>
              <a:t>(2)混合法。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zh-CN" altLang="en-US" sz="2400" dirty="0">
              <a:solidFill>
                <a:srgbClr val="E57688"/>
              </a:solidFill>
            </a:endParaRPr>
          </a:p>
        </p:txBody>
      </p:sp>
    </p:spTree>
  </p:cSld>
  <p:clrMapOvr>
    <a:masterClrMapping/>
  </p:clrMapOvr>
  <p:transition spd="slow" advClick="0">
    <p:cover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回归</a:t>
              </a:r>
              <a:r>
                <a:rPr lang="zh-CN" altLang="en-US" sz="2400" kern="0" dirty="0">
                  <a:solidFill>
                    <a:schemeClr val="accent1"/>
                  </a:solidFill>
                  <a:latin typeface="微软雅黑" panose="020B0503020204020204" pitchFamily="34" charset="-122"/>
                  <a:ea typeface="微软雅黑" panose="020B0503020204020204" pitchFamily="34" charset="-122"/>
                </a:rPr>
                <a:t>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614680" y="798830"/>
            <a:ext cx="11005185" cy="56565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marL="336550" indent="0">
              <a:buClr>
                <a:srgbClr val="800000"/>
              </a:buClr>
              <a:buNone/>
            </a:pPr>
            <a:r>
              <a:rPr sz="2000" dirty="0">
                <a:solidFill>
                  <a:srgbClr val="E57688"/>
                </a:solidFill>
                <a:sym typeface="+mn-ea"/>
              </a:rPr>
              <a:t>定义：</a:t>
            </a:r>
            <a:endParaRPr sz="2000" dirty="0">
              <a:solidFill>
                <a:srgbClr val="E57688"/>
              </a:solidFill>
              <a:sym typeface="+mn-ea"/>
            </a:endParaRPr>
          </a:p>
          <a:p>
            <a:pPr marL="336550" indent="0">
              <a:buClr>
                <a:srgbClr val="800000"/>
              </a:buClr>
              <a:buNone/>
            </a:pPr>
            <a:r>
              <a:rPr lang="zh-CN" altLang="en-US" sz="2000" dirty="0">
                <a:solidFill>
                  <a:srgbClr val="E57688"/>
                </a:solidFill>
              </a:rPr>
              <a:t>1.回归测试是指重复以前的全部或部分的相同测试。</a:t>
            </a:r>
            <a:endParaRPr lang="zh-CN" altLang="en-US" sz="2000" dirty="0">
              <a:solidFill>
                <a:srgbClr val="E57688"/>
              </a:solidFill>
            </a:endParaRPr>
          </a:p>
          <a:p>
            <a:pPr marL="336550" indent="0">
              <a:buClr>
                <a:srgbClr val="800000"/>
              </a:buClr>
              <a:buNone/>
            </a:pPr>
            <a:r>
              <a:rPr lang="zh-CN" altLang="en-US" sz="2000" dirty="0">
                <a:solidFill>
                  <a:srgbClr val="E57688"/>
                </a:solidFill>
              </a:rPr>
              <a:t>2.新加入测试的模组，可能对其他模组产生副作用，故须进行某些程度的回归测试。</a:t>
            </a:r>
            <a:endParaRPr lang="zh-CN" altLang="en-US" sz="2000" dirty="0">
              <a:solidFill>
                <a:srgbClr val="E57688"/>
              </a:solidFill>
            </a:endParaRPr>
          </a:p>
          <a:p>
            <a:pPr marL="336550" indent="0">
              <a:buClr>
                <a:srgbClr val="800000"/>
              </a:buClr>
              <a:buNone/>
            </a:pPr>
            <a:r>
              <a:rPr lang="zh-CN" altLang="en-US" sz="2000" dirty="0">
                <a:solidFill>
                  <a:srgbClr val="E57688"/>
                </a:solidFill>
              </a:rPr>
              <a:t>3.回归测试的重心，以关键性模组为核心。</a:t>
            </a:r>
            <a:endParaRPr lang="zh-CN" altLang="en-US" sz="2000" dirty="0">
              <a:solidFill>
                <a:srgbClr val="E57688"/>
              </a:solidFill>
            </a:endParaRPr>
          </a:p>
          <a:p>
            <a:pPr marL="336550" indent="0">
              <a:buClr>
                <a:srgbClr val="800000"/>
              </a:buClr>
              <a:buNone/>
            </a:pPr>
            <a:endParaRPr lang="zh-CN" altLang="en-US" sz="2000" dirty="0">
              <a:solidFill>
                <a:srgbClr val="E57688"/>
              </a:solidFill>
            </a:endParaRPr>
          </a:p>
          <a:p>
            <a:pPr marL="336550" indent="0">
              <a:buClr>
                <a:srgbClr val="800000"/>
              </a:buClr>
              <a:buNone/>
            </a:pPr>
            <a:r>
              <a:rPr lang="zh-CN" altLang="en-US" sz="2000" dirty="0">
                <a:solidFill>
                  <a:srgbClr val="E57688"/>
                </a:solidFill>
              </a:rPr>
              <a:t>回归测试可以通过重新执行全部测试用例的一个子集人工地进行，也可以使用自动化的捕获回放工具自动进行。利用捕获回放工具,软件工程师能够捕获测试用例和实际运行结果，然后可以回放(即重新执行测试用例),并且比较软件变化前后所得到的运行结果。</a:t>
            </a:r>
            <a:endParaRPr lang="zh-CN" altLang="en-US" sz="2000" dirty="0">
              <a:solidFill>
                <a:srgbClr val="E57688"/>
              </a:solidFill>
            </a:endParaRPr>
          </a:p>
          <a:p>
            <a:pPr marL="336550" indent="0">
              <a:buClr>
                <a:srgbClr val="800000"/>
              </a:buClr>
              <a:buNone/>
            </a:pPr>
            <a:endParaRPr lang="zh-CN" altLang="en-US" sz="2000" dirty="0">
              <a:solidFill>
                <a:srgbClr val="E57688"/>
              </a:solidFill>
            </a:endParaRPr>
          </a:p>
          <a:p>
            <a:pPr marL="336550" indent="0">
              <a:buClr>
                <a:srgbClr val="800000"/>
              </a:buClr>
              <a:buNone/>
            </a:pPr>
            <a:r>
              <a:rPr lang="zh-CN" altLang="en-US" sz="2000" dirty="0">
                <a:solidFill>
                  <a:srgbClr val="E57688"/>
                </a:solidFill>
              </a:rPr>
              <a:t>回归测试集(已执行过的测试用例的子集)包括下述 3 类不同的测试用例。</a:t>
            </a:r>
            <a:endParaRPr lang="zh-CN" altLang="en-US" sz="2000" dirty="0">
              <a:solidFill>
                <a:srgbClr val="E57688"/>
              </a:solidFill>
            </a:endParaRPr>
          </a:p>
          <a:p>
            <a:pPr marL="336550" indent="0">
              <a:buClr>
                <a:srgbClr val="800000"/>
              </a:buClr>
              <a:buNone/>
            </a:pPr>
            <a:r>
              <a:rPr lang="zh-CN" altLang="en-US" sz="2000" dirty="0">
                <a:solidFill>
                  <a:srgbClr val="E57688"/>
                </a:solidFill>
              </a:rPr>
              <a:t>(1)检测软件全部功能的代表性测试用例。</a:t>
            </a:r>
            <a:endParaRPr lang="zh-CN" altLang="en-US" sz="2000" dirty="0">
              <a:solidFill>
                <a:srgbClr val="E57688"/>
              </a:solidFill>
            </a:endParaRPr>
          </a:p>
          <a:p>
            <a:pPr marL="336550" indent="0">
              <a:buClr>
                <a:srgbClr val="800000"/>
              </a:buClr>
              <a:buNone/>
            </a:pPr>
            <a:r>
              <a:rPr lang="zh-CN" altLang="en-US" sz="2000" dirty="0">
                <a:solidFill>
                  <a:srgbClr val="E57688"/>
                </a:solidFill>
              </a:rPr>
              <a:t>(2)专门针对可能受修改影响的软件功能的附加测试。</a:t>
            </a:r>
            <a:endParaRPr lang="zh-CN" altLang="en-US" sz="2000" dirty="0">
              <a:solidFill>
                <a:srgbClr val="E57688"/>
              </a:solidFill>
            </a:endParaRPr>
          </a:p>
          <a:p>
            <a:pPr marL="336550" indent="0">
              <a:buClr>
                <a:srgbClr val="800000"/>
              </a:buClr>
              <a:buNone/>
            </a:pPr>
            <a:r>
              <a:rPr lang="zh-CN" altLang="en-US" sz="2000" dirty="0">
                <a:solidFill>
                  <a:srgbClr val="E57688"/>
                </a:solidFill>
              </a:rPr>
              <a:t>(3)针对被修改过的软件成分的测试。</a:t>
            </a:r>
            <a:endParaRPr lang="zh-CN" altLang="en-US" sz="2000" dirty="0">
              <a:solidFill>
                <a:srgbClr val="E57688"/>
              </a:solidFill>
            </a:endParaRPr>
          </a:p>
          <a:p>
            <a:pPr marL="336550" indent="0">
              <a:buClr>
                <a:srgbClr val="800000"/>
              </a:buClr>
              <a:buNone/>
            </a:pPr>
            <a:r>
              <a:rPr lang="zh-CN" altLang="en-US" sz="2000" dirty="0">
                <a:solidFill>
                  <a:srgbClr val="E57688"/>
                </a:solidFill>
              </a:rPr>
              <a:t>在集成测试过程中,回归测试用例的数量可能变得非常大。因此,应该把回归测试集设计成只包括可以检测程序每个主要功能中的一类或多类错误的那样一些测试用例。-旦修改了软件之后就重新执行检测程序每个功能的全部测试用例,是低效而且不切实际的</a:t>
            </a:r>
            <a:endParaRPr lang="zh-CN" altLang="en-US" sz="2000" dirty="0">
              <a:solidFill>
                <a:srgbClr val="E57688"/>
              </a:solidFill>
            </a:endParaRPr>
          </a:p>
        </p:txBody>
      </p:sp>
    </p:spTree>
  </p:cSld>
  <p:clrMapOvr>
    <a:masterClrMapping/>
  </p:clrMapOvr>
  <p:transition spd="slow" advClick="0">
    <p:cover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确认测试</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05</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852005" y="3952944"/>
            <a:ext cx="26200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白盒测试技术</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06</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842645" y="2435225"/>
            <a:ext cx="10527030" cy="1568450"/>
          </a:xfrm>
          <a:prstGeom prst="rect">
            <a:avLst/>
          </a:prstGeom>
          <a:noFill/>
        </p:spPr>
        <p:txBody>
          <a:bodyPr wrap="square" rtlCol="0" anchor="t">
            <a:spAutoFit/>
          </a:bodyPr>
          <a:lstStyle/>
          <a:p>
            <a:pPr algn="l">
              <a:lnSpc>
                <a:spcPct val="100000"/>
              </a:lnSpc>
              <a:buClrTx/>
              <a:buSzTx/>
              <a:buFontTx/>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设计测试方案是测试阶段的关键技术问题。所谓测试方案包括具体的测试目的(例如预定要测试的具体功能),应该输入的测试数据和预期的结果。通常又把测试数据和预期的输出结果称为测试用例。其中最困难的问题是设计测试用的输入数据。</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842645" y="4157345"/>
            <a:ext cx="9634855" cy="1198880"/>
          </a:xfrm>
          <a:prstGeom prst="rect">
            <a:avLst/>
          </a:prstGeom>
          <a:noFill/>
        </p:spPr>
        <p:txBody>
          <a:bodyPr wrap="square" rtlCol="0">
            <a:spAutoFit/>
          </a:bodyPr>
          <a:lstStyle/>
          <a:p>
            <a:pPr algn="l">
              <a:buClrTx/>
              <a:buSzTx/>
              <a:buFontTx/>
              <a:defRPr/>
            </a:pPr>
            <a:r>
              <a:rPr lang="zh-CN" altLang="en-US" sz="2400" kern="0" dirty="0">
                <a:solidFill>
                  <a:schemeClr val="accent1"/>
                </a:solidFill>
                <a:latin typeface="微软雅黑" panose="020B0503020204020204" pitchFamily="34" charset="-122"/>
                <a:ea typeface="微软雅黑" panose="020B0503020204020204" pitchFamily="34" charset="-122"/>
              </a:rPr>
              <a:t>没有哪一种设计测试数据的技术是最好的，更没有哪一种可以代替其余所有技术；同意技术在不同应用场合效果可能相差很大，因此，通常需要联合使用多种设计测试数据的技术。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42645" y="1158061"/>
            <a:ext cx="10096288" cy="1077218"/>
          </a:xfrm>
          <a:prstGeom prst="rect">
            <a:avLst/>
          </a:prstGeom>
          <a:noFill/>
        </p:spPr>
        <p:txBody>
          <a:bodyPr wrap="square">
            <a:spAutoFit/>
          </a:bodyPr>
          <a:lstStyle/>
          <a:p>
            <a:pPr>
              <a:defRPr/>
            </a:pPr>
            <a:r>
              <a:rPr lang="zh-CN" altLang="en-US" sz="1600" kern="0" dirty="0">
                <a:solidFill>
                  <a:schemeClr val="accent1"/>
                </a:solidFill>
                <a:latin typeface="微软雅黑" panose="020B0503020204020204" pitchFamily="34" charset="-122"/>
                <a:ea typeface="微软雅黑" panose="020B0503020204020204" pitchFamily="34" charset="-122"/>
              </a:rPr>
              <a:t>白盒测试又称结构测试、透明盒测试、</a:t>
            </a:r>
            <a:r>
              <a:rPr lang="zh-CN" altLang="en-US" sz="1600" kern="0" dirty="0">
                <a:solidFill>
                  <a:schemeClr val="accent1"/>
                </a:solidFill>
                <a:latin typeface="微软雅黑" panose="020B0503020204020204" pitchFamily="34" charset="-122"/>
                <a:ea typeface="微软雅黑" panose="020B0503020204020204" pitchFamily="34" charset="-122"/>
                <a:hlinkClick r:id="rId1"/>
              </a:rPr>
              <a:t>逻辑驱动测试</a:t>
            </a:r>
            <a:r>
              <a:rPr lang="zh-CN" altLang="en-US" sz="1600" kern="0" dirty="0">
                <a:solidFill>
                  <a:schemeClr val="accent1"/>
                </a:solidFill>
                <a:latin typeface="微软雅黑" panose="020B0503020204020204" pitchFamily="34" charset="-122"/>
                <a:ea typeface="微软雅黑" panose="020B0503020204020204" pitchFamily="34" charset="-122"/>
              </a:rPr>
              <a:t>或基于</a:t>
            </a:r>
            <a:r>
              <a:rPr lang="zh-CN" altLang="en-US" sz="1600" kern="0" dirty="0">
                <a:solidFill>
                  <a:schemeClr val="accent1"/>
                </a:solidFill>
                <a:latin typeface="微软雅黑" panose="020B0503020204020204" pitchFamily="34" charset="-122"/>
                <a:ea typeface="微软雅黑" panose="020B0503020204020204" pitchFamily="34" charset="-122"/>
                <a:hlinkClick r:id="rId2"/>
              </a:rPr>
              <a:t>代码</a:t>
            </a:r>
            <a:r>
              <a:rPr lang="zh-CN" altLang="en-US" sz="1600" kern="0" dirty="0">
                <a:solidFill>
                  <a:schemeClr val="accent1"/>
                </a:solidFill>
                <a:latin typeface="微软雅黑" panose="020B0503020204020204" pitchFamily="34" charset="-122"/>
                <a:ea typeface="微软雅黑" panose="020B0503020204020204" pitchFamily="34" charset="-122"/>
              </a:rPr>
              <a:t>的测试。白盒测试是一种</a:t>
            </a:r>
            <a:r>
              <a:rPr lang="zh-CN" altLang="en-US" sz="1600" kern="0" dirty="0">
                <a:solidFill>
                  <a:schemeClr val="accent1"/>
                </a:solidFill>
                <a:latin typeface="微软雅黑" panose="020B0503020204020204" pitchFamily="34" charset="-122"/>
                <a:ea typeface="微软雅黑" panose="020B0503020204020204" pitchFamily="34" charset="-122"/>
                <a:hlinkClick r:id="rId3"/>
              </a:rPr>
              <a:t>测试用例设计</a:t>
            </a:r>
            <a:r>
              <a:rPr lang="zh-CN" altLang="en-US" sz="1600" kern="0" dirty="0">
                <a:solidFill>
                  <a:schemeClr val="accent1"/>
                </a:solidFill>
                <a:latin typeface="微软雅黑" panose="020B0503020204020204" pitchFamily="34" charset="-122"/>
                <a:ea typeface="微软雅黑" panose="020B0503020204020204" pitchFamily="34" charset="-122"/>
              </a:rPr>
              <a:t>方法，盒子指的是被测试的</a:t>
            </a:r>
            <a:r>
              <a:rPr lang="zh-CN" altLang="en-US" sz="1600" kern="0" dirty="0">
                <a:solidFill>
                  <a:schemeClr val="accent1"/>
                </a:solidFill>
                <a:latin typeface="微软雅黑" panose="020B0503020204020204" pitchFamily="34" charset="-122"/>
                <a:ea typeface="微软雅黑" panose="020B0503020204020204" pitchFamily="34" charset="-122"/>
                <a:hlinkClick r:id="rId4"/>
              </a:rPr>
              <a:t>软件</a:t>
            </a:r>
            <a:r>
              <a:rPr lang="zh-CN" altLang="en-US" sz="1600" kern="0" dirty="0">
                <a:solidFill>
                  <a:schemeClr val="accent1"/>
                </a:solidFill>
                <a:latin typeface="微软雅黑" panose="020B0503020204020204" pitchFamily="34" charset="-122"/>
                <a:ea typeface="微软雅黑" panose="020B0503020204020204" pitchFamily="34" charset="-122"/>
              </a:rPr>
              <a:t>，白盒指的是盒子是可视的，即清楚盒子内部的东西以及里面是如何运作的。</a:t>
            </a:r>
            <a:r>
              <a:rPr lang="en-US" altLang="zh-CN" sz="1600" kern="0" dirty="0">
                <a:solidFill>
                  <a:schemeClr val="accent1"/>
                </a:solidFill>
                <a:latin typeface="微软雅黑" panose="020B0503020204020204" pitchFamily="34" charset="-122"/>
                <a:ea typeface="微软雅黑" panose="020B0503020204020204" pitchFamily="34" charset="-122"/>
              </a:rPr>
              <a:t>"</a:t>
            </a:r>
            <a:r>
              <a:rPr lang="zh-CN" altLang="en-US" sz="1600" kern="0" dirty="0">
                <a:solidFill>
                  <a:schemeClr val="accent1"/>
                </a:solidFill>
                <a:latin typeface="微软雅黑" panose="020B0503020204020204" pitchFamily="34" charset="-122"/>
                <a:ea typeface="微软雅黑" panose="020B0503020204020204" pitchFamily="34" charset="-122"/>
              </a:rPr>
              <a:t>白盒</a:t>
            </a:r>
            <a:r>
              <a:rPr lang="en-US" altLang="zh-CN" sz="1600" kern="0" dirty="0">
                <a:solidFill>
                  <a:schemeClr val="accent1"/>
                </a:solidFill>
                <a:latin typeface="微软雅黑" panose="020B0503020204020204" pitchFamily="34" charset="-122"/>
                <a:ea typeface="微软雅黑" panose="020B0503020204020204" pitchFamily="34" charset="-122"/>
              </a:rPr>
              <a:t>"</a:t>
            </a:r>
            <a:r>
              <a:rPr lang="zh-CN" altLang="en-US" sz="1600" kern="0" dirty="0">
                <a:solidFill>
                  <a:schemeClr val="accent1"/>
                </a:solidFill>
                <a:latin typeface="微软雅黑" panose="020B0503020204020204" pitchFamily="34" charset="-122"/>
                <a:ea typeface="微软雅黑" panose="020B0503020204020204" pitchFamily="34" charset="-122"/>
              </a:rPr>
              <a:t>法全面了解程序内部逻辑结构、对所有逻辑路径进行测试。</a:t>
            </a:r>
            <a:r>
              <a:rPr lang="en-US" altLang="zh-CN" sz="1600" kern="0" dirty="0">
                <a:solidFill>
                  <a:schemeClr val="accent1"/>
                </a:solidFill>
                <a:latin typeface="微软雅黑" panose="020B0503020204020204" pitchFamily="34" charset="-122"/>
                <a:ea typeface="微软雅黑" panose="020B0503020204020204" pitchFamily="34" charset="-122"/>
              </a:rPr>
              <a:t>"</a:t>
            </a:r>
            <a:r>
              <a:rPr lang="zh-CN" altLang="en-US" sz="1600" kern="0" dirty="0">
                <a:solidFill>
                  <a:schemeClr val="accent1"/>
                </a:solidFill>
                <a:latin typeface="微软雅黑" panose="020B0503020204020204" pitchFamily="34" charset="-122"/>
                <a:ea typeface="微软雅黑" panose="020B0503020204020204" pitchFamily="34" charset="-122"/>
              </a:rPr>
              <a:t>白盒</a:t>
            </a:r>
            <a:r>
              <a:rPr lang="en-US" altLang="zh-CN" sz="1600" kern="0" dirty="0">
                <a:solidFill>
                  <a:schemeClr val="accent1"/>
                </a:solidFill>
                <a:latin typeface="微软雅黑" panose="020B0503020204020204" pitchFamily="34" charset="-122"/>
                <a:ea typeface="微软雅黑" panose="020B0503020204020204" pitchFamily="34" charset="-122"/>
              </a:rPr>
              <a:t>"</a:t>
            </a:r>
            <a:r>
              <a:rPr lang="zh-CN" altLang="en-US" sz="1600" kern="0" dirty="0">
                <a:solidFill>
                  <a:schemeClr val="accent1"/>
                </a:solidFill>
                <a:latin typeface="微软雅黑" panose="020B0503020204020204" pitchFamily="34" charset="-122"/>
                <a:ea typeface="微软雅黑" panose="020B0503020204020204" pitchFamily="34" charset="-122"/>
              </a:rPr>
              <a:t>法是穷举路径测试。在使用这一方案时，测试者必须检查程序的内部结构，从检查程序的逻辑着手，得出测试数据。贯穿程序的独立路径数是天文数字。</a:t>
            </a:r>
            <a:endParaRPr lang="zh-CN" altLang="en-US" sz="16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1189355" y="1449238"/>
            <a:ext cx="4906645" cy="480060"/>
          </a:xfrm>
          <a:prstGeom prst="rect">
            <a:avLst/>
          </a:prstGeom>
          <a:noFill/>
        </p:spPr>
        <p:txBody>
          <a:bodyPr wrap="square" rtlCol="0">
            <a:spAutoFit/>
          </a:bodyPr>
          <a:lstStyle/>
          <a:p>
            <a:pPr marL="342900" indent="-342900">
              <a:buFont typeface="Arial" panose="020B0604020202020204" pitchFamily="34" charset="0"/>
              <a:buChar char="•"/>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白盒测试技术的测试方法：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39019" y="2260121"/>
            <a:ext cx="8729932" cy="3416320"/>
          </a:xfrm>
          <a:prstGeom prst="rect">
            <a:avLst/>
          </a:prstGeom>
          <a:noFill/>
        </p:spPr>
        <p:txBody>
          <a:bodyPr wrap="square" rtlCol="0">
            <a:spAutoFit/>
          </a:bodyPr>
          <a:lstStyle/>
          <a:p>
            <a:pPr marL="457200" indent="-457200">
              <a:buFont typeface="+mj-lt"/>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代码检查法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457200" indent="-457200">
              <a:buFont typeface="+mj-lt"/>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静态结构分析法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457200" indent="-457200">
              <a:buFont typeface="+mj-lt"/>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静态质量度量法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457200" indent="-457200">
              <a:buFont typeface="+mj-lt"/>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逻辑覆盖法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457200" indent="-457200">
              <a:buFont typeface="+mj-lt"/>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基本路径测试法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457200" indent="-457200">
              <a:buFont typeface="+mj-lt"/>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域测试法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457200" indent="-457200">
              <a:buFont typeface="+mj-lt"/>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符号测试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457200" indent="-457200">
              <a:buFont typeface="+mj-lt"/>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路径覆盖</a:t>
            </a: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457200" indent="-457200">
              <a:buFont typeface="+mj-lt"/>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程序编译</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40343" y="6019402"/>
            <a:ext cx="9028608" cy="461665"/>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本篇主要了解一下逻辑覆盖法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6603" y="207388"/>
            <a:ext cx="7696331" cy="699135"/>
            <a:chOff x="1746" y="157"/>
            <a:chExt cx="5658" cy="1101"/>
          </a:xfrm>
        </p:grpSpPr>
        <p:sp>
          <p:nvSpPr>
            <p:cNvPr id="24" name="矩形 23"/>
            <p:cNvSpPr/>
            <p:nvPr/>
          </p:nvSpPr>
          <p:spPr>
            <a:xfrm>
              <a:off x="1746" y="157"/>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189355" y="1406525"/>
            <a:ext cx="6489277" cy="400110"/>
          </a:xfrm>
          <a:prstGeom prst="rect">
            <a:avLst/>
          </a:prstGeom>
          <a:noFill/>
        </p:spPr>
        <p:txBody>
          <a:bodyPr wrap="none" rtlCol="0" anchor="t">
            <a:spAutoFit/>
          </a:bodyPr>
          <a:lstStyle/>
          <a:p>
            <a:r>
              <a:rPr lang="zh-CN" altLang="en-US" sz="2000" kern="0" dirty="0">
                <a:solidFill>
                  <a:schemeClr val="accent1"/>
                </a:solidFill>
                <a:latin typeface="微软雅黑" panose="020B0503020204020204" pitchFamily="34" charset="-122"/>
                <a:ea typeface="微软雅黑" panose="020B0503020204020204" pitchFamily="34" charset="-122"/>
                <a:sym typeface="+mn-ea"/>
              </a:rPr>
              <a:t>其中逻辑覆盖包括又包括六种，从弱到强可分为如下。</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189355" y="2398143"/>
            <a:ext cx="6489277" cy="1415772"/>
          </a:xfrm>
          <a:prstGeom prst="rect">
            <a:avLst/>
          </a:prstGeom>
          <a:noFill/>
        </p:spPr>
        <p:txBody>
          <a:bodyPr wrap="square" rtlCol="0">
            <a:spAutoFit/>
          </a:bodyPr>
          <a:lstStyle/>
          <a:p>
            <a:r>
              <a:rPr lang="en-US" altLang="zh-CN" sz="2800" kern="0" dirty="0">
                <a:solidFill>
                  <a:schemeClr val="accent1"/>
                </a:solidFill>
                <a:latin typeface="微软雅黑" panose="020B0503020204020204" pitchFamily="34" charset="-122"/>
                <a:ea typeface="微软雅黑" panose="020B0503020204020204" pitchFamily="34" charset="-122"/>
              </a:rPr>
              <a:t>1.</a:t>
            </a:r>
            <a:r>
              <a:rPr lang="zh-CN" altLang="en-US" sz="2800" kern="0" dirty="0">
                <a:solidFill>
                  <a:schemeClr val="accent1"/>
                </a:solidFill>
                <a:latin typeface="微软雅黑" panose="020B0503020204020204" pitchFamily="34" charset="-122"/>
                <a:ea typeface="微软雅黑" panose="020B0503020204020204" pitchFamily="34" charset="-122"/>
              </a:rPr>
              <a:t>语句覆盖</a:t>
            </a:r>
            <a:r>
              <a:rPr lang="zh-CN" altLang="en-US" sz="2000" kern="0" dirty="0">
                <a:solidFill>
                  <a:schemeClr val="accent1"/>
                </a:solidFill>
                <a:latin typeface="微软雅黑" panose="020B0503020204020204" pitchFamily="34" charset="-122"/>
                <a:ea typeface="微软雅黑" panose="020B0503020204020204" pitchFamily="34" charset="-122"/>
              </a:rPr>
              <a:t>：</a:t>
            </a:r>
            <a:endParaRPr lang="en-US" altLang="zh-CN" sz="2000" kern="0" dirty="0">
              <a:solidFill>
                <a:schemeClr val="accent1"/>
              </a:solidFill>
              <a:latin typeface="微软雅黑" panose="020B0503020204020204" pitchFamily="34" charset="-122"/>
              <a:ea typeface="微软雅黑" panose="020B0503020204020204" pitchFamily="34" charset="-122"/>
            </a:endParaRPr>
          </a:p>
          <a:p>
            <a:r>
              <a:rPr lang="zh-CN" altLang="en-US" sz="2000" kern="0" dirty="0">
                <a:solidFill>
                  <a:schemeClr val="accent1"/>
                </a:solidFill>
                <a:latin typeface="微软雅黑" panose="020B0503020204020204" pitchFamily="34" charset="-122"/>
                <a:ea typeface="微软雅黑" panose="020B0503020204020204" pitchFamily="34" charset="-122"/>
              </a:rPr>
              <a:t>其中语句覆盖每条语句至少执行一次。</a:t>
            </a:r>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6603" y="207388"/>
            <a:ext cx="7696331" cy="699135"/>
            <a:chOff x="1746" y="157"/>
            <a:chExt cx="5658" cy="1101"/>
          </a:xfrm>
        </p:grpSpPr>
        <p:sp>
          <p:nvSpPr>
            <p:cNvPr id="24" name="矩形 23"/>
            <p:cNvSpPr/>
            <p:nvPr/>
          </p:nvSpPr>
          <p:spPr>
            <a:xfrm>
              <a:off x="1746" y="157"/>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016603" y="2013228"/>
            <a:ext cx="6489277" cy="1107996"/>
          </a:xfrm>
          <a:prstGeom prst="rect">
            <a:avLst/>
          </a:prstGeom>
          <a:noFill/>
        </p:spPr>
        <p:txBody>
          <a:bodyPr wrap="square" rtlCol="0">
            <a:spAutoFit/>
          </a:bodyPr>
          <a:lstStyle/>
          <a:p>
            <a:r>
              <a:rPr lang="en-US" altLang="zh-CN" sz="2800" kern="0" dirty="0">
                <a:solidFill>
                  <a:schemeClr val="accent1"/>
                </a:solidFill>
                <a:latin typeface="微软雅黑" panose="020B0503020204020204" pitchFamily="34" charset="-122"/>
                <a:ea typeface="微软雅黑" panose="020B0503020204020204" pitchFamily="34" charset="-122"/>
              </a:rPr>
              <a:t>2.</a:t>
            </a:r>
            <a:r>
              <a:rPr lang="zh-CN" altLang="en-US" sz="2800" kern="0" dirty="0">
                <a:solidFill>
                  <a:schemeClr val="accent1"/>
                </a:solidFill>
                <a:latin typeface="微软雅黑" panose="020B0503020204020204" pitchFamily="34" charset="-122"/>
                <a:ea typeface="微软雅黑" panose="020B0503020204020204" pitchFamily="34" charset="-122"/>
              </a:rPr>
              <a:t>判断覆盖</a:t>
            </a:r>
            <a:r>
              <a:rPr lang="zh-CN" altLang="en-US" sz="2000" kern="0" dirty="0">
                <a:solidFill>
                  <a:schemeClr val="accent1"/>
                </a:solidFill>
                <a:latin typeface="微软雅黑" panose="020B0503020204020204" pitchFamily="34" charset="-122"/>
                <a:ea typeface="微软雅黑" panose="020B0503020204020204" pitchFamily="34" charset="-122"/>
              </a:rPr>
              <a:t>：</a:t>
            </a:r>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spd="slow" advClick="0">
    <p:cover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6603" y="207388"/>
            <a:ext cx="7696331" cy="699135"/>
            <a:chOff x="1746" y="157"/>
            <a:chExt cx="5658" cy="1101"/>
          </a:xfrm>
        </p:grpSpPr>
        <p:sp>
          <p:nvSpPr>
            <p:cNvPr id="24" name="矩形 23"/>
            <p:cNvSpPr/>
            <p:nvPr/>
          </p:nvSpPr>
          <p:spPr>
            <a:xfrm>
              <a:off x="1746" y="157"/>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016603" y="2030481"/>
            <a:ext cx="6489277" cy="1107996"/>
          </a:xfrm>
          <a:prstGeom prst="rect">
            <a:avLst/>
          </a:prstGeom>
          <a:noFill/>
        </p:spPr>
        <p:txBody>
          <a:bodyPr wrap="square" rtlCol="0">
            <a:spAutoFit/>
          </a:bodyPr>
          <a:lstStyle/>
          <a:p>
            <a:r>
              <a:rPr lang="en-US" altLang="zh-CN" sz="2800" kern="0" dirty="0">
                <a:solidFill>
                  <a:schemeClr val="accent1"/>
                </a:solidFill>
                <a:latin typeface="微软雅黑" panose="020B0503020204020204" pitchFamily="34" charset="-122"/>
                <a:ea typeface="微软雅黑" panose="020B0503020204020204" pitchFamily="34" charset="-122"/>
              </a:rPr>
              <a:t>3.</a:t>
            </a:r>
            <a:r>
              <a:rPr lang="zh-CN" altLang="en-US" sz="2800" kern="0" dirty="0">
                <a:solidFill>
                  <a:schemeClr val="accent1"/>
                </a:solidFill>
                <a:latin typeface="微软雅黑" panose="020B0503020204020204" pitchFamily="34" charset="-122"/>
                <a:ea typeface="微软雅黑" panose="020B0503020204020204" pitchFamily="34" charset="-122"/>
              </a:rPr>
              <a:t>条件覆盖</a:t>
            </a:r>
            <a:r>
              <a:rPr lang="zh-CN" altLang="en-US" sz="2000" kern="0" dirty="0">
                <a:solidFill>
                  <a:schemeClr val="accent1"/>
                </a:solidFill>
                <a:latin typeface="微软雅黑" panose="020B0503020204020204" pitchFamily="34" charset="-122"/>
                <a:ea typeface="微软雅黑" panose="020B0503020204020204" pitchFamily="34" charset="-122"/>
              </a:rPr>
              <a:t>：</a:t>
            </a:r>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spd="slow" advClick="0">
    <p:cover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语句构造规则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20115" y="1358265"/>
            <a:ext cx="10788015" cy="4398645"/>
          </a:xfrm>
          <a:prstGeom prst="rect">
            <a:avLst/>
          </a:prstGeom>
        </p:spPr>
        <p:txBody>
          <a:bodyPr wrap="square" lIns="91400" tIns="45699" rIns="91400" bIns="45699">
            <a:spAutoFit/>
          </a:bodyPr>
          <a:lstStyle/>
          <a:p>
            <a:pPr marL="342900" lvl="0" indent="-6350" algn="l">
              <a:buClrTx/>
              <a:buSzTx/>
              <a:buFontTx/>
              <a:buNone/>
            </a:pPr>
            <a:r>
              <a:rPr lang="en-US" altLang="zh-CN" sz="2800" b="1">
                <a:solidFill>
                  <a:schemeClr val="accent1">
                    <a:lumMod val="75000"/>
                  </a:schemeClr>
                </a:solidFill>
                <a:sym typeface="+mn-ea"/>
              </a:rPr>
              <a:t>1. </a:t>
            </a:r>
            <a:r>
              <a:rPr lang="zh-CN" altLang="en-US" sz="2800" b="1" dirty="0">
                <a:solidFill>
                  <a:schemeClr val="accent1">
                    <a:lumMod val="75000"/>
                  </a:schemeClr>
                </a:solidFill>
                <a:sym typeface="+mn-ea"/>
              </a:rPr>
              <a:t>编码的目的</a:t>
            </a:r>
            <a:endParaRPr lang="zh-CN" altLang="en-US" sz="2800" b="1" dirty="0">
              <a:solidFill>
                <a:schemeClr val="accent1">
                  <a:lumMod val="75000"/>
                </a:schemeClr>
              </a:solidFill>
            </a:endParaRPr>
          </a:p>
          <a:p>
            <a:pPr marL="342900" lvl="0" indent="-6350" algn="ctr">
              <a:buClrTx/>
              <a:buSzTx/>
              <a:buFontTx/>
              <a:buNone/>
            </a:pPr>
            <a:r>
              <a:rPr lang="zh-CN" altLang="en-US" sz="2800" b="1" dirty="0">
                <a:solidFill>
                  <a:srgbClr val="000000"/>
                </a:solidFill>
                <a:sym typeface="+mn-ea"/>
              </a:rPr>
              <a:t>               </a:t>
            </a:r>
            <a:r>
              <a:rPr lang="zh-CN" altLang="en-US" sz="2800" b="1" dirty="0">
                <a:solidFill>
                  <a:schemeClr val="accent4">
                    <a:lumMod val="75000"/>
                  </a:schemeClr>
                </a:solidFill>
                <a:sym typeface="+mn-ea"/>
              </a:rPr>
              <a:t>   编码</a:t>
            </a:r>
            <a:endParaRPr lang="zh-CN" altLang="en-US" sz="2800" b="1" dirty="0">
              <a:solidFill>
                <a:schemeClr val="accent4">
                  <a:lumMod val="75000"/>
                </a:schemeClr>
              </a:solidFill>
            </a:endParaRPr>
          </a:p>
          <a:p>
            <a:pPr marL="342900" lvl="0" indent="-6350" algn="ctr">
              <a:buClrTx/>
              <a:buSzTx/>
              <a:buFontTx/>
              <a:buNone/>
            </a:pPr>
            <a:r>
              <a:rPr lang="zh-CN" altLang="en-US" sz="2800" b="1" dirty="0">
                <a:solidFill>
                  <a:schemeClr val="accent4">
                    <a:lumMod val="75000"/>
                  </a:schemeClr>
                </a:solidFill>
                <a:sym typeface="+mn-ea"/>
              </a:rPr>
              <a:t>模块的过程性描述一一一</a:t>
            </a:r>
            <a:r>
              <a:rPr lang="en-US" altLang="zh-CN" sz="2800" b="1">
                <a:solidFill>
                  <a:schemeClr val="accent4">
                    <a:lumMod val="75000"/>
                  </a:schemeClr>
                </a:solidFill>
                <a:sym typeface="+mn-ea"/>
              </a:rPr>
              <a:t>&gt;</a:t>
            </a:r>
            <a:r>
              <a:rPr lang="zh-CN" altLang="en-US" sz="2800" b="1" dirty="0">
                <a:solidFill>
                  <a:schemeClr val="accent4">
                    <a:lumMod val="75000"/>
                  </a:schemeClr>
                </a:solidFill>
                <a:sym typeface="+mn-ea"/>
              </a:rPr>
              <a:t>源程序</a:t>
            </a:r>
            <a:endParaRPr lang="zh-CN" altLang="en-US" sz="2800" b="1" dirty="0">
              <a:solidFill>
                <a:schemeClr val="accent4">
                  <a:lumMod val="75000"/>
                </a:schemeClr>
              </a:solidFill>
            </a:endParaRPr>
          </a:p>
          <a:p>
            <a:pPr marL="342900" lvl="0" indent="-6350" algn="ctr">
              <a:buClrTx/>
              <a:buSzTx/>
              <a:buFontTx/>
              <a:buNone/>
            </a:pPr>
            <a:r>
              <a:rPr lang="zh-CN" altLang="en-US" sz="2800" b="1" dirty="0">
                <a:solidFill>
                  <a:schemeClr val="accent4">
                    <a:lumMod val="75000"/>
                  </a:schemeClr>
                </a:solidFill>
                <a:sym typeface="+mn-ea"/>
              </a:rPr>
              <a:t>　（不可执行的）　　　（可执行的）</a:t>
            </a:r>
            <a:endParaRPr lang="zh-CN" altLang="en-US" sz="2800" b="1" dirty="0">
              <a:solidFill>
                <a:schemeClr val="accent4">
                  <a:lumMod val="75000"/>
                </a:schemeClr>
              </a:solidFill>
            </a:endParaRPr>
          </a:p>
          <a:p>
            <a:pPr marL="336550" lvl="0" indent="0" algn="l">
              <a:buClr>
                <a:srgbClr val="800000"/>
              </a:buClr>
              <a:buSzTx/>
              <a:buFont typeface="Wingdings" panose="05000000000000000000" pitchFamily="2" charset="2"/>
              <a:buNone/>
            </a:pPr>
            <a:r>
              <a:rPr lang="zh-CN" altLang="en-US" sz="2800" b="1" dirty="0">
                <a:solidFill>
                  <a:schemeClr val="accent4">
                    <a:lumMod val="75000"/>
                  </a:schemeClr>
                </a:solidFill>
                <a:sym typeface="+mn-ea"/>
              </a:rPr>
              <a:t>对程序员的要求</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熟悉所选语言的功能和程序开发环境 </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仔细阅读详细设计文档和概要设计文档</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弄清要编码的模块的外部接口与内部过程</a:t>
            </a:r>
            <a:endParaRPr lang="zh-CN" altLang="en-US" sz="2800" b="1" dirty="0">
              <a:solidFill>
                <a:schemeClr val="accent4">
                  <a:lumMod val="75000"/>
                </a:schemeClr>
              </a:solidFill>
            </a:endParaRPr>
          </a:p>
          <a:p>
            <a:pPr marL="336550" lvl="0" indent="0" algn="l">
              <a:buClr>
                <a:srgbClr val="800000"/>
              </a:buClr>
              <a:buSzTx/>
              <a:buFont typeface="Wingdings" panose="05000000000000000000" pitchFamily="2" charset="2"/>
              <a:buNone/>
            </a:pPr>
            <a:r>
              <a:rPr lang="zh-CN" altLang="en-US" sz="2800" b="1" dirty="0">
                <a:solidFill>
                  <a:schemeClr val="accent4">
                    <a:lumMod val="75000"/>
                  </a:schemeClr>
                </a:solidFill>
                <a:sym typeface="+mn-ea"/>
              </a:rPr>
              <a:t>对源程序的要求</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源程序应该正确可靠，简明清晰，而且具有较高的效率。</a:t>
            </a:r>
            <a:endParaRPr lang="zh-CN" altLang="en-US" sz="2800" b="1" kern="0" dirty="0">
              <a:solidFill>
                <a:schemeClr val="accent4">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p:cover dir="l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6603" y="207388"/>
            <a:ext cx="7696331" cy="699135"/>
            <a:chOff x="1746" y="157"/>
            <a:chExt cx="5658" cy="1101"/>
          </a:xfrm>
        </p:grpSpPr>
        <p:sp>
          <p:nvSpPr>
            <p:cNvPr id="24" name="矩形 23"/>
            <p:cNvSpPr/>
            <p:nvPr/>
          </p:nvSpPr>
          <p:spPr>
            <a:xfrm>
              <a:off x="1746" y="157"/>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016603" y="2013228"/>
            <a:ext cx="6489277" cy="1107996"/>
          </a:xfrm>
          <a:prstGeom prst="rect">
            <a:avLst/>
          </a:prstGeom>
          <a:noFill/>
        </p:spPr>
        <p:txBody>
          <a:bodyPr wrap="square" rtlCol="0">
            <a:spAutoFit/>
          </a:bodyPr>
          <a:lstStyle/>
          <a:p>
            <a:r>
              <a:rPr lang="en-US" altLang="zh-CN" sz="2800" kern="0" dirty="0">
                <a:solidFill>
                  <a:schemeClr val="accent1"/>
                </a:solidFill>
                <a:latin typeface="微软雅黑" panose="020B0503020204020204" pitchFamily="34" charset="-122"/>
                <a:ea typeface="微软雅黑" panose="020B0503020204020204" pitchFamily="34" charset="-122"/>
              </a:rPr>
              <a:t>4.</a:t>
            </a:r>
            <a:r>
              <a:rPr lang="zh-CN" altLang="en-US" sz="2800" kern="0" dirty="0">
                <a:solidFill>
                  <a:schemeClr val="accent1"/>
                </a:solidFill>
                <a:latin typeface="微软雅黑" panose="020B0503020204020204" pitchFamily="34" charset="-122"/>
                <a:ea typeface="微软雅黑" panose="020B0503020204020204" pitchFamily="34" charset="-122"/>
              </a:rPr>
              <a:t>判定覆盖</a:t>
            </a:r>
            <a:r>
              <a:rPr lang="zh-CN" altLang="en-US" sz="2000" kern="0" dirty="0">
                <a:solidFill>
                  <a:schemeClr val="accent1"/>
                </a:solidFill>
                <a:latin typeface="微软雅黑" panose="020B0503020204020204" pitchFamily="34" charset="-122"/>
                <a:ea typeface="微软雅黑" panose="020B0503020204020204" pitchFamily="34" charset="-122"/>
              </a:rPr>
              <a:t>：</a:t>
            </a:r>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spd="slow" advClick="0">
    <p:cover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6603" y="207388"/>
            <a:ext cx="7696331" cy="699135"/>
            <a:chOff x="1746" y="157"/>
            <a:chExt cx="5658" cy="1101"/>
          </a:xfrm>
        </p:grpSpPr>
        <p:sp>
          <p:nvSpPr>
            <p:cNvPr id="24" name="矩形 23"/>
            <p:cNvSpPr/>
            <p:nvPr/>
          </p:nvSpPr>
          <p:spPr>
            <a:xfrm>
              <a:off x="1746" y="157"/>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016603" y="2013228"/>
            <a:ext cx="6489277" cy="1107996"/>
          </a:xfrm>
          <a:prstGeom prst="rect">
            <a:avLst/>
          </a:prstGeom>
          <a:noFill/>
        </p:spPr>
        <p:txBody>
          <a:bodyPr wrap="square" rtlCol="0">
            <a:spAutoFit/>
          </a:bodyPr>
          <a:lstStyle/>
          <a:p>
            <a:r>
              <a:rPr lang="en-US" altLang="zh-CN" sz="2800" kern="0" dirty="0">
                <a:solidFill>
                  <a:schemeClr val="accent1"/>
                </a:solidFill>
                <a:latin typeface="微软雅黑" panose="020B0503020204020204" pitchFamily="34" charset="-122"/>
                <a:ea typeface="微软雅黑" panose="020B0503020204020204" pitchFamily="34" charset="-122"/>
              </a:rPr>
              <a:t>5.</a:t>
            </a:r>
            <a:r>
              <a:rPr lang="zh-CN" altLang="en-US" sz="2800" kern="0" dirty="0">
                <a:solidFill>
                  <a:schemeClr val="accent1"/>
                </a:solidFill>
                <a:latin typeface="微软雅黑" panose="020B0503020204020204" pitchFamily="34" charset="-122"/>
                <a:ea typeface="微软雅黑" panose="020B0503020204020204" pitchFamily="34" charset="-122"/>
              </a:rPr>
              <a:t>条件组合覆盖</a:t>
            </a:r>
            <a:r>
              <a:rPr lang="zh-CN" altLang="en-US" sz="2000" kern="0" dirty="0">
                <a:solidFill>
                  <a:schemeClr val="accent1"/>
                </a:solidFill>
                <a:latin typeface="微软雅黑" panose="020B0503020204020204" pitchFamily="34" charset="-122"/>
                <a:ea typeface="微软雅黑" panose="020B0503020204020204" pitchFamily="34" charset="-122"/>
              </a:rPr>
              <a:t>：</a:t>
            </a:r>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spd="slow" advClick="0">
    <p:cover dir="l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6603" y="207388"/>
            <a:ext cx="7696331" cy="699135"/>
            <a:chOff x="1746" y="157"/>
            <a:chExt cx="5658" cy="1101"/>
          </a:xfrm>
        </p:grpSpPr>
        <p:sp>
          <p:nvSpPr>
            <p:cNvPr id="24" name="矩形 23"/>
            <p:cNvSpPr/>
            <p:nvPr/>
          </p:nvSpPr>
          <p:spPr>
            <a:xfrm>
              <a:off x="1746" y="157"/>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016603" y="2013228"/>
            <a:ext cx="6489277" cy="1107996"/>
          </a:xfrm>
          <a:prstGeom prst="rect">
            <a:avLst/>
          </a:prstGeom>
          <a:noFill/>
        </p:spPr>
        <p:txBody>
          <a:bodyPr wrap="square" rtlCol="0">
            <a:spAutoFit/>
          </a:bodyPr>
          <a:lstStyle/>
          <a:p>
            <a:r>
              <a:rPr lang="en-US" altLang="zh-CN" sz="2800" kern="0" dirty="0">
                <a:solidFill>
                  <a:schemeClr val="accent1"/>
                </a:solidFill>
                <a:latin typeface="微软雅黑" panose="020B0503020204020204" pitchFamily="34" charset="-122"/>
                <a:ea typeface="微软雅黑" panose="020B0503020204020204" pitchFamily="34" charset="-122"/>
              </a:rPr>
              <a:t>6.</a:t>
            </a:r>
            <a:r>
              <a:rPr lang="zh-CN" altLang="en-US" sz="2800" kern="0" dirty="0">
                <a:solidFill>
                  <a:schemeClr val="accent1"/>
                </a:solidFill>
                <a:latin typeface="微软雅黑" panose="020B0503020204020204" pitchFamily="34" charset="-122"/>
                <a:ea typeface="微软雅黑" panose="020B0503020204020204" pitchFamily="34" charset="-122"/>
              </a:rPr>
              <a:t>修改条件判断覆盖</a:t>
            </a:r>
            <a:r>
              <a:rPr lang="zh-CN" altLang="en-US" sz="2000" kern="0" dirty="0">
                <a:solidFill>
                  <a:schemeClr val="accent1"/>
                </a:solidFill>
                <a:latin typeface="微软雅黑" panose="020B0503020204020204" pitchFamily="34" charset="-122"/>
                <a:ea typeface="微软雅黑" panose="020B0503020204020204" pitchFamily="34" charset="-122"/>
              </a:rPr>
              <a:t>：</a:t>
            </a:r>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en-US" altLang="zh-CN" sz="2000" kern="0" dirty="0">
              <a:solidFill>
                <a:schemeClr val="accent1"/>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spd="slow" advClick="0">
    <p:cover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758660" y="3963104"/>
            <a:ext cx="26200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黑盒测试技术</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07</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571460" y="3962469"/>
            <a:ext cx="1005323"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调试</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94202" y="2437856"/>
            <a:ext cx="1203455"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8</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950569" y="3921829"/>
            <a:ext cx="2236429"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软件可靠性</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09</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10</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11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3"/>
          <p:cNvSpPr txBox="1"/>
          <p:nvPr/>
        </p:nvSpPr>
        <p:spPr>
          <a:xfrm>
            <a:off x="2633831" y="2114821"/>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endParaRPr>
          </a:p>
        </p:txBody>
      </p:sp>
      <p:sp>
        <p:nvSpPr>
          <p:cNvPr id="7" name="文本框 5"/>
          <p:cNvSpPr txBox="1"/>
          <p:nvPr/>
        </p:nvSpPr>
        <p:spPr>
          <a:xfrm>
            <a:off x="4586526" y="411480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G008</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2022</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11</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1"/>
            <a:ext cx="2675466" cy="267546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0" y="3428999"/>
            <a:ext cx="3302000" cy="3352245"/>
          </a:xfrm>
          <a:prstGeom prst="rect">
            <a:avLst/>
          </a:prstGeom>
        </p:spPr>
      </p:pic>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p:stCondLst>
                              <p:cond delay="2000"/>
                            </p:stCondLst>
                            <p:childTnLst>
                              <p:par>
                                <p:cTn id="12" presetID="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2500"/>
                            </p:stCondLst>
                            <p:childTnLst>
                              <p:par>
                                <p:cTn id="17" presetID="15"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4"/>
                                        </p:tgtEl>
                                        <p:attrNameLst>
                                          <p:attrName>ppt_y</p:attrName>
                                        </p:attrNameLst>
                                      </p:cBhvr>
                                      <p:tavLst>
                                        <p:tav tm="0" fmla="#ppt_y+(sin(-2*pi*(1-$))*-#ppt_x+cos(-2*pi*(1-$))*(1-#ppt_y))*(1-$)">
                                          <p:val>
                                            <p:fltVal val="0"/>
                                          </p:val>
                                        </p:tav>
                                        <p:tav tm="100000">
                                          <p:val>
                                            <p:fltVal val="1"/>
                                          </p:val>
                                        </p:tav>
                                      </p:tavLst>
                                    </p:anim>
                                  </p:childTnLst>
                                </p:cTn>
                              </p:par>
                              <p:par>
                                <p:cTn id="23" presetID="42"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编码风格</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78" name="矩形 77"/>
          <p:cNvSpPr/>
          <p:nvPr/>
        </p:nvSpPr>
        <p:spPr>
          <a:xfrm>
            <a:off x="1259840" y="1318261"/>
            <a:ext cx="5648537" cy="830954"/>
          </a:xfrm>
          <a:prstGeom prst="rect">
            <a:avLst/>
          </a:prstGeom>
        </p:spPr>
        <p:txBody>
          <a:bodyPr wrap="square" lIns="91400" tIns="45699" rIns="91400" bIns="45699">
            <a:spAutoFit/>
          </a:bodyPr>
          <a:lstStyle/>
          <a:p>
            <a:pPr marL="342900" lvl="0" indent="-342900" algn="l" defTabSz="914400">
              <a:buFont typeface="Arial" panose="020B0604020202020204" pitchFamily="34" charset="0"/>
              <a:buChar char="•"/>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每个函数前用注释表明这个函数的作用</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1259839" y="2518232"/>
            <a:ext cx="7156028" cy="830954"/>
          </a:xfrm>
          <a:prstGeom prst="rect">
            <a:avLst/>
          </a:prstGeom>
        </p:spPr>
        <p:txBody>
          <a:bodyPr wrap="square" lIns="91400" tIns="45699" rIns="91400" bIns="45699">
            <a:spAutoFit/>
          </a:bodyPr>
          <a:lstStyle/>
          <a:p>
            <a:pPr marL="342900" lvl="0" indent="-342900" algn="l" defTabSz="914400">
              <a:buFont typeface="Arial" panose="020B0604020202020204" pitchFamily="34" charset="0"/>
              <a:buChar char="•"/>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函数与符号之间都包含空格以达到清楚的布局效果</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5" name="矩形 14"/>
          <p:cNvSpPr/>
          <p:nvPr/>
        </p:nvSpPr>
        <p:spPr>
          <a:xfrm>
            <a:off x="1259839" y="3718204"/>
            <a:ext cx="7333828" cy="461622"/>
          </a:xfrm>
          <a:prstGeom prst="rect">
            <a:avLst/>
          </a:prstGeom>
        </p:spPr>
        <p:txBody>
          <a:bodyPr wrap="square" lIns="91400" tIns="45699" rIns="91400" bIns="45699">
            <a:spAutoFit/>
          </a:bodyPr>
          <a:lstStyle/>
          <a:p>
            <a:pPr marL="342900" lvl="0" indent="-342900" algn="l" defTabSz="914400">
              <a:buFont typeface="Arial" panose="020B0604020202020204" pitchFamily="34" charset="0"/>
              <a:buChar char="•"/>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用空行清楚的区分注解和程序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up)">
                                      <p:cBhvr>
                                        <p:cTn id="7" dur="500"/>
                                        <p:tgtEl>
                                          <p:spTgt spid="7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12"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语句构造规则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20115" y="1358265"/>
            <a:ext cx="10788015" cy="4398645"/>
          </a:xfrm>
          <a:prstGeom prst="rect">
            <a:avLst/>
          </a:prstGeom>
        </p:spPr>
        <p:txBody>
          <a:bodyPr wrap="square" lIns="91400" tIns="45699" rIns="91400" bIns="45699">
            <a:spAutoFit/>
          </a:bodyPr>
          <a:lstStyle/>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1.</a:t>
            </a:r>
            <a:r>
              <a:rPr lang="zh-CN" altLang="en-US" sz="2800" kern="0" dirty="0">
                <a:solidFill>
                  <a:schemeClr val="accent1"/>
                </a:solidFill>
                <a:latin typeface="微软雅黑" panose="020B0503020204020204" pitchFamily="34" charset="-122"/>
                <a:ea typeface="微软雅黑" panose="020B0503020204020204" pitchFamily="34" charset="-122"/>
              </a:rPr>
              <a:t>不要为了节省空间而把多个语句写在同一行。</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2.</a:t>
            </a:r>
            <a:r>
              <a:rPr lang="zh-CN" altLang="en-US" sz="2800" kern="0" dirty="0">
                <a:solidFill>
                  <a:schemeClr val="accent1"/>
                </a:solidFill>
                <a:latin typeface="微软雅黑" panose="020B0503020204020204" pitchFamily="34" charset="-122"/>
                <a:ea typeface="微软雅黑" panose="020B0503020204020204" pitchFamily="34" charset="-122"/>
              </a:rPr>
              <a:t>尽量避免复杂的条件测试。</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3.</a:t>
            </a:r>
            <a:r>
              <a:rPr lang="zh-CN" altLang="en-US" sz="2800" kern="0" dirty="0">
                <a:solidFill>
                  <a:schemeClr val="accent1"/>
                </a:solidFill>
                <a:latin typeface="微软雅黑" panose="020B0503020204020204" pitchFamily="34" charset="-122"/>
                <a:ea typeface="微软雅黑" panose="020B0503020204020204" pitchFamily="34" charset="-122"/>
              </a:rPr>
              <a:t>尽量减少对</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非</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条件的测试，因为在大型程序中</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非</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包含的范围很广泛，难以排查错误。</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4.</a:t>
            </a:r>
            <a:r>
              <a:rPr lang="zh-CN" altLang="en-US" sz="2800" kern="0" dirty="0">
                <a:solidFill>
                  <a:schemeClr val="accent1"/>
                </a:solidFill>
                <a:latin typeface="微软雅黑" panose="020B0503020204020204" pitchFamily="34" charset="-122"/>
                <a:ea typeface="微软雅黑" panose="020B0503020204020204" pitchFamily="34" charset="-122"/>
              </a:rPr>
              <a:t>避免大量使用循环嵌套和条件嵌套，减少资源占用。</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5</a:t>
            </a:r>
            <a:r>
              <a:rPr lang="zh-CN" altLang="en-US" sz="2800" kern="0" dirty="0">
                <a:solidFill>
                  <a:schemeClr val="accent1"/>
                </a:solidFill>
                <a:latin typeface="微软雅黑" panose="020B0503020204020204" pitchFamily="34" charset="-122"/>
                <a:ea typeface="微软雅黑" panose="020B0503020204020204" pitchFamily="34" charset="-122"/>
              </a:rPr>
              <a:t>利用括号使逻辑表达式和算术表达式的运算次序清晰直观。</a:t>
            </a:r>
            <a:endParaRPr lang="en-US" altLang="zh-CN" sz="28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输入输出规则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84200" y="1339215"/>
            <a:ext cx="11271885" cy="4829810"/>
          </a:xfrm>
          <a:prstGeom prst="rect">
            <a:avLst/>
          </a:prstGeom>
        </p:spPr>
        <p:txBody>
          <a:bodyPr wrap="square" lIns="91400" tIns="45699" rIns="91400" bIns="45699">
            <a:spAutoFit/>
          </a:bodyPr>
          <a:lstStyle/>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1.</a:t>
            </a:r>
            <a:r>
              <a:rPr lang="zh-CN" sz="2800" kern="0" dirty="0">
                <a:solidFill>
                  <a:schemeClr val="accent1"/>
                </a:solidFill>
                <a:latin typeface="微软雅黑" panose="020B0503020204020204" pitchFamily="34" charset="-122"/>
                <a:ea typeface="微软雅黑" panose="020B0503020204020204" pitchFamily="34" charset="-122"/>
              </a:rPr>
              <a:t>对所有输入数据都进行检验</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en-US" alt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2.</a:t>
            </a:r>
            <a:r>
              <a:rPr lang="zh-CN" altLang="en-US" sz="2800" kern="0" dirty="0">
                <a:solidFill>
                  <a:schemeClr val="accent1"/>
                </a:solidFill>
                <a:latin typeface="微软雅黑" panose="020B0503020204020204" pitchFamily="34" charset="-122"/>
                <a:ea typeface="微软雅黑" panose="020B0503020204020204" pitchFamily="34" charset="-122"/>
              </a:rPr>
              <a:t>检查输入项重要组合的合法性</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en-US" alt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en-US" alt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3.</a:t>
            </a:r>
            <a:r>
              <a:rPr lang="zh-CN" altLang="en-US" sz="2800" kern="0" dirty="0">
                <a:solidFill>
                  <a:schemeClr val="accent1"/>
                </a:solidFill>
                <a:latin typeface="微软雅黑" panose="020B0503020204020204" pitchFamily="34" charset="-122"/>
                <a:ea typeface="微软雅黑" panose="020B0503020204020204" pitchFamily="34" charset="-122"/>
              </a:rPr>
              <a:t>保持输入格式简单</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4.</a:t>
            </a:r>
            <a:r>
              <a:rPr lang="zh-CN" altLang="en-US" sz="2800" kern="0" dirty="0">
                <a:solidFill>
                  <a:schemeClr val="accent1"/>
                </a:solidFill>
                <a:latin typeface="微软雅黑" panose="020B0503020204020204" pitchFamily="34" charset="-122"/>
                <a:ea typeface="微软雅黑" panose="020B0503020204020204" pitchFamily="34" charset="-122"/>
              </a:rPr>
              <a:t>使用数据结束标记，不要要求用户指定数据的数目。</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5.</a:t>
            </a:r>
            <a:r>
              <a:rPr lang="zh-CN" altLang="en-US" sz="2800" kern="0" dirty="0">
                <a:solidFill>
                  <a:schemeClr val="accent1"/>
                </a:solidFill>
                <a:latin typeface="微软雅黑" panose="020B0503020204020204" pitchFamily="34" charset="-122"/>
                <a:ea typeface="微软雅黑" panose="020B0503020204020204" pitchFamily="34" charset="-122"/>
              </a:rPr>
              <a:t>明确提示交互式输入的请求，详细说明可用的选择或边界数值</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6.</a:t>
            </a:r>
            <a:r>
              <a:rPr lang="zh-CN" altLang="en-US" sz="2800" kern="0" dirty="0">
                <a:solidFill>
                  <a:schemeClr val="accent1"/>
                </a:solidFill>
                <a:latin typeface="微软雅黑" panose="020B0503020204020204" pitchFamily="34" charset="-122"/>
                <a:ea typeface="微软雅黑" panose="020B0503020204020204" pitchFamily="34" charset="-122"/>
              </a:rPr>
              <a:t>当程序设计语言对格式有严格要求时，应保持输入格式一致。</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en-US" altLang="zh-CN" sz="28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071880" y="1875790"/>
            <a:ext cx="10788015" cy="3106420"/>
          </a:xfrm>
          <a:prstGeom prst="rect">
            <a:avLst/>
          </a:prstGeom>
        </p:spPr>
        <p:txBody>
          <a:bodyPr wrap="square" lIns="91400" tIns="45699" rIns="91400" bIns="45699">
            <a:spAutoFit/>
          </a:bodyPr>
          <a:lstStyle/>
          <a:p>
            <a:pPr marL="342900" lvl="0" indent="-6350" algn="l">
              <a:buClrTx/>
              <a:buSzTx/>
              <a:buFontTx/>
              <a:buNone/>
            </a:pPr>
            <a:r>
              <a:rPr lang="zh-CN" altLang="en-US" sz="2800" dirty="0">
                <a:solidFill>
                  <a:schemeClr val="accent1"/>
                </a:solidFill>
                <a:effectLst>
                  <a:outerShdw blurRad="38100" dist="25400" dir="5400000" algn="ctr" rotWithShape="0">
                    <a:srgbClr val="6E747A">
                      <a:alpha val="43000"/>
                    </a:srgbClr>
                  </a:outerShdw>
                </a:effectLst>
                <a:sym typeface="+mn-ea"/>
              </a:rPr>
              <a:t>与提高效率有关的</a:t>
            </a:r>
            <a:r>
              <a:rPr lang="en-US" altLang="zh-CN" sz="2800">
                <a:solidFill>
                  <a:schemeClr val="accent1"/>
                </a:solidFill>
                <a:effectLst>
                  <a:outerShdw blurRad="38100" dist="25400" dir="5400000" algn="ctr" rotWithShape="0">
                    <a:srgbClr val="6E747A">
                      <a:alpha val="43000"/>
                    </a:srgbClr>
                  </a:outerShdw>
                </a:effectLst>
                <a:sym typeface="+mn-ea"/>
              </a:rPr>
              <a:t>3</a:t>
            </a:r>
            <a:r>
              <a:rPr lang="zh-CN" altLang="en-US" sz="2800" dirty="0">
                <a:solidFill>
                  <a:schemeClr val="accent1"/>
                </a:solidFill>
                <a:effectLst>
                  <a:outerShdw blurRad="38100" dist="25400" dir="5400000" algn="ctr" rotWithShape="0">
                    <a:srgbClr val="6E747A">
                      <a:alpha val="43000"/>
                    </a:srgbClr>
                  </a:outerShdw>
                </a:effectLst>
                <a:sym typeface="+mn-ea"/>
              </a:rPr>
              <a:t>条原则：</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Char char="u"/>
            </a:pPr>
            <a:r>
              <a:rPr lang="zh-CN" altLang="en-US" sz="2800" dirty="0">
                <a:solidFill>
                  <a:schemeClr val="accent1"/>
                </a:solidFill>
                <a:effectLst>
                  <a:outerShdw blurRad="38100" dist="25400" dir="5400000" algn="ctr" rotWithShape="0">
                    <a:srgbClr val="6E747A">
                      <a:alpha val="43000"/>
                    </a:srgbClr>
                  </a:outerShdw>
                </a:effectLst>
                <a:sym typeface="+mn-ea"/>
              </a:rPr>
              <a:t>效率是一个性能要求，因而应该在软件需求分析阶段确定效率方面的要求。软件功效应该以要求为准，而不是以人力所及为准。</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Char char="u"/>
            </a:pPr>
            <a:r>
              <a:rPr lang="zh-CN" altLang="en-US" sz="2800" dirty="0">
                <a:solidFill>
                  <a:schemeClr val="accent1"/>
                </a:solidFill>
                <a:effectLst>
                  <a:outerShdw blurRad="38100" dist="25400" dir="5400000" algn="ctr" rotWithShape="0">
                    <a:srgbClr val="6E747A">
                      <a:alpha val="43000"/>
                    </a:srgbClr>
                  </a:outerShdw>
                </a:effectLst>
                <a:sym typeface="+mn-ea"/>
              </a:rPr>
              <a:t>效率是靠好设计来提高的。</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Char char="u"/>
            </a:pPr>
            <a:r>
              <a:rPr lang="zh-CN" altLang="en-US" sz="2800" dirty="0">
                <a:solidFill>
                  <a:schemeClr val="accent1"/>
                </a:solidFill>
                <a:effectLst>
                  <a:outerShdw blurRad="38100" dist="25400" dir="5400000" algn="ctr" rotWithShape="0">
                    <a:srgbClr val="6E747A">
                      <a:alpha val="43000"/>
                    </a:srgbClr>
                  </a:outerShdw>
                </a:effectLst>
                <a:sym typeface="+mn-ea"/>
              </a:rPr>
              <a:t>程序的效率和程序的简明性是密切相关的。一般来说，不要为了不必要地提高效率而牺牲程序的清晰性、易读性或正确性。</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None/>
            </a:pPr>
            <a:endParaRPr lang="zh-CN" altLang="en-US" sz="28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源程序的效率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5601" name="副标题 430081"/>
          <p:cNvSpPr>
            <a:spLocks noGrp="1"/>
          </p:cNvSpPr>
          <p:nvPr>
            <p:ph type="subTitle" idx="4294967295"/>
          </p:nvPr>
        </p:nvSpPr>
        <p:spPr>
          <a:xfrm>
            <a:off x="1905000" y="625475"/>
            <a:ext cx="8382000" cy="5991225"/>
          </a:xfrm>
          <a:prstGeom prst="rect">
            <a:avLst/>
          </a:prstGeom>
          <a:noFill/>
          <a:ln w="9525">
            <a:noFill/>
          </a:ln>
        </p:spPr>
        <p:txBody>
          <a:bodyPr anchor="t" anchorCtr="0">
            <a:normAutofit fontScale="90000" lnSpcReduction="10000"/>
          </a:bodyPr>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marL="342900" lvl="0" indent="-6350" algn="l">
              <a:lnSpc>
                <a:spcPct val="90000"/>
              </a:lnSpc>
              <a:buClrTx/>
              <a:buSzTx/>
              <a:buFontTx/>
              <a:buNone/>
            </a:pPr>
            <a:endParaRPr lang="zh-CN" altLang="en-US" dirty="0">
              <a:solidFill>
                <a:srgbClr val="800000"/>
              </a:solidFill>
            </a:endParaRPr>
          </a:p>
          <a:p>
            <a:pPr lvl="0" algn="l">
              <a:lnSpc>
                <a:spcPct val="100000"/>
              </a:lnSpc>
              <a:buClrTx/>
              <a:buSzTx/>
              <a:buFontTx/>
              <a:buNone/>
              <a:defRPr/>
            </a:pPr>
            <a:r>
              <a:rPr lang="zh-CN" altLang="en-US" sz="2400" dirty="0"/>
              <a:t>        </a:t>
            </a:r>
            <a:r>
              <a:rPr lang="zh-CN" altLang="en-US" sz="2400" kern="0" dirty="0">
                <a:solidFill>
                  <a:schemeClr val="accent1"/>
                </a:solidFill>
                <a:latin typeface="微软雅黑" panose="020B0503020204020204" pitchFamily="34" charset="-122"/>
                <a:ea typeface="微软雅黑" panose="020B0503020204020204" pitchFamily="34" charset="-122"/>
              </a:rPr>
              <a:t>源程序的效率直接由详细设计阶段确定的算法的效率决定，但是，写程序的风格也能对程序的执行速度和存储器要求产生影响。在把详细设计结果翻译成程序时，总可以应用下述规则：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ClrTx/>
              <a:buSzTx/>
              <a:buFontTx/>
              <a:buNone/>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●写程序之前先简化算术表达式和逻辑表达式；</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●仔细研究嵌套的循环，以确定是否有语句可以从内层往外移；</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●尽量避免使用多维数组；</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●尽量避免使用指针和复杂的表；</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●使用执行时间短的算术运算；</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●不要混合使用不同的数据类型；</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●尽量使用整数运算和布尔表达式。</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●在效率是决定性因素的应用领域，尽量使用有良好优化特性</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的编译程序，以自动生成高效目标代码。</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tags/tag1.xml><?xml version="1.0" encoding="utf-8"?>
<p:tagLst xmlns:p="http://schemas.openxmlformats.org/presentationml/2006/main">
  <p:tag name="KSO_WM_UNIT_PLACING_PICTURE_USER_VIEWPORT" val="{&quot;height&quot;:6448,&quot;width&quot;:15758}"/>
</p:tagLst>
</file>

<file path=ppt/tags/tag2.xml><?xml version="1.0" encoding="utf-8"?>
<p:tagLst xmlns:p="http://schemas.openxmlformats.org/presentationml/2006/main">
  <p:tag name="KSO_WM_UNIT_PLACING_PICTURE_USER_VIEWPORT" val="{&quot;height&quot;:6448,&quot;width&quot;:15758}"/>
</p:tagLst>
</file>

<file path=ppt/tags/tag3.xml><?xml version="1.0" encoding="utf-8"?>
<p:tagLst xmlns:p="http://schemas.openxmlformats.org/presentationml/2006/main">
  <p:tag name="KSO_WM_UNIT_PLACING_PICTURE_USER_VIEWPORT" val="{&quot;height&quot;:6448,&quot;width&quot;:15758}"/>
</p:tagLst>
</file>

<file path=ppt/tags/tag4.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 name="KSO_WPP_MARK_KEY" val="2f01fb5e-1dca-413e-a956-28f4d5370a95"/>
  <p:tag name="COMMONDATA" val="eyJoZGlkIjoiZDQxZmM0ZGFjODIzOGQ0NWJjZWQxMThiMDVhMzYwOGUifQ=="/>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6091</Words>
  <Application>WPS 演示</Application>
  <PresentationFormat>宽屏</PresentationFormat>
  <Paragraphs>524</Paragraphs>
  <Slides>48</Slides>
  <Notes>38</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48</vt:i4>
      </vt:variant>
    </vt:vector>
  </HeadingPairs>
  <TitlesOfParts>
    <vt:vector size="64" baseType="lpstr">
      <vt:lpstr>Arial</vt:lpstr>
      <vt:lpstr>宋体</vt:lpstr>
      <vt:lpstr>Wingdings</vt:lpstr>
      <vt:lpstr>微软雅黑</vt:lpstr>
      <vt:lpstr>Lucida Sans</vt:lpstr>
      <vt:lpstr>锐字云字库美黑体1.0</vt:lpstr>
      <vt:lpstr>黑体</vt:lpstr>
      <vt:lpstr>Agency FB</vt:lpstr>
      <vt:lpstr>Times New Roman</vt:lpstr>
      <vt:lpstr>等线</vt:lpstr>
      <vt:lpstr>Arial Unicode MS</vt:lpstr>
      <vt:lpstr>等线 Light</vt:lpstr>
      <vt:lpstr>Candara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Bex</cp:lastModifiedBy>
  <cp:revision>273</cp:revision>
  <dcterms:created xsi:type="dcterms:W3CDTF">2017-06-23T02:08:00Z</dcterms:created>
  <dcterms:modified xsi:type="dcterms:W3CDTF">2022-11-27T10:30:51Z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2052-11.1.0.12763</vt:lpwstr>
  </property>
</Properties>
</file>