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2D4B39-C4A2-4010-B1A6-CF832F9AF52D}">
  <a:tblStyle styleId="{442D4B39-C4A2-4010-B1A6-CF832F9AF5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HelveticaNeue-regular.fntdata"/><Relationship Id="rId21" Type="http://schemas.openxmlformats.org/officeDocument/2006/relationships/font" Target="fonts/Roboto-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48a34cf1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48a34cf1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5d49acc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5d49acc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437bb2f2c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437bb2f2c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5d49acc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5d49acc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5d49acc4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5d49acc4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Rating system does take prior years into consideration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site: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rating of four stars indicates the highest energy performance, while a rating of one star indicates a poor performer. Properties that have not submitted required energy information will receive zero out of four stars. Any property that improves can earn an additional star, although improvements are not required by the City. Scroll down to read more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437bb2f2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437bb2f2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437bb2f2c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437bb2f2c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sz="1050">
              <a:solidFill>
                <a:srgbClr val="2B2B2B"/>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48a34cf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48a34cf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48a34cf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48a34cf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48a34cf1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48a34cf1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9FC5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4975"/>
            <a:ext cx="8520600" cy="162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700">
                <a:latin typeface="Helvetica Neue"/>
                <a:ea typeface="Helvetica Neue"/>
                <a:cs typeface="Helvetica Neue"/>
                <a:sym typeface="Helvetica Neue"/>
              </a:rPr>
              <a:t>Project 3:</a:t>
            </a:r>
            <a:endParaRPr b="1" sz="4700">
              <a:latin typeface="Helvetica Neue"/>
              <a:ea typeface="Helvetica Neue"/>
              <a:cs typeface="Helvetica Neue"/>
              <a:sym typeface="Helvetica Neue"/>
            </a:endParaRPr>
          </a:p>
          <a:p>
            <a:pPr indent="0" lvl="0" marL="0" rtl="0" algn="l">
              <a:spcBef>
                <a:spcPts val="0"/>
              </a:spcBef>
              <a:spcAft>
                <a:spcPts val="0"/>
              </a:spcAft>
              <a:buNone/>
            </a:pPr>
            <a:r>
              <a:rPr b="1" lang="en" sz="4700">
                <a:latin typeface="Helvetica Neue"/>
                <a:ea typeface="Helvetica Neue"/>
                <a:cs typeface="Helvetica Neue"/>
                <a:sym typeface="Helvetica Neue"/>
              </a:rPr>
              <a:t>Chicago Energy Benchmarking</a:t>
            </a:r>
            <a:endParaRPr b="1" sz="4700">
              <a:latin typeface="Helvetica Neue"/>
              <a:ea typeface="Helvetica Neue"/>
              <a:cs typeface="Helvetica Neue"/>
              <a:sym typeface="Helvetica Neue"/>
            </a:endParaRPr>
          </a:p>
        </p:txBody>
      </p:sp>
      <p:sp>
        <p:nvSpPr>
          <p:cNvPr id="55" name="Google Shape;55;p13"/>
          <p:cNvSpPr txBox="1"/>
          <p:nvPr>
            <p:ph idx="1" type="subTitle"/>
          </p:nvPr>
        </p:nvSpPr>
        <p:spPr>
          <a:xfrm>
            <a:off x="311700" y="4205725"/>
            <a:ext cx="8520600" cy="49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dk1"/>
                </a:solidFill>
                <a:latin typeface="Helvetica Neue"/>
                <a:ea typeface="Helvetica Neue"/>
                <a:cs typeface="Helvetica Neue"/>
                <a:sym typeface="Helvetica Neue"/>
              </a:rPr>
              <a:t>Kevin Denning, Camille Jensen, Rebecca Levine, Heather Robson, Bakari Simmons</a:t>
            </a:r>
            <a:endParaRPr b="1" sz="1600">
              <a:solidFill>
                <a:schemeClr val="dk1"/>
              </a:solidFill>
              <a:latin typeface="Helvetica Neue"/>
              <a:ea typeface="Helvetica Neue"/>
              <a:cs typeface="Helvetica Neue"/>
              <a:sym typeface="Helvetica Neue"/>
            </a:endParaRPr>
          </a:p>
        </p:txBody>
      </p:sp>
      <p:pic>
        <p:nvPicPr>
          <p:cNvPr id="56" name="Google Shape;56;p13"/>
          <p:cNvPicPr preferRelativeResize="0"/>
          <p:nvPr/>
        </p:nvPicPr>
        <p:blipFill rotWithShape="1">
          <a:blip r:embed="rId3">
            <a:alphaModFix/>
          </a:blip>
          <a:srcRect b="6281" l="0" r="0" t="62758"/>
          <a:stretch/>
        </p:blipFill>
        <p:spPr>
          <a:xfrm>
            <a:off x="182613" y="1881100"/>
            <a:ext cx="8778775" cy="1812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Conclusions</a:t>
            </a:r>
            <a:endParaRPr b="1" u="sng">
              <a:latin typeface="Helvetica Neue"/>
              <a:ea typeface="Helvetica Neue"/>
              <a:cs typeface="Helvetica Neue"/>
              <a:sym typeface="Helvetica Neue"/>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Helvetica Neue"/>
              <a:buChar char="●"/>
            </a:pPr>
            <a:r>
              <a:rPr lang="en">
                <a:solidFill>
                  <a:schemeClr val="dk1"/>
                </a:solidFill>
                <a:latin typeface="Helvetica Neue"/>
                <a:ea typeface="Helvetica Neue"/>
                <a:cs typeface="Helvetica Neue"/>
                <a:sym typeface="Helvetica Neue"/>
              </a:rPr>
              <a:t>The drop down menu allows users to select specific buildings included in the data set.</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
                <a:solidFill>
                  <a:schemeClr val="dk1"/>
                </a:solidFill>
                <a:latin typeface="Helvetica Neue"/>
                <a:ea typeface="Helvetica Neue"/>
                <a:cs typeface="Helvetica Neue"/>
                <a:sym typeface="Helvetica Neue"/>
              </a:rPr>
              <a:t>The line graph indicates the energy consumption in terms of electricity, natural gas, and ghg emissions for the selected building.</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
                <a:solidFill>
                  <a:schemeClr val="dk1"/>
                </a:solidFill>
                <a:latin typeface="Helvetica Neue"/>
                <a:ea typeface="Helvetica Neue"/>
                <a:cs typeface="Helvetica Neue"/>
                <a:sym typeface="Helvetica Neue"/>
              </a:rPr>
              <a:t>The gauge shows the average energy star rating over each reporting year for the building.</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
                <a:solidFill>
                  <a:schemeClr val="dk1"/>
                </a:solidFill>
                <a:latin typeface="Helvetica Neue"/>
                <a:ea typeface="Helvetica Neue"/>
                <a:cs typeface="Helvetica Neue"/>
                <a:sym typeface="Helvetica Neue"/>
              </a:rPr>
              <a:t>We can compare energy consumption to energy star rating. </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
                <a:solidFill>
                  <a:schemeClr val="dk1"/>
                </a:solidFill>
                <a:latin typeface="Helvetica Neue"/>
                <a:ea typeface="Helvetica Neue"/>
                <a:cs typeface="Helvetica Neue"/>
                <a:sym typeface="Helvetica Neue"/>
              </a:rPr>
              <a:t>The heat map illustrates the cities community areas with the greatest number of reporting buildings, as well as shows the demographics of each.</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Limitations/Other Directions</a:t>
            </a:r>
            <a:endParaRPr b="1" u="sng">
              <a:latin typeface="Helvetica Neue"/>
              <a:ea typeface="Helvetica Neue"/>
              <a:cs typeface="Helvetica Neue"/>
              <a:sym typeface="Helvetica Neue"/>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Helvetica Neue"/>
              <a:buChar char="●"/>
            </a:pPr>
            <a:r>
              <a:rPr lang="en">
                <a:solidFill>
                  <a:schemeClr val="dk1"/>
                </a:solidFill>
                <a:latin typeface="Helvetica Neue"/>
                <a:ea typeface="Helvetica Neue"/>
                <a:cs typeface="Helvetica Neue"/>
                <a:sym typeface="Helvetica Neue"/>
              </a:rPr>
              <a:t>JSON difficulties led us to take the URL from the source rather than populate our dashboard with our cleaned data version</a:t>
            </a:r>
            <a:endParaRPr>
              <a:solidFill>
                <a:schemeClr val="dk1"/>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
                <a:solidFill>
                  <a:schemeClr val="dk1"/>
                </a:solidFill>
                <a:latin typeface="Helvetica Neue"/>
                <a:ea typeface="Helvetica Neue"/>
                <a:cs typeface="Helvetica Neue"/>
                <a:sym typeface="Helvetica Neue"/>
              </a:rPr>
              <a:t>The way the JSON exports, we were unable to index into </a:t>
            </a:r>
            <a:r>
              <a:rPr lang="en">
                <a:solidFill>
                  <a:schemeClr val="dk1"/>
                </a:solidFill>
                <a:latin typeface="Helvetica Neue"/>
                <a:ea typeface="Helvetica Neue"/>
                <a:cs typeface="Helvetica Neue"/>
                <a:sym typeface="Helvetica Neue"/>
              </a:rPr>
              <a:t>individual</a:t>
            </a:r>
            <a:r>
              <a:rPr lang="en">
                <a:solidFill>
                  <a:schemeClr val="dk1"/>
                </a:solidFill>
                <a:latin typeface="Helvetica Neue"/>
                <a:ea typeface="Helvetica Neue"/>
                <a:cs typeface="Helvetica Neue"/>
                <a:sym typeface="Helvetica Neue"/>
              </a:rPr>
              <a:t> buildings, and rather had to analyze the dataset as a whole</a:t>
            </a: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Data Source</a:t>
            </a:r>
            <a:endParaRPr b="1" u="sng">
              <a:latin typeface="Helvetica Neue"/>
              <a:ea typeface="Helvetica Neue"/>
              <a:cs typeface="Helvetica Neue"/>
              <a:sym typeface="Helvetica Neue"/>
            </a:endParaRPr>
          </a:p>
        </p:txBody>
      </p:sp>
      <p:sp>
        <p:nvSpPr>
          <p:cNvPr id="62" name="Google Shape;62;p14"/>
          <p:cNvSpPr txBox="1"/>
          <p:nvPr>
            <p:ph idx="1" type="body"/>
          </p:nvPr>
        </p:nvSpPr>
        <p:spPr>
          <a:xfrm>
            <a:off x="311700" y="1185000"/>
            <a:ext cx="5335200" cy="28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latin typeface="Helvetica Neue"/>
                <a:ea typeface="Helvetica Neue"/>
                <a:cs typeface="Helvetica Neue"/>
                <a:sym typeface="Helvetica Neue"/>
              </a:rPr>
              <a:t>Chicago Energy Benchmarking:</a:t>
            </a:r>
            <a:endParaRPr sz="1600">
              <a:solidFill>
                <a:schemeClr val="dk1"/>
              </a:solidFill>
              <a:latin typeface="Helvetica Neue"/>
              <a:ea typeface="Helvetica Neue"/>
              <a:cs typeface="Helvetica Neue"/>
              <a:sym typeface="Helvetica Neue"/>
            </a:endParaRPr>
          </a:p>
          <a:p>
            <a:pPr indent="457200" lvl="0" marL="0" rtl="0" algn="l">
              <a:lnSpc>
                <a:spcPct val="100000"/>
              </a:lnSpc>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457200" lvl="0" marL="0" rtl="0" algn="l">
              <a:lnSpc>
                <a:spcPct val="100000"/>
              </a:lnSpc>
              <a:spcBef>
                <a:spcPts val="0"/>
              </a:spcBef>
              <a:spcAft>
                <a:spcPts val="0"/>
              </a:spcAft>
              <a:buNone/>
            </a:pPr>
            <a:r>
              <a:rPr lang="en" sz="1600">
                <a:solidFill>
                  <a:schemeClr val="dk1"/>
                </a:solidFill>
                <a:latin typeface="Helvetica Neue"/>
                <a:ea typeface="Helvetica Neue"/>
                <a:cs typeface="Helvetica Neue"/>
                <a:sym typeface="Helvetica Neue"/>
              </a:rPr>
              <a:t>“The Chicago Building Energy Use Benchmarking Ordinance calls on existing municipal, commercial, and residential buildings larger than 50,000 square feet to track whole-building energy use, report to the City annually, and verify data accuracy every three years. The law, which was phased in from 2014-2017, covers less than 1% of Chicago’s buildings, which account for approximately 20% of total energy used by all buildings.”</a:t>
            </a:r>
            <a:endParaRPr sz="1600">
              <a:solidFill>
                <a:schemeClr val="dk1"/>
              </a:solidFill>
              <a:latin typeface="Helvetica Neue"/>
              <a:ea typeface="Helvetica Neue"/>
              <a:cs typeface="Helvetica Neue"/>
              <a:sym typeface="Helvetica Neue"/>
            </a:endParaRPr>
          </a:p>
        </p:txBody>
      </p:sp>
      <p:sp>
        <p:nvSpPr>
          <p:cNvPr id="63" name="Google Shape;63;p14"/>
          <p:cNvSpPr txBox="1"/>
          <p:nvPr>
            <p:ph idx="1" type="body"/>
          </p:nvPr>
        </p:nvSpPr>
        <p:spPr>
          <a:xfrm>
            <a:off x="470675" y="4451975"/>
            <a:ext cx="8261100" cy="5775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018"/>
              <a:buNone/>
            </a:pPr>
            <a:r>
              <a:rPr lang="en" sz="1065">
                <a:solidFill>
                  <a:schemeClr val="dk1"/>
                </a:solidFill>
              </a:rPr>
              <a:t>Levy, J. (2015, March 12). Chicago Energy Benchmarking | City of Chicago | Data Portal. Data.cityofchicago.org; City of Chicago. https://data.cityofchicago.org/Environment-Sustainable-Development/Chicago-Energy-Benchmarking/xq83-jr8c</a:t>
            </a:r>
            <a:endParaRPr sz="1065">
              <a:solidFill>
                <a:schemeClr val="dk1"/>
              </a:solidFill>
            </a:endParaRPr>
          </a:p>
        </p:txBody>
      </p:sp>
      <p:pic>
        <p:nvPicPr>
          <p:cNvPr id="64" name="Google Shape;64;p14"/>
          <p:cNvPicPr preferRelativeResize="0"/>
          <p:nvPr/>
        </p:nvPicPr>
        <p:blipFill>
          <a:blip r:embed="rId3">
            <a:alphaModFix/>
          </a:blip>
          <a:stretch>
            <a:fillRect/>
          </a:stretch>
        </p:blipFill>
        <p:spPr>
          <a:xfrm>
            <a:off x="6021200" y="636750"/>
            <a:ext cx="2416919" cy="343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Chicago Energy Rating system?</a:t>
            </a:r>
            <a:endParaRPr/>
          </a:p>
        </p:txBody>
      </p:sp>
      <p:sp>
        <p:nvSpPr>
          <p:cNvPr id="70" name="Google Shape;70;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“The Chicago Energy Rating system started in 2019 for buildings required to benchmark and report their energy use (which includes most properties that are 50,000 square feet or larger in size located in the City of Chicago). </a:t>
            </a:r>
            <a:endParaRPr>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rPr lang="en">
                <a:solidFill>
                  <a:schemeClr val="dk1"/>
                </a:solidFill>
                <a:latin typeface="Helvetica Neue"/>
                <a:ea typeface="Helvetica Neue"/>
                <a:cs typeface="Helvetica Neue"/>
                <a:sym typeface="Helvetica Neue"/>
              </a:rPr>
              <a:t>Ratings are assigned and then provided on a Chicago Energy Rating Placard, which is mailed to each building. The Placard must be posted in a prominent location and shared at the time the property is listed for sale or lease.”</a:t>
            </a:r>
            <a:endParaRPr>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rPr lang="en" sz="1371">
                <a:solidFill>
                  <a:schemeClr val="dk1"/>
                </a:solidFill>
                <a:latin typeface="Helvetica Neue"/>
                <a:ea typeface="Helvetica Neue"/>
                <a:cs typeface="Helvetica Neue"/>
                <a:sym typeface="Helvetica Neue"/>
              </a:rPr>
              <a:t>-Chicago Energy Rating. (n.d.). Retrieved from www.chicago.gov website: https://www.chicago.gov/city/en/progs/env/ChicagoEnergyRating.html</a:t>
            </a:r>
            <a:endParaRPr sz="1371"/>
          </a:p>
        </p:txBody>
      </p:sp>
      <p:pic>
        <p:nvPicPr>
          <p:cNvPr id="71" name="Google Shape;71;p15"/>
          <p:cNvPicPr preferRelativeResize="0"/>
          <p:nvPr/>
        </p:nvPicPr>
        <p:blipFill>
          <a:blip r:embed="rId3">
            <a:alphaModFix/>
          </a:blip>
          <a:stretch>
            <a:fillRect/>
          </a:stretch>
        </p:blipFill>
        <p:spPr>
          <a:xfrm>
            <a:off x="4851726" y="1377713"/>
            <a:ext cx="3824651" cy="2965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686448"/>
            <a:ext cx="9144001" cy="3727205"/>
          </a:xfrm>
          <a:prstGeom prst="rect">
            <a:avLst/>
          </a:prstGeom>
          <a:noFill/>
          <a:ln>
            <a:noFill/>
          </a:ln>
        </p:spPr>
      </p:pic>
      <p:sp>
        <p:nvSpPr>
          <p:cNvPr id="77" name="Google Shape;77;p16"/>
          <p:cNvSpPr txBox="1"/>
          <p:nvPr/>
        </p:nvSpPr>
        <p:spPr>
          <a:xfrm>
            <a:off x="418800" y="4517775"/>
            <a:ext cx="8246700" cy="72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971">
                <a:solidFill>
                  <a:schemeClr val="dk1"/>
                </a:solidFill>
                <a:latin typeface="Helvetica Neue"/>
                <a:ea typeface="Helvetica Neue"/>
                <a:cs typeface="Helvetica Neue"/>
                <a:sym typeface="Helvetica Neue"/>
              </a:rPr>
              <a:t>-Chicago Energy Rating. (n.d.). Retrieved from www.chicago.gov website: https://www.chicago.gov/city/en/progs/env/ChicagoEnergyRating.html</a:t>
            </a:r>
            <a:endParaRPr sz="971">
              <a:solidFill>
                <a:schemeClr val="dk2"/>
              </a:solidFill>
              <a:latin typeface="Helvetica Neue"/>
              <a:ea typeface="Helvetica Neue"/>
              <a:cs typeface="Helvetica Neue"/>
              <a:sym typeface="Helvetica Neue"/>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593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Most Relevant Variables</a:t>
            </a:r>
            <a:endParaRPr b="1" u="sng">
              <a:latin typeface="Helvetica Neue"/>
              <a:ea typeface="Helvetica Neue"/>
              <a:cs typeface="Helvetica Neue"/>
              <a:sym typeface="Helvetica Neue"/>
            </a:endParaRPr>
          </a:p>
        </p:txBody>
      </p:sp>
      <p:graphicFrame>
        <p:nvGraphicFramePr>
          <p:cNvPr id="83" name="Google Shape;83;p17"/>
          <p:cNvGraphicFramePr/>
          <p:nvPr/>
        </p:nvGraphicFramePr>
        <p:xfrm>
          <a:off x="525325" y="919550"/>
          <a:ext cx="3000000" cy="3000000"/>
        </p:xfrm>
        <a:graphic>
          <a:graphicData uri="http://schemas.openxmlformats.org/drawingml/2006/table">
            <a:tbl>
              <a:tblPr>
                <a:noFill/>
                <a:tableStyleId>{442D4B39-C4A2-4010-B1A6-CF832F9AF52D}</a:tableStyleId>
              </a:tblPr>
              <a:tblGrid>
                <a:gridCol w="2630500"/>
                <a:gridCol w="638500"/>
                <a:gridCol w="5016625"/>
              </a:tblGrid>
              <a:tr h="243950">
                <a:tc>
                  <a:txBody>
                    <a:bodyPr/>
                    <a:lstStyle/>
                    <a:p>
                      <a:pPr indent="0" lvl="0" marL="0" rtl="0" algn="ctr">
                        <a:lnSpc>
                          <a:spcPct val="115000"/>
                        </a:lnSpc>
                        <a:spcBef>
                          <a:spcPts val="0"/>
                        </a:spcBef>
                        <a:spcAft>
                          <a:spcPts val="1200"/>
                        </a:spcAft>
                        <a:buNone/>
                      </a:pPr>
                      <a:r>
                        <a:rPr b="1" lang="en" sz="1000">
                          <a:solidFill>
                            <a:srgbClr val="24292F"/>
                          </a:solidFill>
                          <a:highlight>
                            <a:srgbClr val="FFFFFF"/>
                          </a:highlight>
                        </a:rPr>
                        <a:t>Column Name</a:t>
                      </a:r>
                      <a:endParaRPr b="1" sz="1000">
                        <a:solidFill>
                          <a:srgbClr val="24292F"/>
                        </a:solidFill>
                        <a:highlight>
                          <a:srgbClr val="FFFFFF"/>
                        </a:highlight>
                      </a:endParaRPr>
                    </a:p>
                  </a:txBody>
                  <a:tcPr marT="57150" marB="57150" marR="123825" marL="123825">
                    <a:solidFill>
                      <a:srgbClr val="CCCCCC"/>
                    </a:solidFill>
                  </a:tcPr>
                </a:tc>
                <a:tc>
                  <a:txBody>
                    <a:bodyPr/>
                    <a:lstStyle/>
                    <a:p>
                      <a:pPr indent="0" lvl="0" marL="0" rtl="0" algn="ctr">
                        <a:lnSpc>
                          <a:spcPct val="115000"/>
                        </a:lnSpc>
                        <a:spcBef>
                          <a:spcPts val="0"/>
                        </a:spcBef>
                        <a:spcAft>
                          <a:spcPts val="1200"/>
                        </a:spcAft>
                        <a:buNone/>
                      </a:pPr>
                      <a:r>
                        <a:rPr b="1" lang="en" sz="1000">
                          <a:solidFill>
                            <a:srgbClr val="24292F"/>
                          </a:solidFill>
                          <a:highlight>
                            <a:srgbClr val="FFFFFF"/>
                          </a:highlight>
                        </a:rPr>
                        <a:t>Type</a:t>
                      </a:r>
                      <a:endParaRPr b="1" sz="1000">
                        <a:solidFill>
                          <a:srgbClr val="24292F"/>
                        </a:solidFill>
                        <a:highlight>
                          <a:srgbClr val="FFFFFF"/>
                        </a:highlight>
                      </a:endParaRPr>
                    </a:p>
                  </a:txBody>
                  <a:tcPr marT="57150" marB="57150" marR="123825" marL="123825">
                    <a:solidFill>
                      <a:srgbClr val="CCCCCC"/>
                    </a:solidFill>
                  </a:tcPr>
                </a:tc>
                <a:tc>
                  <a:txBody>
                    <a:bodyPr/>
                    <a:lstStyle/>
                    <a:p>
                      <a:pPr indent="0" lvl="0" marL="0" rtl="0" algn="ctr">
                        <a:lnSpc>
                          <a:spcPct val="115000"/>
                        </a:lnSpc>
                        <a:spcBef>
                          <a:spcPts val="0"/>
                        </a:spcBef>
                        <a:spcAft>
                          <a:spcPts val="1200"/>
                        </a:spcAft>
                        <a:buNone/>
                      </a:pPr>
                      <a:r>
                        <a:rPr b="1" lang="en" sz="1000">
                          <a:solidFill>
                            <a:srgbClr val="24292F"/>
                          </a:solidFill>
                          <a:highlight>
                            <a:srgbClr val="FFFFFF"/>
                          </a:highlight>
                        </a:rPr>
                        <a:t>Description</a:t>
                      </a:r>
                      <a:endParaRPr b="1" sz="1000">
                        <a:solidFill>
                          <a:srgbClr val="24292F"/>
                        </a:solidFill>
                        <a:highlight>
                          <a:srgbClr val="FFFFFF"/>
                        </a:highlight>
                      </a:endParaRPr>
                    </a:p>
                  </a:txBody>
                  <a:tcPr marT="57150" marB="57150" marR="123825" marL="123825">
                    <a:solidFill>
                      <a:srgbClr val="CCCCCC"/>
                    </a:solidFill>
                  </a:tcPr>
                </a:tc>
              </a:tr>
              <a:tr h="243950">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Data Year</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Int</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Calendar Year</a:t>
                      </a:r>
                      <a:endParaRPr sz="1000">
                        <a:solidFill>
                          <a:srgbClr val="24292F"/>
                        </a:solidFill>
                        <a:highlight>
                          <a:srgbClr val="FFFFFF"/>
                        </a:highlight>
                      </a:endParaRPr>
                    </a:p>
                  </a:txBody>
                  <a:tcPr marT="57150" marB="57150" marR="123825" marL="123825">
                    <a:solidFill>
                      <a:srgbClr val="FFFFFF"/>
                    </a:solidFill>
                  </a:tcPr>
                </a:tc>
              </a:tr>
              <a:tr h="441950">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C</a:t>
                      </a:r>
                      <a:r>
                        <a:rPr lang="en" sz="1000">
                          <a:solidFill>
                            <a:srgbClr val="24292F"/>
                          </a:solidFill>
                          <a:highlight>
                            <a:srgbClr val="FFFFFF"/>
                          </a:highlight>
                        </a:rPr>
                        <a:t>hicago Energy Rating</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Int</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The zero-to-four-star Chicago Energy Rating assigned to the building in the shown Data Year</a:t>
                      </a:r>
                      <a:endParaRPr sz="1000">
                        <a:solidFill>
                          <a:srgbClr val="24292F"/>
                        </a:solidFill>
                        <a:highlight>
                          <a:srgbClr val="FFFFFF"/>
                        </a:highlight>
                      </a:endParaRPr>
                    </a:p>
                  </a:txBody>
                  <a:tcPr marT="57150" marB="57150" marR="123825" marL="123825">
                    <a:solidFill>
                      <a:srgbClr val="FFFFFF"/>
                    </a:solidFill>
                  </a:tcPr>
                </a:tc>
              </a:tr>
              <a:tr h="295900">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Exempt From Chicago Energy Rating</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String</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Shows whether the building is subject to the Chicago Energy Rating Ordinance</a:t>
                      </a:r>
                      <a:endParaRPr sz="1000">
                        <a:solidFill>
                          <a:srgbClr val="24292F"/>
                        </a:solidFill>
                        <a:highlight>
                          <a:srgbClr val="FFFFFF"/>
                        </a:highlight>
                      </a:endParaRPr>
                    </a:p>
                  </a:txBody>
                  <a:tcPr marT="57150" marB="57150" marR="123825" marL="123825">
                    <a:solidFill>
                      <a:srgbClr val="FFFFFF"/>
                    </a:solidFill>
                  </a:tcPr>
                </a:tc>
              </a:tr>
              <a:tr h="282975">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Community Area</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String</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The Chicago community area where the property is located</a:t>
                      </a:r>
                      <a:endParaRPr sz="1000">
                        <a:solidFill>
                          <a:srgbClr val="24292F"/>
                        </a:solidFill>
                        <a:highlight>
                          <a:srgbClr val="FFFFFF"/>
                        </a:highlight>
                      </a:endParaRPr>
                    </a:p>
                  </a:txBody>
                  <a:tcPr marT="57150" marB="57150" marR="123825" marL="123825">
                    <a:solidFill>
                      <a:srgbClr val="FFFFFF"/>
                    </a:solidFill>
                  </a:tcPr>
                </a:tc>
              </a:tr>
              <a:tr h="282975">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Primary Property Type</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String</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The primary use of a property (e.g. office, retail store)</a:t>
                      </a:r>
                      <a:endParaRPr sz="1000">
                        <a:solidFill>
                          <a:srgbClr val="24292F"/>
                        </a:solidFill>
                        <a:highlight>
                          <a:srgbClr val="FFFFFF"/>
                        </a:highlight>
                      </a:endParaRPr>
                    </a:p>
                  </a:txBody>
                  <a:tcPr marT="57150" marB="57150" marR="123825" marL="123825">
                    <a:solidFill>
                      <a:srgbClr val="FFFFFF"/>
                    </a:solidFill>
                  </a:tcPr>
                </a:tc>
              </a:tr>
              <a:tr h="305825">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Water Use (kGal)</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Int</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Water use for the data year in thousands of gallons from 2018 and on</a:t>
                      </a:r>
                      <a:endParaRPr sz="1000">
                        <a:solidFill>
                          <a:srgbClr val="24292F"/>
                        </a:solidFill>
                        <a:highlight>
                          <a:srgbClr val="FFFFFF"/>
                        </a:highlight>
                      </a:endParaRPr>
                    </a:p>
                  </a:txBody>
                  <a:tcPr marT="57150" marB="57150" marR="123825" marL="123825">
                    <a:solidFill>
                      <a:srgbClr val="FFFFFF"/>
                    </a:solidFill>
                  </a:tcPr>
                </a:tc>
              </a:tr>
              <a:tr h="470675">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ENERGY STAR Score</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Int</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1-100 rating that assesses a property’s overall energy performance, based on national data to control for differences among climate, building uses, and operations</a:t>
                      </a:r>
                      <a:endParaRPr sz="1000">
                        <a:solidFill>
                          <a:srgbClr val="24292F"/>
                        </a:solidFill>
                        <a:highlight>
                          <a:srgbClr val="FFFFFF"/>
                        </a:highlight>
                      </a:endParaRPr>
                    </a:p>
                  </a:txBody>
                  <a:tcPr marT="57150" marB="57150" marR="123825" marL="123825">
                    <a:solidFill>
                      <a:srgbClr val="FFFFFF"/>
                    </a:solidFill>
                  </a:tcPr>
                </a:tc>
              </a:tr>
              <a:tr h="282975">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Electricity Use (kBtu)</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Int</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The annual amount of electricity consumed by the property on-site</a:t>
                      </a:r>
                      <a:endParaRPr sz="1000">
                        <a:solidFill>
                          <a:srgbClr val="24292F"/>
                        </a:solidFill>
                        <a:highlight>
                          <a:srgbClr val="FFFFFF"/>
                        </a:highlight>
                      </a:endParaRPr>
                    </a:p>
                  </a:txBody>
                  <a:tcPr marT="57150" marB="57150" marR="123825" marL="123825">
                    <a:solidFill>
                      <a:srgbClr val="FFFFFF"/>
                    </a:solidFill>
                  </a:tcPr>
                </a:tc>
              </a:tr>
              <a:tr h="675250">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Total GHG Emissions (Metric Tons CO2e)</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Int</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The total amount of greenhouse gas emissions, including carbon dioxide, methane, and nitrous oxide gases released into the atmosphere as a result of energy consumption at the property, measured in metric tons of carbon dioxide equivalent</a:t>
                      </a:r>
                      <a:endParaRPr sz="1000">
                        <a:solidFill>
                          <a:srgbClr val="24292F"/>
                        </a:solidFill>
                        <a:highlight>
                          <a:srgbClr val="FFFFFF"/>
                        </a:highlight>
                      </a:endParaRPr>
                    </a:p>
                  </a:txBody>
                  <a:tcPr marT="57150" marB="57150" marR="123825" marL="123825">
                    <a:solidFill>
                      <a:srgbClr val="FFFFFF"/>
                    </a:solidFill>
                  </a:tcPr>
                </a:tc>
              </a:tr>
              <a:tr h="315750">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Row_ID</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String</a:t>
                      </a:r>
                      <a:endParaRPr sz="1000">
                        <a:solidFill>
                          <a:srgbClr val="24292F"/>
                        </a:solidFill>
                        <a:highlight>
                          <a:srgbClr val="FFFFFF"/>
                        </a:highlight>
                      </a:endParaRPr>
                    </a:p>
                  </a:txBody>
                  <a:tcPr marT="57150" marB="57150" marR="123825" marL="123825">
                    <a:solidFill>
                      <a:srgbClr val="FFFFFF"/>
                    </a:solidFill>
                  </a:tcPr>
                </a:tc>
                <a:tc>
                  <a:txBody>
                    <a:bodyPr/>
                    <a:lstStyle/>
                    <a:p>
                      <a:pPr indent="0" lvl="0" marL="0" rtl="0" algn="l">
                        <a:lnSpc>
                          <a:spcPct val="115000"/>
                        </a:lnSpc>
                        <a:spcBef>
                          <a:spcPts val="0"/>
                        </a:spcBef>
                        <a:spcAft>
                          <a:spcPts val="1200"/>
                        </a:spcAft>
                        <a:buNone/>
                      </a:pPr>
                      <a:r>
                        <a:rPr lang="en" sz="1000">
                          <a:solidFill>
                            <a:srgbClr val="24292F"/>
                          </a:solidFill>
                          <a:highlight>
                            <a:srgbClr val="FFFFFF"/>
                          </a:highlight>
                        </a:rPr>
                        <a:t>A unique ID for the row, made up of the combination of the Data Year and ID</a:t>
                      </a:r>
                      <a:endParaRPr sz="1000">
                        <a:solidFill>
                          <a:srgbClr val="24292F"/>
                        </a:solidFill>
                        <a:highlight>
                          <a:srgbClr val="FFFFFF"/>
                        </a:highlight>
                      </a:endParaRPr>
                    </a:p>
                  </a:txBody>
                  <a:tcPr marT="57150" marB="57150" marR="123825" marL="123825">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Data Collection and Preparation</a:t>
            </a:r>
            <a:endParaRPr b="1" u="sng">
              <a:latin typeface="Helvetica Neue"/>
              <a:ea typeface="Helvetica Neue"/>
              <a:cs typeface="Helvetica Neue"/>
              <a:sym typeface="Helvetica Neue"/>
            </a:endParaRPr>
          </a:p>
        </p:txBody>
      </p:sp>
      <p:sp>
        <p:nvSpPr>
          <p:cNvPr id="89" name="Google Shape;89;p18"/>
          <p:cNvSpPr txBox="1"/>
          <p:nvPr>
            <p:ph idx="1" type="body"/>
          </p:nvPr>
        </p:nvSpPr>
        <p:spPr>
          <a:xfrm>
            <a:off x="311700" y="1152475"/>
            <a:ext cx="8520600" cy="38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290">
                <a:solidFill>
                  <a:schemeClr val="dk1"/>
                </a:solidFill>
                <a:latin typeface="Helvetica Neue"/>
                <a:ea typeface="Helvetica Neue"/>
                <a:cs typeface="Helvetica Neue"/>
                <a:sym typeface="Helvetica Neue"/>
              </a:rPr>
              <a:t>Data Collection</a:t>
            </a:r>
            <a:endParaRPr sz="1290">
              <a:solidFill>
                <a:schemeClr val="dk1"/>
              </a:solidFill>
              <a:latin typeface="Helvetica Neue"/>
              <a:ea typeface="Helvetica Neue"/>
              <a:cs typeface="Helvetica Neue"/>
              <a:sym typeface="Helvetica Neue"/>
            </a:endParaRPr>
          </a:p>
          <a:p>
            <a:pPr indent="-310515" lvl="0" marL="457200" rtl="0" algn="l">
              <a:spcBef>
                <a:spcPts val="1200"/>
              </a:spcBef>
              <a:spcAft>
                <a:spcPts val="0"/>
              </a:spcAft>
              <a:buClr>
                <a:schemeClr val="dk1"/>
              </a:buClr>
              <a:buSzPts val="1290"/>
              <a:buFont typeface="Helvetica Neue"/>
              <a:buChar char="●"/>
            </a:pPr>
            <a:r>
              <a:rPr lang="en" sz="1290">
                <a:solidFill>
                  <a:schemeClr val="dk1"/>
                </a:solidFill>
                <a:latin typeface="Helvetica Neue"/>
                <a:ea typeface="Helvetica Neue"/>
                <a:cs typeface="Helvetica Neue"/>
                <a:sym typeface="Helvetica Neue"/>
              </a:rPr>
              <a:t>Data was downloaded from the source as a CSV and uploaded into Jupyter Notebooks for initial processing</a:t>
            </a:r>
            <a:endParaRPr sz="1290">
              <a:solidFill>
                <a:schemeClr val="dk1"/>
              </a:solidFill>
              <a:latin typeface="Helvetica Neue"/>
              <a:ea typeface="Helvetica Neue"/>
              <a:cs typeface="Helvetica Neue"/>
              <a:sym typeface="Helvetica Neue"/>
            </a:endParaRPr>
          </a:p>
          <a:p>
            <a:pPr indent="0" lvl="0" marL="0" rtl="0" algn="l">
              <a:spcBef>
                <a:spcPts val="1200"/>
              </a:spcBef>
              <a:spcAft>
                <a:spcPts val="0"/>
              </a:spcAft>
              <a:buSzPts val="605"/>
              <a:buNone/>
            </a:pPr>
            <a:r>
              <a:rPr lang="en" sz="1290">
                <a:solidFill>
                  <a:schemeClr val="dk1"/>
                </a:solidFill>
                <a:latin typeface="Helvetica Neue"/>
                <a:ea typeface="Helvetica Neue"/>
                <a:cs typeface="Helvetica Neue"/>
                <a:sym typeface="Helvetica Neue"/>
              </a:rPr>
              <a:t>Data Cleaning</a:t>
            </a:r>
            <a:endParaRPr sz="1290">
              <a:solidFill>
                <a:schemeClr val="dk1"/>
              </a:solidFill>
              <a:latin typeface="Helvetica Neue"/>
              <a:ea typeface="Helvetica Neue"/>
              <a:cs typeface="Helvetica Neue"/>
              <a:sym typeface="Helvetica Neue"/>
            </a:endParaRPr>
          </a:p>
          <a:p>
            <a:pPr indent="-310515" lvl="0" marL="457200" rtl="0" algn="l">
              <a:spcBef>
                <a:spcPts val="1200"/>
              </a:spcBef>
              <a:spcAft>
                <a:spcPts val="0"/>
              </a:spcAft>
              <a:buClr>
                <a:schemeClr val="dk1"/>
              </a:buClr>
              <a:buSzPts val="1290"/>
              <a:buFont typeface="Helvetica Neue"/>
              <a:buChar char="●"/>
            </a:pPr>
            <a:r>
              <a:rPr lang="en" sz="1290">
                <a:solidFill>
                  <a:schemeClr val="dk1"/>
                </a:solidFill>
                <a:latin typeface="Helvetica Neue"/>
                <a:ea typeface="Helvetica Neue"/>
                <a:cs typeface="Helvetica Neue"/>
                <a:sym typeface="Helvetica Neue"/>
              </a:rPr>
              <a:t>Collected general information about data content and structure</a:t>
            </a:r>
            <a:endParaRPr sz="1290">
              <a:solidFill>
                <a:schemeClr val="dk1"/>
              </a:solidFill>
              <a:latin typeface="Helvetica Neue"/>
              <a:ea typeface="Helvetica Neue"/>
              <a:cs typeface="Helvetica Neue"/>
              <a:sym typeface="Helvetica Neue"/>
            </a:endParaRPr>
          </a:p>
          <a:p>
            <a:pPr indent="-310515" lvl="0" marL="457200" rtl="0" algn="l">
              <a:spcBef>
                <a:spcPts val="0"/>
              </a:spcBef>
              <a:spcAft>
                <a:spcPts val="0"/>
              </a:spcAft>
              <a:buClr>
                <a:schemeClr val="dk1"/>
              </a:buClr>
              <a:buSzPts val="1290"/>
              <a:buFont typeface="Helvetica Neue"/>
              <a:buChar char="●"/>
            </a:pPr>
            <a:r>
              <a:rPr lang="en" sz="1290">
                <a:solidFill>
                  <a:schemeClr val="dk1"/>
                </a:solidFill>
                <a:latin typeface="Helvetica Neue"/>
                <a:ea typeface="Helvetica Neue"/>
                <a:cs typeface="Helvetica Neue"/>
                <a:sym typeface="Helvetica Neue"/>
              </a:rPr>
              <a:t>Dropped all rows that were 'Exempt' for their 'Reporting Status' as these buildings did not submit any reports to be included in the data set</a:t>
            </a:r>
            <a:endParaRPr sz="1290">
              <a:solidFill>
                <a:schemeClr val="dk1"/>
              </a:solidFill>
              <a:latin typeface="Helvetica Neue"/>
              <a:ea typeface="Helvetica Neue"/>
              <a:cs typeface="Helvetica Neue"/>
              <a:sym typeface="Helvetica Neue"/>
            </a:endParaRPr>
          </a:p>
          <a:p>
            <a:pPr indent="-310515" lvl="0" marL="457200" rtl="0" algn="l">
              <a:spcBef>
                <a:spcPts val="0"/>
              </a:spcBef>
              <a:spcAft>
                <a:spcPts val="0"/>
              </a:spcAft>
              <a:buClr>
                <a:schemeClr val="dk1"/>
              </a:buClr>
              <a:buSzPts val="1290"/>
              <a:buFont typeface="Helvetica Neue"/>
              <a:buChar char="●"/>
            </a:pPr>
            <a:r>
              <a:rPr lang="en" sz="1290">
                <a:solidFill>
                  <a:schemeClr val="dk1"/>
                </a:solidFill>
                <a:latin typeface="Helvetica Neue"/>
                <a:ea typeface="Helvetica Neue"/>
                <a:cs typeface="Helvetica Neue"/>
                <a:sym typeface="Helvetica Neue"/>
              </a:rPr>
              <a:t>Identified rows containing null values, and filled in with 'NaN' in order to </a:t>
            </a:r>
            <a:r>
              <a:rPr lang="en" sz="1290">
                <a:solidFill>
                  <a:schemeClr val="dk1"/>
                </a:solidFill>
                <a:latin typeface="Helvetica Neue"/>
                <a:ea typeface="Helvetica Neue"/>
                <a:cs typeface="Helvetica Neue"/>
                <a:sym typeface="Helvetica Neue"/>
              </a:rPr>
              <a:t>appropriately</a:t>
            </a:r>
            <a:r>
              <a:rPr lang="en" sz="1290">
                <a:solidFill>
                  <a:schemeClr val="dk1"/>
                </a:solidFill>
                <a:latin typeface="Helvetica Neue"/>
                <a:ea typeface="Helvetica Neue"/>
                <a:cs typeface="Helvetica Neue"/>
                <a:sym typeface="Helvetica Neue"/>
              </a:rPr>
              <a:t> upload our data to our SQL database</a:t>
            </a:r>
            <a:endParaRPr sz="1290">
              <a:solidFill>
                <a:schemeClr val="dk1"/>
              </a:solidFill>
              <a:latin typeface="Helvetica Neue"/>
              <a:ea typeface="Helvetica Neue"/>
              <a:cs typeface="Helvetica Neue"/>
              <a:sym typeface="Helvetica Neue"/>
            </a:endParaRPr>
          </a:p>
          <a:p>
            <a:pPr indent="-310515" lvl="0" marL="457200" rtl="0" algn="l">
              <a:spcBef>
                <a:spcPts val="0"/>
              </a:spcBef>
              <a:spcAft>
                <a:spcPts val="0"/>
              </a:spcAft>
              <a:buClr>
                <a:schemeClr val="dk1"/>
              </a:buClr>
              <a:buSzPts val="1290"/>
              <a:buFont typeface="Helvetica Neue"/>
              <a:buChar char="●"/>
            </a:pPr>
            <a:r>
              <a:rPr lang="en" sz="1290">
                <a:solidFill>
                  <a:schemeClr val="dk1"/>
                </a:solidFill>
                <a:latin typeface="Helvetica Neue"/>
                <a:ea typeface="Helvetica Neue"/>
                <a:cs typeface="Helvetica Neue"/>
                <a:sym typeface="Helvetica Neue"/>
              </a:rPr>
              <a:t>Explored relationships between variables; ex. grouped our data by building in unique 'Community Areas' in order to compare energy usage amongst </a:t>
            </a:r>
            <a:r>
              <a:rPr lang="en" sz="1290">
                <a:solidFill>
                  <a:schemeClr val="dk1"/>
                </a:solidFill>
                <a:latin typeface="Helvetica Neue"/>
                <a:ea typeface="Helvetica Neue"/>
                <a:cs typeface="Helvetica Neue"/>
                <a:sym typeface="Helvetica Neue"/>
              </a:rPr>
              <a:t>Chicago's</a:t>
            </a:r>
            <a:r>
              <a:rPr lang="en" sz="1290">
                <a:solidFill>
                  <a:schemeClr val="dk1"/>
                </a:solidFill>
                <a:latin typeface="Helvetica Neue"/>
                <a:ea typeface="Helvetica Neue"/>
                <a:cs typeface="Helvetica Neue"/>
                <a:sym typeface="Helvetica Neue"/>
              </a:rPr>
              <a:t> neighborhoods</a:t>
            </a:r>
            <a:endParaRPr sz="1290">
              <a:solidFill>
                <a:schemeClr val="dk1"/>
              </a:solidFill>
              <a:latin typeface="Helvetica Neue"/>
              <a:ea typeface="Helvetica Neue"/>
              <a:cs typeface="Helvetica Neue"/>
              <a:sym typeface="Helvetica Neue"/>
            </a:endParaRPr>
          </a:p>
          <a:p>
            <a:pPr indent="0" lvl="0" marL="457200" rtl="0" algn="l">
              <a:spcBef>
                <a:spcPts val="1200"/>
              </a:spcBef>
              <a:spcAft>
                <a:spcPts val="1200"/>
              </a:spcAft>
              <a:buNone/>
            </a:pPr>
            <a:r>
              <a:t/>
            </a:r>
            <a:endParaRPr sz="119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Visualizations</a:t>
            </a:r>
            <a:endParaRPr b="1" u="sng">
              <a:latin typeface="Helvetica Neue"/>
              <a:ea typeface="Helvetica Neue"/>
              <a:cs typeface="Helvetica Neue"/>
              <a:sym typeface="Helvetica Neue"/>
            </a:endParaRPr>
          </a:p>
        </p:txBody>
      </p:sp>
      <p:sp>
        <p:nvSpPr>
          <p:cNvPr id="95" name="Google Shape;95;p19"/>
          <p:cNvSpPr txBox="1"/>
          <p:nvPr>
            <p:ph idx="1" type="body"/>
          </p:nvPr>
        </p:nvSpPr>
        <p:spPr>
          <a:xfrm>
            <a:off x="311700" y="1152475"/>
            <a:ext cx="8520600" cy="38148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en">
                <a:solidFill>
                  <a:schemeClr val="dk1"/>
                </a:solidFill>
                <a:latin typeface="Helvetica Neue"/>
                <a:ea typeface="Helvetica Neue"/>
                <a:cs typeface="Helvetica Neue"/>
                <a:sym typeface="Helvetica Neue"/>
              </a:rPr>
              <a:t>The map above indicates the geographical location of each building that reported their energy use. The drop-down allows the user to select the specific year of the data they are looking for. </a:t>
            </a:r>
            <a:endParaRPr>
              <a:solidFill>
                <a:schemeClr val="dk1"/>
              </a:solidFill>
              <a:latin typeface="Helvetica Neue"/>
              <a:ea typeface="Helvetica Neue"/>
              <a:cs typeface="Helvetica Neue"/>
              <a:sym typeface="Helvetica Neue"/>
            </a:endParaRPr>
          </a:p>
        </p:txBody>
      </p:sp>
      <p:pic>
        <p:nvPicPr>
          <p:cNvPr id="96" name="Google Shape;96;p19"/>
          <p:cNvPicPr preferRelativeResize="0"/>
          <p:nvPr/>
        </p:nvPicPr>
        <p:blipFill>
          <a:blip r:embed="rId3">
            <a:alphaModFix/>
          </a:blip>
          <a:stretch>
            <a:fillRect/>
          </a:stretch>
        </p:blipFill>
        <p:spPr>
          <a:xfrm>
            <a:off x="2043099" y="1017714"/>
            <a:ext cx="5057824" cy="283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Visualizations</a:t>
            </a:r>
            <a:endParaRPr b="1" u="sng">
              <a:latin typeface="Helvetica Neue"/>
              <a:ea typeface="Helvetica Neue"/>
              <a:cs typeface="Helvetica Neue"/>
              <a:sym typeface="Helvetica Neue"/>
            </a:endParaRPr>
          </a:p>
        </p:txBody>
      </p:sp>
      <p:sp>
        <p:nvSpPr>
          <p:cNvPr id="102" name="Google Shape;102;p20"/>
          <p:cNvSpPr txBox="1"/>
          <p:nvPr>
            <p:ph idx="1" type="body"/>
          </p:nvPr>
        </p:nvSpPr>
        <p:spPr>
          <a:xfrm>
            <a:off x="311700" y="1152475"/>
            <a:ext cx="8520600" cy="38148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en">
                <a:solidFill>
                  <a:schemeClr val="dk1"/>
                </a:solidFill>
                <a:latin typeface="Helvetica Neue"/>
                <a:ea typeface="Helvetica Neue"/>
                <a:cs typeface="Helvetica Neue"/>
                <a:sym typeface="Helvetica Neue"/>
              </a:rPr>
              <a:t>The line graphs above illustrates the average electricity use (kBtu), natural gas use (kBtu) for all reporting buildings annual submissions from 2018-2020.</a:t>
            </a:r>
            <a:r>
              <a:rPr lang="en" sz="1000">
                <a:solidFill>
                  <a:srgbClr val="1C6387"/>
                </a:solidFill>
                <a:highlight>
                  <a:srgbClr val="F8F8F8"/>
                </a:highlight>
                <a:latin typeface="Roboto"/>
                <a:ea typeface="Roboto"/>
                <a:cs typeface="Roboto"/>
                <a:sym typeface="Roboto"/>
              </a:rPr>
              <a:t> </a:t>
            </a:r>
            <a:endParaRPr>
              <a:solidFill>
                <a:schemeClr val="dk1"/>
              </a:solidFill>
              <a:latin typeface="Helvetica Neue"/>
              <a:ea typeface="Helvetica Neue"/>
              <a:cs typeface="Helvetica Neue"/>
              <a:sym typeface="Helvetica Neue"/>
            </a:endParaRPr>
          </a:p>
        </p:txBody>
      </p:sp>
      <p:pic>
        <p:nvPicPr>
          <p:cNvPr id="103" name="Google Shape;103;p20"/>
          <p:cNvPicPr preferRelativeResize="0"/>
          <p:nvPr/>
        </p:nvPicPr>
        <p:blipFill>
          <a:blip r:embed="rId3">
            <a:alphaModFix/>
          </a:blip>
          <a:stretch>
            <a:fillRect/>
          </a:stretch>
        </p:blipFill>
        <p:spPr>
          <a:xfrm>
            <a:off x="754450" y="1017725"/>
            <a:ext cx="7635101" cy="302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Helvetica Neue"/>
                <a:ea typeface="Helvetica Neue"/>
                <a:cs typeface="Helvetica Neue"/>
                <a:sym typeface="Helvetica Neue"/>
              </a:rPr>
              <a:t>Visualizations</a:t>
            </a:r>
            <a:endParaRPr b="1" u="sng">
              <a:latin typeface="Helvetica Neue"/>
              <a:ea typeface="Helvetica Neue"/>
              <a:cs typeface="Helvetica Neue"/>
              <a:sym typeface="Helvetica Neue"/>
            </a:endParaRPr>
          </a:p>
        </p:txBody>
      </p:sp>
      <p:sp>
        <p:nvSpPr>
          <p:cNvPr id="109" name="Google Shape;109;p21"/>
          <p:cNvSpPr txBox="1"/>
          <p:nvPr>
            <p:ph idx="1" type="body"/>
          </p:nvPr>
        </p:nvSpPr>
        <p:spPr>
          <a:xfrm>
            <a:off x="311700" y="1152475"/>
            <a:ext cx="8520600" cy="34164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lang="en">
                <a:solidFill>
                  <a:schemeClr val="dk1"/>
                </a:solidFill>
                <a:latin typeface="Helvetica Neue"/>
                <a:ea typeface="Helvetica Neue"/>
                <a:cs typeface="Helvetica Neue"/>
                <a:sym typeface="Helvetica Neue"/>
              </a:rPr>
              <a:t>The line chart above shows the average Chicago Energy Star rating for the all reporting buildings over the years 2018-2020. The higher the energy rating, the better the energy performance. </a:t>
            </a:r>
            <a:endParaRPr>
              <a:solidFill>
                <a:schemeClr val="dk1"/>
              </a:solidFill>
              <a:latin typeface="Helvetica Neue"/>
              <a:ea typeface="Helvetica Neue"/>
              <a:cs typeface="Helvetica Neue"/>
              <a:sym typeface="Helvetica Neue"/>
            </a:endParaRPr>
          </a:p>
        </p:txBody>
      </p:sp>
      <p:pic>
        <p:nvPicPr>
          <p:cNvPr id="110" name="Google Shape;110;p21"/>
          <p:cNvPicPr preferRelativeResize="0"/>
          <p:nvPr/>
        </p:nvPicPr>
        <p:blipFill>
          <a:blip r:embed="rId3">
            <a:alphaModFix/>
          </a:blip>
          <a:stretch>
            <a:fillRect/>
          </a:stretch>
        </p:blipFill>
        <p:spPr>
          <a:xfrm>
            <a:off x="2808362" y="445025"/>
            <a:ext cx="3527276" cy="304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