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Lora"/>
      <p:regular r:id="rId35"/>
      <p:bold r:id="rId36"/>
      <p:italic r:id="rId37"/>
      <p:boldItalic r:id="rId38"/>
    </p:embeddedFont>
    <p:embeddedFont>
      <p:font typeface="Quattrocento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20" Type="http://schemas.openxmlformats.org/officeDocument/2006/relationships/slide" Target="slides/slide14.xml"/><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ora-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Lora-italic.fntdata"/><Relationship Id="rId14" Type="http://schemas.openxmlformats.org/officeDocument/2006/relationships/slide" Target="slides/slide8.xml"/><Relationship Id="rId36" Type="http://schemas.openxmlformats.org/officeDocument/2006/relationships/font" Target="fonts/Lora-bold.fntdata"/><Relationship Id="rId17" Type="http://schemas.openxmlformats.org/officeDocument/2006/relationships/slide" Target="slides/slide11.xml"/><Relationship Id="rId39" Type="http://schemas.openxmlformats.org/officeDocument/2006/relationships/font" Target="fonts/QuattrocentoSans-regular.fntdata"/><Relationship Id="rId16" Type="http://schemas.openxmlformats.org/officeDocument/2006/relationships/slide" Target="slides/slide10.xml"/><Relationship Id="rId38" Type="http://schemas.openxmlformats.org/officeDocument/2006/relationships/font" Target="fonts/Lora-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a17af7223_2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da17af7223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a252b9e0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a252b9e0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Such libs are:</a:t>
            </a:r>
            <a:endParaRPr/>
          </a:p>
          <a:p>
            <a:pPr indent="-298450" lvl="0" marL="457200" rtl="0" algn="l">
              <a:spcBef>
                <a:spcPts val="0"/>
              </a:spcBef>
              <a:spcAft>
                <a:spcPts val="0"/>
              </a:spcAft>
              <a:buSzPts val="1100"/>
              <a:buChar char="●"/>
            </a:pPr>
            <a:r>
              <a:rPr lang="pt-PT"/>
              <a:t>spark sql</a:t>
            </a:r>
            <a:endParaRPr/>
          </a:p>
          <a:p>
            <a:pPr indent="-298450" lvl="1" marL="914400" rtl="0" algn="l">
              <a:spcBef>
                <a:spcPts val="0"/>
              </a:spcBef>
              <a:spcAft>
                <a:spcPts val="0"/>
              </a:spcAft>
              <a:buSzPts val="1100"/>
              <a:buChar char="○"/>
            </a:pPr>
            <a:r>
              <a:rPr lang="pt-PT"/>
              <a:t>implements the ability to process database queries interactively</a:t>
            </a:r>
            <a:endParaRPr/>
          </a:p>
          <a:p>
            <a:pPr indent="-298450" lvl="1" marL="914400" rtl="0" algn="l">
              <a:spcBef>
                <a:spcPts val="0"/>
              </a:spcBef>
              <a:spcAft>
                <a:spcPts val="0"/>
              </a:spcAft>
              <a:buSzPts val="1100"/>
              <a:buChar char="○"/>
            </a:pPr>
            <a:r>
              <a:rPr lang="pt-PT"/>
              <a:t>uses a further level of abstraction called DataFrames, a data structure </a:t>
            </a:r>
            <a:r>
              <a:rPr lang="pt-PT"/>
              <a:t>derived</a:t>
            </a:r>
            <a:r>
              <a:rPr lang="pt-PT"/>
              <a:t> from RDD that abstract a database table with named columns</a:t>
            </a:r>
            <a:endParaRPr/>
          </a:p>
          <a:p>
            <a:pPr indent="-298450" lvl="0" marL="457200" rtl="0" algn="l">
              <a:spcBef>
                <a:spcPts val="0"/>
              </a:spcBef>
              <a:spcAft>
                <a:spcPts val="0"/>
              </a:spcAft>
              <a:buSzPts val="1100"/>
              <a:buChar char="●"/>
            </a:pPr>
            <a:r>
              <a:rPr lang="pt-PT"/>
              <a:t>Spark streaming</a:t>
            </a:r>
            <a:endParaRPr/>
          </a:p>
          <a:p>
            <a:pPr indent="-298450" lvl="1" marL="914400" rtl="0" algn="l">
              <a:spcBef>
                <a:spcPts val="0"/>
              </a:spcBef>
              <a:spcAft>
                <a:spcPts val="0"/>
              </a:spcAft>
              <a:buSzPts val="1100"/>
              <a:buChar char="○"/>
            </a:pPr>
            <a:r>
              <a:rPr lang="pt-PT"/>
              <a:t>allows for the processing of real time data streams in a scalable, high-throughput and fault tolerant manner, using discretized streams model</a:t>
            </a:r>
            <a:endParaRPr/>
          </a:p>
          <a:p>
            <a:pPr indent="-298450" lvl="1" marL="914400" rtl="0" algn="l">
              <a:spcBef>
                <a:spcPts val="0"/>
              </a:spcBef>
              <a:spcAft>
                <a:spcPts val="0"/>
              </a:spcAft>
              <a:buSzPts val="1100"/>
              <a:buChar char="○"/>
            </a:pPr>
            <a:r>
              <a:rPr lang="pt-PT"/>
              <a:t>consists of splitting the input data into small batches that are sent every 200 ms</a:t>
            </a:r>
            <a:endParaRPr/>
          </a:p>
          <a:p>
            <a:pPr indent="-298450" lvl="0" marL="457200" rtl="0" algn="l">
              <a:spcBef>
                <a:spcPts val="0"/>
              </a:spcBef>
              <a:spcAft>
                <a:spcPts val="0"/>
              </a:spcAft>
              <a:buSzPts val="1100"/>
              <a:buChar char="●"/>
            </a:pPr>
            <a:r>
              <a:rPr lang="pt-PT"/>
              <a:t>MLlib</a:t>
            </a:r>
            <a:endParaRPr/>
          </a:p>
          <a:p>
            <a:pPr indent="-298450" lvl="1" marL="914400" rtl="0" algn="l">
              <a:spcBef>
                <a:spcPts val="0"/>
              </a:spcBef>
              <a:spcAft>
                <a:spcPts val="0"/>
              </a:spcAft>
              <a:buSzPts val="1100"/>
              <a:buChar char="○"/>
            </a:pPr>
            <a:r>
              <a:rPr lang="pt-PT"/>
              <a:t>allows for the implementation of machine learning algorithms</a:t>
            </a:r>
            <a:endParaRPr/>
          </a:p>
          <a:p>
            <a:pPr indent="-298450" lvl="1" marL="914400" rtl="0" algn="l">
              <a:spcBef>
                <a:spcPts val="0"/>
              </a:spcBef>
              <a:spcAft>
                <a:spcPts val="0"/>
              </a:spcAft>
              <a:buSzPts val="1100"/>
              <a:buChar char="○"/>
            </a:pPr>
            <a:r>
              <a:rPr lang="pt-PT"/>
              <a:t>includes over 50 </a:t>
            </a:r>
            <a:r>
              <a:rPr lang="pt-PT"/>
              <a:t>common</a:t>
            </a:r>
            <a:r>
              <a:rPr lang="pt-PT"/>
              <a:t> algorithms for distributed model training PLANET, Latent Dirichlet Allocation, Alternating Least Squares matrix factorization</a:t>
            </a:r>
            <a:endParaRPr/>
          </a:p>
          <a:p>
            <a:pPr indent="-298450" lvl="1" marL="914400" rtl="0" algn="l">
              <a:spcBef>
                <a:spcPts val="0"/>
              </a:spcBef>
              <a:spcAft>
                <a:spcPts val="0"/>
              </a:spcAft>
              <a:buSzPts val="1100"/>
              <a:buChar char="○"/>
            </a:pPr>
            <a:r>
              <a:rPr lang="pt-PT"/>
              <a:t>like spark sql MLlib also uses dataframes</a:t>
            </a:r>
            <a:endParaRPr/>
          </a:p>
          <a:p>
            <a:pPr indent="-298450" lvl="1" marL="914400" rtl="0" algn="l">
              <a:spcBef>
                <a:spcPts val="0"/>
              </a:spcBef>
              <a:spcAft>
                <a:spcPts val="0"/>
              </a:spcAft>
              <a:buSzPts val="1100"/>
              <a:buChar char="○"/>
            </a:pPr>
            <a:r>
              <a:rPr lang="pt-PT"/>
              <a:t>and also </a:t>
            </a:r>
            <a:r>
              <a:rPr lang="pt-PT"/>
              <a:t>introduces</a:t>
            </a:r>
            <a:r>
              <a:rPr lang="pt-PT"/>
              <a:t> MLPipelines yet another form of abstraction</a:t>
            </a:r>
            <a:endParaRPr/>
          </a:p>
          <a:p>
            <a:pPr indent="-298450" lvl="0" marL="457200" rtl="0" algn="l">
              <a:spcBef>
                <a:spcPts val="0"/>
              </a:spcBef>
              <a:spcAft>
                <a:spcPts val="0"/>
              </a:spcAft>
              <a:buSzPts val="1100"/>
              <a:buChar char="●"/>
            </a:pPr>
            <a:r>
              <a:rPr lang="pt-PT"/>
              <a:t>GraphX</a:t>
            </a:r>
            <a:endParaRPr/>
          </a:p>
          <a:p>
            <a:pPr indent="-298450" lvl="1" marL="914400" rtl="0" algn="l">
              <a:spcBef>
                <a:spcPts val="0"/>
              </a:spcBef>
              <a:spcAft>
                <a:spcPts val="0"/>
              </a:spcAft>
              <a:buSzPts val="1100"/>
              <a:buChar char="○"/>
            </a:pPr>
            <a:r>
              <a:rPr lang="pt-PT"/>
              <a:t>provides graph computation and processing </a:t>
            </a:r>
            <a:r>
              <a:rPr lang="pt-PT"/>
              <a:t>similar</a:t>
            </a:r>
            <a:r>
              <a:rPr lang="pt-PT"/>
              <a:t> to pregel and graphlab, with </a:t>
            </a:r>
            <a:r>
              <a:rPr lang="pt-PT"/>
              <a:t>similar</a:t>
            </a:r>
            <a:r>
              <a:rPr lang="pt-PT"/>
              <a:t> types of optimizations</a:t>
            </a:r>
            <a:endParaRPr/>
          </a:p>
          <a:p>
            <a:pPr indent="0" lvl="0" marL="0" rtl="0" algn="l">
              <a:spcBef>
                <a:spcPts val="0"/>
              </a:spcBef>
              <a:spcAft>
                <a:spcPts val="0"/>
              </a:spcAft>
              <a:buClr>
                <a:schemeClr val="dk1"/>
              </a:buClr>
              <a:buSzPts val="1100"/>
              <a:buFont typeface="Arial"/>
              <a:buNone/>
            </a:pPr>
            <a:r>
              <a:rPr lang="pt-PT">
                <a:solidFill>
                  <a:schemeClr val="dk1"/>
                </a:solidFill>
              </a:rPr>
              <a:t>these libs are typically used in parallel with each other and in combination of another application of spark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68674e9a0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d68674e9a0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pt-PT"/>
              <a:t>now will be presented some of sparks </a:t>
            </a:r>
            <a:r>
              <a:rPr lang="pt-PT"/>
              <a:t>applications</a:t>
            </a:r>
            <a:r>
              <a:rPr lang="pt-PT"/>
              <a:t> among which we have</a:t>
            </a:r>
            <a:endParaRPr/>
          </a:p>
          <a:p>
            <a:pPr indent="0" lvl="0" marL="0" rtl="0" algn="l">
              <a:lnSpc>
                <a:spcPct val="100000"/>
              </a:lnSpc>
              <a:spcBef>
                <a:spcPts val="0"/>
              </a:spcBef>
              <a:spcAft>
                <a:spcPts val="0"/>
              </a:spcAft>
              <a:buSzPts val="1400"/>
              <a:buNone/>
            </a:pPr>
            <a:r>
              <a:rPr lang="pt-PT"/>
              <a:t>Tipicamente são combinadas várias bibliotecas oferecidas pelo Spark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a48fb8da9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da48fb8da9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1"/>
                </a:solidFill>
              </a:rPr>
              <a:t>Applications of this type often run only on disk, instead of in memory</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a48fb8da9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da48fb8da9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1"/>
                </a:solidFill>
              </a:rPr>
              <a:t>Spark can be used to execute relational queries through spark sql to compute interactive database queries and it allows the execution of the spark api through the use of shells</a:t>
            </a:r>
            <a:endParaRPr>
              <a:solidFill>
                <a:schemeClr val="dk1"/>
              </a:solidFill>
            </a:endParaRPr>
          </a:p>
          <a:p>
            <a:pPr indent="0" lvl="0" marL="0" rtl="0" algn="l">
              <a:spcBef>
                <a:spcPts val="0"/>
              </a:spcBef>
              <a:spcAft>
                <a:spcPts val="0"/>
              </a:spcAft>
              <a:buNone/>
            </a:pPr>
            <a:r>
              <a:rPr lang="pt-PT">
                <a:solidFill>
                  <a:schemeClr val="dk1"/>
                </a:solidFill>
              </a:rPr>
              <a:t>finally spark allows vendor to develop domain specific interactive apps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pt-PT">
                <a:solidFill>
                  <a:schemeClr val="dk1"/>
                </a:solidFill>
              </a:rPr>
              <a:t>examples are </a:t>
            </a:r>
            <a:endParaRPr>
              <a:solidFill>
                <a:schemeClr val="dk1"/>
              </a:solidFill>
            </a:endParaRPr>
          </a:p>
          <a:p>
            <a:pPr indent="-298450" lvl="0" marL="457200" rtl="0" algn="l">
              <a:spcBef>
                <a:spcPts val="0"/>
              </a:spcBef>
              <a:spcAft>
                <a:spcPts val="0"/>
              </a:spcAft>
              <a:buClr>
                <a:schemeClr val="dk1"/>
              </a:buClr>
              <a:buSzPts val="1100"/>
              <a:buChar char="●"/>
            </a:pPr>
            <a:r>
              <a:rPr lang="pt-PT">
                <a:solidFill>
                  <a:schemeClr val="dk1"/>
                </a:solidFill>
              </a:rPr>
              <a:t>tresata for domain specific</a:t>
            </a:r>
            <a:endParaRPr>
              <a:solidFill>
                <a:schemeClr val="dk1"/>
              </a:solidFill>
            </a:endParaRPr>
          </a:p>
          <a:p>
            <a:pPr indent="-298450" lvl="0" marL="457200" rtl="0" algn="l">
              <a:spcBef>
                <a:spcPts val="0"/>
              </a:spcBef>
              <a:spcAft>
                <a:spcPts val="0"/>
              </a:spcAft>
              <a:buClr>
                <a:schemeClr val="dk1"/>
              </a:buClr>
              <a:buSzPts val="1100"/>
              <a:buChar char="●"/>
            </a:pPr>
            <a:r>
              <a:rPr lang="pt-PT">
                <a:solidFill>
                  <a:schemeClr val="dk1"/>
                </a:solidFill>
              </a:rPr>
              <a:t>trifacta for domain specific</a:t>
            </a:r>
            <a:endParaRPr>
              <a:solidFill>
                <a:schemeClr val="dk1"/>
              </a:solidFill>
            </a:endParaRPr>
          </a:p>
          <a:p>
            <a:pPr indent="-298450" lvl="0" marL="457200" rtl="0" algn="l">
              <a:spcBef>
                <a:spcPts val="0"/>
              </a:spcBef>
              <a:spcAft>
                <a:spcPts val="0"/>
              </a:spcAft>
              <a:buClr>
                <a:schemeClr val="dk1"/>
              </a:buClr>
              <a:buSzPts val="1100"/>
              <a:buChar char="●"/>
            </a:pPr>
            <a:r>
              <a:rPr lang="pt-PT">
                <a:solidFill>
                  <a:schemeClr val="dk1"/>
                </a:solidFill>
              </a:rPr>
              <a:t>ebay for relational queries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a48fb8da9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da48fb8da9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1"/>
                </a:solidFill>
              </a:rPr>
              <a:t>Popular use case of Spark is real time processing of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pt-PT">
                <a:solidFill>
                  <a:schemeClr val="dk1"/>
                </a:solidFill>
              </a:rPr>
              <a:t>Real world examples:</a:t>
            </a:r>
            <a:endParaRPr>
              <a:solidFill>
                <a:schemeClr val="dk1"/>
              </a:solidFill>
            </a:endParaRPr>
          </a:p>
          <a:p>
            <a:pPr indent="-298450" lvl="0" marL="457200" rtl="0" algn="l">
              <a:spcBef>
                <a:spcPts val="0"/>
              </a:spcBef>
              <a:spcAft>
                <a:spcPts val="0"/>
              </a:spcAft>
              <a:buClr>
                <a:schemeClr val="dk1"/>
              </a:buClr>
              <a:buSzPts val="1100"/>
              <a:buChar char="●"/>
            </a:pPr>
            <a:r>
              <a:rPr lang="pt-PT">
                <a:solidFill>
                  <a:schemeClr val="dk1"/>
                </a:solidFill>
              </a:rPr>
              <a:t>cisco (network security and monitoring)</a:t>
            </a:r>
            <a:endParaRPr>
              <a:solidFill>
                <a:schemeClr val="dk1"/>
              </a:solidFill>
            </a:endParaRPr>
          </a:p>
          <a:p>
            <a:pPr indent="-298450" lvl="0" marL="457200" rtl="0" algn="l">
              <a:spcBef>
                <a:spcPts val="0"/>
              </a:spcBef>
              <a:spcAft>
                <a:spcPts val="0"/>
              </a:spcAft>
              <a:buClr>
                <a:schemeClr val="dk1"/>
              </a:buClr>
              <a:buSzPts val="1100"/>
              <a:buChar char="●"/>
            </a:pPr>
            <a:r>
              <a:rPr lang="pt-PT">
                <a:solidFill>
                  <a:schemeClr val="dk1"/>
                </a:solidFill>
              </a:rPr>
              <a:t>neftlix (log mining)</a:t>
            </a:r>
            <a:endParaRPr>
              <a:solidFill>
                <a:schemeClr val="dk1"/>
              </a:solidFill>
            </a:endParaRPr>
          </a:p>
          <a:p>
            <a:pPr indent="-298450" lvl="0" marL="457200" rtl="0" algn="l">
              <a:spcBef>
                <a:spcPts val="0"/>
              </a:spcBef>
              <a:spcAft>
                <a:spcPts val="0"/>
              </a:spcAft>
              <a:buClr>
                <a:schemeClr val="dk1"/>
              </a:buClr>
              <a:buSzPts val="1100"/>
              <a:buChar char="●"/>
            </a:pPr>
            <a:r>
              <a:rPr lang="pt-PT">
                <a:solidFill>
                  <a:schemeClr val="dk1"/>
                </a:solidFill>
              </a:rPr>
              <a:t>conviva (otimização de vídeo online e análise de vídeo online.)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a48fb8da9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da48fb8da9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1"/>
                </a:solidFill>
              </a:rPr>
              <a:t>Dimensionality reduction lets us visualize large neuronal populations by reducing their collective activity to a small number of dimensions. In this video, each trace represents neural activity across the brain during one presentation of a moving stimulus, and different colors indicate different directions of motion. By watching the movie, we see how neural activity evolves over time.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pt-PT">
                <a:solidFill>
                  <a:schemeClr val="dk1"/>
                </a:solidFill>
              </a:rPr>
              <a:t>https://www.hhmi.org/news/new-tools-help-neuroscientists-analyze-big-data</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7b21ba90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b21ba90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NO CLICK</a:t>
            </a:r>
            <a:endParaRPr/>
          </a:p>
          <a:p>
            <a:pPr indent="0" lvl="0" marL="0" rtl="0" algn="l">
              <a:lnSpc>
                <a:spcPct val="115000"/>
              </a:lnSpc>
              <a:spcBef>
                <a:spcPts val="1100"/>
              </a:spcBef>
              <a:spcAft>
                <a:spcPts val="0"/>
              </a:spcAft>
              <a:buClr>
                <a:schemeClr val="dk1"/>
              </a:buClr>
              <a:buSzPts val="1100"/>
              <a:buFont typeface="Arial"/>
              <a:buNone/>
            </a:pPr>
            <a:r>
              <a:rPr lang="pt-PT" sz="900">
                <a:solidFill>
                  <a:schemeClr val="dk1"/>
                </a:solidFill>
              </a:rPr>
              <a:t>To adequately analyse the features of Spark, we are going to compare it to his main "competitor", another big-data processing framework called Apache Hadoop.</a:t>
            </a:r>
            <a:endParaRPr sz="9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pt-PT" sz="900">
                <a:solidFill>
                  <a:schemeClr val="dk1"/>
                </a:solidFill>
              </a:rPr>
              <a:t>Before we start comparing the pros and cons of both programming approaches, it's important to clarify what exactly is Hadoop and Map Reduce.</a:t>
            </a:r>
            <a:endParaRPr sz="9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pt-PT" sz="900">
                <a:solidFill>
                  <a:schemeClr val="dk1"/>
                </a:solidFill>
              </a:rPr>
              <a:t>Map Reduce is nothing more than a programming model, introduced by Google [21], whose purpose is dic- tate a way to process and generate large data sets in a scalable, reliable and fault-tolerant way [22]. It essentially consists of two global operations which, as its very own name indicates, are map and reduce. Users are able to specify a map function that processes key/value pairs</a:t>
            </a:r>
            <a:endParaRPr sz="900">
              <a:solidFill>
                <a:schemeClr val="dk1"/>
              </a:solidFill>
            </a:endParaRPr>
          </a:p>
          <a:p>
            <a:pPr indent="0" lvl="0" marL="0" rtl="0" algn="l">
              <a:spcBef>
                <a:spcPts val="1100"/>
              </a:spcBef>
              <a:spcAft>
                <a:spcPts val="0"/>
              </a:spcAft>
              <a:buNone/>
            </a:pPr>
            <a:r>
              <a:t/>
            </a:r>
            <a:endParaRPr/>
          </a:p>
          <a:p>
            <a:pPr indent="0" lvl="0" marL="0" rtl="0" algn="l">
              <a:lnSpc>
                <a:spcPct val="115000"/>
              </a:lnSpc>
              <a:spcBef>
                <a:spcPts val="1100"/>
              </a:spcBef>
              <a:spcAft>
                <a:spcPts val="0"/>
              </a:spcAft>
              <a:buClr>
                <a:schemeClr val="dk1"/>
              </a:buClr>
              <a:buSzPts val="1100"/>
              <a:buFont typeface="Arial"/>
              <a:buNone/>
            </a:pPr>
            <a:r>
              <a:rPr lang="pt-PT" sz="900">
                <a:solidFill>
                  <a:schemeClr val="dk1"/>
                </a:solidFill>
              </a:rPr>
              <a:t>To adequately analyse the features of Spark, we are going to compare it to his main "competitor", another big-data processing framework called Apache Hadoop.</a:t>
            </a:r>
            <a:endParaRPr sz="9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pt-PT" sz="900">
                <a:solidFill>
                  <a:schemeClr val="dk1"/>
                </a:solidFill>
              </a:rPr>
              <a:t>Before we start comparing the pros and cons of both programming approaches, it's important to clarify what exactly is Hadoop and Map Reduce.</a:t>
            </a:r>
            <a:endParaRPr sz="900">
              <a:solidFill>
                <a:schemeClr val="dk1"/>
              </a:solidFill>
            </a:endParaRPr>
          </a:p>
          <a:p>
            <a:pPr indent="0" lvl="0" marL="0" rtl="0" algn="l">
              <a:lnSpc>
                <a:spcPct val="115000"/>
              </a:lnSpc>
              <a:spcBef>
                <a:spcPts val="1100"/>
              </a:spcBef>
              <a:spcAft>
                <a:spcPts val="0"/>
              </a:spcAft>
              <a:buNone/>
            </a:pPr>
            <a:r>
              <a:rPr lang="pt-PT" sz="900">
                <a:solidFill>
                  <a:schemeClr val="dk1"/>
                </a:solidFill>
              </a:rPr>
              <a:t>Map Reduce is nothing more than a programming model, introduced by Google [21], whose purpose is dic- tate a way to process and generate large data sets in a scalable, reliable and fault-tolerant way [22]. It essentially consists of two global operations which, as its very own name indicates, are map and reduce. Users are able to specify a map function that processes key/value pairs outputting another set of intermediate key/value pairs, and a reduce function that essentially merges all the val- ues who follow a certain criteria-set into a single value [21].</a:t>
            </a:r>
            <a:endParaRPr sz="900">
              <a:solidFill>
                <a:schemeClr val="dk1"/>
              </a:solidFill>
            </a:endParaRPr>
          </a:p>
          <a:p>
            <a:pPr indent="0" lvl="0" marL="0" rtl="0" algn="l">
              <a:lnSpc>
                <a:spcPct val="115000"/>
              </a:lnSpc>
              <a:spcBef>
                <a:spcPts val="1100"/>
              </a:spcBef>
              <a:spcAft>
                <a:spcPts val="0"/>
              </a:spcAft>
              <a:buNone/>
            </a:pPr>
            <a:r>
              <a:rPr lang="pt-PT" sz="900">
                <a:solidFill>
                  <a:schemeClr val="dk1"/>
                </a:solidFill>
              </a:rPr>
              <a:t>Apache Hadoop [23] is essentially an Java open- source implementation of MapReduce, used commonly for many different classes of data-intensive applications. It is composed of two layers, a data storage one via HDFS, and a data processing one, using the Hadoop Map- Reduce implementation. HDFS stands for Hadoop dis- tributed file system and is file system for distributed sys- tems that can be characterized by being highly fault- tolerant and designed using low-cost hardware. [24]</a:t>
            </a:r>
            <a:endParaRPr sz="9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pt-PT" sz="900">
                <a:solidFill>
                  <a:schemeClr val="dk1"/>
                </a:solidFill>
              </a:rPr>
              <a:t>As a way to better organize the analysis of Apache Spark versus Hadoop Map-Reduce, we'll divide the analysis in 9 primary points, which are: Performance, Cost, Fault- tolerance, Data-processing, Ease-of-use, Scability, Security, Machine-learning, and Scheduler.</a:t>
            </a:r>
            <a:endParaRPr sz="900">
              <a:solidFill>
                <a:schemeClr val="dk1"/>
              </a:solidFill>
            </a:endParaRPr>
          </a:p>
          <a:p>
            <a:pPr indent="0" lvl="0" marL="0" rtl="0" algn="l">
              <a:spcBef>
                <a:spcPts val="11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7b21ba905c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7b21ba905c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1100"/>
              </a:spcAft>
              <a:buSzPts val="1100"/>
              <a:buNone/>
            </a:pPr>
            <a:r>
              <a:rPr lang="pt-PT" sz="900">
                <a:solidFill>
                  <a:schemeClr val="dk1"/>
                </a:solidFill>
              </a:rPr>
              <a:t>As a way to better organize the analysis of Apache Spark versus Hadoop Map-Reduce, we'll divide the analysis in 9 primary points, which are: Performance, Cost, Fault- tolerance, Data-processing, Ease-of-use, Scability, Security, Machine-learning, and Scheduler.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7b21ba905c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7b21ba905c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pt-PT" sz="1200">
                <a:solidFill>
                  <a:schemeClr val="dk1"/>
                </a:solidFill>
              </a:rPr>
              <a:t>ONE CLICK</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sz="1200">
                <a:solidFill>
                  <a:schemeClr val="dk1"/>
                </a:solidFill>
              </a:rPr>
              <a:t>From a cost point-of-view, Apache Hadoop is undeniably less expensive as it only relies on disk memory for its computations. Since Spark requires big quantities of RAM to process and save RDD's in memory, and the cost of RAM is significantly more expensive than disk storage, in the end it ends up costing significantly higher.</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sz="900">
                <a:solidFill>
                  <a:schemeClr val="dk1"/>
                </a:solidFill>
              </a:rPr>
              <a:t>Using a more practical example for a high-level point of comparison, if right now you were to choose a compute optimized EMR cluster for Hadoop [26], the cost for the smallest available option would be around 0.022 euros per hour. If we were to do something analogous for Apache Spark, using the smallest-memory cluster opti- mized for Spark [27], the respective cost would be 0.056 euros per hour [3]. Therefore, on a per hour basis, the value for the Hadoop is more than two times cheaper than Spark.</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sz="900">
                <a:solidFill>
                  <a:schemeClr val="dk1"/>
                </a:solidFill>
              </a:rPr>
              <a:t>It is, however, important to note that while Spark is indeed the more expensive option, if one was to opti- mize both for computing time, then tasks will usually take less time than the Hadoop cluster.</a:t>
            </a:r>
            <a:endParaRPr sz="9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7b21ba905c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b21ba905c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pt-PT" sz="1400">
                <a:solidFill>
                  <a:schemeClr val="dk1"/>
                </a:solidFill>
              </a:rPr>
              <a:t>ONE CLICK</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sz="1400">
                <a:solidFill>
                  <a:schemeClr val="dk1"/>
                </a:solidFill>
              </a:rPr>
              <a:t>Apache Hadoop MapReduce has been around for years, being one of the first frameworks for data processing, and is widely used and loved by the community. Over the years it has evolved and improved but Apache Spark can perform 10 to 100 times faster than MapReduce. [24]</a:t>
            </a:r>
            <a:endParaRPr sz="1400">
              <a:solidFill>
                <a:schemeClr val="dk1"/>
              </a:solidFill>
            </a:endParaRPr>
          </a:p>
          <a:p>
            <a:pPr indent="0" lvl="0" marL="0" rtl="0" algn="l">
              <a:lnSpc>
                <a:spcPct val="115000"/>
              </a:lnSpc>
              <a:spcBef>
                <a:spcPts val="1200"/>
              </a:spcBef>
              <a:spcAft>
                <a:spcPts val="1200"/>
              </a:spcAft>
              <a:buNone/>
            </a:pPr>
            <a:r>
              <a:rPr lang="pt-PT" sz="900">
                <a:solidFill>
                  <a:schemeClr val="dk1"/>
                </a:solidFill>
              </a:rPr>
              <a:t>Apache Spark outstanding performance of 100 times faster than its competitor is due to the in-memory charac- teristic instead of the disk.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68674e9a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d68674e9a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7b21ba905c_3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b21ba905c_3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7b21ba905c_3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7b21ba905c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7b21ba905c_3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7b21ba905c_3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7b21ba905c_3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7b21ba905c_3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b21ba905c_3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b21ba905c_3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b21ba905c_2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b21ba905c_2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7b21ba905c_2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7b21ba905c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da252b9e03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da252b9e03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da17af7223_2_2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4" name="Google Shape;684;gda17af7223_2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a252b9e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a252b9e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a252b9e0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a252b9e0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a252b9e0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a252b9e0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68674e9a0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d68674e9a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pt-PT"/>
              <a:t>now we will expose one of spark’s most important concepts, the RDD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a252b9e0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a252b9e0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Resilient distributed datasets, also known as RDD is sparks main form of abstraction, abstracting the </a:t>
            </a:r>
            <a:r>
              <a:rPr lang="pt-PT"/>
              <a:t>collection</a:t>
            </a:r>
            <a:r>
              <a:rPr lang="pt-PT"/>
              <a:t> of objects </a:t>
            </a:r>
            <a:r>
              <a:rPr lang="pt-PT"/>
              <a:t>partitioned</a:t>
            </a:r>
            <a:r>
              <a:rPr lang="pt-PT"/>
              <a:t> in a cluster into a single datastructure to ease its parallel manipulation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This system is what allows spark to be a very generalized system while having comparable performance to specialized systems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They are exposed through a functional programming API available in Scala, java, python and R</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Are fault tolerant, meaning they can recover from faults if one should occour</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Finally users can perform two types of operations on RDD namely(next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a252b9e03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a252b9e03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Transformations, such as map(), and filter(), take an RDD as input and returns an rdd, this is actually a simplification as in truth when using a transformation spark only saves the graph of transformations, also referred as lineage,  this graph is simply the order and what transformations were called, after creating the </a:t>
            </a:r>
            <a:r>
              <a:rPr lang="pt-PT">
                <a:solidFill>
                  <a:schemeClr val="dk1"/>
                </a:solidFill>
              </a:rPr>
              <a:t>graph of transformations a execution plan is also created </a:t>
            </a:r>
            <a:r>
              <a:rPr lang="pt-PT"/>
              <a:t>, making the evaluation of the </a:t>
            </a:r>
            <a:r>
              <a:rPr lang="pt-PT"/>
              <a:t>transformation</a:t>
            </a:r>
            <a:r>
              <a:rPr lang="pt-PT"/>
              <a:t> operation lazy, as the true value of the rdd is only computed when the other type operation, “action”, is called, this operates on a rdd returning a result based on the called action and in the rdd that the action was called</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(about data sharing)</a:t>
            </a:r>
            <a:endParaRPr/>
          </a:p>
          <a:p>
            <a:pPr indent="0" lvl="0" marL="0" rtl="0" algn="l">
              <a:spcBef>
                <a:spcPts val="0"/>
              </a:spcBef>
              <a:spcAft>
                <a:spcPts val="0"/>
              </a:spcAft>
              <a:buNone/>
            </a:pPr>
            <a:r>
              <a:rPr lang="pt-PT"/>
              <a:t>As a rdd is lazy every time an action is called spark recomputes the rdd even if it was previously computed, this can be avoided through data sharing, a feature in spark in which a user can choose to persist a rdd in memory, allowing for rapid reuse of data, without the need to recompute the whole rdd</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(about fault tolerance and lineage)</a:t>
            </a:r>
            <a:endParaRPr/>
          </a:p>
          <a:p>
            <a:pPr indent="0" lvl="0" marL="0" rtl="0" algn="l">
              <a:spcBef>
                <a:spcPts val="0"/>
              </a:spcBef>
              <a:spcAft>
                <a:spcPts val="0"/>
              </a:spcAft>
              <a:buNone/>
            </a:pPr>
            <a:r>
              <a:rPr lang="pt-PT"/>
              <a:t>in addition the lazy eval of rdds approach offer benefits such as optimizations on their computing, easier/more </a:t>
            </a:r>
            <a:r>
              <a:rPr lang="pt-PT"/>
              <a:t>modular</a:t>
            </a:r>
            <a:r>
              <a:rPr lang="pt-PT"/>
              <a:t> development of applications due to said optimizations and finally its the process that enables the fault tolerance of rdds, as they can be easily recomputed if a fault is detected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68674e9a0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d68674e9a0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solidFill>
                  <a:schemeClr val="dk1"/>
                </a:solidFill>
              </a:rPr>
              <a:t>spark offers a large variety libs all based on the RDD model, making them share the same properties as them, that target many of the usecases of specialized systems,  but we are going to present the 4 primary libraries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cxnSp>
        <p:nvCxnSpPr>
          <p:cNvPr id="56" name="Google Shape;56;p14"/>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57" name="Google Shape;57;p14"/>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8" name="Shape 58"/>
        <p:cNvGrpSpPr/>
        <p:nvPr/>
      </p:nvGrpSpPr>
      <p:grpSpPr>
        <a:xfrm>
          <a:off x="0" y="0"/>
          <a:ext cx="0" cy="0"/>
          <a:chOff x="0" y="0"/>
          <a:chExt cx="0" cy="0"/>
        </a:xfrm>
      </p:grpSpPr>
      <p:sp>
        <p:nvSpPr>
          <p:cNvPr id="59" name="Google Shape;59;p1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60" name="Google Shape;60;p1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rtl="0" algn="l">
              <a:lnSpc>
                <a:spcPct val="100000"/>
              </a:lnSpc>
              <a:spcBef>
                <a:spcPts val="600"/>
              </a:spcBef>
              <a:spcAft>
                <a:spcPts val="0"/>
              </a:spcAft>
              <a:buSzPts val="2000"/>
              <a:buChar char="◉"/>
              <a:defRPr sz="2000"/>
            </a:lvl1pPr>
            <a:lvl2pPr indent="-355600" lvl="1" marL="914400" rtl="0" algn="l">
              <a:lnSpc>
                <a:spcPct val="100000"/>
              </a:lnSpc>
              <a:spcBef>
                <a:spcPts val="0"/>
              </a:spcBef>
              <a:spcAft>
                <a:spcPts val="0"/>
              </a:spcAft>
              <a:buSzPts val="2000"/>
              <a:buChar char="○"/>
              <a:defRPr/>
            </a:lvl2pPr>
            <a:lvl3pPr indent="-355600" lvl="2" marL="1371600" rtl="0" algn="l">
              <a:lnSpc>
                <a:spcPct val="100000"/>
              </a:lnSpc>
              <a:spcBef>
                <a:spcPts val="0"/>
              </a:spcBef>
              <a:spcAft>
                <a:spcPts val="0"/>
              </a:spcAft>
              <a:buSzPts val="2000"/>
              <a:buChar char="■"/>
              <a:defRPr/>
            </a:lvl3pPr>
            <a:lvl4pPr indent="-355600" lvl="3" marL="1828800" rtl="0" algn="l">
              <a:lnSpc>
                <a:spcPct val="100000"/>
              </a:lnSpc>
              <a:spcBef>
                <a:spcPts val="0"/>
              </a:spcBef>
              <a:spcAft>
                <a:spcPts val="0"/>
              </a:spcAft>
              <a:buSzPts val="2000"/>
              <a:buChar char="●"/>
              <a:defRPr sz="2000"/>
            </a:lvl4pPr>
            <a:lvl5pPr indent="-355600" lvl="4" marL="2286000" rtl="0" algn="l">
              <a:lnSpc>
                <a:spcPct val="100000"/>
              </a:lnSpc>
              <a:spcBef>
                <a:spcPts val="0"/>
              </a:spcBef>
              <a:spcAft>
                <a:spcPts val="0"/>
              </a:spcAft>
              <a:buSzPts val="2000"/>
              <a:buChar char="○"/>
              <a:defRPr sz="2000"/>
            </a:lvl5pPr>
            <a:lvl6pPr indent="-355600" lvl="5" marL="2743200" rtl="0" algn="l">
              <a:lnSpc>
                <a:spcPct val="100000"/>
              </a:lnSpc>
              <a:spcBef>
                <a:spcPts val="0"/>
              </a:spcBef>
              <a:spcAft>
                <a:spcPts val="0"/>
              </a:spcAft>
              <a:buSzPts val="2000"/>
              <a:buChar char="■"/>
              <a:defRPr sz="2000"/>
            </a:lvl6pPr>
            <a:lvl7pPr indent="-355600" lvl="6" marL="3200400" rtl="0" algn="l">
              <a:lnSpc>
                <a:spcPct val="100000"/>
              </a:lnSpc>
              <a:spcBef>
                <a:spcPts val="0"/>
              </a:spcBef>
              <a:spcAft>
                <a:spcPts val="0"/>
              </a:spcAft>
              <a:buSzPts val="2000"/>
              <a:buChar char="●"/>
              <a:defRPr sz="2000"/>
            </a:lvl7pPr>
            <a:lvl8pPr indent="-355600" lvl="7" marL="3657600" rtl="0" algn="l">
              <a:lnSpc>
                <a:spcPct val="100000"/>
              </a:lnSpc>
              <a:spcBef>
                <a:spcPts val="0"/>
              </a:spcBef>
              <a:spcAft>
                <a:spcPts val="0"/>
              </a:spcAft>
              <a:buSzPts val="2000"/>
              <a:buChar char="○"/>
              <a:defRPr sz="2000"/>
            </a:lvl8pPr>
            <a:lvl9pPr indent="-355600" lvl="8" marL="4114800" rtl="0" algn="l">
              <a:lnSpc>
                <a:spcPct val="100000"/>
              </a:lnSpc>
              <a:spcBef>
                <a:spcPts val="0"/>
              </a:spcBef>
              <a:spcAft>
                <a:spcPts val="0"/>
              </a:spcAft>
              <a:buSzPts val="2000"/>
              <a:buChar char="■"/>
              <a:defRPr sz="2000"/>
            </a:lvl9pPr>
          </a:lstStyle>
          <a:p/>
        </p:txBody>
      </p:sp>
      <p:sp>
        <p:nvSpPr>
          <p:cNvPr id="61" name="Google Shape;61;p1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rtl="0" algn="l">
              <a:lnSpc>
                <a:spcPct val="100000"/>
              </a:lnSpc>
              <a:spcBef>
                <a:spcPts val="600"/>
              </a:spcBef>
              <a:spcAft>
                <a:spcPts val="0"/>
              </a:spcAft>
              <a:buSzPts val="2000"/>
              <a:buChar char="◉"/>
              <a:defRPr sz="2000"/>
            </a:lvl1pPr>
            <a:lvl2pPr indent="-355600" lvl="1" marL="914400" rtl="0" algn="l">
              <a:lnSpc>
                <a:spcPct val="100000"/>
              </a:lnSpc>
              <a:spcBef>
                <a:spcPts val="0"/>
              </a:spcBef>
              <a:spcAft>
                <a:spcPts val="0"/>
              </a:spcAft>
              <a:buSzPts val="2000"/>
              <a:buChar char="○"/>
              <a:defRPr/>
            </a:lvl2pPr>
            <a:lvl3pPr indent="-355600" lvl="2" marL="1371600" rtl="0" algn="l">
              <a:lnSpc>
                <a:spcPct val="100000"/>
              </a:lnSpc>
              <a:spcBef>
                <a:spcPts val="0"/>
              </a:spcBef>
              <a:spcAft>
                <a:spcPts val="0"/>
              </a:spcAft>
              <a:buSzPts val="2000"/>
              <a:buChar char="■"/>
              <a:defRPr/>
            </a:lvl3pPr>
            <a:lvl4pPr indent="-355600" lvl="3" marL="1828800" rtl="0" algn="l">
              <a:lnSpc>
                <a:spcPct val="100000"/>
              </a:lnSpc>
              <a:spcBef>
                <a:spcPts val="0"/>
              </a:spcBef>
              <a:spcAft>
                <a:spcPts val="0"/>
              </a:spcAft>
              <a:buSzPts val="2000"/>
              <a:buChar char="●"/>
              <a:defRPr sz="2000"/>
            </a:lvl4pPr>
            <a:lvl5pPr indent="-355600" lvl="4" marL="2286000" rtl="0" algn="l">
              <a:lnSpc>
                <a:spcPct val="100000"/>
              </a:lnSpc>
              <a:spcBef>
                <a:spcPts val="0"/>
              </a:spcBef>
              <a:spcAft>
                <a:spcPts val="0"/>
              </a:spcAft>
              <a:buSzPts val="2000"/>
              <a:buChar char="○"/>
              <a:defRPr sz="2000"/>
            </a:lvl5pPr>
            <a:lvl6pPr indent="-355600" lvl="5" marL="2743200" rtl="0" algn="l">
              <a:lnSpc>
                <a:spcPct val="100000"/>
              </a:lnSpc>
              <a:spcBef>
                <a:spcPts val="0"/>
              </a:spcBef>
              <a:spcAft>
                <a:spcPts val="0"/>
              </a:spcAft>
              <a:buSzPts val="2000"/>
              <a:buChar char="■"/>
              <a:defRPr sz="2000"/>
            </a:lvl6pPr>
            <a:lvl7pPr indent="-355600" lvl="6" marL="3200400" rtl="0" algn="l">
              <a:lnSpc>
                <a:spcPct val="100000"/>
              </a:lnSpc>
              <a:spcBef>
                <a:spcPts val="0"/>
              </a:spcBef>
              <a:spcAft>
                <a:spcPts val="0"/>
              </a:spcAft>
              <a:buSzPts val="2000"/>
              <a:buChar char="●"/>
              <a:defRPr sz="2000"/>
            </a:lvl7pPr>
            <a:lvl8pPr indent="-355600" lvl="7" marL="3657600" rtl="0" algn="l">
              <a:lnSpc>
                <a:spcPct val="100000"/>
              </a:lnSpc>
              <a:spcBef>
                <a:spcPts val="0"/>
              </a:spcBef>
              <a:spcAft>
                <a:spcPts val="0"/>
              </a:spcAft>
              <a:buSzPts val="2000"/>
              <a:buChar char="○"/>
              <a:defRPr sz="2000"/>
            </a:lvl8pPr>
            <a:lvl9pPr indent="-355600" lvl="8" marL="4114800" rtl="0" algn="l">
              <a:lnSpc>
                <a:spcPct val="100000"/>
              </a:lnSpc>
              <a:spcBef>
                <a:spcPts val="0"/>
              </a:spcBef>
              <a:spcAft>
                <a:spcPts val="0"/>
              </a:spcAft>
              <a:buSzPts val="2000"/>
              <a:buChar char="■"/>
              <a:defRPr sz="2000"/>
            </a:lvl9pPr>
          </a:lstStyle>
          <a:p/>
        </p:txBody>
      </p:sp>
      <p:cxnSp>
        <p:nvCxnSpPr>
          <p:cNvPr id="62" name="Google Shape;62;p1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63" name="Google Shape;63;p15"/>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1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65" name="Google Shape;65;p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6" name="Shape 66"/>
        <p:cNvGrpSpPr/>
        <p:nvPr/>
      </p:nvGrpSpPr>
      <p:grpSpPr>
        <a:xfrm>
          <a:off x="0" y="0"/>
          <a:ext cx="0" cy="0"/>
          <a:chOff x="0" y="0"/>
          <a:chExt cx="0" cy="0"/>
        </a:xfrm>
      </p:grpSpPr>
      <p:sp>
        <p:nvSpPr>
          <p:cNvPr id="67" name="Google Shape;67;p1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8" name="Shape 68"/>
        <p:cNvGrpSpPr/>
        <p:nvPr/>
      </p:nvGrpSpPr>
      <p:grpSpPr>
        <a:xfrm>
          <a:off x="0" y="0"/>
          <a:ext cx="0" cy="0"/>
          <a:chOff x="0" y="0"/>
          <a:chExt cx="0" cy="0"/>
        </a:xfrm>
      </p:grpSpPr>
      <p:sp>
        <p:nvSpPr>
          <p:cNvPr id="69" name="Google Shape;69;p17"/>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0000"/>
              </a:buClr>
              <a:buSzPts val="1400"/>
              <a:buNone/>
              <a:defRPr sz="1400">
                <a:highlight>
                  <a:schemeClr val="accent1"/>
                </a:highlight>
              </a:defRPr>
            </a:lvl1pPr>
            <a:lvl2pPr lvl="1" rtl="0"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rtl="0"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rtl="0"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rtl="0"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rtl="0"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rtl="0"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rtl="0"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rtl="0"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70" name="Google Shape;70;p17"/>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71" name="Google Shape;71;p17"/>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7"/>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cxnSp>
        <p:nvCxnSpPr>
          <p:cNvPr id="73" name="Google Shape;73;p17"/>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74" name="Google Shape;74;p1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75" name="Shape 75"/>
        <p:cNvGrpSpPr/>
        <p:nvPr/>
      </p:nvGrpSpPr>
      <p:grpSpPr>
        <a:xfrm>
          <a:off x="0" y="0"/>
          <a:ext cx="0" cy="0"/>
          <a:chOff x="0" y="0"/>
          <a:chExt cx="0" cy="0"/>
        </a:xfrm>
      </p:grpSpPr>
      <p:sp>
        <p:nvSpPr>
          <p:cNvPr id="76" name="Google Shape;76;p18"/>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rtl="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rtl="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rtl="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rtl="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rtl="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rtl="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rtl="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rtl="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rtl="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77" name="Google Shape;77;p18"/>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78" name="Google Shape;78;p18"/>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pt-PT" sz="3600" u="none" cap="none" strike="noStrike">
                <a:solidFill>
                  <a:srgbClr val="000000"/>
                </a:solidFill>
                <a:latin typeface="Lora"/>
                <a:ea typeface="Lora"/>
                <a:cs typeface="Lora"/>
                <a:sym typeface="Lora"/>
              </a:rPr>
              <a:t>“</a:t>
            </a:r>
            <a:endParaRPr b="1" i="0" sz="3600" u="none" cap="none" strike="noStrike">
              <a:solidFill>
                <a:srgbClr val="000000"/>
              </a:solidFill>
              <a:latin typeface="Lora"/>
              <a:ea typeface="Lora"/>
              <a:cs typeface="Lora"/>
              <a:sym typeface="Lora"/>
            </a:endParaRPr>
          </a:p>
        </p:txBody>
      </p:sp>
      <p:sp>
        <p:nvSpPr>
          <p:cNvPr id="80" name="Google Shape;80;p18"/>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1" name="Shape 81"/>
        <p:cNvGrpSpPr/>
        <p:nvPr/>
      </p:nvGrpSpPr>
      <p:grpSpPr>
        <a:xfrm>
          <a:off x="0" y="0"/>
          <a:ext cx="0" cy="0"/>
          <a:chOff x="0" y="0"/>
          <a:chExt cx="0" cy="0"/>
        </a:xfrm>
      </p:grpSpPr>
      <p:cxnSp>
        <p:nvCxnSpPr>
          <p:cNvPr id="82" name="Google Shape;82;p19"/>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83" name="Google Shape;83;p19"/>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9"/>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Font typeface="Lora"/>
              <a:buNone/>
              <a:defRPr b="1" sz="2000">
                <a:latin typeface="Lora"/>
                <a:ea typeface="Lora"/>
                <a:cs typeface="Lora"/>
                <a:sym typeface="Lora"/>
              </a:defRPr>
            </a:lvl1pPr>
            <a:lvl2pPr lvl="1" rtl="0"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rtl="0"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rtl="0"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rtl="0"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rtl="0"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rtl="0"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rtl="0"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rtl="0"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85" name="Google Shape;85;p19"/>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86" name="Google Shape;86;p19"/>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87" name="Google Shape;87;p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8" name="Shape 88"/>
        <p:cNvGrpSpPr/>
        <p:nvPr/>
      </p:nvGrpSpPr>
      <p:grpSpPr>
        <a:xfrm>
          <a:off x="0" y="0"/>
          <a:ext cx="0" cy="0"/>
          <a:chOff x="0" y="0"/>
          <a:chExt cx="0" cy="0"/>
        </a:xfrm>
      </p:grpSpPr>
      <p:sp>
        <p:nvSpPr>
          <p:cNvPr id="89" name="Google Shape;89;p20"/>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90" name="Google Shape;90;p20"/>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91" name="Google Shape;91;p20"/>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92" name="Google Shape;92;p20"/>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cxnSp>
        <p:nvCxnSpPr>
          <p:cNvPr id="93" name="Google Shape;93;p20"/>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94" name="Google Shape;94;p20"/>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5" name="Google Shape;95;p20"/>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96" name="Google Shape;96;p2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cxnSp>
        <p:nvCxnSpPr>
          <p:cNvPr id="98" name="Google Shape;98;p21"/>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99" name="Google Shape;99;p21"/>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1"/>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2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cxnSp>
        <p:nvCxnSpPr>
          <p:cNvPr id="103" name="Google Shape;103;p2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04" name="Google Shape;104;p22"/>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 name="Google Shape;105;p2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06" name="Google Shape;106;p2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sp>
        <p:nvSpPr>
          <p:cNvPr id="108" name="Google Shape;108;p23"/>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rtl="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109" name="Google Shape;109;p23"/>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110" name="Google Shape;110;p23"/>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3"/>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2" name="Google Shape;52;p13"/>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53" name="Google Shape;53;p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hyperlink" Target="http://www.youtube.com/watch?v=mOSRkG2RlAY" TargetMode="External"/><Relationship Id="rId4" Type="http://schemas.openxmlformats.org/officeDocument/2006/relationships/image" Target="../media/image9.jp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25.png"/><Relationship Id="rId13" Type="http://schemas.openxmlformats.org/officeDocument/2006/relationships/image" Target="../media/image17.png"/><Relationship Id="rId12" Type="http://schemas.openxmlformats.org/officeDocument/2006/relationships/image" Target="../media/image3.png"/><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6.png"/><Relationship Id="rId9" Type="http://schemas.openxmlformats.org/officeDocument/2006/relationships/image" Target="../media/image24.png"/><Relationship Id="rId14" Type="http://schemas.openxmlformats.org/officeDocument/2006/relationships/image" Target="../media/image19.png"/><Relationship Id="rId5" Type="http://schemas.openxmlformats.org/officeDocument/2006/relationships/image" Target="../media/image21.png"/><Relationship Id="rId6" Type="http://schemas.openxmlformats.org/officeDocument/2006/relationships/image" Target="../media/image14.png"/><Relationship Id="rId7" Type="http://schemas.openxmlformats.org/officeDocument/2006/relationships/image" Target="../media/image18.png"/><Relationship Id="rId8"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19.png"/><Relationship Id="rId7" Type="http://schemas.openxmlformats.org/officeDocument/2006/relationships/image" Target="../media/image23.png"/><Relationship Id="rId8"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19.png"/><Relationship Id="rId7" Type="http://schemas.openxmlformats.org/officeDocument/2006/relationships/image" Target="../media/image23.png"/><Relationship Id="rId8"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14.png"/><Relationship Id="rId7" Type="http://schemas.openxmlformats.org/officeDocument/2006/relationships/image" Target="../media/image22.png"/><Relationship Id="rId8"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18.png"/><Relationship Id="rId7" Type="http://schemas.openxmlformats.org/officeDocument/2006/relationships/image" Target="../media/image22.png"/><Relationship Id="rId8"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26.png"/><Relationship Id="rId7" Type="http://schemas.openxmlformats.org/officeDocument/2006/relationships/image" Target="../media/image23.png"/><Relationship Id="rId8"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13.png"/><Relationship Id="rId7" Type="http://schemas.openxmlformats.org/officeDocument/2006/relationships/image" Target="../media/image22.png"/><Relationship Id="rId8"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3.png"/><Relationship Id="rId8"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24.png"/><Relationship Id="rId7" Type="http://schemas.openxmlformats.org/officeDocument/2006/relationships/image" Target="../media/image22.png"/><Relationship Id="rId8"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25.png"/><Relationship Id="rId7" Type="http://schemas.openxmlformats.org/officeDocument/2006/relationships/image" Target="../media/image22.png"/><Relationship Id="rId8"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ctrTitle"/>
          </p:nvPr>
        </p:nvSpPr>
        <p:spPr>
          <a:xfrm>
            <a:off x="996626" y="2003900"/>
            <a:ext cx="3813900" cy="1159800"/>
          </a:xfrm>
          <a:prstGeom prst="rect">
            <a:avLst/>
          </a:prstGeom>
          <a:solidFill>
            <a:schemeClr val="lt1"/>
          </a:solid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pt-PT"/>
              <a:t>Apache </a:t>
            </a:r>
            <a:r>
              <a:rPr lang="pt-PT">
                <a:highlight>
                  <a:schemeClr val="lt1"/>
                </a:highlight>
              </a:rPr>
              <a:t>Spark</a:t>
            </a:r>
            <a:r>
              <a:rPr lang="pt-PT"/>
              <a:t>: Concept Review</a:t>
            </a:r>
            <a:endParaRPr/>
          </a:p>
        </p:txBody>
      </p:sp>
      <p:pic>
        <p:nvPicPr>
          <p:cNvPr descr="Apache Spark e Data Science — Ciência e Dados" id="117" name="Google Shape;117;p24"/>
          <p:cNvPicPr preferRelativeResize="0"/>
          <p:nvPr/>
        </p:nvPicPr>
        <p:blipFill rotWithShape="1">
          <a:blip r:embed="rId3">
            <a:alphaModFix/>
          </a:blip>
          <a:srcRect b="0" l="0" r="0" t="0"/>
          <a:stretch/>
        </p:blipFill>
        <p:spPr>
          <a:xfrm>
            <a:off x="1115616" y="3507854"/>
            <a:ext cx="599366" cy="299683"/>
          </a:xfrm>
          <a:prstGeom prst="rect">
            <a:avLst/>
          </a:prstGeom>
          <a:noFill/>
          <a:ln>
            <a:noFill/>
          </a:ln>
        </p:spPr>
      </p:pic>
      <p:sp>
        <p:nvSpPr>
          <p:cNvPr id="118" name="Google Shape;118;p24"/>
          <p:cNvSpPr txBox="1"/>
          <p:nvPr/>
        </p:nvSpPr>
        <p:spPr>
          <a:xfrm>
            <a:off x="1439652" y="4733550"/>
            <a:ext cx="6264696" cy="40995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600"/>
              </a:spcBef>
              <a:spcAft>
                <a:spcPts val="0"/>
              </a:spcAft>
              <a:buNone/>
            </a:pPr>
            <a:r>
              <a:rPr lang="pt-PT"/>
              <a:t>Ana Rocha, Artur Rodrigues, Jean Morelli, Ricardo Correia, Rúben Cruz</a:t>
            </a:r>
            <a:endParaRPr b="0" i="0" sz="1400" u="none" cap="none" strike="noStrike">
              <a:solidFill>
                <a:srgbClr val="000000"/>
              </a:solidFill>
              <a:latin typeface="Arial"/>
              <a:ea typeface="Arial"/>
              <a:cs typeface="Arial"/>
              <a:sym typeface="Arial"/>
            </a:endParaRPr>
          </a:p>
        </p:txBody>
      </p:sp>
      <p:pic>
        <p:nvPicPr>
          <p:cNvPr descr="ToPAS Sul" id="119" name="Google Shape;119;p24"/>
          <p:cNvPicPr preferRelativeResize="0"/>
          <p:nvPr/>
        </p:nvPicPr>
        <p:blipFill rotWithShape="1">
          <a:blip r:embed="rId4">
            <a:alphaModFix/>
          </a:blip>
          <a:srcRect b="0" l="0" r="0" t="0"/>
          <a:stretch/>
        </p:blipFill>
        <p:spPr>
          <a:xfrm>
            <a:off x="5976151" y="394777"/>
            <a:ext cx="2077100" cy="100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PT"/>
              <a:t>Higher-Level Libraries</a:t>
            </a:r>
            <a:endParaRPr/>
          </a:p>
        </p:txBody>
      </p:sp>
      <p:sp>
        <p:nvSpPr>
          <p:cNvPr id="280" name="Google Shape;280;p33"/>
          <p:cNvSpPr/>
          <p:nvPr/>
        </p:nvSpPr>
        <p:spPr>
          <a:xfrm>
            <a:off x="2997600" y="2672930"/>
            <a:ext cx="1458900" cy="1208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txBox="1"/>
          <p:nvPr/>
        </p:nvSpPr>
        <p:spPr>
          <a:xfrm>
            <a:off x="3077312" y="2720463"/>
            <a:ext cx="1326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1800">
                <a:solidFill>
                  <a:schemeClr val="lt1"/>
                </a:solidFill>
                <a:latin typeface="Quattrocento Sans"/>
                <a:ea typeface="Quattrocento Sans"/>
                <a:cs typeface="Quattrocento Sans"/>
                <a:sym typeface="Quattrocento Sans"/>
              </a:rPr>
              <a:t>Spark Streaming</a:t>
            </a:r>
            <a:endParaRPr b="1" sz="1800">
              <a:solidFill>
                <a:schemeClr val="lt1"/>
              </a:solidFill>
              <a:latin typeface="Quattrocento Sans"/>
              <a:ea typeface="Quattrocento Sans"/>
              <a:cs typeface="Quattrocento Sans"/>
              <a:sym typeface="Quattrocento Sans"/>
            </a:endParaRPr>
          </a:p>
        </p:txBody>
      </p:sp>
      <p:sp>
        <p:nvSpPr>
          <p:cNvPr id="282" name="Google Shape;282;p33"/>
          <p:cNvSpPr/>
          <p:nvPr/>
        </p:nvSpPr>
        <p:spPr>
          <a:xfrm>
            <a:off x="1315900" y="2672925"/>
            <a:ext cx="1458900" cy="1530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txBox="1"/>
          <p:nvPr/>
        </p:nvSpPr>
        <p:spPr>
          <a:xfrm>
            <a:off x="1395600" y="2720463"/>
            <a:ext cx="1326000" cy="7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PT" sz="1800">
                <a:solidFill>
                  <a:schemeClr val="lt1"/>
                </a:solidFill>
                <a:latin typeface="Quattrocento Sans"/>
                <a:ea typeface="Quattrocento Sans"/>
                <a:cs typeface="Quattrocento Sans"/>
                <a:sym typeface="Quattrocento Sans"/>
              </a:rPr>
              <a:t>Spark SQL</a:t>
            </a:r>
            <a:endParaRPr b="1" sz="1800">
              <a:solidFill>
                <a:schemeClr val="lt1"/>
              </a:solidFill>
              <a:latin typeface="Quattrocento Sans"/>
              <a:ea typeface="Quattrocento Sans"/>
              <a:cs typeface="Quattrocento Sans"/>
              <a:sym typeface="Quattrocento Sans"/>
            </a:endParaRPr>
          </a:p>
        </p:txBody>
      </p:sp>
      <p:sp>
        <p:nvSpPr>
          <p:cNvPr id="284" name="Google Shape;284;p33"/>
          <p:cNvSpPr/>
          <p:nvPr/>
        </p:nvSpPr>
        <p:spPr>
          <a:xfrm>
            <a:off x="4660825" y="2672931"/>
            <a:ext cx="1458900" cy="1208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p:cNvSpPr txBox="1"/>
          <p:nvPr/>
        </p:nvSpPr>
        <p:spPr>
          <a:xfrm>
            <a:off x="4740513" y="2720463"/>
            <a:ext cx="1326000" cy="7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PT" sz="1800">
                <a:solidFill>
                  <a:schemeClr val="lt1"/>
                </a:solidFill>
                <a:latin typeface="Quattrocento Sans"/>
                <a:ea typeface="Quattrocento Sans"/>
                <a:cs typeface="Quattrocento Sans"/>
                <a:sym typeface="Quattrocento Sans"/>
              </a:rPr>
              <a:t>MLlib</a:t>
            </a:r>
            <a:endParaRPr b="1" sz="1800">
              <a:solidFill>
                <a:schemeClr val="lt1"/>
              </a:solidFill>
              <a:latin typeface="Quattrocento Sans"/>
              <a:ea typeface="Quattrocento Sans"/>
              <a:cs typeface="Quattrocento Sans"/>
              <a:sym typeface="Quattrocento Sans"/>
            </a:endParaRPr>
          </a:p>
        </p:txBody>
      </p:sp>
      <p:sp>
        <p:nvSpPr>
          <p:cNvPr id="286" name="Google Shape;286;p33"/>
          <p:cNvSpPr/>
          <p:nvPr/>
        </p:nvSpPr>
        <p:spPr>
          <a:xfrm>
            <a:off x="6369025" y="2672930"/>
            <a:ext cx="1458900" cy="1208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txBox="1"/>
          <p:nvPr/>
        </p:nvSpPr>
        <p:spPr>
          <a:xfrm>
            <a:off x="6448713" y="2720463"/>
            <a:ext cx="1326000" cy="7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PT" sz="1800">
                <a:solidFill>
                  <a:schemeClr val="lt1"/>
                </a:solidFill>
                <a:latin typeface="Quattrocento Sans"/>
                <a:ea typeface="Quattrocento Sans"/>
                <a:cs typeface="Quattrocento Sans"/>
                <a:sym typeface="Quattrocento Sans"/>
              </a:rPr>
              <a:t>GraphX</a:t>
            </a:r>
            <a:endParaRPr b="1" sz="1800">
              <a:solidFill>
                <a:schemeClr val="lt1"/>
              </a:solidFill>
              <a:latin typeface="Quattrocento Sans"/>
              <a:ea typeface="Quattrocento Sans"/>
              <a:cs typeface="Quattrocento Sans"/>
              <a:sym typeface="Quattrocento Sans"/>
            </a:endParaRPr>
          </a:p>
        </p:txBody>
      </p:sp>
      <p:sp>
        <p:nvSpPr>
          <p:cNvPr id="288" name="Google Shape;288;p33"/>
          <p:cNvSpPr/>
          <p:nvPr/>
        </p:nvSpPr>
        <p:spPr>
          <a:xfrm>
            <a:off x="1329193" y="1745613"/>
            <a:ext cx="6498900" cy="835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txBox="1"/>
          <p:nvPr/>
        </p:nvSpPr>
        <p:spPr>
          <a:xfrm>
            <a:off x="1684223" y="1793163"/>
            <a:ext cx="5906700" cy="7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PT" sz="1800">
                <a:solidFill>
                  <a:schemeClr val="lt1"/>
                </a:solidFill>
                <a:latin typeface="Quattrocento Sans"/>
                <a:ea typeface="Quattrocento Sans"/>
                <a:cs typeface="Quattrocento Sans"/>
                <a:sym typeface="Quattrocento Sans"/>
              </a:rPr>
              <a:t>Apache Spark</a:t>
            </a:r>
            <a:endParaRPr b="1" sz="1800">
              <a:solidFill>
                <a:schemeClr val="lt1"/>
              </a:solidFill>
              <a:latin typeface="Quattrocento Sans"/>
              <a:ea typeface="Quattrocento Sans"/>
              <a:cs typeface="Quattrocento Sans"/>
              <a:sym typeface="Quattrocento Sans"/>
            </a:endParaRPr>
          </a:p>
        </p:txBody>
      </p:sp>
      <p:sp>
        <p:nvSpPr>
          <p:cNvPr id="290" name="Google Shape;290;p33"/>
          <p:cNvSpPr/>
          <p:nvPr/>
        </p:nvSpPr>
        <p:spPr>
          <a:xfrm>
            <a:off x="1315900" y="3482448"/>
            <a:ext cx="1458900" cy="7389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p:nvPr/>
        </p:nvSpPr>
        <p:spPr>
          <a:xfrm>
            <a:off x="2997588" y="3482448"/>
            <a:ext cx="1458900" cy="7389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p:nvPr/>
        </p:nvSpPr>
        <p:spPr>
          <a:xfrm>
            <a:off x="4660838" y="3482448"/>
            <a:ext cx="1458900" cy="7389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
          <p:cNvSpPr/>
          <p:nvPr/>
        </p:nvSpPr>
        <p:spPr>
          <a:xfrm>
            <a:off x="6369013" y="3482448"/>
            <a:ext cx="1458900" cy="7389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
          <p:cNvSpPr txBox="1"/>
          <p:nvPr/>
        </p:nvSpPr>
        <p:spPr>
          <a:xfrm>
            <a:off x="1382350" y="3482438"/>
            <a:ext cx="1326000" cy="7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PT">
                <a:solidFill>
                  <a:schemeClr val="lt1"/>
                </a:solidFill>
                <a:latin typeface="Quattrocento Sans"/>
                <a:ea typeface="Quattrocento Sans"/>
                <a:cs typeface="Quattrocento Sans"/>
                <a:sym typeface="Quattrocento Sans"/>
              </a:rPr>
              <a:t>Interactive database queries</a:t>
            </a:r>
            <a:endParaRPr b="1">
              <a:solidFill>
                <a:schemeClr val="lt1"/>
              </a:solidFill>
              <a:latin typeface="Quattrocento Sans"/>
              <a:ea typeface="Quattrocento Sans"/>
              <a:cs typeface="Quattrocento Sans"/>
              <a:sym typeface="Quattrocento Sans"/>
            </a:endParaRPr>
          </a:p>
        </p:txBody>
      </p:sp>
      <p:sp>
        <p:nvSpPr>
          <p:cNvPr id="295" name="Google Shape;295;p33"/>
          <p:cNvSpPr txBox="1"/>
          <p:nvPr/>
        </p:nvSpPr>
        <p:spPr>
          <a:xfrm>
            <a:off x="3054825" y="3482438"/>
            <a:ext cx="1326000" cy="7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PT">
                <a:solidFill>
                  <a:schemeClr val="lt1"/>
                </a:solidFill>
                <a:latin typeface="Quattrocento Sans"/>
                <a:ea typeface="Quattrocento Sans"/>
                <a:cs typeface="Quattrocento Sans"/>
                <a:sym typeface="Quattrocento Sans"/>
              </a:rPr>
              <a:t>Real-time data stream processing</a:t>
            </a:r>
            <a:endParaRPr b="1">
              <a:solidFill>
                <a:schemeClr val="lt1"/>
              </a:solidFill>
              <a:latin typeface="Quattrocento Sans"/>
              <a:ea typeface="Quattrocento Sans"/>
              <a:cs typeface="Quattrocento Sans"/>
              <a:sym typeface="Quattrocento Sans"/>
            </a:endParaRPr>
          </a:p>
        </p:txBody>
      </p:sp>
      <p:sp>
        <p:nvSpPr>
          <p:cNvPr id="296" name="Google Shape;296;p33"/>
          <p:cNvSpPr txBox="1"/>
          <p:nvPr/>
        </p:nvSpPr>
        <p:spPr>
          <a:xfrm>
            <a:off x="4711913" y="3482438"/>
            <a:ext cx="1326000" cy="7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PT">
                <a:solidFill>
                  <a:schemeClr val="lt1"/>
                </a:solidFill>
                <a:latin typeface="Quattrocento Sans"/>
                <a:ea typeface="Quattrocento Sans"/>
                <a:cs typeface="Quattrocento Sans"/>
                <a:sym typeface="Quattrocento Sans"/>
              </a:rPr>
              <a:t>Machine Learning</a:t>
            </a:r>
            <a:endParaRPr b="1">
              <a:solidFill>
                <a:schemeClr val="lt1"/>
              </a:solidFill>
              <a:latin typeface="Quattrocento Sans"/>
              <a:ea typeface="Quattrocento Sans"/>
              <a:cs typeface="Quattrocento Sans"/>
              <a:sym typeface="Quattrocento Sans"/>
            </a:endParaRPr>
          </a:p>
        </p:txBody>
      </p:sp>
      <p:sp>
        <p:nvSpPr>
          <p:cNvPr id="297" name="Google Shape;297;p33"/>
          <p:cNvSpPr txBox="1"/>
          <p:nvPr/>
        </p:nvSpPr>
        <p:spPr>
          <a:xfrm>
            <a:off x="6435475" y="3482438"/>
            <a:ext cx="1326000" cy="7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PT">
                <a:solidFill>
                  <a:schemeClr val="lt1"/>
                </a:solidFill>
                <a:latin typeface="Quattrocento Sans"/>
                <a:ea typeface="Quattrocento Sans"/>
                <a:cs typeface="Quattrocento Sans"/>
                <a:sym typeface="Quattrocento Sans"/>
              </a:rPr>
              <a:t>Graph processing</a:t>
            </a:r>
            <a:endParaRPr b="1">
              <a:solidFill>
                <a:schemeClr val="lt1"/>
              </a:solidFill>
              <a:latin typeface="Quattrocento Sans"/>
              <a:ea typeface="Quattrocento Sans"/>
              <a:cs typeface="Quattrocento Sans"/>
              <a:sym typeface="Quattrocento Sans"/>
            </a:endParaRPr>
          </a:p>
        </p:txBody>
      </p:sp>
      <p:sp>
        <p:nvSpPr>
          <p:cNvPr id="298" name="Google Shape;298;p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pic>
        <p:nvPicPr>
          <p:cNvPr descr="Apache Spark e Data Science — Ciência e Dados" id="299" name="Google Shape;299;p33"/>
          <p:cNvPicPr preferRelativeResize="0"/>
          <p:nvPr/>
        </p:nvPicPr>
        <p:blipFill rotWithShape="1">
          <a:blip r:embed="rId3">
            <a:alphaModFix/>
          </a:blip>
          <a:srcRect b="0" l="0" r="0" t="0"/>
          <a:stretch/>
        </p:blipFill>
        <p:spPr>
          <a:xfrm>
            <a:off x="820752" y="1007916"/>
            <a:ext cx="423975" cy="211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ph type="ctrTitle"/>
          </p:nvPr>
        </p:nvSpPr>
        <p:spPr>
          <a:xfrm>
            <a:off x="2022225" y="1693525"/>
            <a:ext cx="46791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pt-PT"/>
              <a:t>Spark : Applications</a:t>
            </a:r>
            <a:endParaRPr b="0"/>
          </a:p>
        </p:txBody>
      </p:sp>
      <p:sp>
        <p:nvSpPr>
          <p:cNvPr id="305" name="Google Shape;305;p34"/>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pt-PT"/>
              <a:t>Batch Processing	</a:t>
            </a:r>
            <a:r>
              <a:rPr lang="pt-PT">
                <a:highlight>
                  <a:schemeClr val="lt1"/>
                </a:highlight>
              </a:rPr>
              <a:t>| </a:t>
            </a:r>
            <a:r>
              <a:rPr lang="pt-PT"/>
              <a:t>Interactive queries</a:t>
            </a:r>
            <a:r>
              <a:rPr lang="pt-PT">
                <a:highlight>
                  <a:schemeClr val="lt1"/>
                </a:highlight>
              </a:rPr>
              <a:t> | </a:t>
            </a:r>
            <a:r>
              <a:rPr lang="pt-PT"/>
              <a:t>Stream Processing</a:t>
            </a:r>
            <a:r>
              <a:rPr lang="pt-PT">
                <a:highlight>
                  <a:schemeClr val="lt1"/>
                </a:highlight>
              </a:rPr>
              <a:t> | </a:t>
            </a:r>
            <a:endParaRPr>
              <a:highlight>
                <a:schemeClr val="lt1"/>
              </a:highlight>
            </a:endParaRPr>
          </a:p>
          <a:p>
            <a:pPr indent="0" lvl="0" marL="0" rtl="0" algn="l">
              <a:lnSpc>
                <a:spcPct val="100000"/>
              </a:lnSpc>
              <a:spcBef>
                <a:spcPts val="0"/>
              </a:spcBef>
              <a:spcAft>
                <a:spcPts val="0"/>
              </a:spcAft>
              <a:buSzPts val="1400"/>
              <a:buNone/>
            </a:pPr>
            <a:r>
              <a:rPr lang="pt-PT"/>
              <a:t>Scientific Applications </a:t>
            </a:r>
            <a:endParaRPr/>
          </a:p>
        </p:txBody>
      </p:sp>
      <p:sp>
        <p:nvSpPr>
          <p:cNvPr id="306" name="Google Shape;306;p34"/>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pt-PT" sz="2400">
                <a:solidFill>
                  <a:schemeClr val="dk1"/>
                </a:solidFill>
                <a:latin typeface="Lora"/>
                <a:ea typeface="Lora"/>
                <a:cs typeface="Lora"/>
                <a:sym typeface="Lora"/>
              </a:rPr>
              <a:t>4</a:t>
            </a:r>
            <a:endParaRPr b="0" i="0" sz="2400" u="none" cap="none" strike="noStrike">
              <a:solidFill>
                <a:srgbClr val="000000"/>
              </a:solidFill>
              <a:latin typeface="Lora"/>
              <a:ea typeface="Lora"/>
              <a:cs typeface="Lora"/>
              <a:sym typeface="Lora"/>
            </a:endParaRPr>
          </a:p>
        </p:txBody>
      </p:sp>
      <p:sp>
        <p:nvSpPr>
          <p:cNvPr id="307" name="Google Shape;307;p3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grpSp>
        <p:nvGrpSpPr>
          <p:cNvPr id="308" name="Google Shape;308;p34"/>
          <p:cNvGrpSpPr/>
          <p:nvPr/>
        </p:nvGrpSpPr>
        <p:grpSpPr>
          <a:xfrm>
            <a:off x="1257275" y="4316800"/>
            <a:ext cx="6629457" cy="826700"/>
            <a:chOff x="1257275" y="4316800"/>
            <a:chExt cx="6629457" cy="826700"/>
          </a:xfrm>
        </p:grpSpPr>
        <p:sp>
          <p:nvSpPr>
            <p:cNvPr id="309" name="Google Shape;309;p34"/>
            <p:cNvSpPr txBox="1"/>
            <p:nvPr/>
          </p:nvSpPr>
          <p:spPr>
            <a:xfrm>
              <a:off x="1257275" y="4316800"/>
              <a:ext cx="1326000" cy="826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i="1" lang="pt-PT" sz="1100">
                  <a:latin typeface="Lora"/>
                  <a:ea typeface="Lora"/>
                  <a:cs typeface="Lora"/>
                  <a:sym typeface="Lora"/>
                </a:rPr>
                <a:t>Spark: Overview</a:t>
              </a:r>
              <a:endParaRPr sz="1100">
                <a:latin typeface="Lora"/>
                <a:ea typeface="Lora"/>
                <a:cs typeface="Lora"/>
                <a:sym typeface="Lora"/>
              </a:endParaRPr>
            </a:p>
          </p:txBody>
        </p:sp>
        <p:sp>
          <p:nvSpPr>
            <p:cNvPr id="310" name="Google Shape;310;p34"/>
            <p:cNvSpPr txBox="1"/>
            <p:nvPr/>
          </p:nvSpPr>
          <p:spPr>
            <a:xfrm>
              <a:off x="2605620" y="4316800"/>
              <a:ext cx="1326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lang="pt-PT" sz="1100">
                  <a:latin typeface="Lora"/>
                  <a:ea typeface="Lora"/>
                  <a:cs typeface="Lora"/>
                  <a:sym typeface="Lora"/>
                </a:rPr>
                <a:t>Spark: RDD</a:t>
              </a:r>
              <a:endParaRPr b="1" i="1" sz="1100">
                <a:latin typeface="Lora"/>
                <a:ea typeface="Lora"/>
                <a:cs typeface="Lora"/>
                <a:sym typeface="Lora"/>
              </a:endParaRPr>
            </a:p>
          </p:txBody>
        </p:sp>
        <p:sp>
          <p:nvSpPr>
            <p:cNvPr id="311" name="Google Shape;311;p34"/>
            <p:cNvSpPr txBox="1"/>
            <p:nvPr/>
          </p:nvSpPr>
          <p:spPr>
            <a:xfrm>
              <a:off x="3908995" y="4316800"/>
              <a:ext cx="1326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lang="pt-PT" sz="1100">
                  <a:latin typeface="Lora"/>
                  <a:ea typeface="Lora"/>
                  <a:cs typeface="Lora"/>
                  <a:sym typeface="Lora"/>
                </a:rPr>
                <a:t>Spark: Libraries</a:t>
              </a:r>
              <a:endParaRPr b="1" i="1" sz="1100">
                <a:latin typeface="Lora"/>
                <a:ea typeface="Lora"/>
                <a:cs typeface="Lora"/>
                <a:sym typeface="Lora"/>
              </a:endParaRPr>
            </a:p>
          </p:txBody>
        </p:sp>
        <p:sp>
          <p:nvSpPr>
            <p:cNvPr id="312" name="Google Shape;312;p34"/>
            <p:cNvSpPr txBox="1"/>
            <p:nvPr/>
          </p:nvSpPr>
          <p:spPr>
            <a:xfrm>
              <a:off x="5234864" y="4317000"/>
              <a:ext cx="1326000" cy="826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b="1" lang="pt-PT" sz="1100">
                  <a:latin typeface="Lora"/>
                  <a:ea typeface="Lora"/>
                  <a:cs typeface="Lora"/>
                  <a:sym typeface="Lora"/>
                </a:rPr>
                <a:t>Spark: Applications</a:t>
              </a:r>
              <a:endParaRPr b="1" i="1" sz="1100" u="none" cap="none" strike="noStrike">
                <a:solidFill>
                  <a:srgbClr val="000000"/>
                </a:solidFill>
                <a:latin typeface="Lora"/>
                <a:ea typeface="Lora"/>
                <a:cs typeface="Lora"/>
                <a:sym typeface="Lora"/>
              </a:endParaRPr>
            </a:p>
          </p:txBody>
        </p:sp>
        <p:sp>
          <p:nvSpPr>
            <p:cNvPr id="313" name="Google Shape;313;p34"/>
            <p:cNvSpPr txBox="1"/>
            <p:nvPr/>
          </p:nvSpPr>
          <p:spPr>
            <a:xfrm>
              <a:off x="6560732" y="4317000"/>
              <a:ext cx="1326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lang="pt-PT" sz="1100">
                  <a:latin typeface="Lora"/>
                  <a:ea typeface="Lora"/>
                  <a:cs typeface="Lora"/>
                  <a:sym typeface="Lora"/>
                </a:rPr>
                <a:t>Spark vs Hadoop</a:t>
              </a:r>
              <a:endParaRPr b="0" i="1" sz="1100" u="none" cap="none" strike="noStrike">
                <a:solidFill>
                  <a:srgbClr val="000000"/>
                </a:solidFill>
                <a:latin typeface="Lora"/>
                <a:ea typeface="Lora"/>
                <a:cs typeface="Lora"/>
                <a:sym typeface="Lora"/>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type="title"/>
          </p:nvPr>
        </p:nvSpPr>
        <p:spPr>
          <a:xfrm>
            <a:off x="1381250" y="896100"/>
            <a:ext cx="4987500" cy="4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000"/>
              <a:buNone/>
            </a:pPr>
            <a:r>
              <a:rPr lang="pt-PT">
                <a:highlight>
                  <a:schemeClr val="lt1"/>
                </a:highlight>
              </a:rPr>
              <a:t>Applications: </a:t>
            </a:r>
            <a:r>
              <a:rPr lang="pt-PT">
                <a:highlight>
                  <a:schemeClr val="accent1"/>
                </a:highlight>
              </a:rPr>
              <a:t>Batch processing</a:t>
            </a:r>
            <a:endParaRPr/>
          </a:p>
        </p:txBody>
      </p:sp>
      <p:sp>
        <p:nvSpPr>
          <p:cNvPr id="319" name="Google Shape;319;p35"/>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pt-PT" sz="2100"/>
              <a:t>Processing of </a:t>
            </a:r>
            <a:r>
              <a:rPr b="1" lang="pt-PT" sz="2100"/>
              <a:t>large datasets</a:t>
            </a:r>
            <a:endParaRPr b="1" sz="2100"/>
          </a:p>
          <a:p>
            <a:pPr indent="-361950" lvl="0" marL="457200" rtl="0" algn="l">
              <a:spcBef>
                <a:spcPts val="0"/>
              </a:spcBef>
              <a:spcAft>
                <a:spcPts val="0"/>
              </a:spcAft>
              <a:buSzPts val="2100"/>
              <a:buChar char="◉"/>
            </a:pPr>
            <a:r>
              <a:rPr b="1" lang="pt-PT" sz="2100"/>
              <a:t>Structuring </a:t>
            </a:r>
            <a:r>
              <a:rPr lang="pt-PT" sz="2100"/>
              <a:t>of raw data</a:t>
            </a:r>
            <a:endParaRPr sz="2100"/>
          </a:p>
          <a:p>
            <a:pPr indent="-361950" lvl="0" marL="457200" rtl="0" algn="l">
              <a:spcBef>
                <a:spcPts val="0"/>
              </a:spcBef>
              <a:spcAft>
                <a:spcPts val="0"/>
              </a:spcAft>
              <a:buSzPts val="2100"/>
              <a:buChar char="◉"/>
            </a:pPr>
            <a:r>
              <a:rPr lang="pt-PT" sz="2100"/>
              <a:t>Training of </a:t>
            </a:r>
            <a:r>
              <a:rPr b="1" lang="pt-PT" sz="2100"/>
              <a:t>machine learning</a:t>
            </a:r>
            <a:r>
              <a:rPr lang="pt-PT" sz="2100"/>
              <a:t> models</a:t>
            </a:r>
            <a:endParaRPr sz="2100"/>
          </a:p>
          <a:p>
            <a:pPr indent="-361950" lvl="0" marL="457200" rtl="0" algn="l">
              <a:spcBef>
                <a:spcPts val="0"/>
              </a:spcBef>
              <a:spcAft>
                <a:spcPts val="0"/>
              </a:spcAft>
              <a:buSzPts val="2100"/>
              <a:buChar char="◉"/>
            </a:pPr>
            <a:r>
              <a:rPr b="1" lang="pt-PT" sz="2100"/>
              <a:t>Real world examples:</a:t>
            </a:r>
            <a:endParaRPr b="1"/>
          </a:p>
        </p:txBody>
      </p:sp>
      <p:sp>
        <p:nvSpPr>
          <p:cNvPr id="320" name="Google Shape;320;p3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pic>
        <p:nvPicPr>
          <p:cNvPr id="321" name="Google Shape;321;p35"/>
          <p:cNvPicPr preferRelativeResize="0"/>
          <p:nvPr/>
        </p:nvPicPr>
        <p:blipFill>
          <a:blip r:embed="rId3">
            <a:alphaModFix/>
          </a:blip>
          <a:stretch>
            <a:fillRect/>
          </a:stretch>
        </p:blipFill>
        <p:spPr>
          <a:xfrm>
            <a:off x="1030275" y="3356150"/>
            <a:ext cx="1596833" cy="1596824"/>
          </a:xfrm>
          <a:prstGeom prst="rect">
            <a:avLst/>
          </a:prstGeom>
          <a:noFill/>
          <a:ln>
            <a:noFill/>
          </a:ln>
        </p:spPr>
      </p:pic>
      <p:pic>
        <p:nvPicPr>
          <p:cNvPr id="322" name="Google Shape;322;p35"/>
          <p:cNvPicPr preferRelativeResize="0"/>
          <p:nvPr/>
        </p:nvPicPr>
        <p:blipFill>
          <a:blip r:embed="rId4">
            <a:alphaModFix/>
          </a:blip>
          <a:stretch>
            <a:fillRect/>
          </a:stretch>
        </p:blipFill>
        <p:spPr>
          <a:xfrm>
            <a:off x="3236118" y="3356150"/>
            <a:ext cx="1596831" cy="1596822"/>
          </a:xfrm>
          <a:prstGeom prst="rect">
            <a:avLst/>
          </a:prstGeom>
          <a:noFill/>
          <a:ln>
            <a:noFill/>
          </a:ln>
        </p:spPr>
      </p:pic>
      <p:pic>
        <p:nvPicPr>
          <p:cNvPr id="323" name="Google Shape;323;p35"/>
          <p:cNvPicPr preferRelativeResize="0"/>
          <p:nvPr/>
        </p:nvPicPr>
        <p:blipFill>
          <a:blip r:embed="rId5">
            <a:alphaModFix/>
          </a:blip>
          <a:stretch>
            <a:fillRect/>
          </a:stretch>
        </p:blipFill>
        <p:spPr>
          <a:xfrm>
            <a:off x="5441959" y="3356150"/>
            <a:ext cx="2838816" cy="1596825"/>
          </a:xfrm>
          <a:prstGeom prst="rect">
            <a:avLst/>
          </a:prstGeom>
          <a:noFill/>
          <a:ln>
            <a:noFill/>
          </a:ln>
        </p:spPr>
      </p:pic>
      <p:pic>
        <p:nvPicPr>
          <p:cNvPr descr="Apache Spark e Data Science — Ciência e Dados" id="324" name="Google Shape;324;p35"/>
          <p:cNvPicPr preferRelativeResize="0"/>
          <p:nvPr/>
        </p:nvPicPr>
        <p:blipFill rotWithShape="1">
          <a:blip r:embed="rId6">
            <a:alphaModFix/>
          </a:blip>
          <a:srcRect b="0" l="0" r="0" t="0"/>
          <a:stretch/>
        </p:blipFill>
        <p:spPr>
          <a:xfrm>
            <a:off x="820752" y="1007916"/>
            <a:ext cx="423975" cy="211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ph type="title"/>
          </p:nvPr>
        </p:nvSpPr>
        <p:spPr>
          <a:xfrm>
            <a:off x="1381250" y="896100"/>
            <a:ext cx="4987500" cy="4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000"/>
              <a:buNone/>
            </a:pPr>
            <a:r>
              <a:rPr lang="pt-PT">
                <a:highlight>
                  <a:schemeClr val="lt1"/>
                </a:highlight>
              </a:rPr>
              <a:t>Applications: </a:t>
            </a:r>
            <a:r>
              <a:rPr lang="pt-PT">
                <a:highlight>
                  <a:schemeClr val="accent1"/>
                </a:highlight>
              </a:rPr>
              <a:t>Interactive queries</a:t>
            </a:r>
            <a:endParaRPr>
              <a:highlight>
                <a:schemeClr val="accent1"/>
              </a:highlight>
            </a:endParaRPr>
          </a:p>
        </p:txBody>
      </p:sp>
      <p:sp>
        <p:nvSpPr>
          <p:cNvPr id="330" name="Google Shape;330;p3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pt-PT" sz="2100"/>
              <a:t>Relational queries</a:t>
            </a:r>
            <a:r>
              <a:rPr lang="pt-PT" sz="2100"/>
              <a:t> (Spark SQL)</a:t>
            </a:r>
            <a:endParaRPr sz="2100"/>
          </a:p>
          <a:p>
            <a:pPr indent="-381000" lvl="0" marL="457200" rtl="0" algn="l">
              <a:spcBef>
                <a:spcPts val="0"/>
              </a:spcBef>
              <a:spcAft>
                <a:spcPts val="0"/>
              </a:spcAft>
              <a:buSzPts val="2400"/>
              <a:buChar char="◉"/>
            </a:pPr>
            <a:r>
              <a:rPr lang="pt-PT" sz="2100"/>
              <a:t>Use of </a:t>
            </a:r>
            <a:r>
              <a:rPr b="1" lang="pt-PT" sz="2100"/>
              <a:t>shells </a:t>
            </a:r>
            <a:r>
              <a:rPr lang="pt-PT" sz="2100"/>
              <a:t>(Spark API)</a:t>
            </a:r>
            <a:endParaRPr sz="2100"/>
          </a:p>
          <a:p>
            <a:pPr indent="-381000" lvl="0" marL="457200" rtl="0" algn="l">
              <a:spcBef>
                <a:spcPts val="0"/>
              </a:spcBef>
              <a:spcAft>
                <a:spcPts val="0"/>
              </a:spcAft>
              <a:buSzPts val="2400"/>
              <a:buChar char="◉"/>
            </a:pPr>
            <a:r>
              <a:rPr b="1" lang="pt-PT" sz="2100"/>
              <a:t>Domain specific interactive</a:t>
            </a:r>
            <a:r>
              <a:rPr lang="pt-PT" sz="2100"/>
              <a:t> applications</a:t>
            </a:r>
            <a:endParaRPr sz="2100"/>
          </a:p>
          <a:p>
            <a:pPr indent="-361950" lvl="0" marL="457200" rtl="0" algn="l">
              <a:spcBef>
                <a:spcPts val="0"/>
              </a:spcBef>
              <a:spcAft>
                <a:spcPts val="0"/>
              </a:spcAft>
              <a:buSzPts val="2100"/>
              <a:buChar char="◉"/>
            </a:pPr>
            <a:r>
              <a:rPr b="1" lang="pt-PT" sz="2100"/>
              <a:t>Real world examples:</a:t>
            </a:r>
            <a:endParaRPr b="1"/>
          </a:p>
        </p:txBody>
      </p:sp>
      <p:sp>
        <p:nvSpPr>
          <p:cNvPr id="331" name="Google Shape;331;p3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pic>
        <p:nvPicPr>
          <p:cNvPr id="332" name="Google Shape;332;p36"/>
          <p:cNvPicPr preferRelativeResize="0"/>
          <p:nvPr/>
        </p:nvPicPr>
        <p:blipFill>
          <a:blip r:embed="rId3">
            <a:alphaModFix/>
          </a:blip>
          <a:stretch>
            <a:fillRect/>
          </a:stretch>
        </p:blipFill>
        <p:spPr>
          <a:xfrm>
            <a:off x="0" y="3253450"/>
            <a:ext cx="4064108" cy="1262101"/>
          </a:xfrm>
          <a:prstGeom prst="rect">
            <a:avLst/>
          </a:prstGeom>
          <a:noFill/>
          <a:ln>
            <a:noFill/>
          </a:ln>
        </p:spPr>
      </p:pic>
      <p:pic>
        <p:nvPicPr>
          <p:cNvPr id="333" name="Google Shape;333;p36"/>
          <p:cNvPicPr preferRelativeResize="0"/>
          <p:nvPr/>
        </p:nvPicPr>
        <p:blipFill>
          <a:blip r:embed="rId4">
            <a:alphaModFix/>
          </a:blip>
          <a:stretch>
            <a:fillRect/>
          </a:stretch>
        </p:blipFill>
        <p:spPr>
          <a:xfrm>
            <a:off x="4264658" y="3253450"/>
            <a:ext cx="1742930" cy="1699527"/>
          </a:xfrm>
          <a:prstGeom prst="rect">
            <a:avLst/>
          </a:prstGeom>
          <a:noFill/>
          <a:ln>
            <a:noFill/>
          </a:ln>
        </p:spPr>
      </p:pic>
      <p:pic>
        <p:nvPicPr>
          <p:cNvPr id="334" name="Google Shape;334;p36"/>
          <p:cNvPicPr preferRelativeResize="0"/>
          <p:nvPr/>
        </p:nvPicPr>
        <p:blipFill>
          <a:blip r:embed="rId5">
            <a:alphaModFix/>
          </a:blip>
          <a:stretch>
            <a:fillRect/>
          </a:stretch>
        </p:blipFill>
        <p:spPr>
          <a:xfrm>
            <a:off x="6208160" y="3253450"/>
            <a:ext cx="3237189" cy="1699524"/>
          </a:xfrm>
          <a:prstGeom prst="rect">
            <a:avLst/>
          </a:prstGeom>
          <a:noFill/>
          <a:ln>
            <a:noFill/>
          </a:ln>
        </p:spPr>
      </p:pic>
      <p:pic>
        <p:nvPicPr>
          <p:cNvPr descr="Apache Spark e Data Science — Ciência e Dados" id="335" name="Google Shape;335;p36"/>
          <p:cNvPicPr preferRelativeResize="0"/>
          <p:nvPr/>
        </p:nvPicPr>
        <p:blipFill rotWithShape="1">
          <a:blip r:embed="rId6">
            <a:alphaModFix/>
          </a:blip>
          <a:srcRect b="0" l="0" r="0" t="0"/>
          <a:stretch/>
        </p:blipFill>
        <p:spPr>
          <a:xfrm>
            <a:off x="820752" y="1007916"/>
            <a:ext cx="423975" cy="211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1381250" y="896100"/>
            <a:ext cx="4987500" cy="4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000"/>
              <a:buNone/>
            </a:pPr>
            <a:r>
              <a:rPr lang="pt-PT">
                <a:highlight>
                  <a:schemeClr val="lt1"/>
                </a:highlight>
              </a:rPr>
              <a:t>Applications: </a:t>
            </a:r>
            <a:r>
              <a:rPr lang="pt-PT">
                <a:highlight>
                  <a:schemeClr val="accent1"/>
                </a:highlight>
              </a:rPr>
              <a:t>Stream Processing</a:t>
            </a:r>
            <a:endParaRPr>
              <a:highlight>
                <a:schemeClr val="accent1"/>
              </a:highlight>
            </a:endParaRPr>
          </a:p>
        </p:txBody>
      </p:sp>
      <p:sp>
        <p:nvSpPr>
          <p:cNvPr id="341" name="Google Shape;341;p37"/>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pt-PT" sz="2100"/>
              <a:t>Real time data stream processing</a:t>
            </a:r>
            <a:endParaRPr sz="2100"/>
          </a:p>
          <a:p>
            <a:pPr indent="-381000" lvl="0" marL="457200" rtl="0" algn="l">
              <a:spcBef>
                <a:spcPts val="0"/>
              </a:spcBef>
              <a:spcAft>
                <a:spcPts val="0"/>
              </a:spcAft>
              <a:buSzPts val="2400"/>
              <a:buChar char="◉"/>
            </a:pPr>
            <a:r>
              <a:rPr lang="pt-PT" sz="2100"/>
              <a:t>Often combined with </a:t>
            </a:r>
            <a:r>
              <a:rPr b="1" lang="pt-PT" sz="2100"/>
              <a:t>batch processing</a:t>
            </a:r>
            <a:r>
              <a:rPr lang="pt-PT" sz="2100"/>
              <a:t> and </a:t>
            </a:r>
            <a:r>
              <a:rPr b="1" lang="pt-PT" sz="2100"/>
              <a:t>interactive queries</a:t>
            </a:r>
            <a:endParaRPr b="1" sz="2100"/>
          </a:p>
          <a:p>
            <a:pPr indent="-361950" lvl="0" marL="457200" rtl="0" algn="l">
              <a:spcBef>
                <a:spcPts val="0"/>
              </a:spcBef>
              <a:spcAft>
                <a:spcPts val="0"/>
              </a:spcAft>
              <a:buSzPts val="2100"/>
              <a:buChar char="◉"/>
            </a:pPr>
            <a:r>
              <a:rPr b="1" lang="pt-PT" sz="2100"/>
              <a:t>Real world examples:</a:t>
            </a:r>
            <a:endParaRPr b="1"/>
          </a:p>
        </p:txBody>
      </p:sp>
      <p:sp>
        <p:nvSpPr>
          <p:cNvPr id="342" name="Google Shape;342;p3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pic>
        <p:nvPicPr>
          <p:cNvPr id="343" name="Google Shape;343;p37"/>
          <p:cNvPicPr preferRelativeResize="0"/>
          <p:nvPr/>
        </p:nvPicPr>
        <p:blipFill>
          <a:blip r:embed="rId3">
            <a:alphaModFix/>
          </a:blip>
          <a:stretch>
            <a:fillRect/>
          </a:stretch>
        </p:blipFill>
        <p:spPr>
          <a:xfrm>
            <a:off x="716446" y="3577371"/>
            <a:ext cx="2001925" cy="1056025"/>
          </a:xfrm>
          <a:prstGeom prst="rect">
            <a:avLst/>
          </a:prstGeom>
          <a:noFill/>
          <a:ln>
            <a:noFill/>
          </a:ln>
        </p:spPr>
      </p:pic>
      <p:pic>
        <p:nvPicPr>
          <p:cNvPr id="344" name="Google Shape;344;p37"/>
          <p:cNvPicPr preferRelativeResize="0"/>
          <p:nvPr/>
        </p:nvPicPr>
        <p:blipFill>
          <a:blip r:embed="rId4">
            <a:alphaModFix/>
          </a:blip>
          <a:stretch>
            <a:fillRect/>
          </a:stretch>
        </p:blipFill>
        <p:spPr>
          <a:xfrm>
            <a:off x="3616425" y="3529125"/>
            <a:ext cx="1438275" cy="1152525"/>
          </a:xfrm>
          <a:prstGeom prst="rect">
            <a:avLst/>
          </a:prstGeom>
          <a:noFill/>
          <a:ln>
            <a:noFill/>
          </a:ln>
        </p:spPr>
      </p:pic>
      <p:pic>
        <p:nvPicPr>
          <p:cNvPr id="345" name="Google Shape;345;p37"/>
          <p:cNvPicPr preferRelativeResize="0"/>
          <p:nvPr/>
        </p:nvPicPr>
        <p:blipFill>
          <a:blip r:embed="rId5">
            <a:alphaModFix/>
          </a:blip>
          <a:stretch>
            <a:fillRect/>
          </a:stretch>
        </p:blipFill>
        <p:spPr>
          <a:xfrm>
            <a:off x="5451775" y="3723100"/>
            <a:ext cx="2796004" cy="591300"/>
          </a:xfrm>
          <a:prstGeom prst="rect">
            <a:avLst/>
          </a:prstGeom>
          <a:noFill/>
          <a:ln>
            <a:noFill/>
          </a:ln>
        </p:spPr>
      </p:pic>
      <p:pic>
        <p:nvPicPr>
          <p:cNvPr descr="Apache Spark e Data Science — Ciência e Dados" id="346" name="Google Shape;346;p37"/>
          <p:cNvPicPr preferRelativeResize="0"/>
          <p:nvPr/>
        </p:nvPicPr>
        <p:blipFill rotWithShape="1">
          <a:blip r:embed="rId6">
            <a:alphaModFix/>
          </a:blip>
          <a:srcRect b="0" l="0" r="0" t="0"/>
          <a:stretch/>
        </p:blipFill>
        <p:spPr>
          <a:xfrm>
            <a:off x="820752" y="1007916"/>
            <a:ext cx="423975" cy="211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8"/>
          <p:cNvSpPr txBox="1"/>
          <p:nvPr>
            <p:ph type="title"/>
          </p:nvPr>
        </p:nvSpPr>
        <p:spPr>
          <a:xfrm>
            <a:off x="1381250" y="896100"/>
            <a:ext cx="4987500" cy="4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000"/>
              <a:buNone/>
            </a:pPr>
            <a:r>
              <a:rPr lang="pt-PT">
                <a:highlight>
                  <a:schemeClr val="lt1"/>
                </a:highlight>
              </a:rPr>
              <a:t>Applications: </a:t>
            </a:r>
            <a:r>
              <a:rPr lang="pt-PT">
                <a:highlight>
                  <a:schemeClr val="accent1"/>
                </a:highlight>
              </a:rPr>
              <a:t>Scientific Applications</a:t>
            </a:r>
            <a:endParaRPr>
              <a:highlight>
                <a:schemeClr val="accent1"/>
              </a:highlight>
            </a:endParaRPr>
          </a:p>
        </p:txBody>
      </p:sp>
      <p:sp>
        <p:nvSpPr>
          <p:cNvPr id="352" name="Google Shape;352;p38"/>
          <p:cNvSpPr txBox="1"/>
          <p:nvPr>
            <p:ph idx="1" type="body"/>
          </p:nvPr>
        </p:nvSpPr>
        <p:spPr>
          <a:xfrm>
            <a:off x="1381250" y="1483120"/>
            <a:ext cx="6809700" cy="3112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pt-PT" sz="2100"/>
              <a:t>Large Scale </a:t>
            </a:r>
            <a:r>
              <a:rPr b="1" lang="pt-PT" sz="2100"/>
              <a:t>Spam detection</a:t>
            </a:r>
            <a:endParaRPr b="1" sz="2100"/>
          </a:p>
          <a:p>
            <a:pPr indent="-361950" lvl="0" marL="457200" rtl="0" algn="l">
              <a:spcBef>
                <a:spcPts val="0"/>
              </a:spcBef>
              <a:spcAft>
                <a:spcPts val="0"/>
              </a:spcAft>
              <a:buSzPts val="2100"/>
              <a:buChar char="◉"/>
            </a:pPr>
            <a:r>
              <a:rPr b="1" lang="pt-PT" sz="2100"/>
              <a:t>Image </a:t>
            </a:r>
            <a:r>
              <a:rPr lang="pt-PT" sz="2100"/>
              <a:t>processing</a:t>
            </a:r>
            <a:endParaRPr sz="2100"/>
          </a:p>
          <a:p>
            <a:pPr indent="-361950" lvl="0" marL="457200" rtl="0" algn="l">
              <a:spcBef>
                <a:spcPts val="0"/>
              </a:spcBef>
              <a:spcAft>
                <a:spcPts val="0"/>
              </a:spcAft>
              <a:buSzPts val="2100"/>
              <a:buChar char="◉"/>
            </a:pPr>
            <a:r>
              <a:rPr b="1" lang="pt-PT" sz="2100"/>
              <a:t>Genomic </a:t>
            </a:r>
            <a:r>
              <a:rPr lang="pt-PT" sz="2100"/>
              <a:t>data processing</a:t>
            </a:r>
            <a:endParaRPr sz="2100"/>
          </a:p>
          <a:p>
            <a:pPr indent="-361950" lvl="0" marL="457200" rtl="0" algn="l">
              <a:spcBef>
                <a:spcPts val="0"/>
              </a:spcBef>
              <a:spcAft>
                <a:spcPts val="0"/>
              </a:spcAft>
              <a:buSzPts val="2100"/>
              <a:buChar char="◉"/>
            </a:pPr>
            <a:r>
              <a:rPr b="1" lang="pt-PT" sz="2100"/>
              <a:t>Real world examples:</a:t>
            </a:r>
            <a:endParaRPr b="1" sz="2100"/>
          </a:p>
          <a:p>
            <a:pPr indent="0" lvl="0" marL="457200" rtl="0" algn="l">
              <a:spcBef>
                <a:spcPts val="0"/>
              </a:spcBef>
              <a:spcAft>
                <a:spcPts val="0"/>
              </a:spcAft>
              <a:buNone/>
            </a:pPr>
            <a:r>
              <a:t/>
            </a:r>
            <a:endParaRPr b="1" sz="2100"/>
          </a:p>
        </p:txBody>
      </p:sp>
      <p:sp>
        <p:nvSpPr>
          <p:cNvPr id="353" name="Google Shape;353;p3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pic>
        <p:nvPicPr>
          <p:cNvPr descr="Dimensionality reduction lets us visualize large neuronal populations by reducing their collective activity to a small number of dimensions.  In this video, each trace represents neural activity across the brain during one presentation of a moving stimulus, and different colors indicate different directions of motion. By watching the movie, we see how neural activity evolves over time.&#10;Video Credit: Jeremy Freeman, Nikita Vladimirov, Takashi Kawashima, Yu Mu, Nicholas Sofroniew, Davis Bennett, Joshua Rosen, Chao-Tsung Yang, Loren Looger, Philipp Keller, Misha Ahrens (HHMI Janelia Research Campus)" id="354" name="Google Shape;354;p38" title="Dimensionality Reduction | HHMI Bulletin Magazine">
            <a:hlinkClick r:id="rId3"/>
          </p:cNvPr>
          <p:cNvPicPr preferRelativeResize="0"/>
          <p:nvPr/>
        </p:nvPicPr>
        <p:blipFill>
          <a:blip r:embed="rId4">
            <a:alphaModFix/>
          </a:blip>
          <a:stretch>
            <a:fillRect/>
          </a:stretch>
        </p:blipFill>
        <p:spPr>
          <a:xfrm>
            <a:off x="3391725" y="2903250"/>
            <a:ext cx="2360550" cy="1770400"/>
          </a:xfrm>
          <a:prstGeom prst="rect">
            <a:avLst/>
          </a:prstGeom>
          <a:noFill/>
          <a:ln>
            <a:noFill/>
          </a:ln>
        </p:spPr>
      </p:pic>
      <p:sp>
        <p:nvSpPr>
          <p:cNvPr id="355" name="Google Shape;355;p38"/>
          <p:cNvSpPr txBox="1"/>
          <p:nvPr/>
        </p:nvSpPr>
        <p:spPr>
          <a:xfrm>
            <a:off x="155875" y="4624150"/>
            <a:ext cx="8572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100">
                <a:latin typeface="Quattrocento Sans"/>
                <a:ea typeface="Quattrocento Sans"/>
                <a:cs typeface="Quattrocento Sans"/>
                <a:sym typeface="Quattrocento Sans"/>
              </a:rPr>
              <a:t>Thunder. Credit: Jeremy Freeman, Nikita Vladimirov, Takashi Kawashima, Yu Mu, Nicholas Sofroniew, Davis Bennett, Joshua Rosen, Chao-Tsung Yang, Loren Looger, Philipp Keller, Misha Ahrens</a:t>
            </a:r>
            <a:endParaRPr sz="1100">
              <a:latin typeface="Quattrocento Sans"/>
              <a:ea typeface="Quattrocento Sans"/>
              <a:cs typeface="Quattrocento Sans"/>
              <a:sym typeface="Quattrocento Sans"/>
            </a:endParaRPr>
          </a:p>
        </p:txBody>
      </p:sp>
      <p:pic>
        <p:nvPicPr>
          <p:cNvPr descr="Apache Spark e Data Science — Ciência e Dados" id="356" name="Google Shape;356;p38"/>
          <p:cNvPicPr preferRelativeResize="0"/>
          <p:nvPr/>
        </p:nvPicPr>
        <p:blipFill rotWithShape="1">
          <a:blip r:embed="rId5">
            <a:alphaModFix/>
          </a:blip>
          <a:srcRect b="0" l="0" r="0" t="0"/>
          <a:stretch/>
        </p:blipFill>
        <p:spPr>
          <a:xfrm>
            <a:off x="820752" y="1007916"/>
            <a:ext cx="423975" cy="211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9"/>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363" name="Google Shape;363;p39"/>
          <p:cNvSpPr/>
          <p:nvPr/>
        </p:nvSpPr>
        <p:spPr>
          <a:xfrm>
            <a:off x="2525" y="994200"/>
            <a:ext cx="9153300" cy="30612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9"/>
          <p:cNvPicPr preferRelativeResize="0"/>
          <p:nvPr/>
        </p:nvPicPr>
        <p:blipFill>
          <a:blip r:embed="rId3">
            <a:alphaModFix/>
          </a:blip>
          <a:stretch>
            <a:fillRect/>
          </a:stretch>
        </p:blipFill>
        <p:spPr>
          <a:xfrm>
            <a:off x="351800" y="1912175"/>
            <a:ext cx="2866925" cy="1339200"/>
          </a:xfrm>
          <a:prstGeom prst="rect">
            <a:avLst/>
          </a:prstGeom>
          <a:noFill/>
          <a:ln>
            <a:noFill/>
          </a:ln>
        </p:spPr>
      </p:pic>
      <p:sp>
        <p:nvSpPr>
          <p:cNvPr id="365" name="Google Shape;365;p39"/>
          <p:cNvSpPr txBox="1"/>
          <p:nvPr/>
        </p:nvSpPr>
        <p:spPr>
          <a:xfrm>
            <a:off x="3717063" y="2002200"/>
            <a:ext cx="11814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7500">
              <a:solidFill>
                <a:srgbClr val="CC0000"/>
              </a:solidFill>
              <a:latin typeface="Quattrocento Sans"/>
              <a:ea typeface="Quattrocento Sans"/>
              <a:cs typeface="Quattrocento Sans"/>
              <a:sym typeface="Quattrocento Sans"/>
            </a:endParaRPr>
          </a:p>
        </p:txBody>
      </p:sp>
      <p:pic>
        <p:nvPicPr>
          <p:cNvPr id="366" name="Google Shape;366;p39"/>
          <p:cNvPicPr preferRelativeResize="0"/>
          <p:nvPr/>
        </p:nvPicPr>
        <p:blipFill>
          <a:blip r:embed="rId4">
            <a:alphaModFix/>
          </a:blip>
          <a:stretch>
            <a:fillRect/>
          </a:stretch>
        </p:blipFill>
        <p:spPr>
          <a:xfrm>
            <a:off x="4994475" y="1965689"/>
            <a:ext cx="3896176" cy="1232173"/>
          </a:xfrm>
          <a:prstGeom prst="rect">
            <a:avLst/>
          </a:prstGeom>
          <a:noFill/>
          <a:ln>
            <a:noFill/>
          </a:ln>
        </p:spPr>
      </p:pic>
      <p:pic>
        <p:nvPicPr>
          <p:cNvPr id="367" name="Google Shape;367;p39"/>
          <p:cNvPicPr preferRelativeResize="0"/>
          <p:nvPr/>
        </p:nvPicPr>
        <p:blipFill>
          <a:blip r:embed="rId5">
            <a:alphaModFix/>
          </a:blip>
          <a:stretch>
            <a:fillRect/>
          </a:stretch>
        </p:blipFill>
        <p:spPr>
          <a:xfrm>
            <a:off x="3524277" y="2196397"/>
            <a:ext cx="1164649" cy="994304"/>
          </a:xfrm>
          <a:prstGeom prst="rect">
            <a:avLst/>
          </a:prstGeom>
          <a:noFill/>
          <a:ln>
            <a:noFill/>
          </a:ln>
        </p:spPr>
      </p:pic>
      <p:sp>
        <p:nvSpPr>
          <p:cNvPr id="368" name="Google Shape;368;p39"/>
          <p:cNvSpPr/>
          <p:nvPr/>
        </p:nvSpPr>
        <p:spPr>
          <a:xfrm>
            <a:off x="-9275" y="0"/>
            <a:ext cx="9153300" cy="994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
          <p:cNvSpPr/>
          <p:nvPr/>
        </p:nvSpPr>
        <p:spPr>
          <a:xfrm>
            <a:off x="-4650" y="4055400"/>
            <a:ext cx="9153300" cy="1088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70" name="Google Shape;370;p3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grpSp>
        <p:nvGrpSpPr>
          <p:cNvPr id="371" name="Google Shape;371;p39"/>
          <p:cNvGrpSpPr/>
          <p:nvPr/>
        </p:nvGrpSpPr>
        <p:grpSpPr>
          <a:xfrm>
            <a:off x="1257275" y="4316800"/>
            <a:ext cx="6707750" cy="826700"/>
            <a:chOff x="1257275" y="4316800"/>
            <a:chExt cx="6707750" cy="826700"/>
          </a:xfrm>
        </p:grpSpPr>
        <p:sp>
          <p:nvSpPr>
            <p:cNvPr id="372" name="Google Shape;372;p39"/>
            <p:cNvSpPr txBox="1"/>
            <p:nvPr/>
          </p:nvSpPr>
          <p:spPr>
            <a:xfrm>
              <a:off x="1257275" y="4316800"/>
              <a:ext cx="1326000" cy="826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i="1" lang="pt-PT" sz="1100">
                  <a:latin typeface="Lora"/>
                  <a:ea typeface="Lora"/>
                  <a:cs typeface="Lora"/>
                  <a:sym typeface="Lora"/>
                </a:rPr>
                <a:t>Spark: Overview</a:t>
              </a:r>
              <a:endParaRPr sz="1100">
                <a:latin typeface="Lora"/>
                <a:ea typeface="Lora"/>
                <a:cs typeface="Lora"/>
                <a:sym typeface="Lora"/>
              </a:endParaRPr>
            </a:p>
          </p:txBody>
        </p:sp>
        <p:sp>
          <p:nvSpPr>
            <p:cNvPr id="373" name="Google Shape;373;p39"/>
            <p:cNvSpPr txBox="1"/>
            <p:nvPr/>
          </p:nvSpPr>
          <p:spPr>
            <a:xfrm>
              <a:off x="2605620" y="4316800"/>
              <a:ext cx="1326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lang="pt-PT" sz="1100">
                  <a:latin typeface="Lora"/>
                  <a:ea typeface="Lora"/>
                  <a:cs typeface="Lora"/>
                  <a:sym typeface="Lora"/>
                </a:rPr>
                <a:t>Spark: RDD</a:t>
              </a:r>
              <a:endParaRPr b="1" i="1" sz="1100">
                <a:latin typeface="Lora"/>
                <a:ea typeface="Lora"/>
                <a:cs typeface="Lora"/>
                <a:sym typeface="Lora"/>
              </a:endParaRPr>
            </a:p>
          </p:txBody>
        </p:sp>
        <p:sp>
          <p:nvSpPr>
            <p:cNvPr id="374" name="Google Shape;374;p39"/>
            <p:cNvSpPr txBox="1"/>
            <p:nvPr/>
          </p:nvSpPr>
          <p:spPr>
            <a:xfrm>
              <a:off x="3908995" y="4316800"/>
              <a:ext cx="1326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lang="pt-PT" sz="1100">
                  <a:latin typeface="Lora"/>
                  <a:ea typeface="Lora"/>
                  <a:cs typeface="Lora"/>
                  <a:sym typeface="Lora"/>
                </a:rPr>
                <a:t>Spark: Libraries</a:t>
              </a:r>
              <a:endParaRPr b="1" i="1" sz="1100">
                <a:latin typeface="Lora"/>
                <a:ea typeface="Lora"/>
                <a:cs typeface="Lora"/>
                <a:sym typeface="Lora"/>
              </a:endParaRPr>
            </a:p>
          </p:txBody>
        </p:sp>
        <p:sp>
          <p:nvSpPr>
            <p:cNvPr id="375" name="Google Shape;375;p39"/>
            <p:cNvSpPr txBox="1"/>
            <p:nvPr/>
          </p:nvSpPr>
          <p:spPr>
            <a:xfrm>
              <a:off x="5234864" y="4317000"/>
              <a:ext cx="1326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lang="pt-PT" sz="1100">
                  <a:latin typeface="Lora"/>
                  <a:ea typeface="Lora"/>
                  <a:cs typeface="Lora"/>
                  <a:sym typeface="Lora"/>
                </a:rPr>
                <a:t>Spark: Applications</a:t>
              </a:r>
              <a:endParaRPr b="0" i="1" sz="1100" u="none" cap="none" strike="noStrike">
                <a:solidFill>
                  <a:srgbClr val="000000"/>
                </a:solidFill>
                <a:latin typeface="Lora"/>
                <a:ea typeface="Lora"/>
                <a:cs typeface="Lora"/>
                <a:sym typeface="Lora"/>
              </a:endParaRPr>
            </a:p>
          </p:txBody>
        </p:sp>
        <p:sp>
          <p:nvSpPr>
            <p:cNvPr id="376" name="Google Shape;376;p39"/>
            <p:cNvSpPr txBox="1"/>
            <p:nvPr/>
          </p:nvSpPr>
          <p:spPr>
            <a:xfrm>
              <a:off x="6560725" y="4317000"/>
              <a:ext cx="1404300" cy="826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b="1" lang="pt-PT" sz="1100">
                  <a:latin typeface="Lora"/>
                  <a:ea typeface="Lora"/>
                  <a:cs typeface="Lora"/>
                  <a:sym typeface="Lora"/>
                </a:rPr>
                <a:t>Spark vs Hadoop</a:t>
              </a:r>
              <a:endParaRPr b="1" i="1" sz="1100" u="none" cap="none" strike="noStrike">
                <a:solidFill>
                  <a:srgbClr val="000000"/>
                </a:solidFill>
                <a:latin typeface="Lora"/>
                <a:ea typeface="Lora"/>
                <a:cs typeface="Lora"/>
                <a:sym typeface="Lor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2500"/>
                                        <p:tgtEl>
                                          <p:spTgt spid="3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0"/>
          <p:cNvSpPr txBox="1"/>
          <p:nvPr>
            <p:ph idx="4294967295" type="body"/>
          </p:nvPr>
        </p:nvSpPr>
        <p:spPr>
          <a:xfrm>
            <a:off x="1713601" y="1236100"/>
            <a:ext cx="583500" cy="40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1200">
                <a:highlight>
                  <a:schemeClr val="accent1"/>
                </a:highlight>
              </a:rPr>
              <a:t>Cost</a:t>
            </a:r>
            <a:endParaRPr b="1" sz="1200">
              <a:highlight>
                <a:schemeClr val="accent1"/>
              </a:highlight>
            </a:endParaRPr>
          </a:p>
          <a:p>
            <a:pPr indent="0" lvl="0" marL="0" rtl="0" algn="l">
              <a:lnSpc>
                <a:spcPct val="100000"/>
              </a:lnSpc>
              <a:spcBef>
                <a:spcPts val="600"/>
              </a:spcBef>
              <a:spcAft>
                <a:spcPts val="0"/>
              </a:spcAft>
              <a:buSzPts val="1800"/>
              <a:buNone/>
            </a:pPr>
            <a:r>
              <a:t/>
            </a:r>
            <a:endParaRPr sz="1200"/>
          </a:p>
        </p:txBody>
      </p:sp>
      <p:sp>
        <p:nvSpPr>
          <p:cNvPr id="382" name="Google Shape;382;p40"/>
          <p:cNvSpPr txBox="1"/>
          <p:nvPr>
            <p:ph idx="4294967295" type="body"/>
          </p:nvPr>
        </p:nvSpPr>
        <p:spPr>
          <a:xfrm>
            <a:off x="3980487" y="1236100"/>
            <a:ext cx="1113000" cy="40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1200">
                <a:highlight>
                  <a:schemeClr val="accent1"/>
                </a:highlight>
              </a:rPr>
              <a:t>Perfo</a:t>
            </a:r>
            <a:r>
              <a:rPr b="1" lang="pt-PT" sz="1200">
                <a:highlight>
                  <a:schemeClr val="accent1"/>
                </a:highlight>
              </a:rPr>
              <a:t>rmance</a:t>
            </a:r>
            <a:endParaRPr b="1" sz="1200">
              <a:highlight>
                <a:schemeClr val="accent1"/>
              </a:highlight>
            </a:endParaRPr>
          </a:p>
          <a:p>
            <a:pPr indent="0" lvl="0" marL="0" rtl="0" algn="l">
              <a:lnSpc>
                <a:spcPct val="100000"/>
              </a:lnSpc>
              <a:spcBef>
                <a:spcPts val="600"/>
              </a:spcBef>
              <a:spcAft>
                <a:spcPts val="0"/>
              </a:spcAft>
              <a:buSzPts val="1800"/>
              <a:buNone/>
            </a:pPr>
            <a:r>
              <a:t/>
            </a:r>
            <a:endParaRPr sz="1200"/>
          </a:p>
        </p:txBody>
      </p:sp>
      <p:sp>
        <p:nvSpPr>
          <p:cNvPr id="383" name="Google Shape;383;p40"/>
          <p:cNvSpPr txBox="1"/>
          <p:nvPr>
            <p:ph idx="4294967295" type="body"/>
          </p:nvPr>
        </p:nvSpPr>
        <p:spPr>
          <a:xfrm>
            <a:off x="6458001" y="1236100"/>
            <a:ext cx="1411200" cy="3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1200">
                <a:highlight>
                  <a:schemeClr val="accent1"/>
                </a:highlight>
              </a:rPr>
              <a:t>Fault Tolerance</a:t>
            </a:r>
            <a:endParaRPr b="1" sz="1200">
              <a:highlight>
                <a:schemeClr val="accent1"/>
              </a:highlight>
            </a:endParaRPr>
          </a:p>
          <a:p>
            <a:pPr indent="0" lvl="0" marL="0" rtl="0" algn="l">
              <a:lnSpc>
                <a:spcPct val="100000"/>
              </a:lnSpc>
              <a:spcBef>
                <a:spcPts val="600"/>
              </a:spcBef>
              <a:spcAft>
                <a:spcPts val="0"/>
              </a:spcAft>
              <a:buSzPts val="1800"/>
              <a:buNone/>
            </a:pPr>
            <a:r>
              <a:t/>
            </a:r>
            <a:endParaRPr sz="1200"/>
          </a:p>
        </p:txBody>
      </p:sp>
      <p:sp>
        <p:nvSpPr>
          <p:cNvPr id="384" name="Google Shape;384;p4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pt-PT"/>
              <a:t>‹#›</a:t>
            </a:fld>
            <a:endParaRPr/>
          </a:p>
        </p:txBody>
      </p:sp>
      <p:sp>
        <p:nvSpPr>
          <p:cNvPr id="385" name="Google Shape;385;p40"/>
          <p:cNvSpPr txBox="1"/>
          <p:nvPr>
            <p:ph idx="4294967295" type="body"/>
          </p:nvPr>
        </p:nvSpPr>
        <p:spPr>
          <a:xfrm>
            <a:off x="1531875" y="2317410"/>
            <a:ext cx="971700" cy="3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1200">
                <a:highlight>
                  <a:schemeClr val="accent1"/>
                </a:highlight>
              </a:rPr>
              <a:t>Ease of use</a:t>
            </a:r>
            <a:endParaRPr b="1" sz="1200">
              <a:highlight>
                <a:schemeClr val="accent1"/>
              </a:highlight>
            </a:endParaRPr>
          </a:p>
          <a:p>
            <a:pPr indent="0" lvl="0" marL="0" rtl="0" algn="l">
              <a:lnSpc>
                <a:spcPct val="100000"/>
              </a:lnSpc>
              <a:spcBef>
                <a:spcPts val="600"/>
              </a:spcBef>
              <a:spcAft>
                <a:spcPts val="0"/>
              </a:spcAft>
              <a:buSzPts val="1800"/>
              <a:buNone/>
            </a:pPr>
            <a:r>
              <a:t/>
            </a:r>
            <a:endParaRPr sz="1200"/>
          </a:p>
        </p:txBody>
      </p:sp>
      <p:sp>
        <p:nvSpPr>
          <p:cNvPr id="386" name="Google Shape;386;p40"/>
          <p:cNvSpPr txBox="1"/>
          <p:nvPr>
            <p:ph idx="4294967295" type="body"/>
          </p:nvPr>
        </p:nvSpPr>
        <p:spPr>
          <a:xfrm>
            <a:off x="4189338" y="2295627"/>
            <a:ext cx="780600" cy="3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1200">
                <a:highlight>
                  <a:schemeClr val="accent1"/>
                </a:highlight>
              </a:rPr>
              <a:t>Security</a:t>
            </a:r>
            <a:endParaRPr b="1" sz="1200">
              <a:highlight>
                <a:schemeClr val="accent1"/>
              </a:highlight>
            </a:endParaRPr>
          </a:p>
          <a:p>
            <a:pPr indent="0" lvl="0" marL="0" rtl="0" algn="ctr">
              <a:lnSpc>
                <a:spcPct val="100000"/>
              </a:lnSpc>
              <a:spcBef>
                <a:spcPts val="600"/>
              </a:spcBef>
              <a:spcAft>
                <a:spcPts val="0"/>
              </a:spcAft>
              <a:buSzPts val="1800"/>
              <a:buNone/>
            </a:pPr>
            <a:r>
              <a:t/>
            </a:r>
            <a:endParaRPr sz="1200"/>
          </a:p>
        </p:txBody>
      </p:sp>
      <p:sp>
        <p:nvSpPr>
          <p:cNvPr id="387" name="Google Shape;387;p40"/>
          <p:cNvSpPr txBox="1"/>
          <p:nvPr>
            <p:ph idx="4294967295" type="body"/>
          </p:nvPr>
        </p:nvSpPr>
        <p:spPr>
          <a:xfrm>
            <a:off x="6386425" y="2308977"/>
            <a:ext cx="1554300" cy="3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1200">
                <a:highlight>
                  <a:schemeClr val="accent1"/>
                </a:highlight>
              </a:rPr>
              <a:t>Machine Learning</a:t>
            </a:r>
            <a:endParaRPr b="1" sz="1200">
              <a:highlight>
                <a:schemeClr val="accent1"/>
              </a:highlight>
            </a:endParaRPr>
          </a:p>
          <a:p>
            <a:pPr indent="0" lvl="0" marL="0" rtl="0" algn="l">
              <a:lnSpc>
                <a:spcPct val="100000"/>
              </a:lnSpc>
              <a:spcBef>
                <a:spcPts val="600"/>
              </a:spcBef>
              <a:spcAft>
                <a:spcPts val="0"/>
              </a:spcAft>
              <a:buSzPts val="1800"/>
              <a:buNone/>
            </a:pPr>
            <a:r>
              <a:t/>
            </a:r>
            <a:endParaRPr sz="1200"/>
          </a:p>
          <a:p>
            <a:pPr indent="0" lvl="0" marL="0" rtl="0" algn="l">
              <a:lnSpc>
                <a:spcPct val="100000"/>
              </a:lnSpc>
              <a:spcBef>
                <a:spcPts val="600"/>
              </a:spcBef>
              <a:spcAft>
                <a:spcPts val="0"/>
              </a:spcAft>
              <a:buSzPts val="1800"/>
              <a:buNone/>
            </a:pPr>
            <a:r>
              <a:t/>
            </a:r>
            <a:endParaRPr sz="1200"/>
          </a:p>
        </p:txBody>
      </p:sp>
      <p:sp>
        <p:nvSpPr>
          <p:cNvPr id="388" name="Google Shape;388;p40"/>
          <p:cNvSpPr txBox="1"/>
          <p:nvPr>
            <p:ph idx="4294967295" type="body"/>
          </p:nvPr>
        </p:nvSpPr>
        <p:spPr>
          <a:xfrm>
            <a:off x="1076275" y="3329399"/>
            <a:ext cx="1858200" cy="53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1200">
                <a:highlight>
                  <a:schemeClr val="accent1"/>
                </a:highlight>
              </a:rPr>
              <a:t>Scheduling and Resource Management</a:t>
            </a:r>
            <a:endParaRPr b="1" sz="1200">
              <a:highlight>
                <a:schemeClr val="accent1"/>
              </a:highlight>
            </a:endParaRPr>
          </a:p>
          <a:p>
            <a:pPr indent="0" lvl="0" marL="0" rtl="0" algn="l">
              <a:lnSpc>
                <a:spcPct val="100000"/>
              </a:lnSpc>
              <a:spcBef>
                <a:spcPts val="600"/>
              </a:spcBef>
              <a:spcAft>
                <a:spcPts val="0"/>
              </a:spcAft>
              <a:buSzPts val="1800"/>
              <a:buNone/>
            </a:pPr>
            <a:r>
              <a:t/>
            </a:r>
            <a:endParaRPr sz="1200"/>
          </a:p>
        </p:txBody>
      </p:sp>
      <p:sp>
        <p:nvSpPr>
          <p:cNvPr id="389" name="Google Shape;389;p40"/>
          <p:cNvSpPr txBox="1"/>
          <p:nvPr>
            <p:ph idx="4294967295" type="body"/>
          </p:nvPr>
        </p:nvSpPr>
        <p:spPr>
          <a:xfrm>
            <a:off x="3911525" y="3410735"/>
            <a:ext cx="1328700" cy="3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1200">
                <a:highlight>
                  <a:schemeClr val="accent1"/>
                </a:highlight>
              </a:rPr>
              <a:t>Data Processing</a:t>
            </a:r>
            <a:endParaRPr b="1" sz="1200">
              <a:highlight>
                <a:schemeClr val="accent1"/>
              </a:highlight>
            </a:endParaRPr>
          </a:p>
          <a:p>
            <a:pPr indent="0" lvl="0" marL="0" rtl="0" algn="l">
              <a:lnSpc>
                <a:spcPct val="100000"/>
              </a:lnSpc>
              <a:spcBef>
                <a:spcPts val="600"/>
              </a:spcBef>
              <a:spcAft>
                <a:spcPts val="0"/>
              </a:spcAft>
              <a:buSzPts val="1800"/>
              <a:buNone/>
            </a:pPr>
            <a:r>
              <a:t/>
            </a:r>
            <a:endParaRPr sz="1200"/>
          </a:p>
        </p:txBody>
      </p:sp>
      <p:sp>
        <p:nvSpPr>
          <p:cNvPr id="390" name="Google Shape;390;p40"/>
          <p:cNvSpPr txBox="1"/>
          <p:nvPr>
            <p:ph idx="4294967295" type="body"/>
          </p:nvPr>
        </p:nvSpPr>
        <p:spPr>
          <a:xfrm>
            <a:off x="6648195" y="3422328"/>
            <a:ext cx="1030800" cy="3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1200">
                <a:highlight>
                  <a:schemeClr val="accent1"/>
                </a:highlight>
              </a:rPr>
              <a:t>Scalability</a:t>
            </a:r>
            <a:endParaRPr b="1" sz="1200">
              <a:highlight>
                <a:schemeClr val="accent1"/>
              </a:highlight>
            </a:endParaRPr>
          </a:p>
          <a:p>
            <a:pPr indent="0" lvl="0" marL="0" rtl="0" algn="l">
              <a:lnSpc>
                <a:spcPct val="100000"/>
              </a:lnSpc>
              <a:spcBef>
                <a:spcPts val="600"/>
              </a:spcBef>
              <a:spcAft>
                <a:spcPts val="0"/>
              </a:spcAft>
              <a:buSzPts val="1800"/>
              <a:buNone/>
            </a:pPr>
            <a:r>
              <a:t/>
            </a:r>
            <a:endParaRPr sz="1200"/>
          </a:p>
          <a:p>
            <a:pPr indent="0" lvl="0" marL="0" rtl="0" algn="l">
              <a:lnSpc>
                <a:spcPct val="100000"/>
              </a:lnSpc>
              <a:spcBef>
                <a:spcPts val="600"/>
              </a:spcBef>
              <a:spcAft>
                <a:spcPts val="0"/>
              </a:spcAft>
              <a:buSzPts val="1800"/>
              <a:buNone/>
            </a:pPr>
            <a:r>
              <a:t/>
            </a:r>
            <a:endParaRPr sz="1200"/>
          </a:p>
        </p:txBody>
      </p:sp>
      <p:pic>
        <p:nvPicPr>
          <p:cNvPr id="391" name="Google Shape;391;p40"/>
          <p:cNvPicPr preferRelativeResize="0"/>
          <p:nvPr/>
        </p:nvPicPr>
        <p:blipFill>
          <a:blip r:embed="rId3">
            <a:alphaModFix/>
          </a:blip>
          <a:stretch>
            <a:fillRect/>
          </a:stretch>
        </p:blipFill>
        <p:spPr>
          <a:xfrm>
            <a:off x="4219704" y="1609881"/>
            <a:ext cx="634566" cy="614346"/>
          </a:xfrm>
          <a:prstGeom prst="rect">
            <a:avLst/>
          </a:prstGeom>
          <a:noFill/>
          <a:ln>
            <a:noFill/>
          </a:ln>
        </p:spPr>
      </p:pic>
      <p:pic>
        <p:nvPicPr>
          <p:cNvPr id="392" name="Google Shape;392;p40"/>
          <p:cNvPicPr preferRelativeResize="0"/>
          <p:nvPr/>
        </p:nvPicPr>
        <p:blipFill>
          <a:blip r:embed="rId4">
            <a:alphaModFix/>
          </a:blip>
          <a:stretch>
            <a:fillRect/>
          </a:stretch>
        </p:blipFill>
        <p:spPr>
          <a:xfrm>
            <a:off x="4296674" y="2713700"/>
            <a:ext cx="565928" cy="614347"/>
          </a:xfrm>
          <a:prstGeom prst="rect">
            <a:avLst/>
          </a:prstGeom>
          <a:noFill/>
          <a:ln>
            <a:noFill/>
          </a:ln>
        </p:spPr>
      </p:pic>
      <p:pic>
        <p:nvPicPr>
          <p:cNvPr id="393" name="Google Shape;393;p40"/>
          <p:cNvPicPr preferRelativeResize="0"/>
          <p:nvPr/>
        </p:nvPicPr>
        <p:blipFill>
          <a:blip r:embed="rId5">
            <a:alphaModFix/>
          </a:blip>
          <a:stretch>
            <a:fillRect/>
          </a:stretch>
        </p:blipFill>
        <p:spPr>
          <a:xfrm>
            <a:off x="1664068" y="1622127"/>
            <a:ext cx="682618" cy="660001"/>
          </a:xfrm>
          <a:prstGeom prst="rect">
            <a:avLst/>
          </a:prstGeom>
          <a:noFill/>
          <a:ln>
            <a:noFill/>
          </a:ln>
        </p:spPr>
      </p:pic>
      <p:pic>
        <p:nvPicPr>
          <p:cNvPr id="394" name="Google Shape;394;p40"/>
          <p:cNvPicPr preferRelativeResize="0"/>
          <p:nvPr/>
        </p:nvPicPr>
        <p:blipFill>
          <a:blip r:embed="rId6">
            <a:alphaModFix/>
          </a:blip>
          <a:stretch>
            <a:fillRect/>
          </a:stretch>
        </p:blipFill>
        <p:spPr>
          <a:xfrm>
            <a:off x="6720589" y="1548531"/>
            <a:ext cx="886048" cy="808337"/>
          </a:xfrm>
          <a:prstGeom prst="rect">
            <a:avLst/>
          </a:prstGeom>
          <a:noFill/>
          <a:ln>
            <a:noFill/>
          </a:ln>
        </p:spPr>
      </p:pic>
      <p:sp>
        <p:nvSpPr>
          <p:cNvPr id="395" name="Google Shape;395;p40"/>
          <p:cNvSpPr/>
          <p:nvPr/>
        </p:nvSpPr>
        <p:spPr>
          <a:xfrm flipH="1" rot="10800000">
            <a:off x="6648195" y="2223062"/>
            <a:ext cx="602100" cy="13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6" name="Google Shape;396;p40"/>
          <p:cNvPicPr preferRelativeResize="0"/>
          <p:nvPr/>
        </p:nvPicPr>
        <p:blipFill>
          <a:blip r:embed="rId7">
            <a:alphaModFix/>
          </a:blip>
          <a:stretch>
            <a:fillRect/>
          </a:stretch>
        </p:blipFill>
        <p:spPr>
          <a:xfrm>
            <a:off x="1650641" y="2643453"/>
            <a:ext cx="709445" cy="685965"/>
          </a:xfrm>
          <a:prstGeom prst="rect">
            <a:avLst/>
          </a:prstGeom>
          <a:noFill/>
          <a:ln>
            <a:noFill/>
          </a:ln>
        </p:spPr>
      </p:pic>
      <p:pic>
        <p:nvPicPr>
          <p:cNvPr id="397" name="Google Shape;397;p40"/>
          <p:cNvPicPr preferRelativeResize="0"/>
          <p:nvPr/>
        </p:nvPicPr>
        <p:blipFill>
          <a:blip r:embed="rId8">
            <a:alphaModFix/>
          </a:blip>
          <a:stretch>
            <a:fillRect/>
          </a:stretch>
        </p:blipFill>
        <p:spPr>
          <a:xfrm>
            <a:off x="6801550" y="2703221"/>
            <a:ext cx="724055" cy="660553"/>
          </a:xfrm>
          <a:prstGeom prst="rect">
            <a:avLst/>
          </a:prstGeom>
          <a:noFill/>
          <a:ln>
            <a:noFill/>
          </a:ln>
        </p:spPr>
      </p:pic>
      <p:pic>
        <p:nvPicPr>
          <p:cNvPr id="398" name="Google Shape;398;p40"/>
          <p:cNvPicPr preferRelativeResize="0"/>
          <p:nvPr/>
        </p:nvPicPr>
        <p:blipFill>
          <a:blip r:embed="rId9">
            <a:alphaModFix/>
          </a:blip>
          <a:stretch>
            <a:fillRect/>
          </a:stretch>
        </p:blipFill>
        <p:spPr>
          <a:xfrm>
            <a:off x="4367837" y="3828800"/>
            <a:ext cx="602099" cy="665797"/>
          </a:xfrm>
          <a:prstGeom prst="rect">
            <a:avLst/>
          </a:prstGeom>
          <a:noFill/>
          <a:ln>
            <a:noFill/>
          </a:ln>
        </p:spPr>
      </p:pic>
      <p:pic>
        <p:nvPicPr>
          <p:cNvPr id="399" name="Google Shape;399;p40"/>
          <p:cNvPicPr preferRelativeResize="0"/>
          <p:nvPr/>
        </p:nvPicPr>
        <p:blipFill>
          <a:blip r:embed="rId10">
            <a:alphaModFix/>
          </a:blip>
          <a:stretch>
            <a:fillRect/>
          </a:stretch>
        </p:blipFill>
        <p:spPr>
          <a:xfrm>
            <a:off x="6923500" y="3887325"/>
            <a:ext cx="602101" cy="548734"/>
          </a:xfrm>
          <a:prstGeom prst="rect">
            <a:avLst/>
          </a:prstGeom>
          <a:noFill/>
          <a:ln>
            <a:noFill/>
          </a:ln>
        </p:spPr>
      </p:pic>
      <p:pic>
        <p:nvPicPr>
          <p:cNvPr id="400" name="Google Shape;400;p40"/>
          <p:cNvPicPr preferRelativeResize="0"/>
          <p:nvPr/>
        </p:nvPicPr>
        <p:blipFill>
          <a:blip r:embed="rId11">
            <a:alphaModFix/>
          </a:blip>
          <a:stretch>
            <a:fillRect/>
          </a:stretch>
        </p:blipFill>
        <p:spPr>
          <a:xfrm>
            <a:off x="1663001" y="3818736"/>
            <a:ext cx="709425" cy="685920"/>
          </a:xfrm>
          <a:prstGeom prst="rect">
            <a:avLst/>
          </a:prstGeom>
          <a:noFill/>
          <a:ln>
            <a:noFill/>
          </a:ln>
        </p:spPr>
      </p:pic>
      <p:sp>
        <p:nvSpPr>
          <p:cNvPr id="401" name="Google Shape;401;p40"/>
          <p:cNvSpPr/>
          <p:nvPr/>
        </p:nvSpPr>
        <p:spPr>
          <a:xfrm>
            <a:off x="-4650" y="0"/>
            <a:ext cx="9153300" cy="88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2" name="Google Shape;402;p40"/>
          <p:cNvPicPr preferRelativeResize="0"/>
          <p:nvPr/>
        </p:nvPicPr>
        <p:blipFill>
          <a:blip r:embed="rId12">
            <a:alphaModFix/>
          </a:blip>
          <a:stretch>
            <a:fillRect/>
          </a:stretch>
        </p:blipFill>
        <p:spPr>
          <a:xfrm>
            <a:off x="2503197" y="135796"/>
            <a:ext cx="1346562" cy="614317"/>
          </a:xfrm>
          <a:prstGeom prst="rect">
            <a:avLst/>
          </a:prstGeom>
          <a:noFill/>
          <a:ln>
            <a:noFill/>
          </a:ln>
        </p:spPr>
      </p:pic>
      <p:pic>
        <p:nvPicPr>
          <p:cNvPr id="403" name="Google Shape;403;p40"/>
          <p:cNvPicPr preferRelativeResize="0"/>
          <p:nvPr/>
        </p:nvPicPr>
        <p:blipFill>
          <a:blip r:embed="rId13">
            <a:alphaModFix/>
          </a:blip>
          <a:stretch>
            <a:fillRect/>
          </a:stretch>
        </p:blipFill>
        <p:spPr>
          <a:xfrm>
            <a:off x="4683805" y="160344"/>
            <a:ext cx="1829987" cy="565222"/>
          </a:xfrm>
          <a:prstGeom prst="rect">
            <a:avLst/>
          </a:prstGeom>
          <a:noFill/>
          <a:ln>
            <a:noFill/>
          </a:ln>
        </p:spPr>
      </p:pic>
      <p:pic>
        <p:nvPicPr>
          <p:cNvPr id="404" name="Google Shape;404;p40"/>
          <p:cNvPicPr preferRelativeResize="0"/>
          <p:nvPr/>
        </p:nvPicPr>
        <p:blipFill>
          <a:blip r:embed="rId14">
            <a:alphaModFix/>
          </a:blip>
          <a:stretch>
            <a:fillRect/>
          </a:stretch>
        </p:blipFill>
        <p:spPr>
          <a:xfrm>
            <a:off x="3993270" y="266174"/>
            <a:ext cx="547023" cy="4561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1"/>
          <p:cNvSpPr txBox="1"/>
          <p:nvPr>
            <p:ph idx="4294967295" type="title"/>
          </p:nvPr>
        </p:nvSpPr>
        <p:spPr>
          <a:xfrm>
            <a:off x="3877275" y="1007313"/>
            <a:ext cx="1026900" cy="4356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pt-PT" sz="2600">
                <a:highlight>
                  <a:schemeClr val="accent1"/>
                </a:highlight>
                <a:latin typeface="Quattrocento Sans"/>
                <a:ea typeface="Quattrocento Sans"/>
                <a:cs typeface="Quattrocento Sans"/>
                <a:sym typeface="Quattrocento Sans"/>
              </a:rPr>
              <a:t>Cost</a:t>
            </a:r>
            <a:endParaRPr sz="2900"/>
          </a:p>
        </p:txBody>
      </p:sp>
      <p:pic>
        <p:nvPicPr>
          <p:cNvPr id="410" name="Google Shape;410;p41"/>
          <p:cNvPicPr preferRelativeResize="0"/>
          <p:nvPr/>
        </p:nvPicPr>
        <p:blipFill>
          <a:blip r:embed="rId3">
            <a:alphaModFix/>
          </a:blip>
          <a:stretch>
            <a:fillRect/>
          </a:stretch>
        </p:blipFill>
        <p:spPr>
          <a:xfrm>
            <a:off x="4049418" y="1503302"/>
            <a:ext cx="682618" cy="660001"/>
          </a:xfrm>
          <a:prstGeom prst="rect">
            <a:avLst/>
          </a:prstGeom>
          <a:noFill/>
          <a:ln>
            <a:noFill/>
          </a:ln>
        </p:spPr>
      </p:pic>
      <p:grpSp>
        <p:nvGrpSpPr>
          <p:cNvPr id="411" name="Google Shape;411;p41"/>
          <p:cNvGrpSpPr/>
          <p:nvPr/>
        </p:nvGrpSpPr>
        <p:grpSpPr>
          <a:xfrm>
            <a:off x="-4650" y="0"/>
            <a:ext cx="9153300" cy="885900"/>
            <a:chOff x="-4650" y="0"/>
            <a:chExt cx="9153300" cy="885900"/>
          </a:xfrm>
        </p:grpSpPr>
        <p:sp>
          <p:nvSpPr>
            <p:cNvPr id="412" name="Google Shape;412;p41"/>
            <p:cNvSpPr/>
            <p:nvPr/>
          </p:nvSpPr>
          <p:spPr>
            <a:xfrm>
              <a:off x="-4650" y="0"/>
              <a:ext cx="9153300" cy="88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41"/>
            <p:cNvGrpSpPr/>
            <p:nvPr/>
          </p:nvGrpSpPr>
          <p:grpSpPr>
            <a:xfrm>
              <a:off x="2503197" y="135796"/>
              <a:ext cx="4010595" cy="614317"/>
              <a:chOff x="2260288" y="94225"/>
              <a:chExt cx="4411125" cy="751274"/>
            </a:xfrm>
          </p:grpSpPr>
          <p:pic>
            <p:nvPicPr>
              <p:cNvPr id="414" name="Google Shape;414;p41"/>
              <p:cNvPicPr preferRelativeResize="0"/>
              <p:nvPr/>
            </p:nvPicPr>
            <p:blipFill>
              <a:blip r:embed="rId4">
                <a:alphaModFix/>
              </a:blip>
              <a:stretch>
                <a:fillRect/>
              </a:stretch>
            </p:blipFill>
            <p:spPr>
              <a:xfrm>
                <a:off x="2260288" y="94225"/>
                <a:ext cx="1481040" cy="751274"/>
              </a:xfrm>
              <a:prstGeom prst="rect">
                <a:avLst/>
              </a:prstGeom>
              <a:noFill/>
              <a:ln>
                <a:noFill/>
              </a:ln>
            </p:spPr>
          </p:pic>
          <p:pic>
            <p:nvPicPr>
              <p:cNvPr id="415" name="Google Shape;415;p41"/>
              <p:cNvPicPr preferRelativeResize="0"/>
              <p:nvPr/>
            </p:nvPicPr>
            <p:blipFill>
              <a:blip r:embed="rId5">
                <a:alphaModFix/>
              </a:blip>
              <a:stretch>
                <a:fillRect/>
              </a:stretch>
            </p:blipFill>
            <p:spPr>
              <a:xfrm>
                <a:off x="4658668" y="124247"/>
                <a:ext cx="2012744" cy="691234"/>
              </a:xfrm>
              <a:prstGeom prst="rect">
                <a:avLst/>
              </a:prstGeom>
              <a:noFill/>
              <a:ln>
                <a:noFill/>
              </a:ln>
            </p:spPr>
          </p:pic>
          <p:pic>
            <p:nvPicPr>
              <p:cNvPr id="416" name="Google Shape;416;p41"/>
              <p:cNvPicPr preferRelativeResize="0"/>
              <p:nvPr/>
            </p:nvPicPr>
            <p:blipFill>
              <a:blip r:embed="rId6">
                <a:alphaModFix/>
              </a:blip>
              <a:stretch>
                <a:fillRect/>
              </a:stretch>
            </p:blipFill>
            <p:spPr>
              <a:xfrm>
                <a:off x="3899172" y="253670"/>
                <a:ext cx="601653" cy="557792"/>
              </a:xfrm>
              <a:prstGeom prst="rect">
                <a:avLst/>
              </a:prstGeom>
              <a:noFill/>
              <a:ln>
                <a:noFill/>
              </a:ln>
            </p:spPr>
          </p:pic>
        </p:grpSp>
      </p:grpSp>
      <p:cxnSp>
        <p:nvCxnSpPr>
          <p:cNvPr id="417" name="Google Shape;417;p41"/>
          <p:cNvCxnSpPr/>
          <p:nvPr/>
        </p:nvCxnSpPr>
        <p:spPr>
          <a:xfrm>
            <a:off x="2820225" y="2284725"/>
            <a:ext cx="3209400" cy="0"/>
          </a:xfrm>
          <a:prstGeom prst="straightConnector1">
            <a:avLst/>
          </a:prstGeom>
          <a:noFill/>
          <a:ln cap="flat" cmpd="sng" w="9525">
            <a:solidFill>
              <a:schemeClr val="accent6"/>
            </a:solidFill>
            <a:prstDash val="solid"/>
            <a:round/>
            <a:headEnd len="sm" w="sm" type="none"/>
            <a:tailEnd len="sm" w="sm" type="none"/>
          </a:ln>
        </p:spPr>
      </p:cxnSp>
      <p:cxnSp>
        <p:nvCxnSpPr>
          <p:cNvPr id="418" name="Google Shape;418;p41"/>
          <p:cNvCxnSpPr/>
          <p:nvPr/>
        </p:nvCxnSpPr>
        <p:spPr>
          <a:xfrm>
            <a:off x="2820225" y="2812088"/>
            <a:ext cx="3209400" cy="0"/>
          </a:xfrm>
          <a:prstGeom prst="straightConnector1">
            <a:avLst/>
          </a:prstGeom>
          <a:noFill/>
          <a:ln cap="flat" cmpd="sng" w="9525">
            <a:solidFill>
              <a:schemeClr val="accent6"/>
            </a:solidFill>
            <a:prstDash val="solid"/>
            <a:round/>
            <a:headEnd len="sm" w="sm" type="none"/>
            <a:tailEnd len="sm" w="sm" type="none"/>
          </a:ln>
        </p:spPr>
      </p:cxnSp>
      <p:cxnSp>
        <p:nvCxnSpPr>
          <p:cNvPr id="419" name="Google Shape;419;p41"/>
          <p:cNvCxnSpPr/>
          <p:nvPr/>
        </p:nvCxnSpPr>
        <p:spPr>
          <a:xfrm>
            <a:off x="2820225" y="3339450"/>
            <a:ext cx="3209400" cy="0"/>
          </a:xfrm>
          <a:prstGeom prst="straightConnector1">
            <a:avLst/>
          </a:prstGeom>
          <a:noFill/>
          <a:ln cap="flat" cmpd="sng" w="9525">
            <a:solidFill>
              <a:schemeClr val="accent6"/>
            </a:solidFill>
            <a:prstDash val="solid"/>
            <a:round/>
            <a:headEnd len="sm" w="sm" type="none"/>
            <a:tailEnd len="sm" w="sm" type="none"/>
          </a:ln>
        </p:spPr>
      </p:cxnSp>
      <p:cxnSp>
        <p:nvCxnSpPr>
          <p:cNvPr id="420" name="Google Shape;420;p41"/>
          <p:cNvCxnSpPr/>
          <p:nvPr/>
        </p:nvCxnSpPr>
        <p:spPr>
          <a:xfrm flipH="1" rot="10800000">
            <a:off x="2820225" y="3865019"/>
            <a:ext cx="3141000" cy="1800"/>
          </a:xfrm>
          <a:prstGeom prst="straightConnector1">
            <a:avLst/>
          </a:prstGeom>
          <a:noFill/>
          <a:ln cap="flat" cmpd="sng" w="9525">
            <a:solidFill>
              <a:schemeClr val="accent6"/>
            </a:solidFill>
            <a:prstDash val="solid"/>
            <a:round/>
            <a:headEnd len="sm" w="sm" type="none"/>
            <a:tailEnd len="sm" w="sm" type="none"/>
          </a:ln>
        </p:spPr>
      </p:cxnSp>
      <p:cxnSp>
        <p:nvCxnSpPr>
          <p:cNvPr id="421" name="Google Shape;421;p41"/>
          <p:cNvCxnSpPr/>
          <p:nvPr/>
        </p:nvCxnSpPr>
        <p:spPr>
          <a:xfrm>
            <a:off x="2820225" y="4410461"/>
            <a:ext cx="3189900" cy="900"/>
          </a:xfrm>
          <a:prstGeom prst="straightConnector1">
            <a:avLst/>
          </a:prstGeom>
          <a:noFill/>
          <a:ln cap="flat" cmpd="sng" w="9525">
            <a:solidFill>
              <a:schemeClr val="accent6"/>
            </a:solidFill>
            <a:prstDash val="solid"/>
            <a:round/>
            <a:headEnd len="sm" w="sm" type="none"/>
            <a:tailEnd len="sm" w="sm" type="none"/>
          </a:ln>
        </p:spPr>
      </p:cxnSp>
      <p:sp>
        <p:nvSpPr>
          <p:cNvPr id="422" name="Google Shape;422;p41"/>
          <p:cNvSpPr/>
          <p:nvPr/>
        </p:nvSpPr>
        <p:spPr>
          <a:xfrm>
            <a:off x="3601125" y="2960875"/>
            <a:ext cx="682500" cy="1450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1"/>
          <p:cNvSpPr/>
          <p:nvPr/>
        </p:nvSpPr>
        <p:spPr>
          <a:xfrm>
            <a:off x="4823400" y="3751350"/>
            <a:ext cx="682500" cy="660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1"/>
          <p:cNvSpPr txBox="1"/>
          <p:nvPr/>
        </p:nvSpPr>
        <p:spPr>
          <a:xfrm>
            <a:off x="2371675" y="3704375"/>
            <a:ext cx="448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900">
                <a:solidFill>
                  <a:schemeClr val="accent5"/>
                </a:solidFill>
                <a:latin typeface="Quattrocento Sans"/>
                <a:ea typeface="Quattrocento Sans"/>
                <a:cs typeface="Quattrocento Sans"/>
                <a:sym typeface="Quattrocento Sans"/>
              </a:rPr>
              <a:t>0.02</a:t>
            </a:r>
            <a:endParaRPr sz="900">
              <a:solidFill>
                <a:schemeClr val="accent5"/>
              </a:solidFill>
              <a:latin typeface="Quattrocento Sans"/>
              <a:ea typeface="Quattrocento Sans"/>
              <a:cs typeface="Quattrocento Sans"/>
              <a:sym typeface="Quattrocento Sans"/>
            </a:endParaRPr>
          </a:p>
        </p:txBody>
      </p:sp>
      <p:sp>
        <p:nvSpPr>
          <p:cNvPr id="425" name="Google Shape;425;p41"/>
          <p:cNvSpPr txBox="1"/>
          <p:nvPr/>
        </p:nvSpPr>
        <p:spPr>
          <a:xfrm>
            <a:off x="2371675" y="3177900"/>
            <a:ext cx="517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900">
                <a:solidFill>
                  <a:schemeClr val="accent5"/>
                </a:solidFill>
                <a:latin typeface="Quattrocento Sans"/>
                <a:ea typeface="Quattrocento Sans"/>
                <a:cs typeface="Quattrocento Sans"/>
                <a:sym typeface="Quattrocento Sans"/>
              </a:rPr>
              <a:t>0.04</a:t>
            </a:r>
            <a:endParaRPr sz="900">
              <a:solidFill>
                <a:schemeClr val="accent5"/>
              </a:solidFill>
              <a:latin typeface="Quattrocento Sans"/>
              <a:ea typeface="Quattrocento Sans"/>
              <a:cs typeface="Quattrocento Sans"/>
              <a:sym typeface="Quattrocento Sans"/>
            </a:endParaRPr>
          </a:p>
        </p:txBody>
      </p:sp>
      <p:sp>
        <p:nvSpPr>
          <p:cNvPr id="426" name="Google Shape;426;p41"/>
          <p:cNvSpPr txBox="1"/>
          <p:nvPr/>
        </p:nvSpPr>
        <p:spPr>
          <a:xfrm>
            <a:off x="2371675" y="2651425"/>
            <a:ext cx="517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900">
                <a:solidFill>
                  <a:schemeClr val="accent5"/>
                </a:solidFill>
                <a:latin typeface="Quattrocento Sans"/>
                <a:ea typeface="Quattrocento Sans"/>
                <a:cs typeface="Quattrocento Sans"/>
                <a:sym typeface="Quattrocento Sans"/>
              </a:rPr>
              <a:t>0.06</a:t>
            </a:r>
            <a:endParaRPr sz="900">
              <a:solidFill>
                <a:schemeClr val="accent5"/>
              </a:solidFill>
              <a:latin typeface="Quattrocento Sans"/>
              <a:ea typeface="Quattrocento Sans"/>
              <a:cs typeface="Quattrocento Sans"/>
              <a:sym typeface="Quattrocento Sans"/>
            </a:endParaRPr>
          </a:p>
        </p:txBody>
      </p:sp>
      <p:sp>
        <p:nvSpPr>
          <p:cNvPr id="427" name="Google Shape;427;p41"/>
          <p:cNvSpPr txBox="1"/>
          <p:nvPr/>
        </p:nvSpPr>
        <p:spPr>
          <a:xfrm>
            <a:off x="2371675" y="2180750"/>
            <a:ext cx="517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900">
                <a:solidFill>
                  <a:schemeClr val="accent5"/>
                </a:solidFill>
                <a:latin typeface="Quattrocento Sans"/>
                <a:ea typeface="Quattrocento Sans"/>
                <a:cs typeface="Quattrocento Sans"/>
                <a:sym typeface="Quattrocento Sans"/>
              </a:rPr>
              <a:t>0.08</a:t>
            </a:r>
            <a:endParaRPr sz="900">
              <a:solidFill>
                <a:schemeClr val="accent5"/>
              </a:solidFill>
              <a:latin typeface="Quattrocento Sans"/>
              <a:ea typeface="Quattrocento Sans"/>
              <a:cs typeface="Quattrocento Sans"/>
              <a:sym typeface="Quattrocento Sans"/>
            </a:endParaRPr>
          </a:p>
        </p:txBody>
      </p:sp>
      <p:sp>
        <p:nvSpPr>
          <p:cNvPr id="428" name="Google Shape;428;p41"/>
          <p:cNvSpPr txBox="1"/>
          <p:nvPr/>
        </p:nvSpPr>
        <p:spPr>
          <a:xfrm>
            <a:off x="2371675" y="4249350"/>
            <a:ext cx="448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900">
                <a:solidFill>
                  <a:schemeClr val="accent5"/>
                </a:solidFill>
                <a:latin typeface="Quattrocento Sans"/>
                <a:ea typeface="Quattrocento Sans"/>
                <a:cs typeface="Quattrocento Sans"/>
                <a:sym typeface="Quattrocento Sans"/>
              </a:rPr>
              <a:t>0</a:t>
            </a:r>
            <a:endParaRPr sz="900">
              <a:solidFill>
                <a:schemeClr val="accent5"/>
              </a:solidFill>
              <a:latin typeface="Quattrocento Sans"/>
              <a:ea typeface="Quattrocento Sans"/>
              <a:cs typeface="Quattrocento Sans"/>
              <a:sym typeface="Quattrocento Sans"/>
            </a:endParaRPr>
          </a:p>
        </p:txBody>
      </p:sp>
      <p:sp>
        <p:nvSpPr>
          <p:cNvPr id="429" name="Google Shape;429;p41"/>
          <p:cNvSpPr txBox="1"/>
          <p:nvPr/>
        </p:nvSpPr>
        <p:spPr>
          <a:xfrm rot="-5400000">
            <a:off x="1808975" y="2833300"/>
            <a:ext cx="8526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050">
                <a:solidFill>
                  <a:schemeClr val="accent5"/>
                </a:solidFill>
              </a:rPr>
              <a:t>€ / h</a:t>
            </a:r>
            <a:endParaRPr>
              <a:solidFill>
                <a:schemeClr val="accent5"/>
              </a:solidFill>
              <a:latin typeface="Quattrocento Sans"/>
              <a:ea typeface="Quattrocento Sans"/>
              <a:cs typeface="Quattrocento Sans"/>
              <a:sym typeface="Quattrocento Sans"/>
            </a:endParaRPr>
          </a:p>
        </p:txBody>
      </p:sp>
      <p:pic>
        <p:nvPicPr>
          <p:cNvPr id="430" name="Google Shape;430;p41"/>
          <p:cNvPicPr preferRelativeResize="0"/>
          <p:nvPr/>
        </p:nvPicPr>
        <p:blipFill>
          <a:blip r:embed="rId7">
            <a:alphaModFix/>
          </a:blip>
          <a:stretch>
            <a:fillRect/>
          </a:stretch>
        </p:blipFill>
        <p:spPr>
          <a:xfrm>
            <a:off x="4940400" y="4546985"/>
            <a:ext cx="448502" cy="320601"/>
          </a:xfrm>
          <a:prstGeom prst="rect">
            <a:avLst/>
          </a:prstGeom>
          <a:noFill/>
          <a:ln>
            <a:noFill/>
          </a:ln>
        </p:spPr>
      </p:pic>
      <p:pic>
        <p:nvPicPr>
          <p:cNvPr id="431" name="Google Shape;431;p41"/>
          <p:cNvPicPr preferRelativeResize="0"/>
          <p:nvPr/>
        </p:nvPicPr>
        <p:blipFill>
          <a:blip r:embed="rId8">
            <a:alphaModFix/>
          </a:blip>
          <a:stretch>
            <a:fillRect/>
          </a:stretch>
        </p:blipFill>
        <p:spPr>
          <a:xfrm>
            <a:off x="3671262" y="4515594"/>
            <a:ext cx="542225" cy="383382"/>
          </a:xfrm>
          <a:prstGeom prst="rect">
            <a:avLst/>
          </a:prstGeom>
          <a:noFill/>
          <a:ln>
            <a:noFill/>
          </a:ln>
        </p:spPr>
      </p:pic>
      <p:sp>
        <p:nvSpPr>
          <p:cNvPr id="432" name="Google Shape;432;p41"/>
          <p:cNvSpPr txBox="1"/>
          <p:nvPr/>
        </p:nvSpPr>
        <p:spPr>
          <a:xfrm>
            <a:off x="3550275" y="2852600"/>
            <a:ext cx="784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900">
                <a:solidFill>
                  <a:schemeClr val="lt1"/>
                </a:solidFill>
                <a:latin typeface="Quattrocento Sans"/>
                <a:ea typeface="Quattrocento Sans"/>
                <a:cs typeface="Quattrocento Sans"/>
                <a:sym typeface="Quattrocento Sans"/>
              </a:rPr>
              <a:t>0.056</a:t>
            </a:r>
            <a:endParaRPr sz="900">
              <a:solidFill>
                <a:schemeClr val="lt1"/>
              </a:solidFill>
              <a:latin typeface="Quattrocento Sans"/>
              <a:ea typeface="Quattrocento Sans"/>
              <a:cs typeface="Quattrocento Sans"/>
              <a:sym typeface="Quattrocento Sans"/>
            </a:endParaRPr>
          </a:p>
        </p:txBody>
      </p:sp>
      <p:sp>
        <p:nvSpPr>
          <p:cNvPr id="433" name="Google Shape;433;p41"/>
          <p:cNvSpPr txBox="1"/>
          <p:nvPr/>
        </p:nvSpPr>
        <p:spPr>
          <a:xfrm>
            <a:off x="4772550" y="3635300"/>
            <a:ext cx="784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900">
                <a:solidFill>
                  <a:schemeClr val="lt1"/>
                </a:solidFill>
                <a:latin typeface="Quattrocento Sans"/>
                <a:ea typeface="Quattrocento Sans"/>
                <a:cs typeface="Quattrocento Sans"/>
                <a:sym typeface="Quattrocento Sans"/>
              </a:rPr>
              <a:t>0.022</a:t>
            </a:r>
            <a:endParaRPr sz="900">
              <a:solidFill>
                <a:schemeClr val="lt1"/>
              </a:solidFill>
              <a:latin typeface="Quattrocento Sans"/>
              <a:ea typeface="Quattrocento Sans"/>
              <a:cs typeface="Quattrocento Sans"/>
              <a:sym typeface="Quattrocento Sans"/>
            </a:endParaRPr>
          </a:p>
        </p:txBody>
      </p:sp>
      <p:sp>
        <p:nvSpPr>
          <p:cNvPr id="434" name="Google Shape;434;p4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22"/>
                                        </p:tgtEl>
                                        <p:attrNameLst>
                                          <p:attrName>style.visibility</p:attrName>
                                        </p:attrNameLst>
                                      </p:cBhvr>
                                      <p:to>
                                        <p:strVal val="visible"/>
                                      </p:to>
                                    </p:set>
                                    <p:anim calcmode="lin" valueType="num">
                                      <p:cBhvr additive="base">
                                        <p:cTn dur="1000"/>
                                        <p:tgtEl>
                                          <p:spTgt spid="422"/>
                                        </p:tgtEl>
                                        <p:attrNameLst>
                                          <p:attrName>ppt_w</p:attrName>
                                        </p:attrNameLst>
                                      </p:cBhvr>
                                      <p:tavLst>
                                        <p:tav fmla="" tm="0">
                                          <p:val>
                                            <p:strVal val="0"/>
                                          </p:val>
                                        </p:tav>
                                        <p:tav fmla="" tm="100000">
                                          <p:val>
                                            <p:strVal val="#ppt_w"/>
                                          </p:val>
                                        </p:tav>
                                      </p:tavLst>
                                    </p:anim>
                                    <p:anim calcmode="lin" valueType="num">
                                      <p:cBhvr additive="base">
                                        <p:cTn dur="1000"/>
                                        <p:tgtEl>
                                          <p:spTgt spid="42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23"/>
                                        </p:tgtEl>
                                        <p:attrNameLst>
                                          <p:attrName>style.visibility</p:attrName>
                                        </p:attrNameLst>
                                      </p:cBhvr>
                                      <p:to>
                                        <p:strVal val="visible"/>
                                      </p:to>
                                    </p:set>
                                    <p:anim calcmode="lin" valueType="num">
                                      <p:cBhvr additive="base">
                                        <p:cTn dur="1000"/>
                                        <p:tgtEl>
                                          <p:spTgt spid="423"/>
                                        </p:tgtEl>
                                        <p:attrNameLst>
                                          <p:attrName>ppt_w</p:attrName>
                                        </p:attrNameLst>
                                      </p:cBhvr>
                                      <p:tavLst>
                                        <p:tav fmla="" tm="0">
                                          <p:val>
                                            <p:strVal val="0"/>
                                          </p:val>
                                        </p:tav>
                                        <p:tav fmla="" tm="100000">
                                          <p:val>
                                            <p:strVal val="#ppt_w"/>
                                          </p:val>
                                        </p:tav>
                                      </p:tavLst>
                                    </p:anim>
                                    <p:anim calcmode="lin" valueType="num">
                                      <p:cBhvr additive="base">
                                        <p:cTn dur="1000"/>
                                        <p:tgtEl>
                                          <p:spTgt spid="42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2"/>
          <p:cNvSpPr txBox="1"/>
          <p:nvPr>
            <p:ph idx="4294967295" type="body"/>
          </p:nvPr>
        </p:nvSpPr>
        <p:spPr>
          <a:xfrm>
            <a:off x="3332425" y="1104500"/>
            <a:ext cx="2203500" cy="56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2600">
                <a:highlight>
                  <a:schemeClr val="accent1"/>
                </a:highlight>
              </a:rPr>
              <a:t>Performance</a:t>
            </a:r>
            <a:endParaRPr b="1" sz="2600">
              <a:highlight>
                <a:schemeClr val="accent1"/>
              </a:highlight>
            </a:endParaRPr>
          </a:p>
          <a:p>
            <a:pPr indent="0" lvl="0" marL="0" rtl="0" algn="l">
              <a:lnSpc>
                <a:spcPct val="100000"/>
              </a:lnSpc>
              <a:spcBef>
                <a:spcPts val="600"/>
              </a:spcBef>
              <a:spcAft>
                <a:spcPts val="0"/>
              </a:spcAft>
              <a:buSzPts val="1800"/>
              <a:buNone/>
            </a:pPr>
            <a:r>
              <a:t/>
            </a:r>
            <a:endParaRPr sz="1200"/>
          </a:p>
        </p:txBody>
      </p:sp>
      <p:pic>
        <p:nvPicPr>
          <p:cNvPr id="440" name="Google Shape;440;p42"/>
          <p:cNvPicPr preferRelativeResize="0"/>
          <p:nvPr/>
        </p:nvPicPr>
        <p:blipFill>
          <a:blip r:embed="rId3">
            <a:alphaModFix/>
          </a:blip>
          <a:stretch>
            <a:fillRect/>
          </a:stretch>
        </p:blipFill>
        <p:spPr>
          <a:xfrm>
            <a:off x="4107641" y="1616219"/>
            <a:ext cx="634566" cy="614346"/>
          </a:xfrm>
          <a:prstGeom prst="rect">
            <a:avLst/>
          </a:prstGeom>
          <a:noFill/>
          <a:ln>
            <a:noFill/>
          </a:ln>
        </p:spPr>
      </p:pic>
      <p:grpSp>
        <p:nvGrpSpPr>
          <p:cNvPr id="441" name="Google Shape;441;p42"/>
          <p:cNvGrpSpPr/>
          <p:nvPr/>
        </p:nvGrpSpPr>
        <p:grpSpPr>
          <a:xfrm>
            <a:off x="-4650" y="0"/>
            <a:ext cx="9153300" cy="885900"/>
            <a:chOff x="-4650" y="0"/>
            <a:chExt cx="9153300" cy="885900"/>
          </a:xfrm>
        </p:grpSpPr>
        <p:sp>
          <p:nvSpPr>
            <p:cNvPr id="442" name="Google Shape;442;p42"/>
            <p:cNvSpPr/>
            <p:nvPr/>
          </p:nvSpPr>
          <p:spPr>
            <a:xfrm>
              <a:off x="-4650" y="0"/>
              <a:ext cx="9153300" cy="88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42"/>
            <p:cNvGrpSpPr/>
            <p:nvPr/>
          </p:nvGrpSpPr>
          <p:grpSpPr>
            <a:xfrm>
              <a:off x="2503197" y="135796"/>
              <a:ext cx="4010595" cy="614317"/>
              <a:chOff x="2260288" y="94225"/>
              <a:chExt cx="4411125" cy="751274"/>
            </a:xfrm>
          </p:grpSpPr>
          <p:pic>
            <p:nvPicPr>
              <p:cNvPr id="444" name="Google Shape;444;p42"/>
              <p:cNvPicPr preferRelativeResize="0"/>
              <p:nvPr/>
            </p:nvPicPr>
            <p:blipFill>
              <a:blip r:embed="rId4">
                <a:alphaModFix/>
              </a:blip>
              <a:stretch>
                <a:fillRect/>
              </a:stretch>
            </p:blipFill>
            <p:spPr>
              <a:xfrm>
                <a:off x="2260288" y="94225"/>
                <a:ext cx="1481040" cy="751274"/>
              </a:xfrm>
              <a:prstGeom prst="rect">
                <a:avLst/>
              </a:prstGeom>
              <a:noFill/>
              <a:ln>
                <a:noFill/>
              </a:ln>
            </p:spPr>
          </p:pic>
          <p:pic>
            <p:nvPicPr>
              <p:cNvPr id="445" name="Google Shape;445;p42"/>
              <p:cNvPicPr preferRelativeResize="0"/>
              <p:nvPr/>
            </p:nvPicPr>
            <p:blipFill>
              <a:blip r:embed="rId5">
                <a:alphaModFix/>
              </a:blip>
              <a:stretch>
                <a:fillRect/>
              </a:stretch>
            </p:blipFill>
            <p:spPr>
              <a:xfrm>
                <a:off x="4658668" y="124247"/>
                <a:ext cx="2012744" cy="691234"/>
              </a:xfrm>
              <a:prstGeom prst="rect">
                <a:avLst/>
              </a:prstGeom>
              <a:noFill/>
              <a:ln>
                <a:noFill/>
              </a:ln>
            </p:spPr>
          </p:pic>
          <p:pic>
            <p:nvPicPr>
              <p:cNvPr id="446" name="Google Shape;446;p42"/>
              <p:cNvPicPr preferRelativeResize="0"/>
              <p:nvPr/>
            </p:nvPicPr>
            <p:blipFill>
              <a:blip r:embed="rId6">
                <a:alphaModFix/>
              </a:blip>
              <a:stretch>
                <a:fillRect/>
              </a:stretch>
            </p:blipFill>
            <p:spPr>
              <a:xfrm>
                <a:off x="3899172" y="253670"/>
                <a:ext cx="601653" cy="557792"/>
              </a:xfrm>
              <a:prstGeom prst="rect">
                <a:avLst/>
              </a:prstGeom>
              <a:noFill/>
              <a:ln>
                <a:noFill/>
              </a:ln>
            </p:spPr>
          </p:pic>
        </p:grpSp>
      </p:grpSp>
      <p:cxnSp>
        <p:nvCxnSpPr>
          <p:cNvPr id="447" name="Google Shape;447;p42"/>
          <p:cNvCxnSpPr/>
          <p:nvPr/>
        </p:nvCxnSpPr>
        <p:spPr>
          <a:xfrm>
            <a:off x="2377825" y="2661485"/>
            <a:ext cx="5148300" cy="0"/>
          </a:xfrm>
          <a:prstGeom prst="straightConnector1">
            <a:avLst/>
          </a:prstGeom>
          <a:noFill/>
          <a:ln cap="flat" cmpd="sng" w="9525">
            <a:solidFill>
              <a:schemeClr val="accent5"/>
            </a:solidFill>
            <a:prstDash val="solid"/>
            <a:round/>
            <a:headEnd len="sm" w="sm" type="none"/>
            <a:tailEnd len="sm" w="sm" type="none"/>
          </a:ln>
        </p:spPr>
      </p:cxnSp>
      <p:cxnSp>
        <p:nvCxnSpPr>
          <p:cNvPr id="448" name="Google Shape;448;p42"/>
          <p:cNvCxnSpPr/>
          <p:nvPr/>
        </p:nvCxnSpPr>
        <p:spPr>
          <a:xfrm>
            <a:off x="2377825" y="3188845"/>
            <a:ext cx="5148300" cy="0"/>
          </a:xfrm>
          <a:prstGeom prst="straightConnector1">
            <a:avLst/>
          </a:prstGeom>
          <a:noFill/>
          <a:ln cap="flat" cmpd="sng" w="9525">
            <a:solidFill>
              <a:schemeClr val="accent5"/>
            </a:solidFill>
            <a:prstDash val="solid"/>
            <a:round/>
            <a:headEnd len="sm" w="sm" type="none"/>
            <a:tailEnd len="sm" w="sm" type="none"/>
          </a:ln>
        </p:spPr>
      </p:cxnSp>
      <p:cxnSp>
        <p:nvCxnSpPr>
          <p:cNvPr id="449" name="Google Shape;449;p42"/>
          <p:cNvCxnSpPr/>
          <p:nvPr/>
        </p:nvCxnSpPr>
        <p:spPr>
          <a:xfrm flipH="1" rot="10800000">
            <a:off x="2377825" y="3714411"/>
            <a:ext cx="5167200" cy="1800"/>
          </a:xfrm>
          <a:prstGeom prst="straightConnector1">
            <a:avLst/>
          </a:prstGeom>
          <a:noFill/>
          <a:ln cap="flat" cmpd="sng" w="9525">
            <a:solidFill>
              <a:schemeClr val="accent5"/>
            </a:solidFill>
            <a:prstDash val="solid"/>
            <a:round/>
            <a:headEnd len="sm" w="sm" type="none"/>
            <a:tailEnd len="sm" w="sm" type="none"/>
          </a:ln>
        </p:spPr>
      </p:cxnSp>
      <p:cxnSp>
        <p:nvCxnSpPr>
          <p:cNvPr id="450" name="Google Shape;450;p42"/>
          <p:cNvCxnSpPr/>
          <p:nvPr/>
        </p:nvCxnSpPr>
        <p:spPr>
          <a:xfrm flipH="1" rot="10800000">
            <a:off x="2377825" y="4241250"/>
            <a:ext cx="5183100" cy="18600"/>
          </a:xfrm>
          <a:prstGeom prst="straightConnector1">
            <a:avLst/>
          </a:prstGeom>
          <a:noFill/>
          <a:ln cap="flat" cmpd="sng" w="9525">
            <a:solidFill>
              <a:schemeClr val="accent5"/>
            </a:solidFill>
            <a:prstDash val="solid"/>
            <a:round/>
            <a:headEnd len="sm" w="sm" type="none"/>
            <a:tailEnd len="sm" w="sm" type="none"/>
          </a:ln>
        </p:spPr>
      </p:cxnSp>
      <p:sp>
        <p:nvSpPr>
          <p:cNvPr id="451" name="Google Shape;451;p42"/>
          <p:cNvSpPr txBox="1"/>
          <p:nvPr/>
        </p:nvSpPr>
        <p:spPr>
          <a:xfrm>
            <a:off x="1958925" y="3553775"/>
            <a:ext cx="4485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pt-PT" sz="900">
                <a:solidFill>
                  <a:schemeClr val="accent5"/>
                </a:solidFill>
                <a:latin typeface="Quattrocento Sans"/>
                <a:ea typeface="Quattrocento Sans"/>
                <a:cs typeface="Quattrocento Sans"/>
                <a:sym typeface="Quattrocento Sans"/>
              </a:rPr>
              <a:t>40</a:t>
            </a:r>
            <a:endParaRPr sz="900">
              <a:solidFill>
                <a:schemeClr val="accent5"/>
              </a:solidFill>
              <a:latin typeface="Quattrocento Sans"/>
              <a:ea typeface="Quattrocento Sans"/>
              <a:cs typeface="Quattrocento Sans"/>
              <a:sym typeface="Quattrocento Sans"/>
            </a:endParaRPr>
          </a:p>
        </p:txBody>
      </p:sp>
      <p:sp>
        <p:nvSpPr>
          <p:cNvPr id="452" name="Google Shape;452;p42"/>
          <p:cNvSpPr txBox="1"/>
          <p:nvPr/>
        </p:nvSpPr>
        <p:spPr>
          <a:xfrm>
            <a:off x="1890225" y="3027300"/>
            <a:ext cx="5172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pt-PT" sz="900">
                <a:solidFill>
                  <a:schemeClr val="accent5"/>
                </a:solidFill>
                <a:latin typeface="Quattrocento Sans"/>
                <a:ea typeface="Quattrocento Sans"/>
                <a:cs typeface="Quattrocento Sans"/>
                <a:sym typeface="Quattrocento Sans"/>
              </a:rPr>
              <a:t>80</a:t>
            </a:r>
            <a:endParaRPr sz="900">
              <a:solidFill>
                <a:schemeClr val="accent5"/>
              </a:solidFill>
              <a:latin typeface="Quattrocento Sans"/>
              <a:ea typeface="Quattrocento Sans"/>
              <a:cs typeface="Quattrocento Sans"/>
              <a:sym typeface="Quattrocento Sans"/>
            </a:endParaRPr>
          </a:p>
        </p:txBody>
      </p:sp>
      <p:sp>
        <p:nvSpPr>
          <p:cNvPr id="453" name="Google Shape;453;p42"/>
          <p:cNvSpPr txBox="1"/>
          <p:nvPr/>
        </p:nvSpPr>
        <p:spPr>
          <a:xfrm>
            <a:off x="1890225" y="2500825"/>
            <a:ext cx="5172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pt-PT" sz="900">
                <a:solidFill>
                  <a:schemeClr val="accent5"/>
                </a:solidFill>
                <a:latin typeface="Quattrocento Sans"/>
                <a:ea typeface="Quattrocento Sans"/>
                <a:cs typeface="Quattrocento Sans"/>
                <a:sym typeface="Quattrocento Sans"/>
              </a:rPr>
              <a:t>120</a:t>
            </a:r>
            <a:endParaRPr sz="900">
              <a:solidFill>
                <a:schemeClr val="accent5"/>
              </a:solidFill>
              <a:latin typeface="Quattrocento Sans"/>
              <a:ea typeface="Quattrocento Sans"/>
              <a:cs typeface="Quattrocento Sans"/>
              <a:sym typeface="Quattrocento Sans"/>
            </a:endParaRPr>
          </a:p>
        </p:txBody>
      </p:sp>
      <p:sp>
        <p:nvSpPr>
          <p:cNvPr id="454" name="Google Shape;454;p42"/>
          <p:cNvSpPr txBox="1"/>
          <p:nvPr/>
        </p:nvSpPr>
        <p:spPr>
          <a:xfrm>
            <a:off x="1958925" y="4098750"/>
            <a:ext cx="4485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pt-PT" sz="900">
                <a:solidFill>
                  <a:schemeClr val="accent5"/>
                </a:solidFill>
                <a:latin typeface="Quattrocento Sans"/>
                <a:ea typeface="Quattrocento Sans"/>
                <a:cs typeface="Quattrocento Sans"/>
                <a:sym typeface="Quattrocento Sans"/>
              </a:rPr>
              <a:t>0</a:t>
            </a:r>
            <a:endParaRPr sz="900">
              <a:solidFill>
                <a:schemeClr val="accent5"/>
              </a:solidFill>
              <a:latin typeface="Quattrocento Sans"/>
              <a:ea typeface="Quattrocento Sans"/>
              <a:cs typeface="Quattrocento Sans"/>
              <a:sym typeface="Quattrocento Sans"/>
            </a:endParaRPr>
          </a:p>
        </p:txBody>
      </p:sp>
      <p:sp>
        <p:nvSpPr>
          <p:cNvPr id="455" name="Google Shape;455;p42"/>
          <p:cNvSpPr txBox="1"/>
          <p:nvPr/>
        </p:nvSpPr>
        <p:spPr>
          <a:xfrm rot="-5400000">
            <a:off x="1274500" y="2946025"/>
            <a:ext cx="12366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050">
                <a:solidFill>
                  <a:schemeClr val="accent5"/>
                </a:solidFill>
              </a:rPr>
              <a:t>Time (Minutes)</a:t>
            </a:r>
            <a:endParaRPr>
              <a:solidFill>
                <a:schemeClr val="accent5"/>
              </a:solidFill>
              <a:latin typeface="Quattrocento Sans"/>
              <a:ea typeface="Quattrocento Sans"/>
              <a:cs typeface="Quattrocento Sans"/>
              <a:sym typeface="Quattrocento Sans"/>
            </a:endParaRPr>
          </a:p>
        </p:txBody>
      </p:sp>
      <p:pic>
        <p:nvPicPr>
          <p:cNvPr id="456" name="Google Shape;456;p42"/>
          <p:cNvPicPr preferRelativeResize="0"/>
          <p:nvPr/>
        </p:nvPicPr>
        <p:blipFill>
          <a:blip r:embed="rId7">
            <a:alphaModFix/>
          </a:blip>
          <a:stretch>
            <a:fillRect/>
          </a:stretch>
        </p:blipFill>
        <p:spPr>
          <a:xfrm>
            <a:off x="3343169" y="4410695"/>
            <a:ext cx="364278" cy="320605"/>
          </a:xfrm>
          <a:prstGeom prst="rect">
            <a:avLst/>
          </a:prstGeom>
          <a:noFill/>
          <a:ln>
            <a:noFill/>
          </a:ln>
        </p:spPr>
      </p:pic>
      <p:pic>
        <p:nvPicPr>
          <p:cNvPr id="457" name="Google Shape;457;p42"/>
          <p:cNvPicPr preferRelativeResize="0"/>
          <p:nvPr/>
        </p:nvPicPr>
        <p:blipFill>
          <a:blip r:embed="rId8">
            <a:alphaModFix/>
          </a:blip>
          <a:stretch>
            <a:fillRect/>
          </a:stretch>
        </p:blipFill>
        <p:spPr>
          <a:xfrm>
            <a:off x="2708176" y="4364991"/>
            <a:ext cx="440402" cy="383384"/>
          </a:xfrm>
          <a:prstGeom prst="rect">
            <a:avLst/>
          </a:prstGeom>
          <a:noFill/>
          <a:ln>
            <a:noFill/>
          </a:ln>
        </p:spPr>
      </p:pic>
      <p:pic>
        <p:nvPicPr>
          <p:cNvPr id="458" name="Google Shape;458;p42"/>
          <p:cNvPicPr preferRelativeResize="0"/>
          <p:nvPr/>
        </p:nvPicPr>
        <p:blipFill>
          <a:blip r:embed="rId7">
            <a:alphaModFix/>
          </a:blip>
          <a:stretch>
            <a:fillRect/>
          </a:stretch>
        </p:blipFill>
        <p:spPr>
          <a:xfrm>
            <a:off x="4917510" y="4403520"/>
            <a:ext cx="337377" cy="320605"/>
          </a:xfrm>
          <a:prstGeom prst="rect">
            <a:avLst/>
          </a:prstGeom>
          <a:noFill/>
          <a:ln>
            <a:noFill/>
          </a:ln>
        </p:spPr>
      </p:pic>
      <p:pic>
        <p:nvPicPr>
          <p:cNvPr id="459" name="Google Shape;459;p42"/>
          <p:cNvPicPr preferRelativeResize="0"/>
          <p:nvPr/>
        </p:nvPicPr>
        <p:blipFill>
          <a:blip r:embed="rId8">
            <a:alphaModFix/>
          </a:blip>
          <a:stretch>
            <a:fillRect/>
          </a:stretch>
        </p:blipFill>
        <p:spPr>
          <a:xfrm>
            <a:off x="4264394" y="4351366"/>
            <a:ext cx="407877" cy="383384"/>
          </a:xfrm>
          <a:prstGeom prst="rect">
            <a:avLst/>
          </a:prstGeom>
          <a:noFill/>
          <a:ln>
            <a:noFill/>
          </a:ln>
        </p:spPr>
      </p:pic>
      <p:pic>
        <p:nvPicPr>
          <p:cNvPr id="460" name="Google Shape;460;p42"/>
          <p:cNvPicPr preferRelativeResize="0"/>
          <p:nvPr/>
        </p:nvPicPr>
        <p:blipFill>
          <a:blip r:embed="rId7">
            <a:alphaModFix/>
          </a:blip>
          <a:stretch>
            <a:fillRect/>
          </a:stretch>
        </p:blipFill>
        <p:spPr>
          <a:xfrm>
            <a:off x="6529260" y="4382757"/>
            <a:ext cx="337377" cy="320605"/>
          </a:xfrm>
          <a:prstGeom prst="rect">
            <a:avLst/>
          </a:prstGeom>
          <a:noFill/>
          <a:ln>
            <a:noFill/>
          </a:ln>
        </p:spPr>
      </p:pic>
      <p:pic>
        <p:nvPicPr>
          <p:cNvPr id="461" name="Google Shape;461;p42"/>
          <p:cNvPicPr preferRelativeResize="0"/>
          <p:nvPr/>
        </p:nvPicPr>
        <p:blipFill>
          <a:blip r:embed="rId8">
            <a:alphaModFix/>
          </a:blip>
          <a:stretch>
            <a:fillRect/>
          </a:stretch>
        </p:blipFill>
        <p:spPr>
          <a:xfrm>
            <a:off x="5831006" y="4338716"/>
            <a:ext cx="407877" cy="383384"/>
          </a:xfrm>
          <a:prstGeom prst="rect">
            <a:avLst/>
          </a:prstGeom>
          <a:noFill/>
          <a:ln>
            <a:noFill/>
          </a:ln>
        </p:spPr>
      </p:pic>
      <p:cxnSp>
        <p:nvCxnSpPr>
          <p:cNvPr id="462" name="Google Shape;462;p42"/>
          <p:cNvCxnSpPr/>
          <p:nvPr/>
        </p:nvCxnSpPr>
        <p:spPr>
          <a:xfrm>
            <a:off x="4030825" y="4182150"/>
            <a:ext cx="0" cy="136800"/>
          </a:xfrm>
          <a:prstGeom prst="straightConnector1">
            <a:avLst/>
          </a:prstGeom>
          <a:noFill/>
          <a:ln cap="flat" cmpd="sng" w="9525">
            <a:solidFill>
              <a:schemeClr val="dk2"/>
            </a:solidFill>
            <a:prstDash val="solid"/>
            <a:round/>
            <a:headEnd len="med" w="med" type="none"/>
            <a:tailEnd len="med" w="med" type="none"/>
          </a:ln>
        </p:spPr>
      </p:cxnSp>
      <p:cxnSp>
        <p:nvCxnSpPr>
          <p:cNvPr id="463" name="Google Shape;463;p42"/>
          <p:cNvCxnSpPr/>
          <p:nvPr/>
        </p:nvCxnSpPr>
        <p:spPr>
          <a:xfrm>
            <a:off x="5559375" y="4182150"/>
            <a:ext cx="0" cy="136800"/>
          </a:xfrm>
          <a:prstGeom prst="straightConnector1">
            <a:avLst/>
          </a:prstGeom>
          <a:noFill/>
          <a:ln cap="flat" cmpd="sng" w="9525">
            <a:solidFill>
              <a:schemeClr val="dk2"/>
            </a:solidFill>
            <a:prstDash val="solid"/>
            <a:round/>
            <a:headEnd len="med" w="med" type="none"/>
            <a:tailEnd len="med" w="med" type="none"/>
          </a:ln>
        </p:spPr>
      </p:cxnSp>
      <p:cxnSp>
        <p:nvCxnSpPr>
          <p:cNvPr id="464" name="Google Shape;464;p42"/>
          <p:cNvCxnSpPr/>
          <p:nvPr/>
        </p:nvCxnSpPr>
        <p:spPr>
          <a:xfrm flipH="1" rot="10800000">
            <a:off x="2385775" y="3450736"/>
            <a:ext cx="5167200" cy="1800"/>
          </a:xfrm>
          <a:prstGeom prst="straightConnector1">
            <a:avLst/>
          </a:prstGeom>
          <a:noFill/>
          <a:ln cap="flat" cmpd="sng" w="9525">
            <a:solidFill>
              <a:schemeClr val="accent5"/>
            </a:solidFill>
            <a:prstDash val="solid"/>
            <a:round/>
            <a:headEnd len="sm" w="sm" type="none"/>
            <a:tailEnd len="sm" w="sm" type="none"/>
          </a:ln>
        </p:spPr>
      </p:cxnSp>
      <p:cxnSp>
        <p:nvCxnSpPr>
          <p:cNvPr id="465" name="Google Shape;465;p42"/>
          <p:cNvCxnSpPr/>
          <p:nvPr/>
        </p:nvCxnSpPr>
        <p:spPr>
          <a:xfrm flipH="1" rot="10800000">
            <a:off x="2368375" y="2924724"/>
            <a:ext cx="5167200" cy="1800"/>
          </a:xfrm>
          <a:prstGeom prst="straightConnector1">
            <a:avLst/>
          </a:prstGeom>
          <a:noFill/>
          <a:ln cap="flat" cmpd="sng" w="9525">
            <a:solidFill>
              <a:schemeClr val="accent5"/>
            </a:solidFill>
            <a:prstDash val="solid"/>
            <a:round/>
            <a:headEnd len="sm" w="sm" type="none"/>
            <a:tailEnd len="sm" w="sm" type="none"/>
          </a:ln>
        </p:spPr>
      </p:cxnSp>
      <p:cxnSp>
        <p:nvCxnSpPr>
          <p:cNvPr id="466" name="Google Shape;466;p42"/>
          <p:cNvCxnSpPr/>
          <p:nvPr/>
        </p:nvCxnSpPr>
        <p:spPr>
          <a:xfrm flipH="1" rot="10800000">
            <a:off x="2368375" y="2396911"/>
            <a:ext cx="5167200" cy="1800"/>
          </a:xfrm>
          <a:prstGeom prst="straightConnector1">
            <a:avLst/>
          </a:prstGeom>
          <a:noFill/>
          <a:ln cap="flat" cmpd="sng" w="9525">
            <a:solidFill>
              <a:schemeClr val="accent5"/>
            </a:solidFill>
            <a:prstDash val="solid"/>
            <a:round/>
            <a:headEnd len="sm" w="sm" type="none"/>
            <a:tailEnd len="sm" w="sm" type="none"/>
          </a:ln>
        </p:spPr>
      </p:cxnSp>
      <p:cxnSp>
        <p:nvCxnSpPr>
          <p:cNvPr id="467" name="Google Shape;467;p42"/>
          <p:cNvCxnSpPr/>
          <p:nvPr/>
        </p:nvCxnSpPr>
        <p:spPr>
          <a:xfrm flipH="1" rot="10800000">
            <a:off x="2368375" y="3986924"/>
            <a:ext cx="5167200" cy="1800"/>
          </a:xfrm>
          <a:prstGeom prst="straightConnector1">
            <a:avLst/>
          </a:prstGeom>
          <a:noFill/>
          <a:ln cap="flat" cmpd="sng" w="9525">
            <a:solidFill>
              <a:schemeClr val="accent5"/>
            </a:solidFill>
            <a:prstDash val="solid"/>
            <a:round/>
            <a:headEnd len="sm" w="sm" type="none"/>
            <a:tailEnd len="sm" w="sm" type="none"/>
          </a:ln>
        </p:spPr>
      </p:cxnSp>
      <p:sp>
        <p:nvSpPr>
          <p:cNvPr id="468" name="Google Shape;468;p42"/>
          <p:cNvSpPr txBox="1"/>
          <p:nvPr/>
        </p:nvSpPr>
        <p:spPr>
          <a:xfrm>
            <a:off x="1958925" y="3826275"/>
            <a:ext cx="4485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pt-PT" sz="900">
                <a:solidFill>
                  <a:schemeClr val="accent5"/>
                </a:solidFill>
                <a:latin typeface="Quattrocento Sans"/>
                <a:ea typeface="Quattrocento Sans"/>
                <a:cs typeface="Quattrocento Sans"/>
                <a:sym typeface="Quattrocento Sans"/>
              </a:rPr>
              <a:t>20</a:t>
            </a:r>
            <a:endParaRPr sz="900">
              <a:solidFill>
                <a:schemeClr val="accent5"/>
              </a:solidFill>
              <a:latin typeface="Quattrocento Sans"/>
              <a:ea typeface="Quattrocento Sans"/>
              <a:cs typeface="Quattrocento Sans"/>
              <a:sym typeface="Quattrocento Sans"/>
            </a:endParaRPr>
          </a:p>
        </p:txBody>
      </p:sp>
      <p:sp>
        <p:nvSpPr>
          <p:cNvPr id="469" name="Google Shape;469;p42"/>
          <p:cNvSpPr txBox="1"/>
          <p:nvPr/>
        </p:nvSpPr>
        <p:spPr>
          <a:xfrm>
            <a:off x="1958925" y="3290075"/>
            <a:ext cx="4485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pt-PT" sz="900">
                <a:solidFill>
                  <a:schemeClr val="accent5"/>
                </a:solidFill>
                <a:latin typeface="Quattrocento Sans"/>
                <a:ea typeface="Quattrocento Sans"/>
                <a:cs typeface="Quattrocento Sans"/>
                <a:sym typeface="Quattrocento Sans"/>
              </a:rPr>
              <a:t>60</a:t>
            </a:r>
            <a:endParaRPr sz="900">
              <a:solidFill>
                <a:schemeClr val="accent5"/>
              </a:solidFill>
              <a:latin typeface="Quattrocento Sans"/>
              <a:ea typeface="Quattrocento Sans"/>
              <a:cs typeface="Quattrocento Sans"/>
              <a:sym typeface="Quattrocento Sans"/>
            </a:endParaRPr>
          </a:p>
        </p:txBody>
      </p:sp>
      <p:sp>
        <p:nvSpPr>
          <p:cNvPr id="470" name="Google Shape;470;p42"/>
          <p:cNvSpPr txBox="1"/>
          <p:nvPr/>
        </p:nvSpPr>
        <p:spPr>
          <a:xfrm>
            <a:off x="1958925" y="2760313"/>
            <a:ext cx="4485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pt-PT" sz="900">
                <a:solidFill>
                  <a:schemeClr val="accent5"/>
                </a:solidFill>
                <a:latin typeface="Quattrocento Sans"/>
                <a:ea typeface="Quattrocento Sans"/>
                <a:cs typeface="Quattrocento Sans"/>
                <a:sym typeface="Quattrocento Sans"/>
              </a:rPr>
              <a:t>100</a:t>
            </a:r>
            <a:endParaRPr sz="900">
              <a:solidFill>
                <a:schemeClr val="accent5"/>
              </a:solidFill>
              <a:latin typeface="Quattrocento Sans"/>
              <a:ea typeface="Quattrocento Sans"/>
              <a:cs typeface="Quattrocento Sans"/>
              <a:sym typeface="Quattrocento Sans"/>
            </a:endParaRPr>
          </a:p>
        </p:txBody>
      </p:sp>
      <p:sp>
        <p:nvSpPr>
          <p:cNvPr id="471" name="Google Shape;471;p42"/>
          <p:cNvSpPr txBox="1"/>
          <p:nvPr/>
        </p:nvSpPr>
        <p:spPr>
          <a:xfrm>
            <a:off x="1958925" y="2230563"/>
            <a:ext cx="4485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pt-PT" sz="900">
                <a:solidFill>
                  <a:schemeClr val="accent5"/>
                </a:solidFill>
                <a:latin typeface="Quattrocento Sans"/>
                <a:ea typeface="Quattrocento Sans"/>
                <a:cs typeface="Quattrocento Sans"/>
                <a:sym typeface="Quattrocento Sans"/>
              </a:rPr>
              <a:t>140</a:t>
            </a:r>
            <a:endParaRPr sz="900">
              <a:solidFill>
                <a:schemeClr val="accent5"/>
              </a:solidFill>
              <a:latin typeface="Quattrocento Sans"/>
              <a:ea typeface="Quattrocento Sans"/>
              <a:cs typeface="Quattrocento Sans"/>
              <a:sym typeface="Quattrocento Sans"/>
            </a:endParaRPr>
          </a:p>
        </p:txBody>
      </p:sp>
      <p:grpSp>
        <p:nvGrpSpPr>
          <p:cNvPr id="472" name="Google Shape;472;p42"/>
          <p:cNvGrpSpPr/>
          <p:nvPr/>
        </p:nvGrpSpPr>
        <p:grpSpPr>
          <a:xfrm>
            <a:off x="2651175" y="4012131"/>
            <a:ext cx="721453" cy="323100"/>
            <a:chOff x="2651175" y="4012131"/>
            <a:chExt cx="721453" cy="323100"/>
          </a:xfrm>
        </p:grpSpPr>
        <p:sp>
          <p:nvSpPr>
            <p:cNvPr id="473" name="Google Shape;473;p42"/>
            <p:cNvSpPr/>
            <p:nvPr/>
          </p:nvSpPr>
          <p:spPr>
            <a:xfrm>
              <a:off x="2651175" y="4242200"/>
              <a:ext cx="554400" cy="18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2"/>
            <p:cNvSpPr txBox="1"/>
            <p:nvPr/>
          </p:nvSpPr>
          <p:spPr>
            <a:xfrm>
              <a:off x="2738128" y="4012131"/>
              <a:ext cx="634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900">
                  <a:latin typeface="Quattrocento Sans"/>
                  <a:ea typeface="Quattrocento Sans"/>
                  <a:cs typeface="Quattrocento Sans"/>
                  <a:sym typeface="Quattrocento Sans"/>
                </a:rPr>
                <a:t>1.56</a:t>
              </a:r>
              <a:endParaRPr sz="900">
                <a:latin typeface="Quattrocento Sans"/>
                <a:ea typeface="Quattrocento Sans"/>
                <a:cs typeface="Quattrocento Sans"/>
                <a:sym typeface="Quattrocento Sans"/>
              </a:endParaRPr>
            </a:p>
          </p:txBody>
        </p:sp>
      </p:grpSp>
      <p:grpSp>
        <p:nvGrpSpPr>
          <p:cNvPr id="475" name="Google Shape;475;p42"/>
          <p:cNvGrpSpPr/>
          <p:nvPr/>
        </p:nvGrpSpPr>
        <p:grpSpPr>
          <a:xfrm>
            <a:off x="3316850" y="3881531"/>
            <a:ext cx="554400" cy="363846"/>
            <a:chOff x="3316850" y="3881531"/>
            <a:chExt cx="554400" cy="363846"/>
          </a:xfrm>
        </p:grpSpPr>
        <p:sp>
          <p:nvSpPr>
            <p:cNvPr id="476" name="Google Shape;476;p42"/>
            <p:cNvSpPr/>
            <p:nvPr/>
          </p:nvSpPr>
          <p:spPr>
            <a:xfrm>
              <a:off x="3316850" y="4081577"/>
              <a:ext cx="554400" cy="163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2"/>
            <p:cNvSpPr txBox="1"/>
            <p:nvPr/>
          </p:nvSpPr>
          <p:spPr>
            <a:xfrm>
              <a:off x="3404875" y="3881531"/>
              <a:ext cx="408000" cy="1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900">
                  <a:latin typeface="Quattrocento Sans"/>
                  <a:ea typeface="Quattrocento Sans"/>
                  <a:cs typeface="Quattrocento Sans"/>
                  <a:sym typeface="Quattrocento Sans"/>
                </a:rPr>
                <a:t>16.1</a:t>
              </a:r>
              <a:endParaRPr sz="900">
                <a:latin typeface="Quattrocento Sans"/>
                <a:ea typeface="Quattrocento Sans"/>
                <a:cs typeface="Quattrocento Sans"/>
                <a:sym typeface="Quattrocento Sans"/>
              </a:endParaRPr>
            </a:p>
          </p:txBody>
        </p:sp>
      </p:grpSp>
      <p:grpSp>
        <p:nvGrpSpPr>
          <p:cNvPr id="478" name="Google Shape;478;p42"/>
          <p:cNvGrpSpPr/>
          <p:nvPr/>
        </p:nvGrpSpPr>
        <p:grpSpPr>
          <a:xfrm>
            <a:off x="4211625" y="3963679"/>
            <a:ext cx="696026" cy="296771"/>
            <a:chOff x="4211625" y="3963679"/>
            <a:chExt cx="696026" cy="296771"/>
          </a:xfrm>
        </p:grpSpPr>
        <p:sp>
          <p:nvSpPr>
            <p:cNvPr id="479" name="Google Shape;479;p42"/>
            <p:cNvSpPr/>
            <p:nvPr/>
          </p:nvSpPr>
          <p:spPr>
            <a:xfrm>
              <a:off x="4211625" y="4182150"/>
              <a:ext cx="513300" cy="783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2"/>
            <p:cNvSpPr txBox="1"/>
            <p:nvPr/>
          </p:nvSpPr>
          <p:spPr>
            <a:xfrm>
              <a:off x="4273151" y="3963679"/>
              <a:ext cx="634500" cy="1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900">
                  <a:latin typeface="Quattrocento Sans"/>
                  <a:ea typeface="Quattrocento Sans"/>
                  <a:cs typeface="Quattrocento Sans"/>
                  <a:sym typeface="Quattrocento Sans"/>
                </a:rPr>
                <a:t>4.14</a:t>
              </a:r>
              <a:endParaRPr sz="900">
                <a:latin typeface="Quattrocento Sans"/>
                <a:ea typeface="Quattrocento Sans"/>
                <a:cs typeface="Quattrocento Sans"/>
                <a:sym typeface="Quattrocento Sans"/>
              </a:endParaRPr>
            </a:p>
          </p:txBody>
        </p:sp>
      </p:grpSp>
      <p:grpSp>
        <p:nvGrpSpPr>
          <p:cNvPr id="481" name="Google Shape;481;p42"/>
          <p:cNvGrpSpPr/>
          <p:nvPr/>
        </p:nvGrpSpPr>
        <p:grpSpPr>
          <a:xfrm>
            <a:off x="4810325" y="3344988"/>
            <a:ext cx="598299" cy="902390"/>
            <a:chOff x="4810325" y="3344988"/>
            <a:chExt cx="598299" cy="902390"/>
          </a:xfrm>
        </p:grpSpPr>
        <p:sp>
          <p:nvSpPr>
            <p:cNvPr id="482" name="Google Shape;482;p42"/>
            <p:cNvSpPr/>
            <p:nvPr/>
          </p:nvSpPr>
          <p:spPr>
            <a:xfrm>
              <a:off x="4810325" y="3553778"/>
              <a:ext cx="513300" cy="693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2"/>
            <p:cNvSpPr txBox="1"/>
            <p:nvPr/>
          </p:nvSpPr>
          <p:spPr>
            <a:xfrm>
              <a:off x="4854224" y="3344988"/>
              <a:ext cx="554400" cy="1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900">
                  <a:latin typeface="Quattrocento Sans"/>
                  <a:ea typeface="Quattrocento Sans"/>
                  <a:cs typeface="Quattrocento Sans"/>
                  <a:sym typeface="Quattrocento Sans"/>
                </a:rPr>
                <a:t>46.53</a:t>
              </a:r>
              <a:endParaRPr sz="900">
                <a:latin typeface="Quattrocento Sans"/>
                <a:ea typeface="Quattrocento Sans"/>
                <a:cs typeface="Quattrocento Sans"/>
                <a:sym typeface="Quattrocento Sans"/>
              </a:endParaRPr>
            </a:p>
          </p:txBody>
        </p:sp>
      </p:grpSp>
      <p:grpSp>
        <p:nvGrpSpPr>
          <p:cNvPr id="484" name="Google Shape;484;p42"/>
          <p:cNvGrpSpPr/>
          <p:nvPr/>
        </p:nvGrpSpPr>
        <p:grpSpPr>
          <a:xfrm>
            <a:off x="5778300" y="3898192"/>
            <a:ext cx="694291" cy="348983"/>
            <a:chOff x="5778300" y="3898192"/>
            <a:chExt cx="694291" cy="348983"/>
          </a:xfrm>
        </p:grpSpPr>
        <p:sp>
          <p:nvSpPr>
            <p:cNvPr id="485" name="Google Shape;485;p42"/>
            <p:cNvSpPr/>
            <p:nvPr/>
          </p:nvSpPr>
          <p:spPr>
            <a:xfrm>
              <a:off x="5778300" y="4110375"/>
              <a:ext cx="513300" cy="136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2"/>
            <p:cNvSpPr txBox="1"/>
            <p:nvPr/>
          </p:nvSpPr>
          <p:spPr>
            <a:xfrm>
              <a:off x="5838091" y="3898192"/>
              <a:ext cx="634500" cy="1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900">
                  <a:latin typeface="Quattrocento Sans"/>
                  <a:ea typeface="Quattrocento Sans"/>
                  <a:cs typeface="Quattrocento Sans"/>
                  <a:sym typeface="Quattrocento Sans"/>
                </a:rPr>
                <a:t>14.2</a:t>
              </a:r>
              <a:endParaRPr sz="900">
                <a:latin typeface="Quattrocento Sans"/>
                <a:ea typeface="Quattrocento Sans"/>
                <a:cs typeface="Quattrocento Sans"/>
                <a:sym typeface="Quattrocento Sans"/>
              </a:endParaRPr>
            </a:p>
          </p:txBody>
        </p:sp>
      </p:grpSp>
      <p:grpSp>
        <p:nvGrpSpPr>
          <p:cNvPr id="487" name="Google Shape;487;p42"/>
          <p:cNvGrpSpPr/>
          <p:nvPr/>
        </p:nvGrpSpPr>
        <p:grpSpPr>
          <a:xfrm>
            <a:off x="6377000" y="2429874"/>
            <a:ext cx="634501" cy="1811340"/>
            <a:chOff x="6377000" y="2429874"/>
            <a:chExt cx="634501" cy="1811340"/>
          </a:xfrm>
        </p:grpSpPr>
        <p:sp>
          <p:nvSpPr>
            <p:cNvPr id="488" name="Google Shape;488;p42"/>
            <p:cNvSpPr/>
            <p:nvPr/>
          </p:nvSpPr>
          <p:spPr>
            <a:xfrm>
              <a:off x="6377000" y="2684814"/>
              <a:ext cx="513300" cy="1556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2"/>
            <p:cNvSpPr txBox="1"/>
            <p:nvPr/>
          </p:nvSpPr>
          <p:spPr>
            <a:xfrm>
              <a:off x="6377001" y="2429874"/>
              <a:ext cx="634500" cy="1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900">
                  <a:latin typeface="Quattrocento Sans"/>
                  <a:ea typeface="Quattrocento Sans"/>
                  <a:cs typeface="Quattrocento Sans"/>
                  <a:sym typeface="Quattrocento Sans"/>
                </a:rPr>
                <a:t>119.53</a:t>
              </a:r>
              <a:endParaRPr sz="900">
                <a:latin typeface="Quattrocento Sans"/>
                <a:ea typeface="Quattrocento Sans"/>
                <a:cs typeface="Quattrocento Sans"/>
                <a:sym typeface="Quattrocento Sans"/>
              </a:endParaRPr>
            </a:p>
          </p:txBody>
        </p:sp>
      </p:grpSp>
      <p:sp>
        <p:nvSpPr>
          <p:cNvPr id="490" name="Google Shape;490;p42"/>
          <p:cNvSpPr txBox="1"/>
          <p:nvPr/>
        </p:nvSpPr>
        <p:spPr>
          <a:xfrm>
            <a:off x="4107650" y="4762900"/>
            <a:ext cx="12366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050">
                <a:solidFill>
                  <a:schemeClr val="accent5"/>
                </a:solidFill>
              </a:rPr>
              <a:t>Data Size </a:t>
            </a:r>
            <a:r>
              <a:rPr lang="pt-PT" sz="1050">
                <a:solidFill>
                  <a:schemeClr val="accent5"/>
                </a:solidFill>
              </a:rPr>
              <a:t>(GB)</a:t>
            </a:r>
            <a:endParaRPr>
              <a:solidFill>
                <a:schemeClr val="accent5"/>
              </a:solidFill>
              <a:latin typeface="Quattrocento Sans"/>
              <a:ea typeface="Quattrocento Sans"/>
              <a:cs typeface="Quattrocento Sans"/>
              <a:sym typeface="Quattrocento Sans"/>
            </a:endParaRPr>
          </a:p>
        </p:txBody>
      </p:sp>
      <p:sp>
        <p:nvSpPr>
          <p:cNvPr id="491" name="Google Shape;491;p42"/>
          <p:cNvSpPr txBox="1"/>
          <p:nvPr/>
        </p:nvSpPr>
        <p:spPr>
          <a:xfrm>
            <a:off x="3035126" y="4512375"/>
            <a:ext cx="337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900">
                <a:latin typeface="Quattrocento Sans"/>
                <a:ea typeface="Quattrocento Sans"/>
                <a:cs typeface="Quattrocento Sans"/>
                <a:sym typeface="Quattrocento Sans"/>
              </a:rPr>
              <a:t>5.8</a:t>
            </a:r>
            <a:endParaRPr b="1" sz="900">
              <a:latin typeface="Quattrocento Sans"/>
              <a:ea typeface="Quattrocento Sans"/>
              <a:cs typeface="Quattrocento Sans"/>
              <a:sym typeface="Quattrocento Sans"/>
            </a:endParaRPr>
          </a:p>
        </p:txBody>
      </p:sp>
      <p:sp>
        <p:nvSpPr>
          <p:cNvPr id="492" name="Google Shape;492;p42"/>
          <p:cNvSpPr txBox="1"/>
          <p:nvPr/>
        </p:nvSpPr>
        <p:spPr>
          <a:xfrm>
            <a:off x="6165827" y="4512375"/>
            <a:ext cx="408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900">
                <a:latin typeface="Quattrocento Sans"/>
                <a:ea typeface="Quattrocento Sans"/>
                <a:cs typeface="Quattrocento Sans"/>
                <a:sym typeface="Quattrocento Sans"/>
              </a:rPr>
              <a:t>43.4</a:t>
            </a:r>
            <a:endParaRPr b="1" sz="900">
              <a:latin typeface="Quattrocento Sans"/>
              <a:ea typeface="Quattrocento Sans"/>
              <a:cs typeface="Quattrocento Sans"/>
              <a:sym typeface="Quattrocento Sans"/>
            </a:endParaRPr>
          </a:p>
        </p:txBody>
      </p:sp>
      <p:sp>
        <p:nvSpPr>
          <p:cNvPr id="493" name="Google Shape;493;p42"/>
          <p:cNvSpPr txBox="1"/>
          <p:nvPr/>
        </p:nvSpPr>
        <p:spPr>
          <a:xfrm>
            <a:off x="4549025" y="4507925"/>
            <a:ext cx="44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900">
                <a:latin typeface="Quattrocento Sans"/>
                <a:ea typeface="Quattrocento Sans"/>
                <a:cs typeface="Quattrocento Sans"/>
                <a:sym typeface="Quattrocento Sans"/>
              </a:rPr>
              <a:t>12.4</a:t>
            </a:r>
            <a:endParaRPr b="1" sz="900">
              <a:latin typeface="Quattrocento Sans"/>
              <a:ea typeface="Quattrocento Sans"/>
              <a:cs typeface="Quattrocento Sans"/>
              <a:sym typeface="Quattrocento Sans"/>
            </a:endParaRPr>
          </a:p>
        </p:txBody>
      </p:sp>
      <p:sp>
        <p:nvSpPr>
          <p:cNvPr id="494" name="Google Shape;494;p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500"/>
                                        <p:tgtEl>
                                          <p:spTgt spid="472"/>
                                        </p:tgtEl>
                                        <p:attrNameLst>
                                          <p:attrName>ppt_w</p:attrName>
                                        </p:attrNameLst>
                                      </p:cBhvr>
                                      <p:tavLst>
                                        <p:tav fmla="" tm="0">
                                          <p:val>
                                            <p:strVal val="0"/>
                                          </p:val>
                                        </p:tav>
                                        <p:tav fmla="" tm="100000">
                                          <p:val>
                                            <p:strVal val="#ppt_w"/>
                                          </p:val>
                                        </p:tav>
                                      </p:tavLst>
                                    </p:anim>
                                    <p:anim calcmode="lin" valueType="num">
                                      <p:cBhvr additive="base">
                                        <p:cTn dur="1500"/>
                                        <p:tgtEl>
                                          <p:spTgt spid="47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75"/>
                                        </p:tgtEl>
                                        <p:attrNameLst>
                                          <p:attrName>style.visibility</p:attrName>
                                        </p:attrNameLst>
                                      </p:cBhvr>
                                      <p:to>
                                        <p:strVal val="visible"/>
                                      </p:to>
                                    </p:set>
                                    <p:anim calcmode="lin" valueType="num">
                                      <p:cBhvr additive="base">
                                        <p:cTn dur="1500"/>
                                        <p:tgtEl>
                                          <p:spTgt spid="475"/>
                                        </p:tgtEl>
                                        <p:attrNameLst>
                                          <p:attrName>ppt_w</p:attrName>
                                        </p:attrNameLst>
                                      </p:cBhvr>
                                      <p:tavLst>
                                        <p:tav fmla="" tm="0">
                                          <p:val>
                                            <p:strVal val="0"/>
                                          </p:val>
                                        </p:tav>
                                        <p:tav fmla="" tm="100000">
                                          <p:val>
                                            <p:strVal val="#ppt_w"/>
                                          </p:val>
                                        </p:tav>
                                      </p:tavLst>
                                    </p:anim>
                                    <p:anim calcmode="lin" valueType="num">
                                      <p:cBhvr additive="base">
                                        <p:cTn dur="1500"/>
                                        <p:tgtEl>
                                          <p:spTgt spid="475"/>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478"/>
                                        </p:tgtEl>
                                        <p:attrNameLst>
                                          <p:attrName>style.visibility</p:attrName>
                                        </p:attrNameLst>
                                      </p:cBhvr>
                                      <p:to>
                                        <p:strVal val="visible"/>
                                      </p:to>
                                    </p:set>
                                    <p:anim calcmode="lin" valueType="num">
                                      <p:cBhvr additive="base">
                                        <p:cTn dur="1500"/>
                                        <p:tgtEl>
                                          <p:spTgt spid="478"/>
                                        </p:tgtEl>
                                        <p:attrNameLst>
                                          <p:attrName>ppt_w</p:attrName>
                                        </p:attrNameLst>
                                      </p:cBhvr>
                                      <p:tavLst>
                                        <p:tav fmla="" tm="0">
                                          <p:val>
                                            <p:strVal val="0"/>
                                          </p:val>
                                        </p:tav>
                                        <p:tav fmla="" tm="100000">
                                          <p:val>
                                            <p:strVal val="#ppt_w"/>
                                          </p:val>
                                        </p:tav>
                                      </p:tavLst>
                                    </p:anim>
                                    <p:anim calcmode="lin" valueType="num">
                                      <p:cBhvr additive="base">
                                        <p:cTn dur="1500"/>
                                        <p:tgtEl>
                                          <p:spTgt spid="47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1500"/>
                                        <p:tgtEl>
                                          <p:spTgt spid="481"/>
                                        </p:tgtEl>
                                        <p:attrNameLst>
                                          <p:attrName>ppt_w</p:attrName>
                                        </p:attrNameLst>
                                      </p:cBhvr>
                                      <p:tavLst>
                                        <p:tav fmla="" tm="0">
                                          <p:val>
                                            <p:strVal val="0"/>
                                          </p:val>
                                        </p:tav>
                                        <p:tav fmla="" tm="100000">
                                          <p:val>
                                            <p:strVal val="#ppt_w"/>
                                          </p:val>
                                        </p:tav>
                                      </p:tavLst>
                                    </p:anim>
                                    <p:anim calcmode="lin" valueType="num">
                                      <p:cBhvr additive="base">
                                        <p:cTn dur="1500"/>
                                        <p:tgtEl>
                                          <p:spTgt spid="481"/>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1500"/>
                                        <p:tgtEl>
                                          <p:spTgt spid="484"/>
                                        </p:tgtEl>
                                        <p:attrNameLst>
                                          <p:attrName>ppt_w</p:attrName>
                                        </p:attrNameLst>
                                      </p:cBhvr>
                                      <p:tavLst>
                                        <p:tav fmla="" tm="0">
                                          <p:val>
                                            <p:strVal val="0"/>
                                          </p:val>
                                        </p:tav>
                                        <p:tav fmla="" tm="100000">
                                          <p:val>
                                            <p:strVal val="#ppt_w"/>
                                          </p:val>
                                        </p:tav>
                                      </p:tavLst>
                                    </p:anim>
                                    <p:anim calcmode="lin" valueType="num">
                                      <p:cBhvr additive="base">
                                        <p:cTn dur="1500"/>
                                        <p:tgtEl>
                                          <p:spTgt spid="48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1500"/>
                                        <p:tgtEl>
                                          <p:spTgt spid="487"/>
                                        </p:tgtEl>
                                        <p:attrNameLst>
                                          <p:attrName>ppt_w</p:attrName>
                                        </p:attrNameLst>
                                      </p:cBhvr>
                                      <p:tavLst>
                                        <p:tav fmla="" tm="0">
                                          <p:val>
                                            <p:strVal val="0"/>
                                          </p:val>
                                        </p:tav>
                                        <p:tav fmla="" tm="100000">
                                          <p:val>
                                            <p:strVal val="#ppt_w"/>
                                          </p:val>
                                        </p:tav>
                                      </p:tavLst>
                                    </p:anim>
                                    <p:anim calcmode="lin" valueType="num">
                                      <p:cBhvr additive="base">
                                        <p:cTn dur="1500"/>
                                        <p:tgtEl>
                                          <p:spTgt spid="48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ctrTitle"/>
          </p:nvPr>
        </p:nvSpPr>
        <p:spPr>
          <a:xfrm>
            <a:off x="2022225" y="1693525"/>
            <a:ext cx="46791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pt-PT"/>
              <a:t>Spark: Overview</a:t>
            </a:r>
            <a:endParaRPr b="0"/>
          </a:p>
        </p:txBody>
      </p:sp>
      <p:sp>
        <p:nvSpPr>
          <p:cNvPr id="125" name="Google Shape;125;p25"/>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pt-PT"/>
              <a:t>Story, characteristics and architecture</a:t>
            </a:r>
            <a:endParaRPr/>
          </a:p>
        </p:txBody>
      </p:sp>
      <p:sp>
        <p:nvSpPr>
          <p:cNvPr id="126" name="Google Shape;126;p25"/>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pt-PT" sz="2400">
                <a:solidFill>
                  <a:schemeClr val="dk1"/>
                </a:solidFill>
                <a:latin typeface="Lora"/>
                <a:ea typeface="Lora"/>
                <a:cs typeface="Lora"/>
                <a:sym typeface="Lora"/>
              </a:rPr>
              <a:t>1</a:t>
            </a:r>
            <a:endParaRPr b="0" i="0" sz="2400" u="none" cap="none" strike="noStrike">
              <a:solidFill>
                <a:srgbClr val="000000"/>
              </a:solidFill>
              <a:latin typeface="Lora"/>
              <a:ea typeface="Lora"/>
              <a:cs typeface="Lora"/>
              <a:sym typeface="Lora"/>
            </a:endParaRPr>
          </a:p>
        </p:txBody>
      </p:sp>
      <p:sp>
        <p:nvSpPr>
          <p:cNvPr id="127" name="Google Shape;127;p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grpSp>
        <p:nvGrpSpPr>
          <p:cNvPr id="128" name="Google Shape;128;p25"/>
          <p:cNvGrpSpPr/>
          <p:nvPr/>
        </p:nvGrpSpPr>
        <p:grpSpPr>
          <a:xfrm>
            <a:off x="1257275" y="4316800"/>
            <a:ext cx="6629457" cy="826700"/>
            <a:chOff x="1257275" y="4316800"/>
            <a:chExt cx="6629457" cy="826700"/>
          </a:xfrm>
        </p:grpSpPr>
        <p:sp>
          <p:nvSpPr>
            <p:cNvPr id="129" name="Google Shape;129;p25"/>
            <p:cNvSpPr txBox="1"/>
            <p:nvPr/>
          </p:nvSpPr>
          <p:spPr>
            <a:xfrm>
              <a:off x="1257275" y="4316800"/>
              <a:ext cx="1326000" cy="826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b="1" i="1" lang="pt-PT" sz="1100">
                  <a:latin typeface="Lora"/>
                  <a:ea typeface="Lora"/>
                  <a:cs typeface="Lora"/>
                  <a:sym typeface="Lora"/>
                </a:rPr>
                <a:t>Spark: Overview</a:t>
              </a:r>
              <a:endParaRPr b="1" sz="1100">
                <a:latin typeface="Lora"/>
                <a:ea typeface="Lora"/>
                <a:cs typeface="Lora"/>
                <a:sym typeface="Lora"/>
              </a:endParaRPr>
            </a:p>
          </p:txBody>
        </p:sp>
        <p:sp>
          <p:nvSpPr>
            <p:cNvPr id="130" name="Google Shape;130;p25"/>
            <p:cNvSpPr txBox="1"/>
            <p:nvPr/>
          </p:nvSpPr>
          <p:spPr>
            <a:xfrm>
              <a:off x="2605620" y="4316800"/>
              <a:ext cx="1326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lang="pt-PT" sz="1100">
                  <a:latin typeface="Lora"/>
                  <a:ea typeface="Lora"/>
                  <a:cs typeface="Lora"/>
                  <a:sym typeface="Lora"/>
                </a:rPr>
                <a:t>Spark: RDD</a:t>
              </a:r>
              <a:endParaRPr b="1" i="1" sz="1100">
                <a:latin typeface="Lora"/>
                <a:ea typeface="Lora"/>
                <a:cs typeface="Lora"/>
                <a:sym typeface="Lora"/>
              </a:endParaRPr>
            </a:p>
          </p:txBody>
        </p:sp>
        <p:sp>
          <p:nvSpPr>
            <p:cNvPr id="131" name="Google Shape;131;p25"/>
            <p:cNvSpPr txBox="1"/>
            <p:nvPr/>
          </p:nvSpPr>
          <p:spPr>
            <a:xfrm>
              <a:off x="3908995" y="4316800"/>
              <a:ext cx="1326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lang="pt-PT" sz="1100">
                  <a:latin typeface="Lora"/>
                  <a:ea typeface="Lora"/>
                  <a:cs typeface="Lora"/>
                  <a:sym typeface="Lora"/>
                </a:rPr>
                <a:t>Spark: Libraries</a:t>
              </a:r>
              <a:endParaRPr b="1" i="1" sz="1100">
                <a:latin typeface="Lora"/>
                <a:ea typeface="Lora"/>
                <a:cs typeface="Lora"/>
                <a:sym typeface="Lora"/>
              </a:endParaRPr>
            </a:p>
          </p:txBody>
        </p:sp>
        <p:sp>
          <p:nvSpPr>
            <p:cNvPr id="132" name="Google Shape;132;p25"/>
            <p:cNvSpPr txBox="1"/>
            <p:nvPr/>
          </p:nvSpPr>
          <p:spPr>
            <a:xfrm>
              <a:off x="5234864" y="4317000"/>
              <a:ext cx="1326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lang="pt-PT" sz="1100">
                  <a:latin typeface="Lora"/>
                  <a:ea typeface="Lora"/>
                  <a:cs typeface="Lora"/>
                  <a:sym typeface="Lora"/>
                </a:rPr>
                <a:t>Spark: Applications</a:t>
              </a:r>
              <a:endParaRPr b="0" i="1" sz="1100" u="none" cap="none" strike="noStrike">
                <a:solidFill>
                  <a:srgbClr val="000000"/>
                </a:solidFill>
                <a:latin typeface="Lora"/>
                <a:ea typeface="Lora"/>
                <a:cs typeface="Lora"/>
                <a:sym typeface="Lora"/>
              </a:endParaRPr>
            </a:p>
          </p:txBody>
        </p:sp>
        <p:sp>
          <p:nvSpPr>
            <p:cNvPr id="133" name="Google Shape;133;p25"/>
            <p:cNvSpPr txBox="1"/>
            <p:nvPr/>
          </p:nvSpPr>
          <p:spPr>
            <a:xfrm>
              <a:off x="6560732" y="4317000"/>
              <a:ext cx="1326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lang="pt-PT" sz="1100">
                  <a:latin typeface="Lora"/>
                  <a:ea typeface="Lora"/>
                  <a:cs typeface="Lora"/>
                  <a:sym typeface="Lora"/>
                </a:rPr>
                <a:t>Spark vs Hadoop</a:t>
              </a:r>
              <a:endParaRPr b="0" i="1" sz="1100" u="none" cap="none" strike="noStrike">
                <a:solidFill>
                  <a:srgbClr val="000000"/>
                </a:solidFill>
                <a:latin typeface="Lora"/>
                <a:ea typeface="Lora"/>
                <a:cs typeface="Lora"/>
                <a:sym typeface="Lora"/>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grpSp>
        <p:nvGrpSpPr>
          <p:cNvPr id="499" name="Google Shape;499;p43"/>
          <p:cNvGrpSpPr/>
          <p:nvPr/>
        </p:nvGrpSpPr>
        <p:grpSpPr>
          <a:xfrm>
            <a:off x="-4650" y="0"/>
            <a:ext cx="9153300" cy="885900"/>
            <a:chOff x="-4650" y="0"/>
            <a:chExt cx="9153300" cy="885900"/>
          </a:xfrm>
        </p:grpSpPr>
        <p:sp>
          <p:nvSpPr>
            <p:cNvPr id="500" name="Google Shape;500;p43"/>
            <p:cNvSpPr/>
            <p:nvPr/>
          </p:nvSpPr>
          <p:spPr>
            <a:xfrm>
              <a:off x="-4650" y="0"/>
              <a:ext cx="9153300" cy="88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43"/>
            <p:cNvGrpSpPr/>
            <p:nvPr/>
          </p:nvGrpSpPr>
          <p:grpSpPr>
            <a:xfrm>
              <a:off x="2503197" y="135796"/>
              <a:ext cx="4010595" cy="614317"/>
              <a:chOff x="2260288" y="94225"/>
              <a:chExt cx="4411125" cy="751274"/>
            </a:xfrm>
          </p:grpSpPr>
          <p:pic>
            <p:nvPicPr>
              <p:cNvPr id="502" name="Google Shape;502;p43"/>
              <p:cNvPicPr preferRelativeResize="0"/>
              <p:nvPr/>
            </p:nvPicPr>
            <p:blipFill>
              <a:blip r:embed="rId3">
                <a:alphaModFix/>
              </a:blip>
              <a:stretch>
                <a:fillRect/>
              </a:stretch>
            </p:blipFill>
            <p:spPr>
              <a:xfrm>
                <a:off x="2260288" y="94225"/>
                <a:ext cx="1481040" cy="751274"/>
              </a:xfrm>
              <a:prstGeom prst="rect">
                <a:avLst/>
              </a:prstGeom>
              <a:noFill/>
              <a:ln>
                <a:noFill/>
              </a:ln>
            </p:spPr>
          </p:pic>
          <p:pic>
            <p:nvPicPr>
              <p:cNvPr id="503" name="Google Shape;503;p43"/>
              <p:cNvPicPr preferRelativeResize="0"/>
              <p:nvPr/>
            </p:nvPicPr>
            <p:blipFill>
              <a:blip r:embed="rId4">
                <a:alphaModFix/>
              </a:blip>
              <a:stretch>
                <a:fillRect/>
              </a:stretch>
            </p:blipFill>
            <p:spPr>
              <a:xfrm>
                <a:off x="4658668" y="124247"/>
                <a:ext cx="2012744" cy="691234"/>
              </a:xfrm>
              <a:prstGeom prst="rect">
                <a:avLst/>
              </a:prstGeom>
              <a:noFill/>
              <a:ln>
                <a:noFill/>
              </a:ln>
            </p:spPr>
          </p:pic>
          <p:pic>
            <p:nvPicPr>
              <p:cNvPr id="504" name="Google Shape;504;p43"/>
              <p:cNvPicPr preferRelativeResize="0"/>
              <p:nvPr/>
            </p:nvPicPr>
            <p:blipFill>
              <a:blip r:embed="rId5">
                <a:alphaModFix/>
              </a:blip>
              <a:stretch>
                <a:fillRect/>
              </a:stretch>
            </p:blipFill>
            <p:spPr>
              <a:xfrm>
                <a:off x="3899172" y="253670"/>
                <a:ext cx="601653" cy="557792"/>
              </a:xfrm>
              <a:prstGeom prst="rect">
                <a:avLst/>
              </a:prstGeom>
              <a:noFill/>
              <a:ln>
                <a:noFill/>
              </a:ln>
            </p:spPr>
          </p:pic>
        </p:grpSp>
      </p:grpSp>
      <p:sp>
        <p:nvSpPr>
          <p:cNvPr id="505" name="Google Shape;505;p43"/>
          <p:cNvSpPr txBox="1"/>
          <p:nvPr>
            <p:ph idx="4294967295" type="body"/>
          </p:nvPr>
        </p:nvSpPr>
        <p:spPr>
          <a:xfrm>
            <a:off x="3324438" y="1052200"/>
            <a:ext cx="2495100" cy="50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2600">
                <a:highlight>
                  <a:schemeClr val="accent1"/>
                </a:highlight>
              </a:rPr>
              <a:t>Fault Tolerance</a:t>
            </a:r>
            <a:endParaRPr b="1" sz="2600">
              <a:highlight>
                <a:schemeClr val="accent1"/>
              </a:highlight>
            </a:endParaRPr>
          </a:p>
          <a:p>
            <a:pPr indent="0" lvl="0" marL="0" rtl="0" algn="l">
              <a:lnSpc>
                <a:spcPct val="100000"/>
              </a:lnSpc>
              <a:spcBef>
                <a:spcPts val="600"/>
              </a:spcBef>
              <a:spcAft>
                <a:spcPts val="0"/>
              </a:spcAft>
              <a:buSzPts val="1800"/>
              <a:buNone/>
            </a:pPr>
            <a:r>
              <a:t/>
            </a:r>
            <a:endParaRPr sz="1200"/>
          </a:p>
        </p:txBody>
      </p:sp>
      <p:pic>
        <p:nvPicPr>
          <p:cNvPr id="506" name="Google Shape;506;p43"/>
          <p:cNvPicPr preferRelativeResize="0"/>
          <p:nvPr/>
        </p:nvPicPr>
        <p:blipFill>
          <a:blip r:embed="rId6">
            <a:alphaModFix/>
          </a:blip>
          <a:stretch>
            <a:fillRect/>
          </a:stretch>
        </p:blipFill>
        <p:spPr>
          <a:xfrm>
            <a:off x="4165177" y="1629056"/>
            <a:ext cx="886048" cy="808337"/>
          </a:xfrm>
          <a:prstGeom prst="rect">
            <a:avLst/>
          </a:prstGeom>
          <a:noFill/>
          <a:ln>
            <a:noFill/>
          </a:ln>
        </p:spPr>
      </p:pic>
      <p:sp>
        <p:nvSpPr>
          <p:cNvPr id="507" name="Google Shape;507;p43"/>
          <p:cNvSpPr/>
          <p:nvPr/>
        </p:nvSpPr>
        <p:spPr>
          <a:xfrm flipH="1" rot="10800000">
            <a:off x="4092782" y="2303587"/>
            <a:ext cx="602100" cy="13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8" name="Google Shape;508;p43"/>
          <p:cNvCxnSpPr/>
          <p:nvPr/>
        </p:nvCxnSpPr>
        <p:spPr>
          <a:xfrm>
            <a:off x="4625750" y="2437400"/>
            <a:ext cx="15600" cy="2234100"/>
          </a:xfrm>
          <a:prstGeom prst="straightConnector1">
            <a:avLst/>
          </a:prstGeom>
          <a:noFill/>
          <a:ln cap="flat" cmpd="sng" w="9525">
            <a:solidFill>
              <a:schemeClr val="accent4"/>
            </a:solidFill>
            <a:prstDash val="solid"/>
            <a:round/>
            <a:headEnd len="med" w="med" type="none"/>
            <a:tailEnd len="med" w="med" type="none"/>
          </a:ln>
        </p:spPr>
      </p:cxnSp>
      <p:sp>
        <p:nvSpPr>
          <p:cNvPr id="509" name="Google Shape;509;p43"/>
          <p:cNvSpPr txBox="1"/>
          <p:nvPr/>
        </p:nvSpPr>
        <p:spPr>
          <a:xfrm>
            <a:off x="6212926" y="3822850"/>
            <a:ext cx="1893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1800">
                <a:solidFill>
                  <a:schemeClr val="accent2"/>
                </a:solidFill>
                <a:latin typeface="Quattrocento Sans"/>
                <a:ea typeface="Quattrocento Sans"/>
                <a:cs typeface="Quattrocento Sans"/>
                <a:sym typeface="Quattrocento Sans"/>
              </a:rPr>
              <a:t>Master node and Slave node</a:t>
            </a:r>
            <a:endParaRPr b="1" sz="1800">
              <a:solidFill>
                <a:schemeClr val="accent2"/>
              </a:solidFill>
              <a:latin typeface="Quattrocento Sans"/>
              <a:ea typeface="Quattrocento Sans"/>
              <a:cs typeface="Quattrocento Sans"/>
              <a:sym typeface="Quattrocento Sans"/>
            </a:endParaRPr>
          </a:p>
        </p:txBody>
      </p:sp>
      <p:sp>
        <p:nvSpPr>
          <p:cNvPr id="510" name="Google Shape;510;p43"/>
          <p:cNvSpPr txBox="1"/>
          <p:nvPr/>
        </p:nvSpPr>
        <p:spPr>
          <a:xfrm>
            <a:off x="1236100" y="3855050"/>
            <a:ext cx="317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Directed acyclic graph</a:t>
            </a:r>
            <a:endParaRPr b="1" sz="1800">
              <a:solidFill>
                <a:schemeClr val="accent2"/>
              </a:solidFill>
              <a:latin typeface="Quattrocento Sans"/>
              <a:ea typeface="Quattrocento Sans"/>
              <a:cs typeface="Quattrocento Sans"/>
              <a:sym typeface="Quattrocento Sans"/>
            </a:endParaRPr>
          </a:p>
        </p:txBody>
      </p:sp>
      <p:sp>
        <p:nvSpPr>
          <p:cNvPr id="511" name="Google Shape;511;p43"/>
          <p:cNvSpPr txBox="1"/>
          <p:nvPr/>
        </p:nvSpPr>
        <p:spPr>
          <a:xfrm>
            <a:off x="1236103" y="2680213"/>
            <a:ext cx="233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Lineage mechanism</a:t>
            </a:r>
            <a:endParaRPr b="1" sz="1800">
              <a:solidFill>
                <a:schemeClr val="accent2"/>
              </a:solidFill>
              <a:latin typeface="Quattrocento Sans"/>
              <a:ea typeface="Quattrocento Sans"/>
              <a:cs typeface="Quattrocento Sans"/>
              <a:sym typeface="Quattrocento Sans"/>
            </a:endParaRPr>
          </a:p>
        </p:txBody>
      </p:sp>
      <p:pic>
        <p:nvPicPr>
          <p:cNvPr id="512" name="Google Shape;512;p43"/>
          <p:cNvPicPr preferRelativeResize="0"/>
          <p:nvPr/>
        </p:nvPicPr>
        <p:blipFill>
          <a:blip r:embed="rId7">
            <a:alphaModFix/>
          </a:blip>
          <a:stretch>
            <a:fillRect/>
          </a:stretch>
        </p:blipFill>
        <p:spPr>
          <a:xfrm>
            <a:off x="519673" y="2610525"/>
            <a:ext cx="850150" cy="601100"/>
          </a:xfrm>
          <a:prstGeom prst="rect">
            <a:avLst/>
          </a:prstGeom>
          <a:noFill/>
          <a:ln>
            <a:noFill/>
          </a:ln>
        </p:spPr>
      </p:pic>
      <p:pic>
        <p:nvPicPr>
          <p:cNvPr id="513" name="Google Shape;513;p43"/>
          <p:cNvPicPr preferRelativeResize="0"/>
          <p:nvPr/>
        </p:nvPicPr>
        <p:blipFill>
          <a:blip r:embed="rId7">
            <a:alphaModFix/>
          </a:blip>
          <a:stretch>
            <a:fillRect/>
          </a:stretch>
        </p:blipFill>
        <p:spPr>
          <a:xfrm>
            <a:off x="519673" y="3787100"/>
            <a:ext cx="850150" cy="601100"/>
          </a:xfrm>
          <a:prstGeom prst="rect">
            <a:avLst/>
          </a:prstGeom>
          <a:noFill/>
          <a:ln>
            <a:noFill/>
          </a:ln>
        </p:spPr>
      </p:pic>
      <p:pic>
        <p:nvPicPr>
          <p:cNvPr id="514" name="Google Shape;514;p43"/>
          <p:cNvPicPr preferRelativeResize="0"/>
          <p:nvPr/>
        </p:nvPicPr>
        <p:blipFill>
          <a:blip r:embed="rId8">
            <a:alphaModFix/>
          </a:blip>
          <a:stretch>
            <a:fillRect/>
          </a:stretch>
        </p:blipFill>
        <p:spPr>
          <a:xfrm>
            <a:off x="5128499" y="2548769"/>
            <a:ext cx="932024" cy="666255"/>
          </a:xfrm>
          <a:prstGeom prst="rect">
            <a:avLst/>
          </a:prstGeom>
          <a:noFill/>
          <a:ln>
            <a:noFill/>
          </a:ln>
        </p:spPr>
      </p:pic>
      <p:sp>
        <p:nvSpPr>
          <p:cNvPr id="515" name="Google Shape;515;p43"/>
          <p:cNvSpPr txBox="1"/>
          <p:nvPr/>
        </p:nvSpPr>
        <p:spPr>
          <a:xfrm>
            <a:off x="6212913" y="2651038"/>
            <a:ext cx="1893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1800">
                <a:solidFill>
                  <a:schemeClr val="accent2"/>
                </a:solidFill>
                <a:latin typeface="Quattrocento Sans"/>
                <a:ea typeface="Quattrocento Sans"/>
                <a:cs typeface="Quattrocento Sans"/>
                <a:sym typeface="Quattrocento Sans"/>
              </a:rPr>
              <a:t>Data replication</a:t>
            </a:r>
            <a:endParaRPr b="1" sz="1800">
              <a:solidFill>
                <a:schemeClr val="accent2"/>
              </a:solidFill>
              <a:latin typeface="Quattrocento Sans"/>
              <a:ea typeface="Quattrocento Sans"/>
              <a:cs typeface="Quattrocento Sans"/>
              <a:sym typeface="Quattrocento Sans"/>
            </a:endParaRPr>
          </a:p>
        </p:txBody>
      </p:sp>
      <p:pic>
        <p:nvPicPr>
          <p:cNvPr id="516" name="Google Shape;516;p43"/>
          <p:cNvPicPr preferRelativeResize="0"/>
          <p:nvPr/>
        </p:nvPicPr>
        <p:blipFill>
          <a:blip r:embed="rId8">
            <a:alphaModFix/>
          </a:blip>
          <a:stretch>
            <a:fillRect/>
          </a:stretch>
        </p:blipFill>
        <p:spPr>
          <a:xfrm>
            <a:off x="5128499" y="3822844"/>
            <a:ext cx="932024" cy="666255"/>
          </a:xfrm>
          <a:prstGeom prst="rect">
            <a:avLst/>
          </a:prstGeom>
          <a:noFill/>
          <a:ln>
            <a:noFill/>
          </a:ln>
        </p:spPr>
      </p:pic>
      <p:sp>
        <p:nvSpPr>
          <p:cNvPr id="517" name="Google Shape;517;p4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grpSp>
        <p:nvGrpSpPr>
          <p:cNvPr id="522" name="Google Shape;522;p44"/>
          <p:cNvGrpSpPr/>
          <p:nvPr/>
        </p:nvGrpSpPr>
        <p:grpSpPr>
          <a:xfrm>
            <a:off x="-4650" y="0"/>
            <a:ext cx="9153300" cy="885900"/>
            <a:chOff x="-4650" y="0"/>
            <a:chExt cx="9153300" cy="885900"/>
          </a:xfrm>
        </p:grpSpPr>
        <p:sp>
          <p:nvSpPr>
            <p:cNvPr id="523" name="Google Shape;523;p44"/>
            <p:cNvSpPr/>
            <p:nvPr/>
          </p:nvSpPr>
          <p:spPr>
            <a:xfrm>
              <a:off x="-4650" y="0"/>
              <a:ext cx="9153300" cy="88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44"/>
            <p:cNvGrpSpPr/>
            <p:nvPr/>
          </p:nvGrpSpPr>
          <p:grpSpPr>
            <a:xfrm>
              <a:off x="2503197" y="135796"/>
              <a:ext cx="4010595" cy="614317"/>
              <a:chOff x="2260288" y="94225"/>
              <a:chExt cx="4411125" cy="751274"/>
            </a:xfrm>
          </p:grpSpPr>
          <p:pic>
            <p:nvPicPr>
              <p:cNvPr id="525" name="Google Shape;525;p44"/>
              <p:cNvPicPr preferRelativeResize="0"/>
              <p:nvPr/>
            </p:nvPicPr>
            <p:blipFill>
              <a:blip r:embed="rId3">
                <a:alphaModFix/>
              </a:blip>
              <a:stretch>
                <a:fillRect/>
              </a:stretch>
            </p:blipFill>
            <p:spPr>
              <a:xfrm>
                <a:off x="2260288" y="94225"/>
                <a:ext cx="1481040" cy="751274"/>
              </a:xfrm>
              <a:prstGeom prst="rect">
                <a:avLst/>
              </a:prstGeom>
              <a:noFill/>
              <a:ln>
                <a:noFill/>
              </a:ln>
            </p:spPr>
          </p:pic>
          <p:pic>
            <p:nvPicPr>
              <p:cNvPr id="526" name="Google Shape;526;p44"/>
              <p:cNvPicPr preferRelativeResize="0"/>
              <p:nvPr/>
            </p:nvPicPr>
            <p:blipFill>
              <a:blip r:embed="rId4">
                <a:alphaModFix/>
              </a:blip>
              <a:stretch>
                <a:fillRect/>
              </a:stretch>
            </p:blipFill>
            <p:spPr>
              <a:xfrm>
                <a:off x="4658668" y="124247"/>
                <a:ext cx="2012744" cy="691234"/>
              </a:xfrm>
              <a:prstGeom prst="rect">
                <a:avLst/>
              </a:prstGeom>
              <a:noFill/>
              <a:ln>
                <a:noFill/>
              </a:ln>
            </p:spPr>
          </p:pic>
          <p:pic>
            <p:nvPicPr>
              <p:cNvPr id="527" name="Google Shape;527;p44"/>
              <p:cNvPicPr preferRelativeResize="0"/>
              <p:nvPr/>
            </p:nvPicPr>
            <p:blipFill>
              <a:blip r:embed="rId5">
                <a:alphaModFix/>
              </a:blip>
              <a:stretch>
                <a:fillRect/>
              </a:stretch>
            </p:blipFill>
            <p:spPr>
              <a:xfrm>
                <a:off x="3899172" y="253670"/>
                <a:ext cx="601653" cy="557792"/>
              </a:xfrm>
              <a:prstGeom prst="rect">
                <a:avLst/>
              </a:prstGeom>
              <a:noFill/>
              <a:ln>
                <a:noFill/>
              </a:ln>
            </p:spPr>
          </p:pic>
        </p:grpSp>
      </p:grpSp>
      <p:sp>
        <p:nvSpPr>
          <p:cNvPr id="528" name="Google Shape;528;p44"/>
          <p:cNvSpPr txBox="1"/>
          <p:nvPr>
            <p:ph idx="4294967295" type="body"/>
          </p:nvPr>
        </p:nvSpPr>
        <p:spPr>
          <a:xfrm>
            <a:off x="3565200" y="1190050"/>
            <a:ext cx="2013600" cy="3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2600">
                <a:highlight>
                  <a:schemeClr val="accent1"/>
                </a:highlight>
              </a:rPr>
              <a:t>Ease of use</a:t>
            </a:r>
            <a:endParaRPr b="1" sz="2600">
              <a:highlight>
                <a:schemeClr val="accent1"/>
              </a:highlight>
            </a:endParaRPr>
          </a:p>
          <a:p>
            <a:pPr indent="0" lvl="0" marL="0" rtl="0" algn="l">
              <a:lnSpc>
                <a:spcPct val="100000"/>
              </a:lnSpc>
              <a:spcBef>
                <a:spcPts val="600"/>
              </a:spcBef>
              <a:spcAft>
                <a:spcPts val="0"/>
              </a:spcAft>
              <a:buSzPts val="1800"/>
              <a:buNone/>
            </a:pPr>
            <a:r>
              <a:t/>
            </a:r>
            <a:endParaRPr sz="1200"/>
          </a:p>
        </p:txBody>
      </p:sp>
      <p:pic>
        <p:nvPicPr>
          <p:cNvPr id="529" name="Google Shape;529;p44"/>
          <p:cNvPicPr preferRelativeResize="0"/>
          <p:nvPr/>
        </p:nvPicPr>
        <p:blipFill>
          <a:blip r:embed="rId6">
            <a:alphaModFix/>
          </a:blip>
          <a:stretch>
            <a:fillRect/>
          </a:stretch>
        </p:blipFill>
        <p:spPr>
          <a:xfrm>
            <a:off x="4217278" y="1737553"/>
            <a:ext cx="709445" cy="685965"/>
          </a:xfrm>
          <a:prstGeom prst="rect">
            <a:avLst/>
          </a:prstGeom>
          <a:noFill/>
          <a:ln>
            <a:noFill/>
          </a:ln>
        </p:spPr>
      </p:pic>
      <p:cxnSp>
        <p:nvCxnSpPr>
          <p:cNvPr id="530" name="Google Shape;530;p44"/>
          <p:cNvCxnSpPr/>
          <p:nvPr/>
        </p:nvCxnSpPr>
        <p:spPr>
          <a:xfrm>
            <a:off x="4564200" y="2571750"/>
            <a:ext cx="15600" cy="2234100"/>
          </a:xfrm>
          <a:prstGeom prst="straightConnector1">
            <a:avLst/>
          </a:prstGeom>
          <a:noFill/>
          <a:ln cap="flat" cmpd="sng" w="9525">
            <a:solidFill>
              <a:schemeClr val="accent4"/>
            </a:solidFill>
            <a:prstDash val="solid"/>
            <a:round/>
            <a:headEnd len="med" w="med" type="none"/>
            <a:tailEnd len="med" w="med" type="none"/>
          </a:ln>
        </p:spPr>
      </p:cxnSp>
      <p:pic>
        <p:nvPicPr>
          <p:cNvPr id="531" name="Google Shape;531;p44"/>
          <p:cNvPicPr preferRelativeResize="0"/>
          <p:nvPr/>
        </p:nvPicPr>
        <p:blipFill>
          <a:blip r:embed="rId7">
            <a:alphaModFix/>
          </a:blip>
          <a:stretch>
            <a:fillRect/>
          </a:stretch>
        </p:blipFill>
        <p:spPr>
          <a:xfrm>
            <a:off x="291073" y="2534325"/>
            <a:ext cx="850150" cy="601100"/>
          </a:xfrm>
          <a:prstGeom prst="rect">
            <a:avLst/>
          </a:prstGeom>
          <a:noFill/>
          <a:ln>
            <a:noFill/>
          </a:ln>
        </p:spPr>
      </p:pic>
      <p:pic>
        <p:nvPicPr>
          <p:cNvPr id="532" name="Google Shape;532;p44"/>
          <p:cNvPicPr preferRelativeResize="0"/>
          <p:nvPr/>
        </p:nvPicPr>
        <p:blipFill>
          <a:blip r:embed="rId7">
            <a:alphaModFix/>
          </a:blip>
          <a:stretch>
            <a:fillRect/>
          </a:stretch>
        </p:blipFill>
        <p:spPr>
          <a:xfrm>
            <a:off x="291073" y="3356975"/>
            <a:ext cx="850150" cy="601100"/>
          </a:xfrm>
          <a:prstGeom prst="rect">
            <a:avLst/>
          </a:prstGeom>
          <a:noFill/>
          <a:ln>
            <a:noFill/>
          </a:ln>
        </p:spPr>
      </p:pic>
      <p:pic>
        <p:nvPicPr>
          <p:cNvPr id="533" name="Google Shape;533;p44"/>
          <p:cNvPicPr preferRelativeResize="0"/>
          <p:nvPr/>
        </p:nvPicPr>
        <p:blipFill>
          <a:blip r:embed="rId7">
            <a:alphaModFix/>
          </a:blip>
          <a:stretch>
            <a:fillRect/>
          </a:stretch>
        </p:blipFill>
        <p:spPr>
          <a:xfrm>
            <a:off x="291073" y="4210725"/>
            <a:ext cx="850150" cy="601100"/>
          </a:xfrm>
          <a:prstGeom prst="rect">
            <a:avLst/>
          </a:prstGeom>
          <a:noFill/>
          <a:ln>
            <a:noFill/>
          </a:ln>
        </p:spPr>
      </p:pic>
      <p:sp>
        <p:nvSpPr>
          <p:cNvPr id="534" name="Google Shape;534;p44"/>
          <p:cNvSpPr txBox="1"/>
          <p:nvPr/>
        </p:nvSpPr>
        <p:spPr>
          <a:xfrm>
            <a:off x="1046775" y="2571750"/>
            <a:ext cx="341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Java,Python, Scala, R, Spark SQL</a:t>
            </a:r>
            <a:endParaRPr b="1" sz="1800">
              <a:solidFill>
                <a:schemeClr val="accent2"/>
              </a:solidFill>
              <a:latin typeface="Quattrocento Sans"/>
              <a:ea typeface="Quattrocento Sans"/>
              <a:cs typeface="Quattrocento Sans"/>
              <a:sym typeface="Quattrocento Sans"/>
            </a:endParaRPr>
          </a:p>
        </p:txBody>
      </p:sp>
      <p:sp>
        <p:nvSpPr>
          <p:cNvPr id="535" name="Google Shape;535;p44"/>
          <p:cNvSpPr txBox="1"/>
          <p:nvPr/>
        </p:nvSpPr>
        <p:spPr>
          <a:xfrm>
            <a:off x="1046775" y="3442225"/>
            <a:ext cx="341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Interactive mode</a:t>
            </a:r>
            <a:endParaRPr b="1" sz="1800">
              <a:solidFill>
                <a:schemeClr val="accent2"/>
              </a:solidFill>
              <a:latin typeface="Quattrocento Sans"/>
              <a:ea typeface="Quattrocento Sans"/>
              <a:cs typeface="Quattrocento Sans"/>
              <a:sym typeface="Quattrocento Sans"/>
            </a:endParaRPr>
          </a:p>
        </p:txBody>
      </p:sp>
      <p:sp>
        <p:nvSpPr>
          <p:cNvPr id="536" name="Google Shape;536;p44"/>
          <p:cNvSpPr txBox="1"/>
          <p:nvPr/>
        </p:nvSpPr>
        <p:spPr>
          <a:xfrm>
            <a:off x="1065025" y="4210725"/>
            <a:ext cx="341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Code </a:t>
            </a:r>
            <a:r>
              <a:rPr b="1" lang="pt-PT" sz="1800">
                <a:solidFill>
                  <a:schemeClr val="accent2"/>
                </a:solidFill>
                <a:latin typeface="Quattrocento Sans"/>
                <a:ea typeface="Quattrocento Sans"/>
                <a:cs typeface="Quattrocento Sans"/>
                <a:sym typeface="Quattrocento Sans"/>
              </a:rPr>
              <a:t>reusability</a:t>
            </a:r>
            <a:endParaRPr b="1" sz="1800">
              <a:solidFill>
                <a:schemeClr val="accent2"/>
              </a:solidFill>
              <a:latin typeface="Quattrocento Sans"/>
              <a:ea typeface="Quattrocento Sans"/>
              <a:cs typeface="Quattrocento Sans"/>
              <a:sym typeface="Quattrocento Sans"/>
            </a:endParaRPr>
          </a:p>
        </p:txBody>
      </p:sp>
      <p:pic>
        <p:nvPicPr>
          <p:cNvPr id="537" name="Google Shape;537;p44"/>
          <p:cNvPicPr preferRelativeResize="0"/>
          <p:nvPr/>
        </p:nvPicPr>
        <p:blipFill>
          <a:blip r:embed="rId8">
            <a:alphaModFix/>
          </a:blip>
          <a:stretch>
            <a:fillRect/>
          </a:stretch>
        </p:blipFill>
        <p:spPr>
          <a:xfrm>
            <a:off x="5015549" y="3237669"/>
            <a:ext cx="932024" cy="666255"/>
          </a:xfrm>
          <a:prstGeom prst="rect">
            <a:avLst/>
          </a:prstGeom>
          <a:noFill/>
          <a:ln>
            <a:noFill/>
          </a:ln>
        </p:spPr>
      </p:pic>
      <p:sp>
        <p:nvSpPr>
          <p:cNvPr id="538" name="Google Shape;538;p44"/>
          <p:cNvSpPr txBox="1"/>
          <p:nvPr/>
        </p:nvSpPr>
        <p:spPr>
          <a:xfrm>
            <a:off x="5947575" y="3307675"/>
            <a:ext cx="155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Java,Python</a:t>
            </a:r>
            <a:endParaRPr b="1" sz="1800">
              <a:solidFill>
                <a:schemeClr val="accent2"/>
              </a:solidFill>
              <a:latin typeface="Quattrocento Sans"/>
              <a:ea typeface="Quattrocento Sans"/>
              <a:cs typeface="Quattrocento Sans"/>
              <a:sym typeface="Quattrocento Sans"/>
            </a:endParaRPr>
          </a:p>
        </p:txBody>
      </p:sp>
      <p:sp>
        <p:nvSpPr>
          <p:cNvPr id="539" name="Google Shape;539;p4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grpSp>
        <p:nvGrpSpPr>
          <p:cNvPr id="544" name="Google Shape;544;p45"/>
          <p:cNvGrpSpPr/>
          <p:nvPr/>
        </p:nvGrpSpPr>
        <p:grpSpPr>
          <a:xfrm>
            <a:off x="-4650" y="0"/>
            <a:ext cx="9153300" cy="885900"/>
            <a:chOff x="-4650" y="0"/>
            <a:chExt cx="9153300" cy="885900"/>
          </a:xfrm>
        </p:grpSpPr>
        <p:sp>
          <p:nvSpPr>
            <p:cNvPr id="545" name="Google Shape;545;p45"/>
            <p:cNvSpPr/>
            <p:nvPr/>
          </p:nvSpPr>
          <p:spPr>
            <a:xfrm>
              <a:off x="-4650" y="0"/>
              <a:ext cx="9153300" cy="88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45"/>
            <p:cNvGrpSpPr/>
            <p:nvPr/>
          </p:nvGrpSpPr>
          <p:grpSpPr>
            <a:xfrm>
              <a:off x="2503197" y="135796"/>
              <a:ext cx="4010595" cy="614317"/>
              <a:chOff x="2260288" y="94225"/>
              <a:chExt cx="4411125" cy="751274"/>
            </a:xfrm>
          </p:grpSpPr>
          <p:pic>
            <p:nvPicPr>
              <p:cNvPr id="547" name="Google Shape;547;p45"/>
              <p:cNvPicPr preferRelativeResize="0"/>
              <p:nvPr/>
            </p:nvPicPr>
            <p:blipFill>
              <a:blip r:embed="rId3">
                <a:alphaModFix/>
              </a:blip>
              <a:stretch>
                <a:fillRect/>
              </a:stretch>
            </p:blipFill>
            <p:spPr>
              <a:xfrm>
                <a:off x="2260288" y="94225"/>
                <a:ext cx="1481040" cy="751274"/>
              </a:xfrm>
              <a:prstGeom prst="rect">
                <a:avLst/>
              </a:prstGeom>
              <a:noFill/>
              <a:ln>
                <a:noFill/>
              </a:ln>
            </p:spPr>
          </p:pic>
          <p:pic>
            <p:nvPicPr>
              <p:cNvPr id="548" name="Google Shape;548;p45"/>
              <p:cNvPicPr preferRelativeResize="0"/>
              <p:nvPr/>
            </p:nvPicPr>
            <p:blipFill>
              <a:blip r:embed="rId4">
                <a:alphaModFix/>
              </a:blip>
              <a:stretch>
                <a:fillRect/>
              </a:stretch>
            </p:blipFill>
            <p:spPr>
              <a:xfrm>
                <a:off x="4658668" y="124247"/>
                <a:ext cx="2012744" cy="691234"/>
              </a:xfrm>
              <a:prstGeom prst="rect">
                <a:avLst/>
              </a:prstGeom>
              <a:noFill/>
              <a:ln>
                <a:noFill/>
              </a:ln>
            </p:spPr>
          </p:pic>
          <p:pic>
            <p:nvPicPr>
              <p:cNvPr id="549" name="Google Shape;549;p45"/>
              <p:cNvPicPr preferRelativeResize="0"/>
              <p:nvPr/>
            </p:nvPicPr>
            <p:blipFill>
              <a:blip r:embed="rId5">
                <a:alphaModFix/>
              </a:blip>
              <a:stretch>
                <a:fillRect/>
              </a:stretch>
            </p:blipFill>
            <p:spPr>
              <a:xfrm>
                <a:off x="3899172" y="253670"/>
                <a:ext cx="601653" cy="557792"/>
              </a:xfrm>
              <a:prstGeom prst="rect">
                <a:avLst/>
              </a:prstGeom>
              <a:noFill/>
              <a:ln>
                <a:noFill/>
              </a:ln>
            </p:spPr>
          </p:pic>
        </p:grpSp>
      </p:grpSp>
      <p:sp>
        <p:nvSpPr>
          <p:cNvPr id="550" name="Google Shape;550;p45"/>
          <p:cNvSpPr txBox="1"/>
          <p:nvPr>
            <p:ph idx="4294967295" type="body"/>
          </p:nvPr>
        </p:nvSpPr>
        <p:spPr>
          <a:xfrm>
            <a:off x="3493500" y="1158225"/>
            <a:ext cx="2004600" cy="513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2600">
                <a:highlight>
                  <a:schemeClr val="accent1"/>
                </a:highlight>
              </a:rPr>
              <a:t>Security</a:t>
            </a:r>
            <a:endParaRPr b="1" sz="2600">
              <a:highlight>
                <a:schemeClr val="accent1"/>
              </a:highlight>
            </a:endParaRPr>
          </a:p>
          <a:p>
            <a:pPr indent="0" lvl="0" marL="0" rtl="0" algn="ctr">
              <a:lnSpc>
                <a:spcPct val="100000"/>
              </a:lnSpc>
              <a:spcBef>
                <a:spcPts val="600"/>
              </a:spcBef>
              <a:spcAft>
                <a:spcPts val="0"/>
              </a:spcAft>
              <a:buSzPts val="1800"/>
              <a:buNone/>
            </a:pPr>
            <a:r>
              <a:t/>
            </a:r>
            <a:endParaRPr sz="1200"/>
          </a:p>
        </p:txBody>
      </p:sp>
      <p:pic>
        <p:nvPicPr>
          <p:cNvPr id="551" name="Google Shape;551;p45"/>
          <p:cNvPicPr preferRelativeResize="0"/>
          <p:nvPr/>
        </p:nvPicPr>
        <p:blipFill>
          <a:blip r:embed="rId6">
            <a:alphaModFix/>
          </a:blip>
          <a:stretch>
            <a:fillRect/>
          </a:stretch>
        </p:blipFill>
        <p:spPr>
          <a:xfrm>
            <a:off x="4212837" y="1858150"/>
            <a:ext cx="565928" cy="614347"/>
          </a:xfrm>
          <a:prstGeom prst="rect">
            <a:avLst/>
          </a:prstGeom>
          <a:noFill/>
          <a:ln>
            <a:noFill/>
          </a:ln>
        </p:spPr>
      </p:pic>
      <p:cxnSp>
        <p:nvCxnSpPr>
          <p:cNvPr id="552" name="Google Shape;552;p45"/>
          <p:cNvCxnSpPr/>
          <p:nvPr/>
        </p:nvCxnSpPr>
        <p:spPr>
          <a:xfrm>
            <a:off x="4511475" y="2569550"/>
            <a:ext cx="15600" cy="2234100"/>
          </a:xfrm>
          <a:prstGeom prst="straightConnector1">
            <a:avLst/>
          </a:prstGeom>
          <a:noFill/>
          <a:ln cap="flat" cmpd="sng" w="9525">
            <a:solidFill>
              <a:schemeClr val="accent4"/>
            </a:solidFill>
            <a:prstDash val="solid"/>
            <a:round/>
            <a:headEnd len="med" w="med" type="none"/>
            <a:tailEnd len="med" w="med" type="none"/>
          </a:ln>
        </p:spPr>
      </p:cxnSp>
      <p:sp>
        <p:nvSpPr>
          <p:cNvPr id="553" name="Google Shape;553;p45"/>
          <p:cNvSpPr txBox="1"/>
          <p:nvPr/>
        </p:nvSpPr>
        <p:spPr>
          <a:xfrm>
            <a:off x="5412850" y="2627013"/>
            <a:ext cx="125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Kerberus</a:t>
            </a:r>
            <a:endParaRPr b="1" sz="1800">
              <a:solidFill>
                <a:schemeClr val="accent2"/>
              </a:solidFill>
              <a:latin typeface="Quattrocento Sans"/>
              <a:ea typeface="Quattrocento Sans"/>
              <a:cs typeface="Quattrocento Sans"/>
              <a:sym typeface="Quattrocento Sans"/>
            </a:endParaRPr>
          </a:p>
        </p:txBody>
      </p:sp>
      <p:sp>
        <p:nvSpPr>
          <p:cNvPr id="554" name="Google Shape;554;p45"/>
          <p:cNvSpPr txBox="1"/>
          <p:nvPr/>
        </p:nvSpPr>
        <p:spPr>
          <a:xfrm>
            <a:off x="5412850" y="3305663"/>
            <a:ext cx="213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Apache </a:t>
            </a:r>
            <a:endParaRPr b="1" sz="1800">
              <a:solidFill>
                <a:schemeClr val="accent2"/>
              </a:solidFill>
              <a:latin typeface="Quattrocento Sans"/>
              <a:ea typeface="Quattrocento Sans"/>
              <a:cs typeface="Quattrocento Sans"/>
              <a:sym typeface="Quattrocento Sans"/>
            </a:endParaRPr>
          </a:p>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Ranger</a:t>
            </a:r>
            <a:endParaRPr b="1" sz="1800">
              <a:solidFill>
                <a:schemeClr val="accent2"/>
              </a:solidFill>
              <a:latin typeface="Quattrocento Sans"/>
              <a:ea typeface="Quattrocento Sans"/>
              <a:cs typeface="Quattrocento Sans"/>
              <a:sym typeface="Quattrocento Sans"/>
            </a:endParaRPr>
          </a:p>
        </p:txBody>
      </p:sp>
      <p:sp>
        <p:nvSpPr>
          <p:cNvPr id="555" name="Google Shape;555;p45"/>
          <p:cNvSpPr txBox="1"/>
          <p:nvPr/>
        </p:nvSpPr>
        <p:spPr>
          <a:xfrm>
            <a:off x="5489050" y="4289113"/>
            <a:ext cx="213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ACL’s</a:t>
            </a:r>
            <a:endParaRPr b="1" sz="1800">
              <a:solidFill>
                <a:schemeClr val="accent2"/>
              </a:solidFill>
              <a:latin typeface="Quattrocento Sans"/>
              <a:ea typeface="Quattrocento Sans"/>
              <a:cs typeface="Quattrocento Sans"/>
              <a:sym typeface="Quattrocento Sans"/>
            </a:endParaRPr>
          </a:p>
        </p:txBody>
      </p:sp>
      <p:sp>
        <p:nvSpPr>
          <p:cNvPr id="556" name="Google Shape;556;p45"/>
          <p:cNvSpPr txBox="1"/>
          <p:nvPr/>
        </p:nvSpPr>
        <p:spPr>
          <a:xfrm>
            <a:off x="7636200" y="2474613"/>
            <a:ext cx="1257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Inter-node encryption</a:t>
            </a:r>
            <a:endParaRPr b="1" sz="1800">
              <a:solidFill>
                <a:schemeClr val="accent2"/>
              </a:solidFill>
              <a:latin typeface="Quattrocento Sans"/>
              <a:ea typeface="Quattrocento Sans"/>
              <a:cs typeface="Quattrocento Sans"/>
              <a:sym typeface="Quattrocento Sans"/>
            </a:endParaRPr>
          </a:p>
        </p:txBody>
      </p:sp>
      <p:sp>
        <p:nvSpPr>
          <p:cNvPr id="557" name="Google Shape;557;p45"/>
          <p:cNvSpPr txBox="1"/>
          <p:nvPr/>
        </p:nvSpPr>
        <p:spPr>
          <a:xfrm>
            <a:off x="7636200" y="3240938"/>
            <a:ext cx="1386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HDFS file permissions</a:t>
            </a:r>
            <a:endParaRPr b="1" sz="1800">
              <a:solidFill>
                <a:schemeClr val="accent2"/>
              </a:solidFill>
              <a:latin typeface="Quattrocento Sans"/>
              <a:ea typeface="Quattrocento Sans"/>
              <a:cs typeface="Quattrocento Sans"/>
              <a:sym typeface="Quattrocento Sans"/>
            </a:endParaRPr>
          </a:p>
        </p:txBody>
      </p:sp>
      <p:sp>
        <p:nvSpPr>
          <p:cNvPr id="558" name="Google Shape;558;p45"/>
          <p:cNvSpPr txBox="1"/>
          <p:nvPr/>
        </p:nvSpPr>
        <p:spPr>
          <a:xfrm>
            <a:off x="7620475" y="4125313"/>
            <a:ext cx="1739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Service level authorization</a:t>
            </a:r>
            <a:endParaRPr b="1" sz="1800">
              <a:solidFill>
                <a:schemeClr val="accent2"/>
              </a:solidFill>
              <a:latin typeface="Quattrocento Sans"/>
              <a:ea typeface="Quattrocento Sans"/>
              <a:cs typeface="Quattrocento Sans"/>
              <a:sym typeface="Quattrocento Sans"/>
            </a:endParaRPr>
          </a:p>
        </p:txBody>
      </p:sp>
      <p:pic>
        <p:nvPicPr>
          <p:cNvPr id="559" name="Google Shape;559;p45"/>
          <p:cNvPicPr preferRelativeResize="0"/>
          <p:nvPr/>
        </p:nvPicPr>
        <p:blipFill>
          <a:blip r:embed="rId7">
            <a:alphaModFix/>
          </a:blip>
          <a:stretch>
            <a:fillRect/>
          </a:stretch>
        </p:blipFill>
        <p:spPr>
          <a:xfrm>
            <a:off x="4587674" y="2575357"/>
            <a:ext cx="932024" cy="666255"/>
          </a:xfrm>
          <a:prstGeom prst="rect">
            <a:avLst/>
          </a:prstGeom>
          <a:noFill/>
          <a:ln>
            <a:noFill/>
          </a:ln>
        </p:spPr>
      </p:pic>
      <p:pic>
        <p:nvPicPr>
          <p:cNvPr id="560" name="Google Shape;560;p45"/>
          <p:cNvPicPr preferRelativeResize="0"/>
          <p:nvPr/>
        </p:nvPicPr>
        <p:blipFill>
          <a:blip r:embed="rId7">
            <a:alphaModFix/>
          </a:blip>
          <a:stretch>
            <a:fillRect/>
          </a:stretch>
        </p:blipFill>
        <p:spPr>
          <a:xfrm>
            <a:off x="4587674" y="4136244"/>
            <a:ext cx="932024" cy="666255"/>
          </a:xfrm>
          <a:prstGeom prst="rect">
            <a:avLst/>
          </a:prstGeom>
          <a:noFill/>
          <a:ln>
            <a:noFill/>
          </a:ln>
        </p:spPr>
      </p:pic>
      <p:pic>
        <p:nvPicPr>
          <p:cNvPr id="561" name="Google Shape;561;p45"/>
          <p:cNvPicPr preferRelativeResize="0"/>
          <p:nvPr/>
        </p:nvPicPr>
        <p:blipFill>
          <a:blip r:embed="rId7">
            <a:alphaModFix/>
          </a:blip>
          <a:stretch>
            <a:fillRect/>
          </a:stretch>
        </p:blipFill>
        <p:spPr>
          <a:xfrm>
            <a:off x="6688449" y="4119794"/>
            <a:ext cx="932024" cy="666255"/>
          </a:xfrm>
          <a:prstGeom prst="rect">
            <a:avLst/>
          </a:prstGeom>
          <a:noFill/>
          <a:ln>
            <a:noFill/>
          </a:ln>
        </p:spPr>
      </p:pic>
      <p:pic>
        <p:nvPicPr>
          <p:cNvPr id="562" name="Google Shape;562;p45"/>
          <p:cNvPicPr preferRelativeResize="0"/>
          <p:nvPr/>
        </p:nvPicPr>
        <p:blipFill>
          <a:blip r:embed="rId7">
            <a:alphaModFix/>
          </a:blip>
          <a:stretch>
            <a:fillRect/>
          </a:stretch>
        </p:blipFill>
        <p:spPr>
          <a:xfrm>
            <a:off x="6695074" y="3277269"/>
            <a:ext cx="932024" cy="666255"/>
          </a:xfrm>
          <a:prstGeom prst="rect">
            <a:avLst/>
          </a:prstGeom>
          <a:noFill/>
          <a:ln>
            <a:noFill/>
          </a:ln>
        </p:spPr>
      </p:pic>
      <p:pic>
        <p:nvPicPr>
          <p:cNvPr id="563" name="Google Shape;563;p45"/>
          <p:cNvPicPr preferRelativeResize="0"/>
          <p:nvPr/>
        </p:nvPicPr>
        <p:blipFill>
          <a:blip r:embed="rId7">
            <a:alphaModFix/>
          </a:blip>
          <a:stretch>
            <a:fillRect/>
          </a:stretch>
        </p:blipFill>
        <p:spPr>
          <a:xfrm>
            <a:off x="6688449" y="2510944"/>
            <a:ext cx="932024" cy="666255"/>
          </a:xfrm>
          <a:prstGeom prst="rect">
            <a:avLst/>
          </a:prstGeom>
          <a:noFill/>
          <a:ln>
            <a:noFill/>
          </a:ln>
        </p:spPr>
      </p:pic>
      <p:pic>
        <p:nvPicPr>
          <p:cNvPr id="564" name="Google Shape;564;p45"/>
          <p:cNvPicPr preferRelativeResize="0"/>
          <p:nvPr/>
        </p:nvPicPr>
        <p:blipFill>
          <a:blip r:embed="rId7">
            <a:alphaModFix/>
          </a:blip>
          <a:stretch>
            <a:fillRect/>
          </a:stretch>
        </p:blipFill>
        <p:spPr>
          <a:xfrm>
            <a:off x="4587674" y="3279357"/>
            <a:ext cx="932024" cy="666255"/>
          </a:xfrm>
          <a:prstGeom prst="rect">
            <a:avLst/>
          </a:prstGeom>
          <a:noFill/>
          <a:ln>
            <a:noFill/>
          </a:ln>
        </p:spPr>
      </p:pic>
      <p:pic>
        <p:nvPicPr>
          <p:cNvPr id="565" name="Google Shape;565;p45"/>
          <p:cNvPicPr preferRelativeResize="0"/>
          <p:nvPr/>
        </p:nvPicPr>
        <p:blipFill>
          <a:blip r:embed="rId8">
            <a:alphaModFix/>
          </a:blip>
          <a:stretch>
            <a:fillRect/>
          </a:stretch>
        </p:blipFill>
        <p:spPr>
          <a:xfrm>
            <a:off x="443473" y="3484225"/>
            <a:ext cx="850150" cy="601100"/>
          </a:xfrm>
          <a:prstGeom prst="rect">
            <a:avLst/>
          </a:prstGeom>
          <a:noFill/>
          <a:ln>
            <a:noFill/>
          </a:ln>
        </p:spPr>
      </p:pic>
      <p:sp>
        <p:nvSpPr>
          <p:cNvPr id="566" name="Google Shape;566;p45"/>
          <p:cNvSpPr txBox="1"/>
          <p:nvPr/>
        </p:nvSpPr>
        <p:spPr>
          <a:xfrm>
            <a:off x="1231625" y="3415325"/>
            <a:ext cx="2518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Authentication via event logging</a:t>
            </a:r>
            <a:endParaRPr/>
          </a:p>
        </p:txBody>
      </p:sp>
      <p:pic>
        <p:nvPicPr>
          <p:cNvPr id="567" name="Google Shape;567;p45"/>
          <p:cNvPicPr preferRelativeResize="0"/>
          <p:nvPr/>
        </p:nvPicPr>
        <p:blipFill>
          <a:blip r:embed="rId8">
            <a:alphaModFix/>
          </a:blip>
          <a:stretch>
            <a:fillRect/>
          </a:stretch>
        </p:blipFill>
        <p:spPr>
          <a:xfrm>
            <a:off x="443473" y="2610525"/>
            <a:ext cx="850150" cy="601100"/>
          </a:xfrm>
          <a:prstGeom prst="rect">
            <a:avLst/>
          </a:prstGeom>
          <a:noFill/>
          <a:ln>
            <a:noFill/>
          </a:ln>
        </p:spPr>
      </p:pic>
      <p:sp>
        <p:nvSpPr>
          <p:cNvPr id="568" name="Google Shape;568;p45"/>
          <p:cNvSpPr txBox="1"/>
          <p:nvPr/>
        </p:nvSpPr>
        <p:spPr>
          <a:xfrm>
            <a:off x="1293625" y="2680225"/>
            <a:ext cx="2518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Authentication via secret</a:t>
            </a:r>
            <a:endParaRPr b="1" sz="1800">
              <a:solidFill>
                <a:schemeClr val="accent2"/>
              </a:solidFill>
              <a:latin typeface="Quattrocento Sans"/>
              <a:ea typeface="Quattrocento Sans"/>
              <a:cs typeface="Quattrocento Sans"/>
              <a:sym typeface="Quattrocento Sans"/>
            </a:endParaRPr>
          </a:p>
        </p:txBody>
      </p:sp>
      <p:pic>
        <p:nvPicPr>
          <p:cNvPr id="569" name="Google Shape;569;p45"/>
          <p:cNvPicPr preferRelativeResize="0"/>
          <p:nvPr/>
        </p:nvPicPr>
        <p:blipFill>
          <a:blip r:embed="rId8">
            <a:alphaModFix/>
          </a:blip>
          <a:stretch>
            <a:fillRect/>
          </a:stretch>
        </p:blipFill>
        <p:spPr>
          <a:xfrm>
            <a:off x="429273" y="4219325"/>
            <a:ext cx="850150" cy="601100"/>
          </a:xfrm>
          <a:prstGeom prst="rect">
            <a:avLst/>
          </a:prstGeom>
          <a:noFill/>
          <a:ln>
            <a:noFill/>
          </a:ln>
        </p:spPr>
      </p:pic>
      <p:sp>
        <p:nvSpPr>
          <p:cNvPr id="570" name="Google Shape;570;p45"/>
          <p:cNvSpPr txBox="1"/>
          <p:nvPr/>
        </p:nvSpPr>
        <p:spPr>
          <a:xfrm>
            <a:off x="1217425" y="4302825"/>
            <a:ext cx="285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HDFS or YARN integration</a:t>
            </a:r>
            <a:endParaRPr/>
          </a:p>
        </p:txBody>
      </p:sp>
      <p:sp>
        <p:nvSpPr>
          <p:cNvPr id="571" name="Google Shape;571;p4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grpSp>
        <p:nvGrpSpPr>
          <p:cNvPr id="576" name="Google Shape;576;p46"/>
          <p:cNvGrpSpPr/>
          <p:nvPr/>
        </p:nvGrpSpPr>
        <p:grpSpPr>
          <a:xfrm>
            <a:off x="-4650" y="0"/>
            <a:ext cx="9153300" cy="885900"/>
            <a:chOff x="-4650" y="0"/>
            <a:chExt cx="9153300" cy="885900"/>
          </a:xfrm>
        </p:grpSpPr>
        <p:sp>
          <p:nvSpPr>
            <p:cNvPr id="577" name="Google Shape;577;p46"/>
            <p:cNvSpPr/>
            <p:nvPr/>
          </p:nvSpPr>
          <p:spPr>
            <a:xfrm>
              <a:off x="-4650" y="0"/>
              <a:ext cx="9153300" cy="88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8" name="Google Shape;578;p46"/>
            <p:cNvGrpSpPr/>
            <p:nvPr/>
          </p:nvGrpSpPr>
          <p:grpSpPr>
            <a:xfrm>
              <a:off x="2503197" y="135796"/>
              <a:ext cx="4010595" cy="614317"/>
              <a:chOff x="2260288" y="94225"/>
              <a:chExt cx="4411125" cy="751274"/>
            </a:xfrm>
          </p:grpSpPr>
          <p:pic>
            <p:nvPicPr>
              <p:cNvPr id="579" name="Google Shape;579;p46"/>
              <p:cNvPicPr preferRelativeResize="0"/>
              <p:nvPr/>
            </p:nvPicPr>
            <p:blipFill>
              <a:blip r:embed="rId3">
                <a:alphaModFix/>
              </a:blip>
              <a:stretch>
                <a:fillRect/>
              </a:stretch>
            </p:blipFill>
            <p:spPr>
              <a:xfrm>
                <a:off x="2260288" y="94225"/>
                <a:ext cx="1481040" cy="751274"/>
              </a:xfrm>
              <a:prstGeom prst="rect">
                <a:avLst/>
              </a:prstGeom>
              <a:noFill/>
              <a:ln>
                <a:noFill/>
              </a:ln>
            </p:spPr>
          </p:pic>
          <p:pic>
            <p:nvPicPr>
              <p:cNvPr id="580" name="Google Shape;580;p46"/>
              <p:cNvPicPr preferRelativeResize="0"/>
              <p:nvPr/>
            </p:nvPicPr>
            <p:blipFill>
              <a:blip r:embed="rId4">
                <a:alphaModFix/>
              </a:blip>
              <a:stretch>
                <a:fillRect/>
              </a:stretch>
            </p:blipFill>
            <p:spPr>
              <a:xfrm>
                <a:off x="4658668" y="124247"/>
                <a:ext cx="2012744" cy="691234"/>
              </a:xfrm>
              <a:prstGeom prst="rect">
                <a:avLst/>
              </a:prstGeom>
              <a:noFill/>
              <a:ln>
                <a:noFill/>
              </a:ln>
            </p:spPr>
          </p:pic>
          <p:pic>
            <p:nvPicPr>
              <p:cNvPr id="581" name="Google Shape;581;p46"/>
              <p:cNvPicPr preferRelativeResize="0"/>
              <p:nvPr/>
            </p:nvPicPr>
            <p:blipFill>
              <a:blip r:embed="rId5">
                <a:alphaModFix/>
              </a:blip>
              <a:stretch>
                <a:fillRect/>
              </a:stretch>
            </p:blipFill>
            <p:spPr>
              <a:xfrm>
                <a:off x="3899172" y="253670"/>
                <a:ext cx="601653" cy="557792"/>
              </a:xfrm>
              <a:prstGeom prst="rect">
                <a:avLst/>
              </a:prstGeom>
              <a:noFill/>
              <a:ln>
                <a:noFill/>
              </a:ln>
            </p:spPr>
          </p:pic>
        </p:grpSp>
      </p:grpSp>
      <p:sp>
        <p:nvSpPr>
          <p:cNvPr id="582" name="Google Shape;582;p46"/>
          <p:cNvSpPr txBox="1"/>
          <p:nvPr>
            <p:ph idx="4294967295" type="body"/>
          </p:nvPr>
        </p:nvSpPr>
        <p:spPr>
          <a:xfrm>
            <a:off x="2911200" y="1128463"/>
            <a:ext cx="3321600" cy="3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2600">
                <a:highlight>
                  <a:schemeClr val="accent1"/>
                </a:highlight>
              </a:rPr>
              <a:t>Machine Learning</a:t>
            </a:r>
            <a:endParaRPr b="1" sz="2600">
              <a:highlight>
                <a:schemeClr val="accent1"/>
              </a:highlight>
            </a:endParaRPr>
          </a:p>
          <a:p>
            <a:pPr indent="0" lvl="0" marL="0" rtl="0" algn="l">
              <a:lnSpc>
                <a:spcPct val="100000"/>
              </a:lnSpc>
              <a:spcBef>
                <a:spcPts val="600"/>
              </a:spcBef>
              <a:spcAft>
                <a:spcPts val="0"/>
              </a:spcAft>
              <a:buSzPts val="1800"/>
              <a:buNone/>
            </a:pPr>
            <a:r>
              <a:t/>
            </a:r>
            <a:endParaRPr sz="1200"/>
          </a:p>
          <a:p>
            <a:pPr indent="0" lvl="0" marL="0" rtl="0" algn="l">
              <a:lnSpc>
                <a:spcPct val="100000"/>
              </a:lnSpc>
              <a:spcBef>
                <a:spcPts val="600"/>
              </a:spcBef>
              <a:spcAft>
                <a:spcPts val="0"/>
              </a:spcAft>
              <a:buSzPts val="1800"/>
              <a:buNone/>
            </a:pPr>
            <a:r>
              <a:t/>
            </a:r>
            <a:endParaRPr sz="1200"/>
          </a:p>
        </p:txBody>
      </p:sp>
      <p:pic>
        <p:nvPicPr>
          <p:cNvPr id="583" name="Google Shape;583;p46"/>
          <p:cNvPicPr preferRelativeResize="0"/>
          <p:nvPr/>
        </p:nvPicPr>
        <p:blipFill>
          <a:blip r:embed="rId6">
            <a:alphaModFix/>
          </a:blip>
          <a:stretch>
            <a:fillRect/>
          </a:stretch>
        </p:blipFill>
        <p:spPr>
          <a:xfrm>
            <a:off x="4209975" y="1706721"/>
            <a:ext cx="724055" cy="660553"/>
          </a:xfrm>
          <a:prstGeom prst="rect">
            <a:avLst/>
          </a:prstGeom>
          <a:noFill/>
          <a:ln>
            <a:noFill/>
          </a:ln>
        </p:spPr>
      </p:pic>
      <p:cxnSp>
        <p:nvCxnSpPr>
          <p:cNvPr id="584" name="Google Shape;584;p46"/>
          <p:cNvCxnSpPr/>
          <p:nvPr/>
        </p:nvCxnSpPr>
        <p:spPr>
          <a:xfrm>
            <a:off x="4564200" y="2571750"/>
            <a:ext cx="15600" cy="2234100"/>
          </a:xfrm>
          <a:prstGeom prst="straightConnector1">
            <a:avLst/>
          </a:prstGeom>
          <a:noFill/>
          <a:ln cap="flat" cmpd="sng" w="9525">
            <a:solidFill>
              <a:schemeClr val="accent4"/>
            </a:solidFill>
            <a:prstDash val="solid"/>
            <a:round/>
            <a:headEnd len="med" w="med" type="none"/>
            <a:tailEnd len="med" w="med" type="none"/>
          </a:ln>
        </p:spPr>
      </p:cxnSp>
      <p:pic>
        <p:nvPicPr>
          <p:cNvPr id="585" name="Google Shape;585;p46"/>
          <p:cNvPicPr preferRelativeResize="0"/>
          <p:nvPr/>
        </p:nvPicPr>
        <p:blipFill>
          <a:blip r:embed="rId7">
            <a:alphaModFix/>
          </a:blip>
          <a:stretch>
            <a:fillRect/>
          </a:stretch>
        </p:blipFill>
        <p:spPr>
          <a:xfrm>
            <a:off x="443473" y="2534325"/>
            <a:ext cx="850150" cy="601100"/>
          </a:xfrm>
          <a:prstGeom prst="rect">
            <a:avLst/>
          </a:prstGeom>
          <a:noFill/>
          <a:ln>
            <a:noFill/>
          </a:ln>
        </p:spPr>
      </p:pic>
      <p:sp>
        <p:nvSpPr>
          <p:cNvPr id="586" name="Google Shape;586;p46"/>
          <p:cNvSpPr txBox="1"/>
          <p:nvPr/>
        </p:nvSpPr>
        <p:spPr>
          <a:xfrm>
            <a:off x="1171350" y="3522775"/>
            <a:ext cx="2983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More than 50 common algorithms for distributed model training</a:t>
            </a:r>
            <a:endParaRPr b="1" sz="1800">
              <a:solidFill>
                <a:schemeClr val="accent2"/>
              </a:solidFill>
              <a:latin typeface="Quattrocento Sans"/>
              <a:ea typeface="Quattrocento Sans"/>
              <a:cs typeface="Quattrocento Sans"/>
              <a:sym typeface="Quattrocento Sans"/>
            </a:endParaRPr>
          </a:p>
        </p:txBody>
      </p:sp>
      <p:pic>
        <p:nvPicPr>
          <p:cNvPr id="587" name="Google Shape;587;p46"/>
          <p:cNvPicPr preferRelativeResize="0"/>
          <p:nvPr/>
        </p:nvPicPr>
        <p:blipFill>
          <a:blip r:embed="rId7">
            <a:alphaModFix/>
          </a:blip>
          <a:stretch>
            <a:fillRect/>
          </a:stretch>
        </p:blipFill>
        <p:spPr>
          <a:xfrm>
            <a:off x="443473" y="3797325"/>
            <a:ext cx="850150" cy="601100"/>
          </a:xfrm>
          <a:prstGeom prst="rect">
            <a:avLst/>
          </a:prstGeom>
          <a:noFill/>
          <a:ln>
            <a:noFill/>
          </a:ln>
        </p:spPr>
      </p:pic>
      <p:sp>
        <p:nvSpPr>
          <p:cNvPr id="588" name="Google Shape;588;p46"/>
          <p:cNvSpPr txBox="1"/>
          <p:nvPr/>
        </p:nvSpPr>
        <p:spPr>
          <a:xfrm>
            <a:off x="1217425" y="2604025"/>
            <a:ext cx="251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MLLib</a:t>
            </a:r>
            <a:endParaRPr b="1" sz="1800">
              <a:solidFill>
                <a:schemeClr val="accent2"/>
              </a:solidFill>
              <a:latin typeface="Quattrocento Sans"/>
              <a:ea typeface="Quattrocento Sans"/>
              <a:cs typeface="Quattrocento Sans"/>
              <a:sym typeface="Quattrocento Sans"/>
            </a:endParaRPr>
          </a:p>
        </p:txBody>
      </p:sp>
      <p:sp>
        <p:nvSpPr>
          <p:cNvPr id="589" name="Google Shape;589;p46"/>
          <p:cNvSpPr txBox="1"/>
          <p:nvPr/>
        </p:nvSpPr>
        <p:spPr>
          <a:xfrm>
            <a:off x="6085400" y="3729100"/>
            <a:ext cx="2688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Susceptible to serious I/O </a:t>
            </a:r>
            <a:r>
              <a:rPr b="1" lang="pt-PT" sz="1800">
                <a:solidFill>
                  <a:schemeClr val="accent2"/>
                </a:solidFill>
                <a:latin typeface="Quattrocento Sans"/>
                <a:ea typeface="Quattrocento Sans"/>
                <a:cs typeface="Quattrocento Sans"/>
                <a:sym typeface="Quattrocento Sans"/>
              </a:rPr>
              <a:t>performance</a:t>
            </a:r>
            <a:r>
              <a:rPr b="1" lang="pt-PT" sz="1800">
                <a:solidFill>
                  <a:schemeClr val="accent2"/>
                </a:solidFill>
                <a:latin typeface="Quattrocento Sans"/>
                <a:ea typeface="Quattrocento Sans"/>
                <a:cs typeface="Quattrocento Sans"/>
                <a:sym typeface="Quattrocento Sans"/>
              </a:rPr>
              <a:t> issues</a:t>
            </a:r>
            <a:endParaRPr b="1" sz="1800">
              <a:solidFill>
                <a:schemeClr val="accent2"/>
              </a:solidFill>
              <a:latin typeface="Quattrocento Sans"/>
              <a:ea typeface="Quattrocento Sans"/>
              <a:cs typeface="Quattrocento Sans"/>
              <a:sym typeface="Quattrocento Sans"/>
            </a:endParaRPr>
          </a:p>
        </p:txBody>
      </p:sp>
      <p:pic>
        <p:nvPicPr>
          <p:cNvPr id="590" name="Google Shape;590;p46"/>
          <p:cNvPicPr preferRelativeResize="0"/>
          <p:nvPr/>
        </p:nvPicPr>
        <p:blipFill>
          <a:blip r:embed="rId8">
            <a:alphaModFix/>
          </a:blip>
          <a:stretch>
            <a:fillRect/>
          </a:stretch>
        </p:blipFill>
        <p:spPr>
          <a:xfrm>
            <a:off x="5153374" y="3764757"/>
            <a:ext cx="932024" cy="666255"/>
          </a:xfrm>
          <a:prstGeom prst="rect">
            <a:avLst/>
          </a:prstGeom>
          <a:noFill/>
          <a:ln>
            <a:noFill/>
          </a:ln>
        </p:spPr>
      </p:pic>
      <p:sp>
        <p:nvSpPr>
          <p:cNvPr id="591" name="Google Shape;591;p46"/>
          <p:cNvSpPr txBox="1"/>
          <p:nvPr/>
        </p:nvSpPr>
        <p:spPr>
          <a:xfrm>
            <a:off x="6054750" y="2705813"/>
            <a:ext cx="125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Mahout</a:t>
            </a:r>
            <a:endParaRPr b="1" sz="1800">
              <a:solidFill>
                <a:schemeClr val="accent2"/>
              </a:solidFill>
              <a:latin typeface="Quattrocento Sans"/>
              <a:ea typeface="Quattrocento Sans"/>
              <a:cs typeface="Quattrocento Sans"/>
              <a:sym typeface="Quattrocento Sans"/>
            </a:endParaRPr>
          </a:p>
        </p:txBody>
      </p:sp>
      <p:pic>
        <p:nvPicPr>
          <p:cNvPr id="592" name="Google Shape;592;p46"/>
          <p:cNvPicPr preferRelativeResize="0"/>
          <p:nvPr/>
        </p:nvPicPr>
        <p:blipFill>
          <a:blip r:embed="rId8">
            <a:alphaModFix/>
          </a:blip>
          <a:stretch>
            <a:fillRect/>
          </a:stretch>
        </p:blipFill>
        <p:spPr>
          <a:xfrm>
            <a:off x="5153374" y="2654157"/>
            <a:ext cx="932024" cy="666255"/>
          </a:xfrm>
          <a:prstGeom prst="rect">
            <a:avLst/>
          </a:prstGeom>
          <a:noFill/>
          <a:ln>
            <a:noFill/>
          </a:ln>
        </p:spPr>
      </p:pic>
      <p:sp>
        <p:nvSpPr>
          <p:cNvPr id="593" name="Google Shape;593;p4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grpSp>
        <p:nvGrpSpPr>
          <p:cNvPr id="598" name="Google Shape;598;p47"/>
          <p:cNvGrpSpPr/>
          <p:nvPr/>
        </p:nvGrpSpPr>
        <p:grpSpPr>
          <a:xfrm>
            <a:off x="-4650" y="0"/>
            <a:ext cx="9153300" cy="885900"/>
            <a:chOff x="-4650" y="0"/>
            <a:chExt cx="9153300" cy="885900"/>
          </a:xfrm>
        </p:grpSpPr>
        <p:sp>
          <p:nvSpPr>
            <p:cNvPr id="599" name="Google Shape;599;p47"/>
            <p:cNvSpPr/>
            <p:nvPr/>
          </p:nvSpPr>
          <p:spPr>
            <a:xfrm>
              <a:off x="-4650" y="0"/>
              <a:ext cx="9153300" cy="88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47"/>
            <p:cNvGrpSpPr/>
            <p:nvPr/>
          </p:nvGrpSpPr>
          <p:grpSpPr>
            <a:xfrm>
              <a:off x="2503197" y="135796"/>
              <a:ext cx="4010595" cy="614317"/>
              <a:chOff x="2260288" y="94225"/>
              <a:chExt cx="4411125" cy="751274"/>
            </a:xfrm>
          </p:grpSpPr>
          <p:pic>
            <p:nvPicPr>
              <p:cNvPr id="601" name="Google Shape;601;p47"/>
              <p:cNvPicPr preferRelativeResize="0"/>
              <p:nvPr/>
            </p:nvPicPr>
            <p:blipFill>
              <a:blip r:embed="rId3">
                <a:alphaModFix/>
              </a:blip>
              <a:stretch>
                <a:fillRect/>
              </a:stretch>
            </p:blipFill>
            <p:spPr>
              <a:xfrm>
                <a:off x="2260288" y="94225"/>
                <a:ext cx="1481040" cy="751274"/>
              </a:xfrm>
              <a:prstGeom prst="rect">
                <a:avLst/>
              </a:prstGeom>
              <a:noFill/>
              <a:ln>
                <a:noFill/>
              </a:ln>
            </p:spPr>
          </p:pic>
          <p:pic>
            <p:nvPicPr>
              <p:cNvPr id="602" name="Google Shape;602;p47"/>
              <p:cNvPicPr preferRelativeResize="0"/>
              <p:nvPr/>
            </p:nvPicPr>
            <p:blipFill>
              <a:blip r:embed="rId4">
                <a:alphaModFix/>
              </a:blip>
              <a:stretch>
                <a:fillRect/>
              </a:stretch>
            </p:blipFill>
            <p:spPr>
              <a:xfrm>
                <a:off x="4658668" y="124247"/>
                <a:ext cx="2012744" cy="691234"/>
              </a:xfrm>
              <a:prstGeom prst="rect">
                <a:avLst/>
              </a:prstGeom>
              <a:noFill/>
              <a:ln>
                <a:noFill/>
              </a:ln>
            </p:spPr>
          </p:pic>
          <p:pic>
            <p:nvPicPr>
              <p:cNvPr id="603" name="Google Shape;603;p47"/>
              <p:cNvPicPr preferRelativeResize="0"/>
              <p:nvPr/>
            </p:nvPicPr>
            <p:blipFill>
              <a:blip r:embed="rId5">
                <a:alphaModFix/>
              </a:blip>
              <a:stretch>
                <a:fillRect/>
              </a:stretch>
            </p:blipFill>
            <p:spPr>
              <a:xfrm>
                <a:off x="3899172" y="253670"/>
                <a:ext cx="601653" cy="557792"/>
              </a:xfrm>
              <a:prstGeom prst="rect">
                <a:avLst/>
              </a:prstGeom>
              <a:noFill/>
              <a:ln>
                <a:noFill/>
              </a:ln>
            </p:spPr>
          </p:pic>
        </p:grpSp>
      </p:grpSp>
      <p:sp>
        <p:nvSpPr>
          <p:cNvPr id="604" name="Google Shape;604;p47"/>
          <p:cNvSpPr txBox="1"/>
          <p:nvPr>
            <p:ph idx="4294967295" type="body"/>
          </p:nvPr>
        </p:nvSpPr>
        <p:spPr>
          <a:xfrm>
            <a:off x="2584938" y="1030625"/>
            <a:ext cx="3974100" cy="993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2600">
                <a:highlight>
                  <a:schemeClr val="accent1"/>
                </a:highlight>
              </a:rPr>
              <a:t>Scheduling and Resource Management</a:t>
            </a:r>
            <a:endParaRPr b="1" sz="2600">
              <a:highlight>
                <a:schemeClr val="accent1"/>
              </a:highlight>
            </a:endParaRPr>
          </a:p>
          <a:p>
            <a:pPr indent="0" lvl="0" marL="0" rtl="0" algn="l">
              <a:lnSpc>
                <a:spcPct val="100000"/>
              </a:lnSpc>
              <a:spcBef>
                <a:spcPts val="600"/>
              </a:spcBef>
              <a:spcAft>
                <a:spcPts val="0"/>
              </a:spcAft>
              <a:buSzPts val="1800"/>
              <a:buNone/>
            </a:pPr>
            <a:r>
              <a:t/>
            </a:r>
            <a:endParaRPr sz="1200"/>
          </a:p>
        </p:txBody>
      </p:sp>
      <p:pic>
        <p:nvPicPr>
          <p:cNvPr id="605" name="Google Shape;605;p47"/>
          <p:cNvPicPr preferRelativeResize="0"/>
          <p:nvPr/>
        </p:nvPicPr>
        <p:blipFill>
          <a:blip r:embed="rId6">
            <a:alphaModFix/>
          </a:blip>
          <a:stretch>
            <a:fillRect/>
          </a:stretch>
        </p:blipFill>
        <p:spPr>
          <a:xfrm>
            <a:off x="4217276" y="2024524"/>
            <a:ext cx="709425" cy="685920"/>
          </a:xfrm>
          <a:prstGeom prst="rect">
            <a:avLst/>
          </a:prstGeom>
          <a:noFill/>
          <a:ln>
            <a:noFill/>
          </a:ln>
        </p:spPr>
      </p:pic>
      <p:cxnSp>
        <p:nvCxnSpPr>
          <p:cNvPr id="606" name="Google Shape;606;p47"/>
          <p:cNvCxnSpPr/>
          <p:nvPr/>
        </p:nvCxnSpPr>
        <p:spPr>
          <a:xfrm>
            <a:off x="4572000" y="2800825"/>
            <a:ext cx="15600" cy="2234100"/>
          </a:xfrm>
          <a:prstGeom prst="straightConnector1">
            <a:avLst/>
          </a:prstGeom>
          <a:noFill/>
          <a:ln cap="flat" cmpd="sng" w="9525">
            <a:solidFill>
              <a:schemeClr val="accent4"/>
            </a:solidFill>
            <a:prstDash val="solid"/>
            <a:round/>
            <a:headEnd len="med" w="med" type="none"/>
            <a:tailEnd len="med" w="med" type="none"/>
          </a:ln>
        </p:spPr>
      </p:cxnSp>
      <p:pic>
        <p:nvPicPr>
          <p:cNvPr id="607" name="Google Shape;607;p47"/>
          <p:cNvPicPr preferRelativeResize="0"/>
          <p:nvPr/>
        </p:nvPicPr>
        <p:blipFill>
          <a:blip r:embed="rId7">
            <a:alphaModFix/>
          </a:blip>
          <a:stretch>
            <a:fillRect/>
          </a:stretch>
        </p:blipFill>
        <p:spPr>
          <a:xfrm>
            <a:off x="5025349" y="2800832"/>
            <a:ext cx="932024" cy="666255"/>
          </a:xfrm>
          <a:prstGeom prst="rect">
            <a:avLst/>
          </a:prstGeom>
          <a:noFill/>
          <a:ln>
            <a:noFill/>
          </a:ln>
        </p:spPr>
      </p:pic>
      <p:sp>
        <p:nvSpPr>
          <p:cNvPr id="608" name="Google Shape;608;p47"/>
          <p:cNvSpPr txBox="1"/>
          <p:nvPr/>
        </p:nvSpPr>
        <p:spPr>
          <a:xfrm>
            <a:off x="5957375" y="2487450"/>
            <a:ext cx="3049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Relies on external solutions to deal with resource </a:t>
            </a:r>
            <a:r>
              <a:rPr b="1" lang="pt-PT" sz="1800">
                <a:solidFill>
                  <a:schemeClr val="accent2"/>
                </a:solidFill>
                <a:latin typeface="Quattrocento Sans"/>
                <a:ea typeface="Quattrocento Sans"/>
                <a:cs typeface="Quattrocento Sans"/>
                <a:sym typeface="Quattrocento Sans"/>
              </a:rPr>
              <a:t>management and scheduling issues</a:t>
            </a:r>
            <a:endParaRPr b="1" sz="1800">
              <a:solidFill>
                <a:schemeClr val="accent2"/>
              </a:solidFill>
              <a:latin typeface="Quattrocento Sans"/>
              <a:ea typeface="Quattrocento Sans"/>
              <a:cs typeface="Quattrocento Sans"/>
              <a:sym typeface="Quattrocento Sans"/>
            </a:endParaRPr>
          </a:p>
        </p:txBody>
      </p:sp>
      <p:pic>
        <p:nvPicPr>
          <p:cNvPr id="609" name="Google Shape;609;p47"/>
          <p:cNvPicPr preferRelativeResize="0"/>
          <p:nvPr/>
        </p:nvPicPr>
        <p:blipFill>
          <a:blip r:embed="rId7">
            <a:alphaModFix/>
          </a:blip>
          <a:stretch>
            <a:fillRect/>
          </a:stretch>
        </p:blipFill>
        <p:spPr>
          <a:xfrm>
            <a:off x="5014424" y="4055307"/>
            <a:ext cx="932024" cy="666255"/>
          </a:xfrm>
          <a:prstGeom prst="rect">
            <a:avLst/>
          </a:prstGeom>
          <a:noFill/>
          <a:ln>
            <a:noFill/>
          </a:ln>
        </p:spPr>
      </p:pic>
      <p:sp>
        <p:nvSpPr>
          <p:cNvPr id="610" name="Google Shape;610;p47"/>
          <p:cNvSpPr txBox="1"/>
          <p:nvPr/>
        </p:nvSpPr>
        <p:spPr>
          <a:xfrm>
            <a:off x="5946450" y="3880525"/>
            <a:ext cx="3049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YARN or third-party plugins like capacityScheduler and FairScheduler.</a:t>
            </a:r>
            <a:endParaRPr b="1" sz="1800">
              <a:solidFill>
                <a:schemeClr val="accent2"/>
              </a:solidFill>
              <a:latin typeface="Quattrocento Sans"/>
              <a:ea typeface="Quattrocento Sans"/>
              <a:cs typeface="Quattrocento Sans"/>
              <a:sym typeface="Quattrocento Sans"/>
            </a:endParaRPr>
          </a:p>
        </p:txBody>
      </p:sp>
      <p:pic>
        <p:nvPicPr>
          <p:cNvPr id="611" name="Google Shape;611;p47"/>
          <p:cNvPicPr preferRelativeResize="0"/>
          <p:nvPr/>
        </p:nvPicPr>
        <p:blipFill>
          <a:blip r:embed="rId8">
            <a:alphaModFix/>
          </a:blip>
          <a:stretch>
            <a:fillRect/>
          </a:stretch>
        </p:blipFill>
        <p:spPr>
          <a:xfrm>
            <a:off x="443473" y="2534325"/>
            <a:ext cx="850150" cy="601100"/>
          </a:xfrm>
          <a:prstGeom prst="rect">
            <a:avLst/>
          </a:prstGeom>
          <a:noFill/>
          <a:ln>
            <a:noFill/>
          </a:ln>
        </p:spPr>
      </p:pic>
      <p:sp>
        <p:nvSpPr>
          <p:cNvPr id="612" name="Google Shape;612;p47"/>
          <p:cNvSpPr txBox="1"/>
          <p:nvPr/>
        </p:nvSpPr>
        <p:spPr>
          <a:xfrm>
            <a:off x="1369825" y="3495025"/>
            <a:ext cx="251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DAG Scheduler</a:t>
            </a:r>
            <a:endParaRPr b="1" sz="1800">
              <a:solidFill>
                <a:schemeClr val="accent2"/>
              </a:solidFill>
              <a:latin typeface="Quattrocento Sans"/>
              <a:ea typeface="Quattrocento Sans"/>
              <a:cs typeface="Quattrocento Sans"/>
              <a:sym typeface="Quattrocento Sans"/>
            </a:endParaRPr>
          </a:p>
        </p:txBody>
      </p:sp>
      <p:pic>
        <p:nvPicPr>
          <p:cNvPr id="613" name="Google Shape;613;p47"/>
          <p:cNvPicPr preferRelativeResize="0"/>
          <p:nvPr/>
        </p:nvPicPr>
        <p:blipFill>
          <a:blip r:embed="rId8">
            <a:alphaModFix/>
          </a:blip>
          <a:stretch>
            <a:fillRect/>
          </a:stretch>
        </p:blipFill>
        <p:spPr>
          <a:xfrm>
            <a:off x="443473" y="3372525"/>
            <a:ext cx="850150" cy="601100"/>
          </a:xfrm>
          <a:prstGeom prst="rect">
            <a:avLst/>
          </a:prstGeom>
          <a:noFill/>
          <a:ln>
            <a:noFill/>
          </a:ln>
        </p:spPr>
      </p:pic>
      <p:sp>
        <p:nvSpPr>
          <p:cNvPr id="614" name="Google Shape;614;p47"/>
          <p:cNvSpPr txBox="1"/>
          <p:nvPr/>
        </p:nvSpPr>
        <p:spPr>
          <a:xfrm>
            <a:off x="1369825" y="2756425"/>
            <a:ext cx="251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Functions are built-in</a:t>
            </a:r>
            <a:endParaRPr b="1" sz="1800">
              <a:solidFill>
                <a:schemeClr val="accent2"/>
              </a:solidFill>
              <a:latin typeface="Quattrocento Sans"/>
              <a:ea typeface="Quattrocento Sans"/>
              <a:cs typeface="Quattrocento Sans"/>
              <a:sym typeface="Quattrocento Sans"/>
            </a:endParaRPr>
          </a:p>
        </p:txBody>
      </p:sp>
      <p:sp>
        <p:nvSpPr>
          <p:cNvPr id="615" name="Google Shape;615;p47"/>
          <p:cNvSpPr txBox="1"/>
          <p:nvPr/>
        </p:nvSpPr>
        <p:spPr>
          <a:xfrm>
            <a:off x="1400850" y="4219775"/>
            <a:ext cx="2740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Spark Scheduler and Block Manager</a:t>
            </a:r>
            <a:endParaRPr b="1" sz="1800">
              <a:solidFill>
                <a:schemeClr val="accent2"/>
              </a:solidFill>
              <a:latin typeface="Quattrocento Sans"/>
              <a:ea typeface="Quattrocento Sans"/>
              <a:cs typeface="Quattrocento Sans"/>
              <a:sym typeface="Quattrocento Sans"/>
            </a:endParaRPr>
          </a:p>
        </p:txBody>
      </p:sp>
      <p:pic>
        <p:nvPicPr>
          <p:cNvPr id="616" name="Google Shape;616;p47"/>
          <p:cNvPicPr preferRelativeResize="0"/>
          <p:nvPr/>
        </p:nvPicPr>
        <p:blipFill>
          <a:blip r:embed="rId8">
            <a:alphaModFix/>
          </a:blip>
          <a:stretch>
            <a:fillRect/>
          </a:stretch>
        </p:blipFill>
        <p:spPr>
          <a:xfrm>
            <a:off x="474498" y="4249675"/>
            <a:ext cx="850150" cy="601100"/>
          </a:xfrm>
          <a:prstGeom prst="rect">
            <a:avLst/>
          </a:prstGeom>
          <a:noFill/>
          <a:ln>
            <a:noFill/>
          </a:ln>
        </p:spPr>
      </p:pic>
      <p:sp>
        <p:nvSpPr>
          <p:cNvPr id="617" name="Google Shape;617;p4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grpSp>
        <p:nvGrpSpPr>
          <p:cNvPr id="622" name="Google Shape;622;p48"/>
          <p:cNvGrpSpPr/>
          <p:nvPr/>
        </p:nvGrpSpPr>
        <p:grpSpPr>
          <a:xfrm>
            <a:off x="-4650" y="0"/>
            <a:ext cx="9153300" cy="885900"/>
            <a:chOff x="-4650" y="0"/>
            <a:chExt cx="9153300" cy="885900"/>
          </a:xfrm>
        </p:grpSpPr>
        <p:sp>
          <p:nvSpPr>
            <p:cNvPr id="623" name="Google Shape;623;p48"/>
            <p:cNvSpPr/>
            <p:nvPr/>
          </p:nvSpPr>
          <p:spPr>
            <a:xfrm>
              <a:off x="-4650" y="0"/>
              <a:ext cx="9153300" cy="88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48"/>
            <p:cNvGrpSpPr/>
            <p:nvPr/>
          </p:nvGrpSpPr>
          <p:grpSpPr>
            <a:xfrm>
              <a:off x="2503197" y="135796"/>
              <a:ext cx="4010595" cy="614317"/>
              <a:chOff x="2260288" y="94225"/>
              <a:chExt cx="4411125" cy="751274"/>
            </a:xfrm>
          </p:grpSpPr>
          <p:pic>
            <p:nvPicPr>
              <p:cNvPr id="625" name="Google Shape;625;p48"/>
              <p:cNvPicPr preferRelativeResize="0"/>
              <p:nvPr/>
            </p:nvPicPr>
            <p:blipFill>
              <a:blip r:embed="rId3">
                <a:alphaModFix/>
              </a:blip>
              <a:stretch>
                <a:fillRect/>
              </a:stretch>
            </p:blipFill>
            <p:spPr>
              <a:xfrm>
                <a:off x="2260288" y="94225"/>
                <a:ext cx="1481040" cy="751274"/>
              </a:xfrm>
              <a:prstGeom prst="rect">
                <a:avLst/>
              </a:prstGeom>
              <a:noFill/>
              <a:ln>
                <a:noFill/>
              </a:ln>
            </p:spPr>
          </p:pic>
          <p:pic>
            <p:nvPicPr>
              <p:cNvPr id="626" name="Google Shape;626;p48"/>
              <p:cNvPicPr preferRelativeResize="0"/>
              <p:nvPr/>
            </p:nvPicPr>
            <p:blipFill>
              <a:blip r:embed="rId4">
                <a:alphaModFix/>
              </a:blip>
              <a:stretch>
                <a:fillRect/>
              </a:stretch>
            </p:blipFill>
            <p:spPr>
              <a:xfrm>
                <a:off x="4658668" y="124247"/>
                <a:ext cx="2012744" cy="691234"/>
              </a:xfrm>
              <a:prstGeom prst="rect">
                <a:avLst/>
              </a:prstGeom>
              <a:noFill/>
              <a:ln>
                <a:noFill/>
              </a:ln>
            </p:spPr>
          </p:pic>
          <p:pic>
            <p:nvPicPr>
              <p:cNvPr id="627" name="Google Shape;627;p48"/>
              <p:cNvPicPr preferRelativeResize="0"/>
              <p:nvPr/>
            </p:nvPicPr>
            <p:blipFill>
              <a:blip r:embed="rId5">
                <a:alphaModFix/>
              </a:blip>
              <a:stretch>
                <a:fillRect/>
              </a:stretch>
            </p:blipFill>
            <p:spPr>
              <a:xfrm>
                <a:off x="3899172" y="253670"/>
                <a:ext cx="601653" cy="557792"/>
              </a:xfrm>
              <a:prstGeom prst="rect">
                <a:avLst/>
              </a:prstGeom>
              <a:noFill/>
              <a:ln>
                <a:noFill/>
              </a:ln>
            </p:spPr>
          </p:pic>
        </p:grpSp>
      </p:grpSp>
      <p:sp>
        <p:nvSpPr>
          <p:cNvPr id="628" name="Google Shape;628;p48"/>
          <p:cNvSpPr txBox="1"/>
          <p:nvPr>
            <p:ph idx="4294967295" type="body"/>
          </p:nvPr>
        </p:nvSpPr>
        <p:spPr>
          <a:xfrm>
            <a:off x="3162450" y="1086700"/>
            <a:ext cx="3088200" cy="1362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2600">
                <a:highlight>
                  <a:schemeClr val="accent1"/>
                </a:highlight>
              </a:rPr>
              <a:t>Data Processing</a:t>
            </a:r>
            <a:endParaRPr b="1" sz="2600">
              <a:highlight>
                <a:schemeClr val="accent1"/>
              </a:highlight>
            </a:endParaRPr>
          </a:p>
          <a:p>
            <a:pPr indent="0" lvl="0" marL="0" rtl="0" algn="l">
              <a:lnSpc>
                <a:spcPct val="100000"/>
              </a:lnSpc>
              <a:spcBef>
                <a:spcPts val="600"/>
              </a:spcBef>
              <a:spcAft>
                <a:spcPts val="0"/>
              </a:spcAft>
              <a:buSzPts val="1800"/>
              <a:buNone/>
            </a:pPr>
            <a:r>
              <a:t/>
            </a:r>
            <a:endParaRPr sz="1200"/>
          </a:p>
        </p:txBody>
      </p:sp>
      <p:pic>
        <p:nvPicPr>
          <p:cNvPr id="629" name="Google Shape;629;p48"/>
          <p:cNvPicPr preferRelativeResize="0"/>
          <p:nvPr/>
        </p:nvPicPr>
        <p:blipFill>
          <a:blip r:embed="rId6">
            <a:alphaModFix/>
          </a:blip>
          <a:stretch>
            <a:fillRect/>
          </a:stretch>
        </p:blipFill>
        <p:spPr>
          <a:xfrm>
            <a:off x="4405500" y="1783200"/>
            <a:ext cx="602099" cy="665797"/>
          </a:xfrm>
          <a:prstGeom prst="rect">
            <a:avLst/>
          </a:prstGeom>
          <a:noFill/>
          <a:ln>
            <a:noFill/>
          </a:ln>
        </p:spPr>
      </p:pic>
      <p:cxnSp>
        <p:nvCxnSpPr>
          <p:cNvPr id="630" name="Google Shape;630;p48"/>
          <p:cNvCxnSpPr/>
          <p:nvPr/>
        </p:nvCxnSpPr>
        <p:spPr>
          <a:xfrm>
            <a:off x="4564200" y="2649800"/>
            <a:ext cx="15600" cy="2234100"/>
          </a:xfrm>
          <a:prstGeom prst="straightConnector1">
            <a:avLst/>
          </a:prstGeom>
          <a:noFill/>
          <a:ln cap="flat" cmpd="sng" w="9525">
            <a:solidFill>
              <a:schemeClr val="accent4"/>
            </a:solidFill>
            <a:prstDash val="solid"/>
            <a:round/>
            <a:headEnd len="med" w="med" type="none"/>
            <a:tailEnd len="med" w="med" type="none"/>
          </a:ln>
        </p:spPr>
      </p:cxnSp>
      <p:pic>
        <p:nvPicPr>
          <p:cNvPr id="631" name="Google Shape;631;p48"/>
          <p:cNvPicPr preferRelativeResize="0"/>
          <p:nvPr/>
        </p:nvPicPr>
        <p:blipFill>
          <a:blip r:embed="rId7">
            <a:alphaModFix/>
          </a:blip>
          <a:stretch>
            <a:fillRect/>
          </a:stretch>
        </p:blipFill>
        <p:spPr>
          <a:xfrm>
            <a:off x="367273" y="2534325"/>
            <a:ext cx="850150" cy="601100"/>
          </a:xfrm>
          <a:prstGeom prst="rect">
            <a:avLst/>
          </a:prstGeom>
          <a:noFill/>
          <a:ln>
            <a:noFill/>
          </a:ln>
        </p:spPr>
      </p:pic>
      <p:sp>
        <p:nvSpPr>
          <p:cNvPr id="632" name="Google Shape;632;p48"/>
          <p:cNvSpPr txBox="1"/>
          <p:nvPr/>
        </p:nvSpPr>
        <p:spPr>
          <a:xfrm>
            <a:off x="1217425" y="2497400"/>
            <a:ext cx="3088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In-memory data processing using RDD’s</a:t>
            </a:r>
            <a:endParaRPr b="1" sz="1800">
              <a:solidFill>
                <a:schemeClr val="accent2"/>
              </a:solidFill>
              <a:latin typeface="Quattrocento Sans"/>
              <a:ea typeface="Quattrocento Sans"/>
              <a:cs typeface="Quattrocento Sans"/>
              <a:sym typeface="Quattrocento Sans"/>
            </a:endParaRPr>
          </a:p>
        </p:txBody>
      </p:sp>
      <p:sp>
        <p:nvSpPr>
          <p:cNvPr id="633" name="Google Shape;633;p48"/>
          <p:cNvSpPr txBox="1"/>
          <p:nvPr/>
        </p:nvSpPr>
        <p:spPr>
          <a:xfrm>
            <a:off x="1133425" y="4413925"/>
            <a:ext cx="338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Perfect for real-time processing</a:t>
            </a:r>
            <a:endParaRPr b="1" sz="1800">
              <a:solidFill>
                <a:schemeClr val="accent2"/>
              </a:solidFill>
              <a:latin typeface="Quattrocento Sans"/>
              <a:ea typeface="Quattrocento Sans"/>
              <a:cs typeface="Quattrocento Sans"/>
              <a:sym typeface="Quattrocento Sans"/>
            </a:endParaRPr>
          </a:p>
        </p:txBody>
      </p:sp>
      <p:pic>
        <p:nvPicPr>
          <p:cNvPr id="634" name="Google Shape;634;p48"/>
          <p:cNvPicPr preferRelativeResize="0"/>
          <p:nvPr/>
        </p:nvPicPr>
        <p:blipFill>
          <a:blip r:embed="rId7">
            <a:alphaModFix/>
          </a:blip>
          <a:stretch>
            <a:fillRect/>
          </a:stretch>
        </p:blipFill>
        <p:spPr>
          <a:xfrm>
            <a:off x="367273" y="4334325"/>
            <a:ext cx="850150" cy="601100"/>
          </a:xfrm>
          <a:prstGeom prst="rect">
            <a:avLst/>
          </a:prstGeom>
          <a:noFill/>
          <a:ln>
            <a:noFill/>
          </a:ln>
        </p:spPr>
      </p:pic>
      <p:pic>
        <p:nvPicPr>
          <p:cNvPr id="635" name="Google Shape;635;p48"/>
          <p:cNvPicPr preferRelativeResize="0"/>
          <p:nvPr/>
        </p:nvPicPr>
        <p:blipFill>
          <a:blip r:embed="rId8">
            <a:alphaModFix/>
          </a:blip>
          <a:stretch>
            <a:fillRect/>
          </a:stretch>
        </p:blipFill>
        <p:spPr>
          <a:xfrm>
            <a:off x="5025349" y="2496032"/>
            <a:ext cx="932024" cy="666255"/>
          </a:xfrm>
          <a:prstGeom prst="rect">
            <a:avLst/>
          </a:prstGeom>
          <a:noFill/>
          <a:ln>
            <a:noFill/>
          </a:ln>
        </p:spPr>
      </p:pic>
      <p:sp>
        <p:nvSpPr>
          <p:cNvPr id="636" name="Google Shape;636;p48"/>
          <p:cNvSpPr txBox="1"/>
          <p:nvPr/>
        </p:nvSpPr>
        <p:spPr>
          <a:xfrm>
            <a:off x="5957375" y="2572225"/>
            <a:ext cx="304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Stores data in disk memory</a:t>
            </a:r>
            <a:endParaRPr b="1" sz="1800">
              <a:solidFill>
                <a:schemeClr val="accent2"/>
              </a:solidFill>
              <a:latin typeface="Quattrocento Sans"/>
              <a:ea typeface="Quattrocento Sans"/>
              <a:cs typeface="Quattrocento Sans"/>
              <a:sym typeface="Quattrocento Sans"/>
            </a:endParaRPr>
          </a:p>
        </p:txBody>
      </p:sp>
      <p:pic>
        <p:nvPicPr>
          <p:cNvPr id="637" name="Google Shape;637;p48"/>
          <p:cNvPicPr preferRelativeResize="0"/>
          <p:nvPr/>
        </p:nvPicPr>
        <p:blipFill>
          <a:blip r:embed="rId8">
            <a:alphaModFix/>
          </a:blip>
          <a:stretch>
            <a:fillRect/>
          </a:stretch>
        </p:blipFill>
        <p:spPr>
          <a:xfrm>
            <a:off x="5072349" y="3357532"/>
            <a:ext cx="932024" cy="666255"/>
          </a:xfrm>
          <a:prstGeom prst="rect">
            <a:avLst/>
          </a:prstGeom>
          <a:noFill/>
          <a:ln>
            <a:noFill/>
          </a:ln>
        </p:spPr>
      </p:pic>
      <p:sp>
        <p:nvSpPr>
          <p:cNvPr id="638" name="Google Shape;638;p48"/>
          <p:cNvSpPr txBox="1"/>
          <p:nvPr/>
        </p:nvSpPr>
        <p:spPr>
          <a:xfrm>
            <a:off x="6004375" y="3128925"/>
            <a:ext cx="3049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Splits data into batches and processes parallely with Map-Reduce</a:t>
            </a:r>
            <a:endParaRPr b="1" sz="1800">
              <a:solidFill>
                <a:schemeClr val="accent2"/>
              </a:solidFill>
              <a:latin typeface="Quattrocento Sans"/>
              <a:ea typeface="Quattrocento Sans"/>
              <a:cs typeface="Quattrocento Sans"/>
              <a:sym typeface="Quattrocento Sans"/>
            </a:endParaRPr>
          </a:p>
        </p:txBody>
      </p:sp>
      <p:pic>
        <p:nvPicPr>
          <p:cNvPr id="639" name="Google Shape;639;p48"/>
          <p:cNvPicPr preferRelativeResize="0"/>
          <p:nvPr/>
        </p:nvPicPr>
        <p:blipFill>
          <a:blip r:embed="rId8">
            <a:alphaModFix/>
          </a:blip>
          <a:stretch>
            <a:fillRect/>
          </a:stretch>
        </p:blipFill>
        <p:spPr>
          <a:xfrm>
            <a:off x="5090624" y="4176182"/>
            <a:ext cx="932024" cy="666255"/>
          </a:xfrm>
          <a:prstGeom prst="rect">
            <a:avLst/>
          </a:prstGeom>
          <a:noFill/>
          <a:ln>
            <a:noFill/>
          </a:ln>
        </p:spPr>
      </p:pic>
      <p:sp>
        <p:nvSpPr>
          <p:cNvPr id="640" name="Google Shape;640;p48"/>
          <p:cNvSpPr txBox="1"/>
          <p:nvPr/>
        </p:nvSpPr>
        <p:spPr>
          <a:xfrm>
            <a:off x="6022650" y="4328575"/>
            <a:ext cx="304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Perfect for batch processing</a:t>
            </a:r>
            <a:endParaRPr b="1" sz="1800">
              <a:solidFill>
                <a:schemeClr val="accent2"/>
              </a:solidFill>
              <a:latin typeface="Quattrocento Sans"/>
              <a:ea typeface="Quattrocento Sans"/>
              <a:cs typeface="Quattrocento Sans"/>
              <a:sym typeface="Quattrocento Sans"/>
            </a:endParaRPr>
          </a:p>
        </p:txBody>
      </p:sp>
      <p:pic>
        <p:nvPicPr>
          <p:cNvPr id="641" name="Google Shape;641;p48"/>
          <p:cNvPicPr preferRelativeResize="0"/>
          <p:nvPr/>
        </p:nvPicPr>
        <p:blipFill>
          <a:blip r:embed="rId7">
            <a:alphaModFix/>
          </a:blip>
          <a:stretch>
            <a:fillRect/>
          </a:stretch>
        </p:blipFill>
        <p:spPr>
          <a:xfrm>
            <a:off x="390948" y="3434325"/>
            <a:ext cx="850150" cy="601100"/>
          </a:xfrm>
          <a:prstGeom prst="rect">
            <a:avLst/>
          </a:prstGeom>
          <a:noFill/>
          <a:ln>
            <a:noFill/>
          </a:ln>
        </p:spPr>
      </p:pic>
      <p:sp>
        <p:nvSpPr>
          <p:cNvPr id="642" name="Google Shape;642;p48"/>
          <p:cNvSpPr txBox="1"/>
          <p:nvPr/>
        </p:nvSpPr>
        <p:spPr>
          <a:xfrm>
            <a:off x="1241100" y="3321200"/>
            <a:ext cx="3088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RDD’s too big are split into partitions and moved to the closest nodes</a:t>
            </a:r>
            <a:endParaRPr b="1" sz="1800">
              <a:solidFill>
                <a:schemeClr val="accent2"/>
              </a:solidFill>
              <a:latin typeface="Quattrocento Sans"/>
              <a:ea typeface="Quattrocento Sans"/>
              <a:cs typeface="Quattrocento Sans"/>
              <a:sym typeface="Quattrocento Sans"/>
            </a:endParaRPr>
          </a:p>
        </p:txBody>
      </p:sp>
      <p:sp>
        <p:nvSpPr>
          <p:cNvPr id="643" name="Google Shape;643;p4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grpSp>
        <p:nvGrpSpPr>
          <p:cNvPr id="648" name="Google Shape;648;p49"/>
          <p:cNvGrpSpPr/>
          <p:nvPr/>
        </p:nvGrpSpPr>
        <p:grpSpPr>
          <a:xfrm>
            <a:off x="-4650" y="0"/>
            <a:ext cx="9153300" cy="885900"/>
            <a:chOff x="-4650" y="0"/>
            <a:chExt cx="9153300" cy="885900"/>
          </a:xfrm>
        </p:grpSpPr>
        <p:sp>
          <p:nvSpPr>
            <p:cNvPr id="649" name="Google Shape;649;p49"/>
            <p:cNvSpPr/>
            <p:nvPr/>
          </p:nvSpPr>
          <p:spPr>
            <a:xfrm>
              <a:off x="-4650" y="0"/>
              <a:ext cx="9153300" cy="88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49"/>
            <p:cNvGrpSpPr/>
            <p:nvPr/>
          </p:nvGrpSpPr>
          <p:grpSpPr>
            <a:xfrm>
              <a:off x="2503197" y="135796"/>
              <a:ext cx="4010595" cy="614317"/>
              <a:chOff x="2260288" y="94225"/>
              <a:chExt cx="4411125" cy="751274"/>
            </a:xfrm>
          </p:grpSpPr>
          <p:pic>
            <p:nvPicPr>
              <p:cNvPr id="651" name="Google Shape;651;p49"/>
              <p:cNvPicPr preferRelativeResize="0"/>
              <p:nvPr/>
            </p:nvPicPr>
            <p:blipFill>
              <a:blip r:embed="rId3">
                <a:alphaModFix/>
              </a:blip>
              <a:stretch>
                <a:fillRect/>
              </a:stretch>
            </p:blipFill>
            <p:spPr>
              <a:xfrm>
                <a:off x="2260288" y="94225"/>
                <a:ext cx="1481040" cy="751274"/>
              </a:xfrm>
              <a:prstGeom prst="rect">
                <a:avLst/>
              </a:prstGeom>
              <a:noFill/>
              <a:ln>
                <a:noFill/>
              </a:ln>
            </p:spPr>
          </p:pic>
          <p:pic>
            <p:nvPicPr>
              <p:cNvPr id="652" name="Google Shape;652;p49"/>
              <p:cNvPicPr preferRelativeResize="0"/>
              <p:nvPr/>
            </p:nvPicPr>
            <p:blipFill>
              <a:blip r:embed="rId4">
                <a:alphaModFix/>
              </a:blip>
              <a:stretch>
                <a:fillRect/>
              </a:stretch>
            </p:blipFill>
            <p:spPr>
              <a:xfrm>
                <a:off x="4658668" y="124247"/>
                <a:ext cx="2012744" cy="691234"/>
              </a:xfrm>
              <a:prstGeom prst="rect">
                <a:avLst/>
              </a:prstGeom>
              <a:noFill/>
              <a:ln>
                <a:noFill/>
              </a:ln>
            </p:spPr>
          </p:pic>
          <p:pic>
            <p:nvPicPr>
              <p:cNvPr id="653" name="Google Shape;653;p49"/>
              <p:cNvPicPr preferRelativeResize="0"/>
              <p:nvPr/>
            </p:nvPicPr>
            <p:blipFill>
              <a:blip r:embed="rId5">
                <a:alphaModFix/>
              </a:blip>
              <a:stretch>
                <a:fillRect/>
              </a:stretch>
            </p:blipFill>
            <p:spPr>
              <a:xfrm>
                <a:off x="3899172" y="253670"/>
                <a:ext cx="601653" cy="557792"/>
              </a:xfrm>
              <a:prstGeom prst="rect">
                <a:avLst/>
              </a:prstGeom>
              <a:noFill/>
              <a:ln>
                <a:noFill/>
              </a:ln>
            </p:spPr>
          </p:pic>
        </p:grpSp>
      </p:grpSp>
      <p:sp>
        <p:nvSpPr>
          <p:cNvPr id="654" name="Google Shape;654;p49"/>
          <p:cNvSpPr txBox="1"/>
          <p:nvPr>
            <p:ph idx="4294967295" type="body"/>
          </p:nvPr>
        </p:nvSpPr>
        <p:spPr>
          <a:xfrm>
            <a:off x="3540300" y="1177700"/>
            <a:ext cx="20634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pt-PT" sz="2600">
                <a:highlight>
                  <a:schemeClr val="accent1"/>
                </a:highlight>
              </a:rPr>
              <a:t>Scalability</a:t>
            </a:r>
            <a:endParaRPr b="1" sz="2600">
              <a:highlight>
                <a:schemeClr val="accent1"/>
              </a:highlight>
            </a:endParaRPr>
          </a:p>
          <a:p>
            <a:pPr indent="0" lvl="0" marL="0" rtl="0" algn="l">
              <a:lnSpc>
                <a:spcPct val="100000"/>
              </a:lnSpc>
              <a:spcBef>
                <a:spcPts val="600"/>
              </a:spcBef>
              <a:spcAft>
                <a:spcPts val="0"/>
              </a:spcAft>
              <a:buSzPts val="1800"/>
              <a:buNone/>
            </a:pPr>
            <a:r>
              <a:t/>
            </a:r>
            <a:endParaRPr sz="1200"/>
          </a:p>
          <a:p>
            <a:pPr indent="0" lvl="0" marL="0" rtl="0" algn="l">
              <a:lnSpc>
                <a:spcPct val="100000"/>
              </a:lnSpc>
              <a:spcBef>
                <a:spcPts val="600"/>
              </a:spcBef>
              <a:spcAft>
                <a:spcPts val="0"/>
              </a:spcAft>
              <a:buSzPts val="1800"/>
              <a:buNone/>
            </a:pPr>
            <a:r>
              <a:t/>
            </a:r>
            <a:endParaRPr sz="1200"/>
          </a:p>
        </p:txBody>
      </p:sp>
      <p:pic>
        <p:nvPicPr>
          <p:cNvPr id="655" name="Google Shape;655;p49"/>
          <p:cNvPicPr preferRelativeResize="0"/>
          <p:nvPr/>
        </p:nvPicPr>
        <p:blipFill>
          <a:blip r:embed="rId6">
            <a:alphaModFix/>
          </a:blip>
          <a:stretch>
            <a:fillRect/>
          </a:stretch>
        </p:blipFill>
        <p:spPr>
          <a:xfrm>
            <a:off x="4270950" y="1829000"/>
            <a:ext cx="602101" cy="548734"/>
          </a:xfrm>
          <a:prstGeom prst="rect">
            <a:avLst/>
          </a:prstGeom>
          <a:noFill/>
          <a:ln>
            <a:noFill/>
          </a:ln>
        </p:spPr>
      </p:pic>
      <p:cxnSp>
        <p:nvCxnSpPr>
          <p:cNvPr id="656" name="Google Shape;656;p49"/>
          <p:cNvCxnSpPr/>
          <p:nvPr/>
        </p:nvCxnSpPr>
        <p:spPr>
          <a:xfrm>
            <a:off x="4564200" y="2649800"/>
            <a:ext cx="15600" cy="2234100"/>
          </a:xfrm>
          <a:prstGeom prst="straightConnector1">
            <a:avLst/>
          </a:prstGeom>
          <a:noFill/>
          <a:ln cap="flat" cmpd="sng" w="9525">
            <a:solidFill>
              <a:schemeClr val="accent4"/>
            </a:solidFill>
            <a:prstDash val="solid"/>
            <a:round/>
            <a:headEnd len="med" w="med" type="none"/>
            <a:tailEnd len="med" w="med" type="none"/>
          </a:ln>
        </p:spPr>
      </p:cxnSp>
      <p:pic>
        <p:nvPicPr>
          <p:cNvPr id="657" name="Google Shape;657;p49"/>
          <p:cNvPicPr preferRelativeResize="0"/>
          <p:nvPr/>
        </p:nvPicPr>
        <p:blipFill>
          <a:blip r:embed="rId7">
            <a:alphaModFix/>
          </a:blip>
          <a:stretch>
            <a:fillRect/>
          </a:stretch>
        </p:blipFill>
        <p:spPr>
          <a:xfrm>
            <a:off x="367273" y="2381925"/>
            <a:ext cx="850150" cy="601100"/>
          </a:xfrm>
          <a:prstGeom prst="rect">
            <a:avLst/>
          </a:prstGeom>
          <a:noFill/>
          <a:ln>
            <a:noFill/>
          </a:ln>
        </p:spPr>
      </p:pic>
      <p:sp>
        <p:nvSpPr>
          <p:cNvPr id="658" name="Google Shape;658;p49"/>
          <p:cNvSpPr txBox="1"/>
          <p:nvPr/>
        </p:nvSpPr>
        <p:spPr>
          <a:xfrm>
            <a:off x="1217425" y="2345000"/>
            <a:ext cx="3088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No native filesystem, so when data grows too large it relies on a external file system implementation.</a:t>
            </a:r>
            <a:endParaRPr b="1" sz="1800">
              <a:solidFill>
                <a:schemeClr val="accent2"/>
              </a:solidFill>
              <a:latin typeface="Quattrocento Sans"/>
              <a:ea typeface="Quattrocento Sans"/>
              <a:cs typeface="Quattrocento Sans"/>
              <a:sym typeface="Quattrocento Sans"/>
            </a:endParaRPr>
          </a:p>
        </p:txBody>
      </p:sp>
      <p:pic>
        <p:nvPicPr>
          <p:cNvPr id="659" name="Google Shape;659;p49"/>
          <p:cNvPicPr preferRelativeResize="0"/>
          <p:nvPr/>
        </p:nvPicPr>
        <p:blipFill>
          <a:blip r:embed="rId8">
            <a:alphaModFix/>
          </a:blip>
          <a:stretch>
            <a:fillRect/>
          </a:stretch>
        </p:blipFill>
        <p:spPr>
          <a:xfrm>
            <a:off x="5025349" y="2343632"/>
            <a:ext cx="932024" cy="666255"/>
          </a:xfrm>
          <a:prstGeom prst="rect">
            <a:avLst/>
          </a:prstGeom>
          <a:noFill/>
          <a:ln>
            <a:noFill/>
          </a:ln>
        </p:spPr>
      </p:pic>
      <p:sp>
        <p:nvSpPr>
          <p:cNvPr id="660" name="Google Shape;660;p49"/>
          <p:cNvSpPr txBox="1"/>
          <p:nvPr/>
        </p:nvSpPr>
        <p:spPr>
          <a:xfrm>
            <a:off x="5957375" y="2174575"/>
            <a:ext cx="3049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As the data grows, it inherently scales to </a:t>
            </a:r>
            <a:r>
              <a:rPr b="1" lang="pt-PT" sz="1800">
                <a:solidFill>
                  <a:schemeClr val="accent2"/>
                </a:solidFill>
                <a:latin typeface="Quattrocento Sans"/>
                <a:ea typeface="Quattrocento Sans"/>
                <a:cs typeface="Quattrocento Sans"/>
                <a:sym typeface="Quattrocento Sans"/>
              </a:rPr>
              <a:t>accommodate</a:t>
            </a:r>
            <a:r>
              <a:rPr b="1" lang="pt-PT" sz="1800">
                <a:solidFill>
                  <a:schemeClr val="accent2"/>
                </a:solidFill>
                <a:latin typeface="Quattrocento Sans"/>
                <a:ea typeface="Quattrocento Sans"/>
                <a:cs typeface="Quattrocento Sans"/>
                <a:sym typeface="Quattrocento Sans"/>
              </a:rPr>
              <a:t> the </a:t>
            </a:r>
            <a:r>
              <a:rPr b="1" lang="pt-PT" sz="1800">
                <a:solidFill>
                  <a:schemeClr val="accent2"/>
                </a:solidFill>
                <a:latin typeface="Quattrocento Sans"/>
                <a:ea typeface="Quattrocento Sans"/>
                <a:cs typeface="Quattrocento Sans"/>
                <a:sym typeface="Quattrocento Sans"/>
              </a:rPr>
              <a:t>demands</a:t>
            </a:r>
            <a:endParaRPr b="1" sz="1800">
              <a:solidFill>
                <a:schemeClr val="accent2"/>
              </a:solidFill>
              <a:latin typeface="Quattrocento Sans"/>
              <a:ea typeface="Quattrocento Sans"/>
              <a:cs typeface="Quattrocento Sans"/>
              <a:sym typeface="Quattrocento Sans"/>
            </a:endParaRPr>
          </a:p>
        </p:txBody>
      </p:sp>
      <p:pic>
        <p:nvPicPr>
          <p:cNvPr id="661" name="Google Shape;661;p49"/>
          <p:cNvPicPr preferRelativeResize="0"/>
          <p:nvPr/>
        </p:nvPicPr>
        <p:blipFill>
          <a:blip r:embed="rId8">
            <a:alphaModFix/>
          </a:blip>
          <a:stretch>
            <a:fillRect/>
          </a:stretch>
        </p:blipFill>
        <p:spPr>
          <a:xfrm>
            <a:off x="5025349" y="3298257"/>
            <a:ext cx="932024" cy="666255"/>
          </a:xfrm>
          <a:prstGeom prst="rect">
            <a:avLst/>
          </a:prstGeom>
          <a:noFill/>
          <a:ln>
            <a:noFill/>
          </a:ln>
        </p:spPr>
      </p:pic>
      <p:sp>
        <p:nvSpPr>
          <p:cNvPr id="662" name="Google Shape;662;p49"/>
          <p:cNvSpPr txBox="1"/>
          <p:nvPr/>
        </p:nvSpPr>
        <p:spPr>
          <a:xfrm>
            <a:off x="5957375" y="3205400"/>
            <a:ext cx="3049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Relies on disk-memory, which is somewhat cheap nowadays</a:t>
            </a:r>
            <a:endParaRPr b="1" sz="1800">
              <a:solidFill>
                <a:schemeClr val="accent2"/>
              </a:solidFill>
              <a:latin typeface="Quattrocento Sans"/>
              <a:ea typeface="Quattrocento Sans"/>
              <a:cs typeface="Quattrocento Sans"/>
              <a:sym typeface="Quattrocento Sans"/>
            </a:endParaRPr>
          </a:p>
        </p:txBody>
      </p:sp>
      <p:pic>
        <p:nvPicPr>
          <p:cNvPr id="663" name="Google Shape;663;p49"/>
          <p:cNvPicPr preferRelativeResize="0"/>
          <p:nvPr/>
        </p:nvPicPr>
        <p:blipFill>
          <a:blip r:embed="rId8">
            <a:alphaModFix/>
          </a:blip>
          <a:stretch>
            <a:fillRect/>
          </a:stretch>
        </p:blipFill>
        <p:spPr>
          <a:xfrm>
            <a:off x="5033774" y="4285957"/>
            <a:ext cx="932024" cy="666255"/>
          </a:xfrm>
          <a:prstGeom prst="rect">
            <a:avLst/>
          </a:prstGeom>
          <a:noFill/>
          <a:ln>
            <a:noFill/>
          </a:ln>
        </p:spPr>
      </p:pic>
      <p:sp>
        <p:nvSpPr>
          <p:cNvPr id="664" name="Google Shape;664;p49"/>
          <p:cNvSpPr txBox="1"/>
          <p:nvPr/>
        </p:nvSpPr>
        <p:spPr>
          <a:xfrm>
            <a:off x="5951625" y="4265725"/>
            <a:ext cx="3049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Able to deal with data in the order of the exabytes</a:t>
            </a:r>
            <a:endParaRPr b="1" sz="1800">
              <a:solidFill>
                <a:schemeClr val="accent2"/>
              </a:solidFill>
              <a:latin typeface="Quattrocento Sans"/>
              <a:ea typeface="Quattrocento Sans"/>
              <a:cs typeface="Quattrocento Sans"/>
              <a:sym typeface="Quattrocento Sans"/>
            </a:endParaRPr>
          </a:p>
        </p:txBody>
      </p:sp>
      <p:pic>
        <p:nvPicPr>
          <p:cNvPr id="665" name="Google Shape;665;p49"/>
          <p:cNvPicPr preferRelativeResize="0"/>
          <p:nvPr/>
        </p:nvPicPr>
        <p:blipFill>
          <a:blip r:embed="rId7">
            <a:alphaModFix/>
          </a:blip>
          <a:stretch>
            <a:fillRect/>
          </a:stretch>
        </p:blipFill>
        <p:spPr>
          <a:xfrm>
            <a:off x="367273" y="3637125"/>
            <a:ext cx="850150" cy="601100"/>
          </a:xfrm>
          <a:prstGeom prst="rect">
            <a:avLst/>
          </a:prstGeom>
          <a:noFill/>
          <a:ln>
            <a:noFill/>
          </a:ln>
        </p:spPr>
      </p:pic>
      <p:sp>
        <p:nvSpPr>
          <p:cNvPr id="666" name="Google Shape;666;p49"/>
          <p:cNvSpPr txBox="1"/>
          <p:nvPr/>
        </p:nvSpPr>
        <p:spPr>
          <a:xfrm>
            <a:off x="1217425" y="3600200"/>
            <a:ext cx="3088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Incredibly reliant on RAM memory, which is expensive</a:t>
            </a:r>
            <a:endParaRPr b="1" sz="1800">
              <a:solidFill>
                <a:schemeClr val="accent2"/>
              </a:solidFill>
              <a:latin typeface="Quattrocento Sans"/>
              <a:ea typeface="Quattrocento Sans"/>
              <a:cs typeface="Quattrocento Sans"/>
              <a:sym typeface="Quattrocento Sans"/>
            </a:endParaRPr>
          </a:p>
        </p:txBody>
      </p:sp>
      <p:pic>
        <p:nvPicPr>
          <p:cNvPr id="667" name="Google Shape;667;p49"/>
          <p:cNvPicPr preferRelativeResize="0"/>
          <p:nvPr/>
        </p:nvPicPr>
        <p:blipFill>
          <a:blip r:embed="rId7">
            <a:alphaModFix/>
          </a:blip>
          <a:stretch>
            <a:fillRect/>
          </a:stretch>
        </p:blipFill>
        <p:spPr>
          <a:xfrm>
            <a:off x="367273" y="4399125"/>
            <a:ext cx="850150" cy="601100"/>
          </a:xfrm>
          <a:prstGeom prst="rect">
            <a:avLst/>
          </a:prstGeom>
          <a:noFill/>
          <a:ln>
            <a:noFill/>
          </a:ln>
        </p:spPr>
      </p:pic>
      <p:sp>
        <p:nvSpPr>
          <p:cNvPr id="668" name="Google Shape;668;p49"/>
          <p:cNvSpPr txBox="1"/>
          <p:nvPr/>
        </p:nvSpPr>
        <p:spPr>
          <a:xfrm>
            <a:off x="1217425" y="4362200"/>
            <a:ext cx="3088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accent2"/>
                </a:solidFill>
                <a:latin typeface="Quattrocento Sans"/>
                <a:ea typeface="Quattrocento Sans"/>
                <a:cs typeface="Quattrocento Sans"/>
                <a:sym typeface="Quattrocento Sans"/>
              </a:rPr>
              <a:t>Able to deal with data in the order of the petabytes</a:t>
            </a:r>
            <a:endParaRPr b="1" sz="1800">
              <a:solidFill>
                <a:schemeClr val="accent2"/>
              </a:solidFill>
              <a:latin typeface="Quattrocento Sans"/>
              <a:ea typeface="Quattrocento Sans"/>
              <a:cs typeface="Quattrocento Sans"/>
              <a:sym typeface="Quattrocento Sans"/>
            </a:endParaRPr>
          </a:p>
        </p:txBody>
      </p:sp>
      <p:sp>
        <p:nvSpPr>
          <p:cNvPr id="669" name="Google Shape;669;p4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673" name="Shape 673"/>
        <p:cNvGrpSpPr/>
        <p:nvPr/>
      </p:nvGrpSpPr>
      <p:grpSpPr>
        <a:xfrm>
          <a:off x="0" y="0"/>
          <a:ext cx="0" cy="0"/>
          <a:chOff x="0" y="0"/>
          <a:chExt cx="0" cy="0"/>
        </a:xfrm>
      </p:grpSpPr>
      <p:sp>
        <p:nvSpPr>
          <p:cNvPr id="674" name="Google Shape;674;p50"/>
          <p:cNvSpPr txBox="1"/>
          <p:nvPr>
            <p:ph idx="4294967295"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PT"/>
              <a:t>Final Thoughts</a:t>
            </a:r>
            <a:endParaRPr/>
          </a:p>
        </p:txBody>
      </p:sp>
      <p:sp>
        <p:nvSpPr>
          <p:cNvPr id="675" name="Google Shape;675;p50"/>
          <p:cNvSpPr/>
          <p:nvPr/>
        </p:nvSpPr>
        <p:spPr>
          <a:xfrm>
            <a:off x="578900" y="1966000"/>
            <a:ext cx="327900" cy="327900"/>
          </a:xfrm>
          <a:prstGeom prst="diamond">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0"/>
          <p:cNvSpPr txBox="1"/>
          <p:nvPr/>
        </p:nvSpPr>
        <p:spPr>
          <a:xfrm>
            <a:off x="1136275" y="1899100"/>
            <a:ext cx="563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800">
                <a:latin typeface="Quattrocento Sans"/>
                <a:ea typeface="Quattrocento Sans"/>
                <a:cs typeface="Quattrocento Sans"/>
                <a:sym typeface="Quattrocento Sans"/>
              </a:rPr>
              <a:t>Leading framework for big data. </a:t>
            </a:r>
            <a:endParaRPr sz="1800">
              <a:latin typeface="Quattrocento Sans"/>
              <a:ea typeface="Quattrocento Sans"/>
              <a:cs typeface="Quattrocento Sans"/>
              <a:sym typeface="Quattrocento Sans"/>
            </a:endParaRPr>
          </a:p>
        </p:txBody>
      </p:sp>
      <p:sp>
        <p:nvSpPr>
          <p:cNvPr id="677" name="Google Shape;677;p50"/>
          <p:cNvSpPr/>
          <p:nvPr/>
        </p:nvSpPr>
        <p:spPr>
          <a:xfrm>
            <a:off x="578900" y="2691986"/>
            <a:ext cx="327900" cy="327900"/>
          </a:xfrm>
          <a:prstGeom prst="diamond">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0"/>
          <p:cNvSpPr txBox="1"/>
          <p:nvPr/>
        </p:nvSpPr>
        <p:spPr>
          <a:xfrm>
            <a:off x="1136275" y="2625086"/>
            <a:ext cx="563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800">
                <a:latin typeface="Quattrocento Sans"/>
                <a:ea typeface="Quattrocento Sans"/>
                <a:cs typeface="Quattrocento Sans"/>
                <a:sym typeface="Quattrocento Sans"/>
              </a:rPr>
              <a:t>In memory and RDD’s </a:t>
            </a:r>
            <a:endParaRPr sz="1800">
              <a:latin typeface="Quattrocento Sans"/>
              <a:ea typeface="Quattrocento Sans"/>
              <a:cs typeface="Quattrocento Sans"/>
              <a:sym typeface="Quattrocento Sans"/>
            </a:endParaRPr>
          </a:p>
        </p:txBody>
      </p:sp>
      <p:sp>
        <p:nvSpPr>
          <p:cNvPr id="679" name="Google Shape;679;p50"/>
          <p:cNvSpPr/>
          <p:nvPr/>
        </p:nvSpPr>
        <p:spPr>
          <a:xfrm>
            <a:off x="578900" y="3453986"/>
            <a:ext cx="327900" cy="327900"/>
          </a:xfrm>
          <a:prstGeom prst="diamond">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0"/>
          <p:cNvSpPr txBox="1"/>
          <p:nvPr/>
        </p:nvSpPr>
        <p:spPr>
          <a:xfrm>
            <a:off x="1136275" y="3387075"/>
            <a:ext cx="782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800">
                <a:latin typeface="Quattrocento Sans"/>
                <a:ea typeface="Quattrocento Sans"/>
                <a:cs typeface="Quattrocento Sans"/>
                <a:sym typeface="Quattrocento Sans"/>
              </a:rPr>
              <a:t>Ideal scenario - Size of datasets smaller than the amount of available RAM</a:t>
            </a:r>
            <a:endParaRPr sz="1800">
              <a:latin typeface="Quattrocento Sans"/>
              <a:ea typeface="Quattrocento Sans"/>
              <a:cs typeface="Quattrocento Sans"/>
              <a:sym typeface="Quattrocento Sans"/>
            </a:endParaRPr>
          </a:p>
        </p:txBody>
      </p:sp>
      <p:sp>
        <p:nvSpPr>
          <p:cNvPr id="681" name="Google Shape;681;p5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51"/>
          <p:cNvSpPr txBox="1"/>
          <p:nvPr>
            <p:ph idx="4294967295" type="subTitle"/>
          </p:nvPr>
        </p:nvSpPr>
        <p:spPr>
          <a:xfrm>
            <a:off x="2371500" y="2093775"/>
            <a:ext cx="50214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2400"/>
              <a:buFont typeface="Quattrocento Sans"/>
              <a:buNone/>
            </a:pPr>
            <a:r>
              <a:rPr b="1" i="1" lang="pt-PT" sz="3600" u="none" cap="none" strike="noStrike">
                <a:solidFill>
                  <a:schemeClr val="dk1"/>
                </a:solidFill>
                <a:latin typeface="Lora"/>
                <a:ea typeface="Lora"/>
                <a:cs typeface="Lora"/>
                <a:sym typeface="Lora"/>
              </a:rPr>
              <a:t>Any </a:t>
            </a:r>
            <a:r>
              <a:rPr b="1" i="1" lang="pt-PT" sz="3600" u="none" cap="none" strike="noStrike">
                <a:solidFill>
                  <a:schemeClr val="dk1"/>
                </a:solidFill>
                <a:highlight>
                  <a:schemeClr val="accent1"/>
                </a:highlight>
                <a:latin typeface="Lora"/>
                <a:ea typeface="Lora"/>
                <a:cs typeface="Lora"/>
                <a:sym typeface="Lora"/>
              </a:rPr>
              <a:t>questions</a:t>
            </a:r>
            <a:r>
              <a:rPr b="1" i="1" lang="pt-PT" sz="3600" u="none" cap="none" strike="noStrike">
                <a:solidFill>
                  <a:schemeClr val="dk1"/>
                </a:solidFill>
                <a:latin typeface="Lora"/>
                <a:ea typeface="Lora"/>
                <a:cs typeface="Lora"/>
                <a:sym typeface="Lora"/>
              </a:rPr>
              <a:t> ?</a:t>
            </a:r>
            <a:endParaRPr b="1" i="1" sz="3600" u="none" cap="none" strike="noStrike">
              <a:solidFill>
                <a:schemeClr val="dk1"/>
              </a:solidFill>
              <a:latin typeface="Lora"/>
              <a:ea typeface="Lora"/>
              <a:cs typeface="Lora"/>
              <a:sym typeface="Lora"/>
            </a:endParaRPr>
          </a:p>
          <a:p>
            <a:pPr indent="0" lvl="0" marL="0" marR="0" rtl="0" algn="l">
              <a:lnSpc>
                <a:spcPct val="100000"/>
              </a:lnSpc>
              <a:spcBef>
                <a:spcPts val="600"/>
              </a:spcBef>
              <a:spcAft>
                <a:spcPts val="0"/>
              </a:spcAft>
              <a:buClr>
                <a:schemeClr val="accent1"/>
              </a:buClr>
              <a:buSzPts val="24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a:p>
            <a:pPr indent="-342900" lvl="0" marL="457200" marR="0" rtl="0" algn="l">
              <a:lnSpc>
                <a:spcPct val="100000"/>
              </a:lnSpc>
              <a:spcBef>
                <a:spcPts val="600"/>
              </a:spcBef>
              <a:spcAft>
                <a:spcPts val="0"/>
              </a:spcAft>
              <a:buClr>
                <a:schemeClr val="accent1"/>
              </a:buClr>
              <a:buSzPts val="1800"/>
              <a:buFont typeface="Quattrocento Sans"/>
              <a:buChar char="◉"/>
            </a:pPr>
            <a:r>
              <a:rPr lang="pt-PT" sz="1800"/>
              <a:t>a63971@ualg.pt</a:t>
            </a:r>
            <a:r>
              <a:rPr lang="pt-PT" sz="1800"/>
              <a:t> 	| 	a64591@ualg.pt</a:t>
            </a:r>
            <a:endParaRPr b="0" i="0" sz="1800" u="none" cap="none" strike="noStrike">
              <a:solidFill>
                <a:schemeClr val="dk1"/>
              </a:solidFill>
              <a:latin typeface="Quattrocento Sans"/>
              <a:ea typeface="Quattrocento Sans"/>
              <a:cs typeface="Quattrocento Sans"/>
              <a:sym typeface="Quattrocento Sans"/>
            </a:endParaRPr>
          </a:p>
          <a:p>
            <a:pPr indent="-342900" lvl="0" marL="457200" marR="0" rtl="0" algn="l">
              <a:lnSpc>
                <a:spcPct val="100000"/>
              </a:lnSpc>
              <a:spcBef>
                <a:spcPts val="0"/>
              </a:spcBef>
              <a:spcAft>
                <a:spcPts val="0"/>
              </a:spcAft>
              <a:buClr>
                <a:schemeClr val="accent1"/>
              </a:buClr>
              <a:buSzPts val="1800"/>
              <a:buFont typeface="Quattrocento Sans"/>
              <a:buChar char="◉"/>
            </a:pPr>
            <a:r>
              <a:rPr lang="pt-PT" sz="1800"/>
              <a:t>a64592@ualg.pt 	|	a64007@ualg.pt</a:t>
            </a:r>
            <a:endParaRPr sz="1800"/>
          </a:p>
          <a:p>
            <a:pPr indent="-342900" lvl="0" marL="457200" marR="0" rtl="0" algn="l">
              <a:lnSpc>
                <a:spcPct val="100000"/>
              </a:lnSpc>
              <a:spcBef>
                <a:spcPts val="0"/>
              </a:spcBef>
              <a:spcAft>
                <a:spcPts val="0"/>
              </a:spcAft>
              <a:buSzPts val="1800"/>
              <a:buChar char="◉"/>
            </a:pPr>
            <a:r>
              <a:rPr lang="pt-PT" sz="1800"/>
              <a:t>a64014@ualg.pt</a:t>
            </a:r>
            <a:endParaRPr sz="1800"/>
          </a:p>
        </p:txBody>
      </p:sp>
      <p:cxnSp>
        <p:nvCxnSpPr>
          <p:cNvPr id="687" name="Google Shape;687;p51"/>
          <p:cNvCxnSpPr/>
          <p:nvPr/>
        </p:nvCxnSpPr>
        <p:spPr>
          <a:xfrm>
            <a:off x="6450" y="1428750"/>
            <a:ext cx="2397300" cy="0"/>
          </a:xfrm>
          <a:prstGeom prst="straightConnector1">
            <a:avLst/>
          </a:prstGeom>
          <a:noFill/>
          <a:ln cap="flat" cmpd="sng" w="9525">
            <a:solidFill>
              <a:srgbClr val="CCCCCC"/>
            </a:solidFill>
            <a:prstDash val="solid"/>
            <a:round/>
            <a:headEnd len="sm" w="sm" type="none"/>
            <a:tailEnd len="sm" w="sm" type="none"/>
          </a:ln>
        </p:spPr>
      </p:cxnSp>
      <p:sp>
        <p:nvSpPr>
          <p:cNvPr id="688" name="Google Shape;688;p51"/>
          <p:cNvSpPr txBox="1"/>
          <p:nvPr>
            <p:ph idx="4294967295" type="ctrTitle"/>
          </p:nvPr>
        </p:nvSpPr>
        <p:spPr>
          <a:xfrm>
            <a:off x="2371625" y="816550"/>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Lora"/>
              <a:buNone/>
            </a:pPr>
            <a:r>
              <a:rPr b="1" i="0" lang="pt-PT" sz="6000" u="none" cap="none" strike="noStrike">
                <a:solidFill>
                  <a:schemeClr val="dk1"/>
                </a:solidFill>
                <a:latin typeface="Lora"/>
                <a:ea typeface="Lora"/>
                <a:cs typeface="Lora"/>
                <a:sym typeface="Lora"/>
              </a:rPr>
              <a:t>Thanks!</a:t>
            </a:r>
            <a:endParaRPr b="1" i="0" sz="6000" u="none" cap="none" strike="noStrike">
              <a:solidFill>
                <a:schemeClr val="dk1"/>
              </a:solidFill>
              <a:latin typeface="Lora"/>
              <a:ea typeface="Lora"/>
              <a:cs typeface="Lora"/>
              <a:sym typeface="Lora"/>
            </a:endParaRPr>
          </a:p>
        </p:txBody>
      </p:sp>
      <p:cxnSp>
        <p:nvCxnSpPr>
          <p:cNvPr id="689" name="Google Shape;689;p51"/>
          <p:cNvCxnSpPr/>
          <p:nvPr/>
        </p:nvCxnSpPr>
        <p:spPr>
          <a:xfrm>
            <a:off x="5589800" y="1428750"/>
            <a:ext cx="3554100" cy="0"/>
          </a:xfrm>
          <a:prstGeom prst="straightConnector1">
            <a:avLst/>
          </a:prstGeom>
          <a:noFill/>
          <a:ln cap="flat" cmpd="sng" w="9525">
            <a:solidFill>
              <a:srgbClr val="CCCCCC"/>
            </a:solidFill>
            <a:prstDash val="solid"/>
            <a:round/>
            <a:headEnd len="sm" w="sm" type="none"/>
            <a:tailEnd len="sm" w="sm" type="none"/>
          </a:ln>
        </p:spPr>
      </p:cxnSp>
      <p:sp>
        <p:nvSpPr>
          <p:cNvPr id="690" name="Google Shape;690;p51"/>
          <p:cNvSpPr/>
          <p:nvPr/>
        </p:nvSpPr>
        <p:spPr>
          <a:xfrm>
            <a:off x="831925" y="859175"/>
            <a:ext cx="1139100" cy="11391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1" name="Google Shape;691;p51"/>
          <p:cNvGrpSpPr/>
          <p:nvPr/>
        </p:nvGrpSpPr>
        <p:grpSpPr>
          <a:xfrm>
            <a:off x="1148888" y="1190759"/>
            <a:ext cx="505722" cy="475767"/>
            <a:chOff x="5972700" y="2330200"/>
            <a:chExt cx="411625" cy="387275"/>
          </a:xfrm>
        </p:grpSpPr>
        <p:sp>
          <p:nvSpPr>
            <p:cNvPr id="692" name="Google Shape;692;p51"/>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1"/>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4" name="Google Shape;694;p5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p:nvPr/>
        </p:nvSpPr>
        <p:spPr>
          <a:xfrm>
            <a:off x="11825" y="0"/>
            <a:ext cx="59376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pic>
        <p:nvPicPr>
          <p:cNvPr id="140" name="Google Shape;140;p26"/>
          <p:cNvPicPr preferRelativeResize="0"/>
          <p:nvPr/>
        </p:nvPicPr>
        <p:blipFill>
          <a:blip r:embed="rId3">
            <a:alphaModFix/>
          </a:blip>
          <a:stretch>
            <a:fillRect/>
          </a:stretch>
        </p:blipFill>
        <p:spPr>
          <a:xfrm>
            <a:off x="1366740" y="940661"/>
            <a:ext cx="3227770" cy="1680075"/>
          </a:xfrm>
          <a:prstGeom prst="rect">
            <a:avLst/>
          </a:prstGeom>
          <a:noFill/>
          <a:ln>
            <a:noFill/>
          </a:ln>
        </p:spPr>
      </p:pic>
      <p:sp>
        <p:nvSpPr>
          <p:cNvPr id="141" name="Google Shape;141;p26"/>
          <p:cNvSpPr txBox="1"/>
          <p:nvPr>
            <p:ph idx="4294967295" type="subTitle"/>
          </p:nvPr>
        </p:nvSpPr>
        <p:spPr>
          <a:xfrm>
            <a:off x="-905575" y="2976978"/>
            <a:ext cx="77724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accent1"/>
              </a:buClr>
              <a:buSzPts val="2400"/>
              <a:buFont typeface="Quattrocento Sans"/>
              <a:buNone/>
            </a:pPr>
            <a:r>
              <a:rPr b="1" lang="pt-PT" sz="1800">
                <a:solidFill>
                  <a:schemeClr val="lt1"/>
                </a:solidFill>
              </a:rPr>
              <a:t>Unified analytics engine for large-scale data processing.</a:t>
            </a:r>
            <a:endParaRPr b="1" i="0" sz="1800" u="none" cap="none" strike="noStrike">
              <a:solidFill>
                <a:schemeClr val="lt1"/>
              </a:solidFill>
            </a:endParaRPr>
          </a:p>
        </p:txBody>
      </p:sp>
      <p:sp>
        <p:nvSpPr>
          <p:cNvPr id="142" name="Google Shape;142;p26"/>
          <p:cNvSpPr/>
          <p:nvPr/>
        </p:nvSpPr>
        <p:spPr>
          <a:xfrm>
            <a:off x="6328650" y="1204670"/>
            <a:ext cx="361800" cy="410700"/>
          </a:xfrm>
          <a:prstGeom prst="flowChartDecision">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p:nvPr/>
        </p:nvSpPr>
        <p:spPr>
          <a:xfrm>
            <a:off x="6328650" y="2425070"/>
            <a:ext cx="361800" cy="410700"/>
          </a:xfrm>
          <a:prstGeom prst="flowChartDecision">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p:nvPr/>
        </p:nvSpPr>
        <p:spPr>
          <a:xfrm>
            <a:off x="6328650" y="3645470"/>
            <a:ext cx="361800" cy="410700"/>
          </a:xfrm>
          <a:prstGeom prst="flowChartDecision">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txBox="1"/>
          <p:nvPr>
            <p:ph idx="4294967295" type="subTitle"/>
          </p:nvPr>
        </p:nvSpPr>
        <p:spPr>
          <a:xfrm>
            <a:off x="6772150" y="2433625"/>
            <a:ext cx="10917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2400"/>
              <a:buFont typeface="Quattrocento Sans"/>
              <a:buNone/>
            </a:pPr>
            <a:r>
              <a:rPr b="1" lang="pt-PT" sz="1200"/>
              <a:t>Open Source</a:t>
            </a:r>
            <a:endParaRPr b="1" i="0" sz="1200" u="none" cap="none" strike="noStrike"/>
          </a:p>
        </p:txBody>
      </p:sp>
      <p:sp>
        <p:nvSpPr>
          <p:cNvPr id="146" name="Google Shape;146;p26"/>
          <p:cNvSpPr txBox="1"/>
          <p:nvPr>
            <p:ph idx="4294967295" type="subTitle"/>
          </p:nvPr>
        </p:nvSpPr>
        <p:spPr>
          <a:xfrm>
            <a:off x="6772150" y="3645475"/>
            <a:ext cx="1267800" cy="41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accent1"/>
              </a:buClr>
              <a:buSzPts val="2400"/>
              <a:buFont typeface="Quattrocento Sans"/>
              <a:buNone/>
            </a:pPr>
            <a:r>
              <a:rPr b="1" lang="pt-PT" sz="1200"/>
              <a:t>Data Processing</a:t>
            </a:r>
            <a:endParaRPr b="1" i="0" sz="1200" u="none" cap="none" strike="noStrike"/>
          </a:p>
        </p:txBody>
      </p:sp>
      <p:sp>
        <p:nvSpPr>
          <p:cNvPr id="147" name="Google Shape;147;p26"/>
          <p:cNvSpPr txBox="1"/>
          <p:nvPr>
            <p:ph idx="4294967295" type="subTitle"/>
          </p:nvPr>
        </p:nvSpPr>
        <p:spPr>
          <a:xfrm>
            <a:off x="6772150" y="1213225"/>
            <a:ext cx="22251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accent1"/>
              </a:buClr>
              <a:buSzPts val="2400"/>
              <a:buFont typeface="Quattrocento Sans"/>
              <a:buNone/>
            </a:pPr>
            <a:r>
              <a:rPr b="1" lang="pt-PT" sz="1200"/>
              <a:t>Started in 2009 at UC Berkeley</a:t>
            </a:r>
            <a:endParaRPr b="1" i="0" sz="120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PT"/>
              <a:t>Characteristics</a:t>
            </a:r>
            <a:endParaRPr/>
          </a:p>
        </p:txBody>
      </p:sp>
      <p:sp>
        <p:nvSpPr>
          <p:cNvPr id="153" name="Google Shape;153;p27"/>
          <p:cNvSpPr/>
          <p:nvPr/>
        </p:nvSpPr>
        <p:spPr>
          <a:xfrm>
            <a:off x="3595323" y="1808525"/>
            <a:ext cx="2399100" cy="23991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pt-PT" sz="1800">
                <a:latin typeface="Quattrocento Sans"/>
                <a:ea typeface="Quattrocento Sans"/>
                <a:cs typeface="Quattrocento Sans"/>
                <a:sym typeface="Quattrocento Sans"/>
              </a:rPr>
              <a:t>In Memory</a:t>
            </a:r>
            <a:endParaRPr b="0" i="0" sz="1800" u="none" cap="none" strike="noStrike">
              <a:solidFill>
                <a:srgbClr val="000000"/>
              </a:solidFill>
              <a:latin typeface="Quattrocento Sans"/>
              <a:ea typeface="Quattrocento Sans"/>
              <a:cs typeface="Quattrocento Sans"/>
              <a:sym typeface="Quattrocento Sans"/>
            </a:endParaRPr>
          </a:p>
        </p:txBody>
      </p:sp>
      <p:sp>
        <p:nvSpPr>
          <p:cNvPr id="154" name="Google Shape;154;p27"/>
          <p:cNvSpPr/>
          <p:nvPr/>
        </p:nvSpPr>
        <p:spPr>
          <a:xfrm>
            <a:off x="1545800" y="1808525"/>
            <a:ext cx="2399100" cy="2399100"/>
          </a:xfrm>
          <a:prstGeom prst="ellipse">
            <a:avLst/>
          </a:prstGeom>
          <a:solidFill>
            <a:srgbClr val="000000">
              <a:alpha val="70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pt-PT" sz="1800">
                <a:latin typeface="Quattrocento Sans"/>
                <a:ea typeface="Quattrocento Sans"/>
                <a:cs typeface="Quattrocento Sans"/>
                <a:sym typeface="Quattrocento Sans"/>
              </a:rPr>
              <a:t>Unified API</a:t>
            </a:r>
            <a:endParaRPr b="0" i="0" sz="1800" u="none" cap="none" strike="noStrike">
              <a:solidFill>
                <a:srgbClr val="000000"/>
              </a:solidFill>
              <a:latin typeface="Quattrocento Sans"/>
              <a:ea typeface="Quattrocento Sans"/>
              <a:cs typeface="Quattrocento Sans"/>
              <a:sym typeface="Quattrocento Sans"/>
            </a:endParaRPr>
          </a:p>
        </p:txBody>
      </p:sp>
      <p:sp>
        <p:nvSpPr>
          <p:cNvPr id="155" name="Google Shape;155;p27"/>
          <p:cNvSpPr/>
          <p:nvPr/>
        </p:nvSpPr>
        <p:spPr>
          <a:xfrm>
            <a:off x="5644847" y="1808525"/>
            <a:ext cx="2399100" cy="2399100"/>
          </a:xfrm>
          <a:prstGeom prst="ellipse">
            <a:avLst/>
          </a:prstGeom>
          <a:solidFill>
            <a:srgbClr val="000000">
              <a:alpha val="706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pt-PT" sz="1800">
                <a:latin typeface="Quattrocento Sans"/>
                <a:ea typeface="Quattrocento Sans"/>
                <a:cs typeface="Quattrocento Sans"/>
                <a:sym typeface="Quattrocento Sans"/>
              </a:rPr>
              <a:t>RDD’s</a:t>
            </a:r>
            <a:endParaRPr b="0" i="0" sz="1800" u="none" cap="none" strike="noStrike">
              <a:solidFill>
                <a:srgbClr val="000000"/>
              </a:solidFill>
              <a:latin typeface="Quattrocento Sans"/>
              <a:ea typeface="Quattrocento Sans"/>
              <a:cs typeface="Quattrocento Sans"/>
              <a:sym typeface="Quattrocento Sans"/>
            </a:endParaRPr>
          </a:p>
        </p:txBody>
      </p:sp>
      <p:sp>
        <p:nvSpPr>
          <p:cNvPr id="156" name="Google Shape;156;p2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pt-PT"/>
              <a:t>‹#›</a:t>
            </a:fld>
            <a:endParaRPr/>
          </a:p>
        </p:txBody>
      </p:sp>
      <p:pic>
        <p:nvPicPr>
          <p:cNvPr descr="Apache Spark e Data Science — Ciência e Dados" id="157" name="Google Shape;157;p27"/>
          <p:cNvPicPr preferRelativeResize="0"/>
          <p:nvPr/>
        </p:nvPicPr>
        <p:blipFill rotWithShape="1">
          <a:blip r:embed="rId3">
            <a:alphaModFix/>
          </a:blip>
          <a:srcRect b="0" l="0" r="0" t="0"/>
          <a:stretch/>
        </p:blipFill>
        <p:spPr>
          <a:xfrm>
            <a:off x="820752" y="1007916"/>
            <a:ext cx="423975" cy="21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PT"/>
              <a:t>Architecture</a:t>
            </a:r>
            <a:endParaRPr/>
          </a:p>
        </p:txBody>
      </p:sp>
      <p:sp>
        <p:nvSpPr>
          <p:cNvPr id="163" name="Google Shape;163;p28"/>
          <p:cNvSpPr/>
          <p:nvPr/>
        </p:nvSpPr>
        <p:spPr>
          <a:xfrm>
            <a:off x="461550" y="2083713"/>
            <a:ext cx="2131800" cy="11637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p:nvPr/>
        </p:nvSpPr>
        <p:spPr>
          <a:xfrm>
            <a:off x="3415925" y="2255325"/>
            <a:ext cx="2131800" cy="820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8"/>
          <p:cNvSpPr/>
          <p:nvPr/>
        </p:nvSpPr>
        <p:spPr>
          <a:xfrm>
            <a:off x="6370300" y="697575"/>
            <a:ext cx="2131800" cy="1534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txBox="1"/>
          <p:nvPr/>
        </p:nvSpPr>
        <p:spPr>
          <a:xfrm>
            <a:off x="3562038" y="2434725"/>
            <a:ext cx="183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lt1"/>
                </a:solidFill>
                <a:latin typeface="Quattrocento Sans"/>
                <a:ea typeface="Quattrocento Sans"/>
                <a:cs typeface="Quattrocento Sans"/>
                <a:sym typeface="Quattrocento Sans"/>
              </a:rPr>
              <a:t>Cluster Manager</a:t>
            </a:r>
            <a:endParaRPr b="1" sz="1800">
              <a:solidFill>
                <a:schemeClr val="lt1"/>
              </a:solidFill>
              <a:latin typeface="Quattrocento Sans"/>
              <a:ea typeface="Quattrocento Sans"/>
              <a:cs typeface="Quattrocento Sans"/>
              <a:sym typeface="Quattrocento Sans"/>
            </a:endParaRPr>
          </a:p>
        </p:txBody>
      </p:sp>
      <p:sp>
        <p:nvSpPr>
          <p:cNvPr id="167" name="Google Shape;167;p28"/>
          <p:cNvSpPr txBox="1"/>
          <p:nvPr/>
        </p:nvSpPr>
        <p:spPr>
          <a:xfrm>
            <a:off x="607650" y="2203863"/>
            <a:ext cx="1839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1800">
                <a:solidFill>
                  <a:schemeClr val="lt1"/>
                </a:solidFill>
                <a:latin typeface="Quattrocento Sans"/>
                <a:ea typeface="Quattrocento Sans"/>
                <a:cs typeface="Quattrocento Sans"/>
                <a:sym typeface="Quattrocento Sans"/>
              </a:rPr>
              <a:t>Driver Program</a:t>
            </a:r>
            <a:endParaRPr b="1" sz="1800">
              <a:solidFill>
                <a:schemeClr val="lt1"/>
              </a:solidFill>
              <a:latin typeface="Quattrocento Sans"/>
              <a:ea typeface="Quattrocento Sans"/>
              <a:cs typeface="Quattrocento Sans"/>
              <a:sym typeface="Quattrocento Sans"/>
            </a:endParaRPr>
          </a:p>
        </p:txBody>
      </p:sp>
      <p:sp>
        <p:nvSpPr>
          <p:cNvPr id="168" name="Google Shape;168;p28"/>
          <p:cNvSpPr txBox="1"/>
          <p:nvPr/>
        </p:nvSpPr>
        <p:spPr>
          <a:xfrm>
            <a:off x="6369050" y="697575"/>
            <a:ext cx="1839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1800">
                <a:solidFill>
                  <a:schemeClr val="lt1"/>
                </a:solidFill>
                <a:latin typeface="Quattrocento Sans"/>
                <a:ea typeface="Quattrocento Sans"/>
                <a:cs typeface="Quattrocento Sans"/>
                <a:sym typeface="Quattrocento Sans"/>
              </a:rPr>
              <a:t>Worker Node</a:t>
            </a:r>
            <a:endParaRPr b="1" sz="1800">
              <a:solidFill>
                <a:schemeClr val="lt1"/>
              </a:solidFill>
              <a:latin typeface="Quattrocento Sans"/>
              <a:ea typeface="Quattrocento Sans"/>
              <a:cs typeface="Quattrocento Sans"/>
              <a:sym typeface="Quattrocento Sans"/>
            </a:endParaRPr>
          </a:p>
        </p:txBody>
      </p:sp>
      <p:sp>
        <p:nvSpPr>
          <p:cNvPr id="169" name="Google Shape;169;p28"/>
          <p:cNvSpPr/>
          <p:nvPr/>
        </p:nvSpPr>
        <p:spPr>
          <a:xfrm>
            <a:off x="599100" y="2785738"/>
            <a:ext cx="1839600" cy="4617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txBox="1"/>
          <p:nvPr/>
        </p:nvSpPr>
        <p:spPr>
          <a:xfrm>
            <a:off x="461550" y="2785738"/>
            <a:ext cx="2131800" cy="4617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pt-PT" sz="1800">
                <a:solidFill>
                  <a:srgbClr val="FFFFFF"/>
                </a:solidFill>
                <a:latin typeface="Quattrocento Sans"/>
                <a:ea typeface="Quattrocento Sans"/>
                <a:cs typeface="Quattrocento Sans"/>
                <a:sym typeface="Quattrocento Sans"/>
              </a:rPr>
              <a:t>SparkContext</a:t>
            </a:r>
            <a:endParaRPr b="1" sz="1800">
              <a:solidFill>
                <a:srgbClr val="FFFFFF"/>
              </a:solidFill>
              <a:latin typeface="Quattrocento Sans"/>
              <a:ea typeface="Quattrocento Sans"/>
              <a:cs typeface="Quattrocento Sans"/>
              <a:sym typeface="Quattrocento Sans"/>
            </a:endParaRPr>
          </a:p>
        </p:txBody>
      </p:sp>
      <p:sp>
        <p:nvSpPr>
          <p:cNvPr id="171" name="Google Shape;171;p28"/>
          <p:cNvSpPr/>
          <p:nvPr/>
        </p:nvSpPr>
        <p:spPr>
          <a:xfrm>
            <a:off x="6367775" y="1270100"/>
            <a:ext cx="2131800" cy="9852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8"/>
          <p:cNvSpPr txBox="1"/>
          <p:nvPr/>
        </p:nvSpPr>
        <p:spPr>
          <a:xfrm>
            <a:off x="6950150" y="1252125"/>
            <a:ext cx="123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rgbClr val="FFFFFF"/>
                </a:solidFill>
                <a:latin typeface="Quattrocento Sans"/>
                <a:ea typeface="Quattrocento Sans"/>
                <a:cs typeface="Quattrocento Sans"/>
                <a:sym typeface="Quattrocento Sans"/>
              </a:rPr>
              <a:t>Executor</a:t>
            </a:r>
            <a:endParaRPr b="1" sz="1800">
              <a:solidFill>
                <a:srgbClr val="FFFFFF"/>
              </a:solidFill>
              <a:latin typeface="Quattrocento Sans"/>
              <a:ea typeface="Quattrocento Sans"/>
              <a:cs typeface="Quattrocento Sans"/>
              <a:sym typeface="Quattrocento Sans"/>
            </a:endParaRPr>
          </a:p>
        </p:txBody>
      </p:sp>
      <p:sp>
        <p:nvSpPr>
          <p:cNvPr id="173" name="Google Shape;173;p28"/>
          <p:cNvSpPr/>
          <p:nvPr/>
        </p:nvSpPr>
        <p:spPr>
          <a:xfrm>
            <a:off x="6367775" y="1806664"/>
            <a:ext cx="968100" cy="4356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p:nvPr/>
        </p:nvSpPr>
        <p:spPr>
          <a:xfrm>
            <a:off x="7534000" y="1806650"/>
            <a:ext cx="968100" cy="4356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txBox="1"/>
          <p:nvPr/>
        </p:nvSpPr>
        <p:spPr>
          <a:xfrm>
            <a:off x="6370300" y="1793600"/>
            <a:ext cx="64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rgbClr val="FFFFFF"/>
                </a:solidFill>
                <a:latin typeface="Quattrocento Sans"/>
                <a:ea typeface="Quattrocento Sans"/>
                <a:cs typeface="Quattrocento Sans"/>
                <a:sym typeface="Quattrocento Sans"/>
              </a:rPr>
              <a:t>Task</a:t>
            </a:r>
            <a:endParaRPr b="1" sz="1800">
              <a:solidFill>
                <a:srgbClr val="FFFFFF"/>
              </a:solidFill>
              <a:latin typeface="Quattrocento Sans"/>
              <a:ea typeface="Quattrocento Sans"/>
              <a:cs typeface="Quattrocento Sans"/>
              <a:sym typeface="Quattrocento Sans"/>
            </a:endParaRPr>
          </a:p>
        </p:txBody>
      </p:sp>
      <p:sp>
        <p:nvSpPr>
          <p:cNvPr id="176" name="Google Shape;176;p28"/>
          <p:cNvSpPr txBox="1"/>
          <p:nvPr/>
        </p:nvSpPr>
        <p:spPr>
          <a:xfrm>
            <a:off x="7534000" y="1793613"/>
            <a:ext cx="64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rgbClr val="FFFFFF"/>
                </a:solidFill>
                <a:latin typeface="Quattrocento Sans"/>
                <a:ea typeface="Quattrocento Sans"/>
                <a:cs typeface="Quattrocento Sans"/>
                <a:sym typeface="Quattrocento Sans"/>
              </a:rPr>
              <a:t>Task</a:t>
            </a:r>
            <a:endParaRPr b="1" sz="1800">
              <a:solidFill>
                <a:srgbClr val="FFFFFF"/>
              </a:solidFill>
              <a:latin typeface="Quattrocento Sans"/>
              <a:ea typeface="Quattrocento Sans"/>
              <a:cs typeface="Quattrocento Sans"/>
              <a:sym typeface="Quattrocento Sans"/>
            </a:endParaRPr>
          </a:p>
        </p:txBody>
      </p:sp>
      <p:sp>
        <p:nvSpPr>
          <p:cNvPr id="177" name="Google Shape;177;p28"/>
          <p:cNvSpPr/>
          <p:nvPr/>
        </p:nvSpPr>
        <p:spPr>
          <a:xfrm>
            <a:off x="6369038" y="3075825"/>
            <a:ext cx="2131800" cy="1534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txBox="1"/>
          <p:nvPr/>
        </p:nvSpPr>
        <p:spPr>
          <a:xfrm>
            <a:off x="6512613" y="3088900"/>
            <a:ext cx="1839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1800">
                <a:solidFill>
                  <a:schemeClr val="lt1"/>
                </a:solidFill>
                <a:latin typeface="Quattrocento Sans"/>
                <a:ea typeface="Quattrocento Sans"/>
                <a:cs typeface="Quattrocento Sans"/>
                <a:sym typeface="Quattrocento Sans"/>
              </a:rPr>
              <a:t>Worker Node</a:t>
            </a:r>
            <a:endParaRPr b="1" sz="1800">
              <a:solidFill>
                <a:schemeClr val="lt1"/>
              </a:solidFill>
              <a:latin typeface="Quattrocento Sans"/>
              <a:ea typeface="Quattrocento Sans"/>
              <a:cs typeface="Quattrocento Sans"/>
              <a:sym typeface="Quattrocento Sans"/>
            </a:endParaRPr>
          </a:p>
        </p:txBody>
      </p:sp>
      <p:sp>
        <p:nvSpPr>
          <p:cNvPr id="179" name="Google Shape;179;p28"/>
          <p:cNvSpPr/>
          <p:nvPr/>
        </p:nvSpPr>
        <p:spPr>
          <a:xfrm>
            <a:off x="6366513" y="3648350"/>
            <a:ext cx="2131800" cy="9852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txBox="1"/>
          <p:nvPr/>
        </p:nvSpPr>
        <p:spPr>
          <a:xfrm>
            <a:off x="6950138" y="3630375"/>
            <a:ext cx="123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rgbClr val="FFFFFF"/>
                </a:solidFill>
                <a:latin typeface="Quattrocento Sans"/>
                <a:ea typeface="Quattrocento Sans"/>
                <a:cs typeface="Quattrocento Sans"/>
                <a:sym typeface="Quattrocento Sans"/>
              </a:rPr>
              <a:t>Executor</a:t>
            </a:r>
            <a:endParaRPr b="1" sz="1800">
              <a:solidFill>
                <a:srgbClr val="FFFFFF"/>
              </a:solidFill>
              <a:latin typeface="Quattrocento Sans"/>
              <a:ea typeface="Quattrocento Sans"/>
              <a:cs typeface="Quattrocento Sans"/>
              <a:sym typeface="Quattrocento Sans"/>
            </a:endParaRPr>
          </a:p>
        </p:txBody>
      </p:sp>
      <p:sp>
        <p:nvSpPr>
          <p:cNvPr id="181" name="Google Shape;181;p28"/>
          <p:cNvSpPr/>
          <p:nvPr/>
        </p:nvSpPr>
        <p:spPr>
          <a:xfrm>
            <a:off x="6366513" y="4184914"/>
            <a:ext cx="968100" cy="4356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7532738" y="4184902"/>
            <a:ext cx="968100" cy="4356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nvSpPr>
        <p:spPr>
          <a:xfrm>
            <a:off x="6369038" y="4171850"/>
            <a:ext cx="64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rgbClr val="FFFFFF"/>
                </a:solidFill>
                <a:latin typeface="Quattrocento Sans"/>
                <a:ea typeface="Quattrocento Sans"/>
                <a:cs typeface="Quattrocento Sans"/>
                <a:sym typeface="Quattrocento Sans"/>
              </a:rPr>
              <a:t>Task</a:t>
            </a:r>
            <a:endParaRPr b="1" sz="1800">
              <a:solidFill>
                <a:srgbClr val="FFFFFF"/>
              </a:solidFill>
              <a:latin typeface="Quattrocento Sans"/>
              <a:ea typeface="Quattrocento Sans"/>
              <a:cs typeface="Quattrocento Sans"/>
              <a:sym typeface="Quattrocento Sans"/>
            </a:endParaRPr>
          </a:p>
        </p:txBody>
      </p:sp>
      <p:sp>
        <p:nvSpPr>
          <p:cNvPr id="184" name="Google Shape;184;p28"/>
          <p:cNvSpPr txBox="1"/>
          <p:nvPr/>
        </p:nvSpPr>
        <p:spPr>
          <a:xfrm>
            <a:off x="7532738" y="4171863"/>
            <a:ext cx="64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rgbClr val="FFFFFF"/>
                </a:solidFill>
                <a:latin typeface="Quattrocento Sans"/>
                <a:ea typeface="Quattrocento Sans"/>
                <a:cs typeface="Quattrocento Sans"/>
                <a:sym typeface="Quattrocento Sans"/>
              </a:rPr>
              <a:t>Task</a:t>
            </a:r>
            <a:endParaRPr b="1" sz="1800">
              <a:solidFill>
                <a:srgbClr val="FFFFFF"/>
              </a:solidFill>
              <a:latin typeface="Quattrocento Sans"/>
              <a:ea typeface="Quattrocento Sans"/>
              <a:cs typeface="Quattrocento Sans"/>
              <a:sym typeface="Quattrocento Sans"/>
            </a:endParaRPr>
          </a:p>
        </p:txBody>
      </p:sp>
      <p:cxnSp>
        <p:nvCxnSpPr>
          <p:cNvPr id="185" name="Google Shape;185;p28"/>
          <p:cNvCxnSpPr>
            <a:stCxn id="170" idx="3"/>
            <a:endCxn id="164" idx="1"/>
          </p:cNvCxnSpPr>
          <p:nvPr/>
        </p:nvCxnSpPr>
        <p:spPr>
          <a:xfrm flipH="1" rot="10800000">
            <a:off x="2593350" y="2665588"/>
            <a:ext cx="822600" cy="351000"/>
          </a:xfrm>
          <a:prstGeom prst="curvedConnector3">
            <a:avLst>
              <a:gd fmla="val 49998" name="adj1"/>
            </a:avLst>
          </a:prstGeom>
          <a:noFill/>
          <a:ln cap="flat" cmpd="sng" w="9525">
            <a:solidFill>
              <a:schemeClr val="dk2"/>
            </a:solidFill>
            <a:prstDash val="solid"/>
            <a:round/>
            <a:headEnd len="med" w="med" type="none"/>
            <a:tailEnd len="med" w="med" type="none"/>
          </a:ln>
        </p:spPr>
      </p:cxnSp>
      <p:cxnSp>
        <p:nvCxnSpPr>
          <p:cNvPr id="186" name="Google Shape;186;p28"/>
          <p:cNvCxnSpPr>
            <a:stCxn id="170" idx="3"/>
            <a:endCxn id="187" idx="1"/>
          </p:cNvCxnSpPr>
          <p:nvPr/>
        </p:nvCxnSpPr>
        <p:spPr>
          <a:xfrm>
            <a:off x="2593350" y="3016588"/>
            <a:ext cx="3773100" cy="862500"/>
          </a:xfrm>
          <a:prstGeom prst="curvedConnector3">
            <a:avLst>
              <a:gd fmla="val 14877" name="adj1"/>
            </a:avLst>
          </a:prstGeom>
          <a:noFill/>
          <a:ln cap="flat" cmpd="sng" w="9525">
            <a:solidFill>
              <a:schemeClr val="dk2"/>
            </a:solidFill>
            <a:prstDash val="solid"/>
            <a:round/>
            <a:headEnd len="med" w="med" type="none"/>
            <a:tailEnd len="med" w="med" type="none"/>
          </a:ln>
        </p:spPr>
      </p:cxnSp>
      <p:cxnSp>
        <p:nvCxnSpPr>
          <p:cNvPr id="188" name="Google Shape;188;p28"/>
          <p:cNvCxnSpPr>
            <a:stCxn id="170" idx="3"/>
            <a:endCxn id="189" idx="1"/>
          </p:cNvCxnSpPr>
          <p:nvPr/>
        </p:nvCxnSpPr>
        <p:spPr>
          <a:xfrm flipH="1" rot="10800000">
            <a:off x="2593350" y="1482988"/>
            <a:ext cx="3773100" cy="1533600"/>
          </a:xfrm>
          <a:prstGeom prst="curvedConnector3">
            <a:avLst>
              <a:gd fmla="val 11242" name="adj1"/>
            </a:avLst>
          </a:prstGeom>
          <a:noFill/>
          <a:ln cap="flat" cmpd="sng" w="9525">
            <a:solidFill>
              <a:schemeClr val="dk2"/>
            </a:solidFill>
            <a:prstDash val="solid"/>
            <a:round/>
            <a:headEnd len="med" w="med" type="none"/>
            <a:tailEnd len="med" w="med" type="none"/>
          </a:ln>
        </p:spPr>
      </p:cxnSp>
      <p:cxnSp>
        <p:nvCxnSpPr>
          <p:cNvPr id="190" name="Google Shape;190;p28"/>
          <p:cNvCxnSpPr>
            <a:stCxn id="164" idx="3"/>
            <a:endCxn id="168" idx="1"/>
          </p:cNvCxnSpPr>
          <p:nvPr/>
        </p:nvCxnSpPr>
        <p:spPr>
          <a:xfrm flipH="1" rot="10800000">
            <a:off x="5547725" y="928275"/>
            <a:ext cx="821400" cy="17373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191" name="Google Shape;191;p28"/>
          <p:cNvCxnSpPr>
            <a:stCxn id="164" idx="3"/>
            <a:endCxn id="192" idx="1"/>
          </p:cNvCxnSpPr>
          <p:nvPr/>
        </p:nvCxnSpPr>
        <p:spPr>
          <a:xfrm>
            <a:off x="5547725" y="2665575"/>
            <a:ext cx="818700" cy="654300"/>
          </a:xfrm>
          <a:prstGeom prst="curvedConnector3">
            <a:avLst>
              <a:gd fmla="val 50002" name="adj1"/>
            </a:avLst>
          </a:prstGeom>
          <a:noFill/>
          <a:ln cap="flat" cmpd="sng" w="9525">
            <a:solidFill>
              <a:schemeClr val="dk2"/>
            </a:solidFill>
            <a:prstDash val="solid"/>
            <a:round/>
            <a:headEnd len="med" w="med" type="none"/>
            <a:tailEnd len="med" w="med" type="none"/>
          </a:ln>
        </p:spPr>
      </p:cxnSp>
      <p:sp>
        <p:nvSpPr>
          <p:cNvPr id="193" name="Google Shape;193;p2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pt-PT"/>
              <a:t>‹#›</a:t>
            </a:fld>
            <a:endParaRPr/>
          </a:p>
        </p:txBody>
      </p:sp>
      <p:pic>
        <p:nvPicPr>
          <p:cNvPr descr="Apache Spark e Data Science — Ciência e Dados" id="194" name="Google Shape;194;p28"/>
          <p:cNvPicPr preferRelativeResize="0"/>
          <p:nvPr/>
        </p:nvPicPr>
        <p:blipFill rotWithShape="1">
          <a:blip r:embed="rId3">
            <a:alphaModFix/>
          </a:blip>
          <a:srcRect b="0" l="0" r="0" t="0"/>
          <a:stretch/>
        </p:blipFill>
        <p:spPr>
          <a:xfrm>
            <a:off x="820752" y="1007916"/>
            <a:ext cx="423975" cy="211975"/>
          </a:xfrm>
          <a:prstGeom prst="rect">
            <a:avLst/>
          </a:prstGeom>
          <a:noFill/>
          <a:ln>
            <a:noFill/>
          </a:ln>
        </p:spPr>
      </p:pic>
      <p:sp>
        <p:nvSpPr>
          <p:cNvPr id="189" name="Google Shape;189;p28"/>
          <p:cNvSpPr/>
          <p:nvPr/>
        </p:nvSpPr>
        <p:spPr>
          <a:xfrm>
            <a:off x="6366450" y="1252125"/>
            <a:ext cx="22809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6366450" y="3648350"/>
            <a:ext cx="22809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a:off x="6366450" y="3088900"/>
            <a:ext cx="22809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ctrTitle"/>
          </p:nvPr>
        </p:nvSpPr>
        <p:spPr>
          <a:xfrm>
            <a:off x="2022225" y="1693525"/>
            <a:ext cx="46791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3000"/>
              <a:buFont typeface="Arial"/>
              <a:buNone/>
            </a:pPr>
            <a:r>
              <a:rPr lang="pt-PT"/>
              <a:t>Spark: RDD</a:t>
            </a:r>
            <a:endParaRPr b="0"/>
          </a:p>
        </p:txBody>
      </p:sp>
      <p:sp>
        <p:nvSpPr>
          <p:cNvPr id="200" name="Google Shape;200;p29"/>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pt-PT"/>
              <a:t>Spark’s most important concept</a:t>
            </a:r>
            <a:endParaRPr/>
          </a:p>
        </p:txBody>
      </p:sp>
      <p:sp>
        <p:nvSpPr>
          <p:cNvPr id="201" name="Google Shape;201;p29"/>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pt-PT" sz="2400">
                <a:solidFill>
                  <a:schemeClr val="dk1"/>
                </a:solidFill>
                <a:latin typeface="Lora"/>
                <a:ea typeface="Lora"/>
                <a:cs typeface="Lora"/>
                <a:sym typeface="Lora"/>
              </a:rPr>
              <a:t>2</a:t>
            </a:r>
            <a:endParaRPr b="0" i="0" sz="2400" u="none" cap="none" strike="noStrike">
              <a:solidFill>
                <a:srgbClr val="000000"/>
              </a:solidFill>
              <a:latin typeface="Lora"/>
              <a:ea typeface="Lora"/>
              <a:cs typeface="Lora"/>
              <a:sym typeface="Lora"/>
            </a:endParaRPr>
          </a:p>
        </p:txBody>
      </p:sp>
      <p:sp>
        <p:nvSpPr>
          <p:cNvPr id="202" name="Google Shape;202;p2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grpSp>
        <p:nvGrpSpPr>
          <p:cNvPr id="203" name="Google Shape;203;p29"/>
          <p:cNvGrpSpPr/>
          <p:nvPr/>
        </p:nvGrpSpPr>
        <p:grpSpPr>
          <a:xfrm>
            <a:off x="1257275" y="4316800"/>
            <a:ext cx="6629457" cy="826700"/>
            <a:chOff x="1257275" y="4316800"/>
            <a:chExt cx="6629457" cy="826700"/>
          </a:xfrm>
        </p:grpSpPr>
        <p:sp>
          <p:nvSpPr>
            <p:cNvPr id="204" name="Google Shape;204;p29"/>
            <p:cNvSpPr txBox="1"/>
            <p:nvPr/>
          </p:nvSpPr>
          <p:spPr>
            <a:xfrm>
              <a:off x="1257275" y="4316800"/>
              <a:ext cx="1326000" cy="826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i="1" lang="pt-PT" sz="1100">
                  <a:latin typeface="Lora"/>
                  <a:ea typeface="Lora"/>
                  <a:cs typeface="Lora"/>
                  <a:sym typeface="Lora"/>
                </a:rPr>
                <a:t>Spark: Overview</a:t>
              </a:r>
              <a:endParaRPr sz="1100">
                <a:latin typeface="Lora"/>
                <a:ea typeface="Lora"/>
                <a:cs typeface="Lora"/>
                <a:sym typeface="Lora"/>
              </a:endParaRPr>
            </a:p>
          </p:txBody>
        </p:sp>
        <p:sp>
          <p:nvSpPr>
            <p:cNvPr id="205" name="Google Shape;205;p29"/>
            <p:cNvSpPr txBox="1"/>
            <p:nvPr/>
          </p:nvSpPr>
          <p:spPr>
            <a:xfrm>
              <a:off x="2605620" y="4316800"/>
              <a:ext cx="1326000" cy="826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b="1" lang="pt-PT" sz="1100">
                  <a:latin typeface="Lora"/>
                  <a:ea typeface="Lora"/>
                  <a:cs typeface="Lora"/>
                  <a:sym typeface="Lora"/>
                </a:rPr>
                <a:t>Spark: RDD</a:t>
              </a:r>
              <a:endParaRPr b="1" i="1" sz="1100">
                <a:latin typeface="Lora"/>
                <a:ea typeface="Lora"/>
                <a:cs typeface="Lora"/>
                <a:sym typeface="Lora"/>
              </a:endParaRPr>
            </a:p>
          </p:txBody>
        </p:sp>
        <p:sp>
          <p:nvSpPr>
            <p:cNvPr id="206" name="Google Shape;206;p29"/>
            <p:cNvSpPr txBox="1"/>
            <p:nvPr/>
          </p:nvSpPr>
          <p:spPr>
            <a:xfrm>
              <a:off x="3908995" y="4316800"/>
              <a:ext cx="1326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lang="pt-PT" sz="1100">
                  <a:latin typeface="Lora"/>
                  <a:ea typeface="Lora"/>
                  <a:cs typeface="Lora"/>
                  <a:sym typeface="Lora"/>
                </a:rPr>
                <a:t>Spark: Libraries</a:t>
              </a:r>
              <a:endParaRPr b="1" i="1" sz="1100">
                <a:latin typeface="Lora"/>
                <a:ea typeface="Lora"/>
                <a:cs typeface="Lora"/>
                <a:sym typeface="Lora"/>
              </a:endParaRPr>
            </a:p>
          </p:txBody>
        </p:sp>
        <p:sp>
          <p:nvSpPr>
            <p:cNvPr id="207" name="Google Shape;207;p29"/>
            <p:cNvSpPr txBox="1"/>
            <p:nvPr/>
          </p:nvSpPr>
          <p:spPr>
            <a:xfrm>
              <a:off x="5234864" y="4317000"/>
              <a:ext cx="1326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lang="pt-PT" sz="1100">
                  <a:latin typeface="Lora"/>
                  <a:ea typeface="Lora"/>
                  <a:cs typeface="Lora"/>
                  <a:sym typeface="Lora"/>
                </a:rPr>
                <a:t>Spark: Applications</a:t>
              </a:r>
              <a:endParaRPr b="0" i="1" sz="1100" u="none" cap="none" strike="noStrike">
                <a:solidFill>
                  <a:srgbClr val="000000"/>
                </a:solidFill>
                <a:latin typeface="Lora"/>
                <a:ea typeface="Lora"/>
                <a:cs typeface="Lora"/>
                <a:sym typeface="Lora"/>
              </a:endParaRPr>
            </a:p>
          </p:txBody>
        </p:sp>
        <p:sp>
          <p:nvSpPr>
            <p:cNvPr id="208" name="Google Shape;208;p29"/>
            <p:cNvSpPr txBox="1"/>
            <p:nvPr/>
          </p:nvSpPr>
          <p:spPr>
            <a:xfrm>
              <a:off x="6560732" y="4317000"/>
              <a:ext cx="1326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lang="pt-PT" sz="1100">
                  <a:latin typeface="Lora"/>
                  <a:ea typeface="Lora"/>
                  <a:cs typeface="Lora"/>
                  <a:sym typeface="Lora"/>
                </a:rPr>
                <a:t>Spark vs Hadoop</a:t>
              </a:r>
              <a:endParaRPr b="0" i="1" sz="1100" u="none" cap="none" strike="noStrike">
                <a:solidFill>
                  <a:srgbClr val="000000"/>
                </a:solidFill>
                <a:latin typeface="Lora"/>
                <a:ea typeface="Lora"/>
                <a:cs typeface="Lora"/>
                <a:sym typeface="Lor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PT"/>
              <a:t>Resilient Distributed Datasets (RDD)</a:t>
            </a:r>
            <a:endParaRPr/>
          </a:p>
        </p:txBody>
      </p:sp>
      <p:sp>
        <p:nvSpPr>
          <p:cNvPr id="214" name="Google Shape;214;p30"/>
          <p:cNvSpPr/>
          <p:nvPr/>
        </p:nvSpPr>
        <p:spPr>
          <a:xfrm>
            <a:off x="143325" y="2231750"/>
            <a:ext cx="1662300" cy="879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txBox="1"/>
          <p:nvPr/>
        </p:nvSpPr>
        <p:spPr>
          <a:xfrm>
            <a:off x="143325" y="2231750"/>
            <a:ext cx="143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lt1"/>
                </a:solidFill>
                <a:latin typeface="Quattrocento Sans"/>
                <a:ea typeface="Quattrocento Sans"/>
                <a:cs typeface="Quattrocento Sans"/>
                <a:sym typeface="Quattrocento Sans"/>
              </a:rPr>
              <a:t>RDD</a:t>
            </a:r>
            <a:endParaRPr b="1" sz="1800">
              <a:solidFill>
                <a:schemeClr val="lt1"/>
              </a:solidFill>
              <a:latin typeface="Quattrocento Sans"/>
              <a:ea typeface="Quattrocento Sans"/>
              <a:cs typeface="Quattrocento Sans"/>
              <a:sym typeface="Quattrocento Sans"/>
            </a:endParaRPr>
          </a:p>
        </p:txBody>
      </p:sp>
      <p:sp>
        <p:nvSpPr>
          <p:cNvPr id="216" name="Google Shape;216;p30"/>
          <p:cNvSpPr txBox="1"/>
          <p:nvPr/>
        </p:nvSpPr>
        <p:spPr>
          <a:xfrm>
            <a:off x="143325" y="2762419"/>
            <a:ext cx="1662300" cy="4617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rgbClr val="FFFFFF"/>
                </a:solidFill>
                <a:latin typeface="Quattrocento Sans"/>
                <a:ea typeface="Quattrocento Sans"/>
                <a:cs typeface="Quattrocento Sans"/>
                <a:sym typeface="Quattrocento Sans"/>
              </a:rPr>
              <a:t>Data</a:t>
            </a:r>
            <a:endParaRPr b="1" sz="1800">
              <a:solidFill>
                <a:srgbClr val="FFFFFF"/>
              </a:solidFill>
              <a:latin typeface="Quattrocento Sans"/>
              <a:ea typeface="Quattrocento Sans"/>
              <a:cs typeface="Quattrocento Sans"/>
              <a:sym typeface="Quattrocento Sans"/>
            </a:endParaRPr>
          </a:p>
        </p:txBody>
      </p:sp>
      <p:sp>
        <p:nvSpPr>
          <p:cNvPr id="217" name="Google Shape;217;p30"/>
          <p:cNvSpPr/>
          <p:nvPr/>
        </p:nvSpPr>
        <p:spPr>
          <a:xfrm>
            <a:off x="2678750" y="1473875"/>
            <a:ext cx="1662300" cy="879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txBox="1"/>
          <p:nvPr/>
        </p:nvSpPr>
        <p:spPr>
          <a:xfrm>
            <a:off x="2678750" y="1473875"/>
            <a:ext cx="156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pt-PT" sz="1800">
                <a:solidFill>
                  <a:schemeClr val="lt1"/>
                </a:solidFill>
                <a:latin typeface="Quattrocento Sans"/>
                <a:ea typeface="Quattrocento Sans"/>
                <a:cs typeface="Quattrocento Sans"/>
                <a:sym typeface="Quattrocento Sans"/>
              </a:rPr>
              <a:t>Worker Node</a:t>
            </a:r>
            <a:endParaRPr b="1" sz="1800">
              <a:solidFill>
                <a:schemeClr val="lt1"/>
              </a:solidFill>
              <a:latin typeface="Quattrocento Sans"/>
              <a:ea typeface="Quattrocento Sans"/>
              <a:cs typeface="Quattrocento Sans"/>
              <a:sym typeface="Quattrocento Sans"/>
            </a:endParaRPr>
          </a:p>
        </p:txBody>
      </p:sp>
      <p:sp>
        <p:nvSpPr>
          <p:cNvPr id="219" name="Google Shape;219;p30"/>
          <p:cNvSpPr txBox="1"/>
          <p:nvPr/>
        </p:nvSpPr>
        <p:spPr>
          <a:xfrm>
            <a:off x="2678750" y="2004544"/>
            <a:ext cx="1662300" cy="4617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rgbClr val="FFFFFF"/>
                </a:solidFill>
                <a:latin typeface="Quattrocento Sans"/>
                <a:ea typeface="Quattrocento Sans"/>
                <a:cs typeface="Quattrocento Sans"/>
                <a:sym typeface="Quattrocento Sans"/>
              </a:rPr>
              <a:t>Memory</a:t>
            </a:r>
            <a:endParaRPr b="1" sz="1800">
              <a:solidFill>
                <a:srgbClr val="FFFFFF"/>
              </a:solidFill>
              <a:latin typeface="Quattrocento Sans"/>
              <a:ea typeface="Quattrocento Sans"/>
              <a:cs typeface="Quattrocento Sans"/>
              <a:sym typeface="Quattrocento Sans"/>
            </a:endParaRPr>
          </a:p>
        </p:txBody>
      </p:sp>
      <p:cxnSp>
        <p:nvCxnSpPr>
          <p:cNvPr id="220" name="Google Shape;220;p30"/>
          <p:cNvCxnSpPr>
            <a:stCxn id="216" idx="3"/>
            <a:endCxn id="219" idx="1"/>
          </p:cNvCxnSpPr>
          <p:nvPr/>
        </p:nvCxnSpPr>
        <p:spPr>
          <a:xfrm flipH="1" rot="10800000">
            <a:off x="1805625" y="2235469"/>
            <a:ext cx="873000" cy="757800"/>
          </a:xfrm>
          <a:prstGeom prst="curvedConnector3">
            <a:avLst>
              <a:gd fmla="val 50007" name="adj1"/>
            </a:avLst>
          </a:prstGeom>
          <a:noFill/>
          <a:ln cap="flat" cmpd="sng" w="9525">
            <a:solidFill>
              <a:schemeClr val="dk2"/>
            </a:solidFill>
            <a:prstDash val="solid"/>
            <a:round/>
            <a:headEnd len="med" w="med" type="none"/>
            <a:tailEnd len="med" w="med" type="none"/>
          </a:ln>
        </p:spPr>
      </p:cxnSp>
      <p:sp>
        <p:nvSpPr>
          <p:cNvPr id="221" name="Google Shape;221;p30"/>
          <p:cNvSpPr/>
          <p:nvPr/>
        </p:nvSpPr>
        <p:spPr>
          <a:xfrm>
            <a:off x="2678750" y="2603050"/>
            <a:ext cx="1662300" cy="879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txBox="1"/>
          <p:nvPr/>
        </p:nvSpPr>
        <p:spPr>
          <a:xfrm>
            <a:off x="2678750" y="2603050"/>
            <a:ext cx="156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lt1"/>
                </a:solidFill>
                <a:latin typeface="Quattrocento Sans"/>
                <a:ea typeface="Quattrocento Sans"/>
                <a:cs typeface="Quattrocento Sans"/>
                <a:sym typeface="Quattrocento Sans"/>
              </a:rPr>
              <a:t>Worker Node</a:t>
            </a:r>
            <a:endParaRPr b="1" sz="1800">
              <a:solidFill>
                <a:schemeClr val="lt1"/>
              </a:solidFill>
              <a:latin typeface="Quattrocento Sans"/>
              <a:ea typeface="Quattrocento Sans"/>
              <a:cs typeface="Quattrocento Sans"/>
              <a:sym typeface="Quattrocento Sans"/>
            </a:endParaRPr>
          </a:p>
        </p:txBody>
      </p:sp>
      <p:sp>
        <p:nvSpPr>
          <p:cNvPr id="223" name="Google Shape;223;p30"/>
          <p:cNvSpPr txBox="1"/>
          <p:nvPr/>
        </p:nvSpPr>
        <p:spPr>
          <a:xfrm>
            <a:off x="2678750" y="3133719"/>
            <a:ext cx="1662300" cy="4617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rgbClr val="FFFFFF"/>
                </a:solidFill>
                <a:latin typeface="Quattrocento Sans"/>
                <a:ea typeface="Quattrocento Sans"/>
                <a:cs typeface="Quattrocento Sans"/>
                <a:sym typeface="Quattrocento Sans"/>
              </a:rPr>
              <a:t>Memory</a:t>
            </a:r>
            <a:endParaRPr b="1" sz="1800">
              <a:solidFill>
                <a:srgbClr val="FFFFFF"/>
              </a:solidFill>
              <a:latin typeface="Quattrocento Sans"/>
              <a:ea typeface="Quattrocento Sans"/>
              <a:cs typeface="Quattrocento Sans"/>
              <a:sym typeface="Quattrocento Sans"/>
            </a:endParaRPr>
          </a:p>
        </p:txBody>
      </p:sp>
      <p:cxnSp>
        <p:nvCxnSpPr>
          <p:cNvPr id="224" name="Google Shape;224;p30"/>
          <p:cNvCxnSpPr>
            <a:stCxn id="216" idx="3"/>
            <a:endCxn id="223" idx="1"/>
          </p:cNvCxnSpPr>
          <p:nvPr/>
        </p:nvCxnSpPr>
        <p:spPr>
          <a:xfrm>
            <a:off x="1805625" y="2993269"/>
            <a:ext cx="873000" cy="371400"/>
          </a:xfrm>
          <a:prstGeom prst="curvedConnector3">
            <a:avLst>
              <a:gd fmla="val 50005" name="adj1"/>
            </a:avLst>
          </a:prstGeom>
          <a:noFill/>
          <a:ln cap="flat" cmpd="sng" w="9525">
            <a:solidFill>
              <a:schemeClr val="dk2"/>
            </a:solidFill>
            <a:prstDash val="solid"/>
            <a:round/>
            <a:headEnd len="med" w="med" type="none"/>
            <a:tailEnd len="med" w="med" type="none"/>
          </a:ln>
        </p:spPr>
      </p:cxnSp>
      <p:sp>
        <p:nvSpPr>
          <p:cNvPr id="225" name="Google Shape;225;p30"/>
          <p:cNvSpPr/>
          <p:nvPr/>
        </p:nvSpPr>
        <p:spPr>
          <a:xfrm>
            <a:off x="2678750" y="3775225"/>
            <a:ext cx="1662300" cy="879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txBox="1"/>
          <p:nvPr/>
        </p:nvSpPr>
        <p:spPr>
          <a:xfrm>
            <a:off x="2678750" y="3775225"/>
            <a:ext cx="156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chemeClr val="lt1"/>
                </a:solidFill>
                <a:latin typeface="Quattrocento Sans"/>
                <a:ea typeface="Quattrocento Sans"/>
                <a:cs typeface="Quattrocento Sans"/>
                <a:sym typeface="Quattrocento Sans"/>
              </a:rPr>
              <a:t>Worker Node</a:t>
            </a:r>
            <a:endParaRPr b="1" sz="1800">
              <a:solidFill>
                <a:schemeClr val="lt1"/>
              </a:solidFill>
              <a:latin typeface="Quattrocento Sans"/>
              <a:ea typeface="Quattrocento Sans"/>
              <a:cs typeface="Quattrocento Sans"/>
              <a:sym typeface="Quattrocento Sans"/>
            </a:endParaRPr>
          </a:p>
        </p:txBody>
      </p:sp>
      <p:sp>
        <p:nvSpPr>
          <p:cNvPr id="227" name="Google Shape;227;p30"/>
          <p:cNvSpPr txBox="1"/>
          <p:nvPr/>
        </p:nvSpPr>
        <p:spPr>
          <a:xfrm>
            <a:off x="2678750" y="4305894"/>
            <a:ext cx="1662300" cy="4617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solidFill>
                  <a:srgbClr val="FFFFFF"/>
                </a:solidFill>
                <a:latin typeface="Quattrocento Sans"/>
                <a:ea typeface="Quattrocento Sans"/>
                <a:cs typeface="Quattrocento Sans"/>
                <a:sym typeface="Quattrocento Sans"/>
              </a:rPr>
              <a:t>Memory</a:t>
            </a:r>
            <a:endParaRPr b="1" sz="1800">
              <a:solidFill>
                <a:srgbClr val="FFFFFF"/>
              </a:solidFill>
              <a:latin typeface="Quattrocento Sans"/>
              <a:ea typeface="Quattrocento Sans"/>
              <a:cs typeface="Quattrocento Sans"/>
              <a:sym typeface="Quattrocento Sans"/>
            </a:endParaRPr>
          </a:p>
        </p:txBody>
      </p:sp>
      <p:cxnSp>
        <p:nvCxnSpPr>
          <p:cNvPr id="228" name="Google Shape;228;p30"/>
          <p:cNvCxnSpPr>
            <a:stCxn id="216" idx="3"/>
            <a:endCxn id="227" idx="1"/>
          </p:cNvCxnSpPr>
          <p:nvPr/>
        </p:nvCxnSpPr>
        <p:spPr>
          <a:xfrm>
            <a:off x="1805625" y="2993269"/>
            <a:ext cx="873000" cy="1543500"/>
          </a:xfrm>
          <a:prstGeom prst="curvedConnector3">
            <a:avLst>
              <a:gd fmla="val 50007" name="adj1"/>
            </a:avLst>
          </a:prstGeom>
          <a:noFill/>
          <a:ln cap="flat" cmpd="sng" w="9525">
            <a:solidFill>
              <a:schemeClr val="dk2"/>
            </a:solidFill>
            <a:prstDash val="solid"/>
            <a:round/>
            <a:headEnd len="med" w="med" type="none"/>
            <a:tailEnd len="med" w="med" type="none"/>
          </a:ln>
        </p:spPr>
      </p:cxnSp>
      <p:sp>
        <p:nvSpPr>
          <p:cNvPr id="229" name="Google Shape;229;p30"/>
          <p:cNvSpPr txBox="1"/>
          <p:nvPr/>
        </p:nvSpPr>
        <p:spPr>
          <a:xfrm>
            <a:off x="4728900" y="1380625"/>
            <a:ext cx="4415100" cy="3596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1"/>
              </a:buClr>
              <a:buSzPts val="1800"/>
              <a:buFont typeface="Quattrocento Sans"/>
              <a:buChar char="◉"/>
            </a:pPr>
            <a:r>
              <a:rPr lang="pt-PT" sz="1800">
                <a:solidFill>
                  <a:schemeClr val="dk1"/>
                </a:solidFill>
                <a:latin typeface="Quattrocento Sans"/>
                <a:ea typeface="Quattrocento Sans"/>
                <a:cs typeface="Quattrocento Sans"/>
                <a:sym typeface="Quattrocento Sans"/>
              </a:rPr>
              <a:t>Spark’s primary form of </a:t>
            </a:r>
            <a:r>
              <a:rPr b="1" lang="pt-PT" sz="1800">
                <a:solidFill>
                  <a:schemeClr val="dk1"/>
                </a:solidFill>
                <a:latin typeface="Quattrocento Sans"/>
                <a:ea typeface="Quattrocento Sans"/>
                <a:cs typeface="Quattrocento Sans"/>
                <a:sym typeface="Quattrocento Sans"/>
              </a:rPr>
              <a:t>abstraction</a:t>
            </a:r>
            <a:endParaRPr b="1" sz="1800">
              <a:solidFill>
                <a:schemeClr val="dk1"/>
              </a:solidFill>
              <a:latin typeface="Quattrocento Sans"/>
              <a:ea typeface="Quattrocento Sans"/>
              <a:cs typeface="Quattrocento Sans"/>
              <a:sym typeface="Quattrocento Sans"/>
            </a:endParaRPr>
          </a:p>
          <a:p>
            <a:pPr indent="-342900" lvl="0" marL="457200" rtl="0" algn="l">
              <a:spcBef>
                <a:spcPts val="1000"/>
              </a:spcBef>
              <a:spcAft>
                <a:spcPts val="0"/>
              </a:spcAft>
              <a:buClr>
                <a:schemeClr val="accent1"/>
              </a:buClr>
              <a:buSzPts val="1800"/>
              <a:buFont typeface="Quattrocento Sans"/>
              <a:buChar char="◉"/>
            </a:pPr>
            <a:r>
              <a:rPr b="1" lang="pt-PT" sz="1800">
                <a:solidFill>
                  <a:schemeClr val="dk1"/>
                </a:solidFill>
                <a:latin typeface="Quattrocento Sans"/>
                <a:ea typeface="Quattrocento Sans"/>
                <a:cs typeface="Quattrocento Sans"/>
                <a:sym typeface="Quattrocento Sans"/>
              </a:rPr>
              <a:t>Collection</a:t>
            </a:r>
            <a:r>
              <a:rPr lang="pt-PT" sz="1800">
                <a:solidFill>
                  <a:schemeClr val="dk1"/>
                </a:solidFill>
                <a:latin typeface="Quattrocento Sans"/>
                <a:ea typeface="Quattrocento Sans"/>
                <a:cs typeface="Quattrocento Sans"/>
                <a:sym typeface="Quattrocento Sans"/>
              </a:rPr>
              <a:t> of objects </a:t>
            </a:r>
            <a:r>
              <a:rPr b="1" lang="pt-PT" sz="1800">
                <a:solidFill>
                  <a:schemeClr val="dk1"/>
                </a:solidFill>
                <a:latin typeface="Quattrocento Sans"/>
                <a:ea typeface="Quattrocento Sans"/>
                <a:cs typeface="Quattrocento Sans"/>
                <a:sym typeface="Quattrocento Sans"/>
              </a:rPr>
              <a:t>partitioned in a cluster</a:t>
            </a:r>
            <a:endParaRPr b="1" sz="1800">
              <a:solidFill>
                <a:schemeClr val="dk1"/>
              </a:solidFill>
              <a:latin typeface="Quattrocento Sans"/>
              <a:ea typeface="Quattrocento Sans"/>
              <a:cs typeface="Quattrocento Sans"/>
              <a:sym typeface="Quattrocento Sans"/>
            </a:endParaRPr>
          </a:p>
          <a:p>
            <a:pPr indent="-342900" lvl="0" marL="457200" rtl="0" algn="l">
              <a:spcBef>
                <a:spcPts val="1000"/>
              </a:spcBef>
              <a:spcAft>
                <a:spcPts val="0"/>
              </a:spcAft>
              <a:buClr>
                <a:schemeClr val="accent1"/>
              </a:buClr>
              <a:buSzPts val="1800"/>
              <a:buFont typeface="Quattrocento Sans"/>
              <a:buChar char="◉"/>
            </a:pPr>
            <a:r>
              <a:rPr lang="pt-PT" sz="1800">
                <a:solidFill>
                  <a:schemeClr val="dk1"/>
                </a:solidFill>
                <a:latin typeface="Quattrocento Sans"/>
                <a:ea typeface="Quattrocento Sans"/>
                <a:cs typeface="Quattrocento Sans"/>
                <a:sym typeface="Quattrocento Sans"/>
              </a:rPr>
              <a:t>Allows for great </a:t>
            </a:r>
            <a:r>
              <a:rPr b="1" lang="pt-PT" sz="1800">
                <a:solidFill>
                  <a:schemeClr val="dk1"/>
                </a:solidFill>
                <a:latin typeface="Quattrocento Sans"/>
                <a:ea typeface="Quattrocento Sans"/>
                <a:cs typeface="Quattrocento Sans"/>
                <a:sym typeface="Quattrocento Sans"/>
              </a:rPr>
              <a:t>performance</a:t>
            </a:r>
            <a:r>
              <a:rPr lang="pt-PT" sz="1800">
                <a:solidFill>
                  <a:schemeClr val="dk1"/>
                </a:solidFill>
                <a:latin typeface="Quattrocento Sans"/>
                <a:ea typeface="Quattrocento Sans"/>
                <a:cs typeface="Quattrocento Sans"/>
                <a:sym typeface="Quattrocento Sans"/>
              </a:rPr>
              <a:t> and </a:t>
            </a:r>
            <a:r>
              <a:rPr b="1" lang="pt-PT" sz="1800">
                <a:solidFill>
                  <a:schemeClr val="dk1"/>
                </a:solidFill>
                <a:latin typeface="Quattrocento Sans"/>
                <a:ea typeface="Quattrocento Sans"/>
                <a:cs typeface="Quattrocento Sans"/>
                <a:sym typeface="Quattrocento Sans"/>
              </a:rPr>
              <a:t>generality</a:t>
            </a:r>
            <a:endParaRPr b="1" sz="1800">
              <a:solidFill>
                <a:schemeClr val="dk1"/>
              </a:solidFill>
              <a:latin typeface="Quattrocento Sans"/>
              <a:ea typeface="Quattrocento Sans"/>
              <a:cs typeface="Quattrocento Sans"/>
              <a:sym typeface="Quattrocento Sans"/>
            </a:endParaRPr>
          </a:p>
          <a:p>
            <a:pPr indent="-342900" lvl="0" marL="457200" rtl="0" algn="l">
              <a:spcBef>
                <a:spcPts val="1000"/>
              </a:spcBef>
              <a:spcAft>
                <a:spcPts val="0"/>
              </a:spcAft>
              <a:buClr>
                <a:schemeClr val="accent1"/>
              </a:buClr>
              <a:buSzPts val="1800"/>
              <a:buFont typeface="Quattrocento Sans"/>
              <a:buChar char="◉"/>
            </a:pPr>
            <a:r>
              <a:rPr lang="pt-PT" sz="1800">
                <a:solidFill>
                  <a:schemeClr val="dk1"/>
                </a:solidFill>
                <a:latin typeface="Quattrocento Sans"/>
                <a:ea typeface="Quattrocento Sans"/>
                <a:cs typeface="Quattrocento Sans"/>
                <a:sym typeface="Quattrocento Sans"/>
              </a:rPr>
              <a:t>Exposed in a </a:t>
            </a:r>
            <a:r>
              <a:rPr b="1" lang="pt-PT" sz="1800">
                <a:solidFill>
                  <a:schemeClr val="dk1"/>
                </a:solidFill>
                <a:latin typeface="Quattrocento Sans"/>
                <a:ea typeface="Quattrocento Sans"/>
                <a:cs typeface="Quattrocento Sans"/>
                <a:sym typeface="Quattrocento Sans"/>
              </a:rPr>
              <a:t>API</a:t>
            </a:r>
            <a:r>
              <a:rPr lang="pt-PT" sz="1800">
                <a:solidFill>
                  <a:schemeClr val="dk1"/>
                </a:solidFill>
                <a:latin typeface="Quattrocento Sans"/>
                <a:ea typeface="Quattrocento Sans"/>
                <a:cs typeface="Quattrocento Sans"/>
                <a:sym typeface="Quattrocento Sans"/>
              </a:rPr>
              <a:t> written in </a:t>
            </a:r>
            <a:r>
              <a:rPr b="1" lang="pt-PT" sz="1800">
                <a:solidFill>
                  <a:schemeClr val="dk1"/>
                </a:solidFill>
                <a:latin typeface="Quattrocento Sans"/>
                <a:ea typeface="Quattrocento Sans"/>
                <a:cs typeface="Quattrocento Sans"/>
                <a:sym typeface="Quattrocento Sans"/>
              </a:rPr>
              <a:t>several languages</a:t>
            </a:r>
            <a:endParaRPr b="1" sz="1800">
              <a:solidFill>
                <a:schemeClr val="dk1"/>
              </a:solidFill>
              <a:latin typeface="Quattrocento Sans"/>
              <a:ea typeface="Quattrocento Sans"/>
              <a:cs typeface="Quattrocento Sans"/>
              <a:sym typeface="Quattrocento Sans"/>
            </a:endParaRPr>
          </a:p>
          <a:p>
            <a:pPr indent="-342900" lvl="0" marL="457200" rtl="0" algn="l">
              <a:spcBef>
                <a:spcPts val="1000"/>
              </a:spcBef>
              <a:spcAft>
                <a:spcPts val="0"/>
              </a:spcAft>
              <a:buClr>
                <a:schemeClr val="accent1"/>
              </a:buClr>
              <a:buSzPts val="1800"/>
              <a:buFont typeface="Quattrocento Sans"/>
              <a:buChar char="◉"/>
            </a:pPr>
            <a:r>
              <a:rPr b="1" lang="pt-PT" sz="1800">
                <a:solidFill>
                  <a:schemeClr val="dk1"/>
                </a:solidFill>
                <a:latin typeface="Quattrocento Sans"/>
                <a:ea typeface="Quattrocento Sans"/>
                <a:cs typeface="Quattrocento Sans"/>
                <a:sym typeface="Quattrocento Sans"/>
              </a:rPr>
              <a:t>Fault tolerant</a:t>
            </a:r>
            <a:endParaRPr b="1" sz="1800">
              <a:solidFill>
                <a:schemeClr val="dk1"/>
              </a:solidFill>
              <a:latin typeface="Quattrocento Sans"/>
              <a:ea typeface="Quattrocento Sans"/>
              <a:cs typeface="Quattrocento Sans"/>
              <a:sym typeface="Quattrocento Sans"/>
            </a:endParaRPr>
          </a:p>
          <a:p>
            <a:pPr indent="-342900" lvl="0" marL="457200" rtl="0" algn="l">
              <a:spcBef>
                <a:spcPts val="1000"/>
              </a:spcBef>
              <a:spcAft>
                <a:spcPts val="1000"/>
              </a:spcAft>
              <a:buClr>
                <a:schemeClr val="accent1"/>
              </a:buClr>
              <a:buSzPts val="1800"/>
              <a:buFont typeface="Quattrocento Sans"/>
              <a:buChar char="◉"/>
            </a:pPr>
            <a:r>
              <a:rPr lang="pt-PT" sz="1800">
                <a:solidFill>
                  <a:schemeClr val="dk1"/>
                </a:solidFill>
                <a:latin typeface="Quattrocento Sans"/>
                <a:ea typeface="Quattrocento Sans"/>
                <a:cs typeface="Quattrocento Sans"/>
                <a:sym typeface="Quattrocento Sans"/>
              </a:rPr>
              <a:t>Allow for </a:t>
            </a:r>
            <a:r>
              <a:rPr b="1" lang="pt-PT" sz="1800">
                <a:solidFill>
                  <a:schemeClr val="dk1"/>
                </a:solidFill>
                <a:latin typeface="Quattrocento Sans"/>
                <a:ea typeface="Quattrocento Sans"/>
                <a:cs typeface="Quattrocento Sans"/>
                <a:sym typeface="Quattrocento Sans"/>
              </a:rPr>
              <a:t>two types of operations</a:t>
            </a:r>
            <a:r>
              <a:rPr lang="pt-PT" sz="1800">
                <a:solidFill>
                  <a:schemeClr val="dk1"/>
                </a:solidFill>
                <a:latin typeface="Quattrocento Sans"/>
                <a:ea typeface="Quattrocento Sans"/>
                <a:cs typeface="Quattrocento Sans"/>
                <a:sym typeface="Quattrocento Sans"/>
              </a:rPr>
              <a:t> by users</a:t>
            </a:r>
            <a:endParaRPr sz="1800">
              <a:solidFill>
                <a:schemeClr val="dk1"/>
              </a:solidFill>
              <a:latin typeface="Quattrocento Sans"/>
              <a:ea typeface="Quattrocento Sans"/>
              <a:cs typeface="Quattrocento Sans"/>
              <a:sym typeface="Quattrocento Sans"/>
            </a:endParaRPr>
          </a:p>
        </p:txBody>
      </p:sp>
      <p:sp>
        <p:nvSpPr>
          <p:cNvPr id="230" name="Google Shape;230;p3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pic>
        <p:nvPicPr>
          <p:cNvPr descr="Apache Spark e Data Science — Ciência e Dados" id="231" name="Google Shape;231;p30"/>
          <p:cNvPicPr preferRelativeResize="0"/>
          <p:nvPr/>
        </p:nvPicPr>
        <p:blipFill rotWithShape="1">
          <a:blip r:embed="rId3">
            <a:alphaModFix/>
          </a:blip>
          <a:srcRect b="0" l="0" r="0" t="0"/>
          <a:stretch/>
        </p:blipFill>
        <p:spPr>
          <a:xfrm>
            <a:off x="820752" y="1007916"/>
            <a:ext cx="423975" cy="21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PT"/>
              <a:t>RDD operations</a:t>
            </a:r>
            <a:endParaRPr/>
          </a:p>
        </p:txBody>
      </p:sp>
      <p:sp>
        <p:nvSpPr>
          <p:cNvPr id="237" name="Google Shape;237;p31"/>
          <p:cNvSpPr/>
          <p:nvPr/>
        </p:nvSpPr>
        <p:spPr>
          <a:xfrm>
            <a:off x="2421900" y="1917200"/>
            <a:ext cx="1662300" cy="556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p:nvPr/>
        </p:nvSpPr>
        <p:spPr>
          <a:xfrm>
            <a:off x="2574300" y="2069600"/>
            <a:ext cx="1662300" cy="556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p:nvPr/>
        </p:nvSpPr>
        <p:spPr>
          <a:xfrm>
            <a:off x="2726700" y="2222000"/>
            <a:ext cx="1662300" cy="556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p:nvPr/>
        </p:nvSpPr>
        <p:spPr>
          <a:xfrm>
            <a:off x="2879100" y="2374400"/>
            <a:ext cx="1662300" cy="556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3031500" y="2526800"/>
            <a:ext cx="1662300" cy="556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txBox="1"/>
          <p:nvPr/>
        </p:nvSpPr>
        <p:spPr>
          <a:xfrm>
            <a:off x="3145350" y="2574350"/>
            <a:ext cx="1434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1800">
                <a:solidFill>
                  <a:schemeClr val="lt1"/>
                </a:solidFill>
                <a:latin typeface="Quattrocento Sans"/>
                <a:ea typeface="Quattrocento Sans"/>
                <a:cs typeface="Quattrocento Sans"/>
                <a:sym typeface="Quattrocento Sans"/>
              </a:rPr>
              <a:t>RDD</a:t>
            </a:r>
            <a:endParaRPr b="1" sz="1800">
              <a:solidFill>
                <a:schemeClr val="lt1"/>
              </a:solidFill>
              <a:latin typeface="Quattrocento Sans"/>
              <a:ea typeface="Quattrocento Sans"/>
              <a:cs typeface="Quattrocento Sans"/>
              <a:sym typeface="Quattrocento Sans"/>
            </a:endParaRPr>
          </a:p>
        </p:txBody>
      </p:sp>
      <p:sp>
        <p:nvSpPr>
          <p:cNvPr id="243" name="Google Shape;243;p31"/>
          <p:cNvSpPr/>
          <p:nvPr/>
        </p:nvSpPr>
        <p:spPr>
          <a:xfrm>
            <a:off x="5207300" y="1399725"/>
            <a:ext cx="2083800" cy="556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txBox="1"/>
          <p:nvPr/>
        </p:nvSpPr>
        <p:spPr>
          <a:xfrm>
            <a:off x="5321150" y="1447275"/>
            <a:ext cx="1893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1800">
                <a:solidFill>
                  <a:schemeClr val="lt1"/>
                </a:solidFill>
                <a:latin typeface="Quattrocento Sans"/>
                <a:ea typeface="Quattrocento Sans"/>
                <a:cs typeface="Quattrocento Sans"/>
                <a:sym typeface="Quattrocento Sans"/>
              </a:rPr>
              <a:t>Transformations</a:t>
            </a:r>
            <a:endParaRPr b="1" sz="1800">
              <a:solidFill>
                <a:schemeClr val="lt1"/>
              </a:solidFill>
              <a:latin typeface="Quattrocento Sans"/>
              <a:ea typeface="Quattrocento Sans"/>
              <a:cs typeface="Quattrocento Sans"/>
              <a:sym typeface="Quattrocento Sans"/>
            </a:endParaRPr>
          </a:p>
        </p:txBody>
      </p:sp>
      <p:sp>
        <p:nvSpPr>
          <p:cNvPr id="245" name="Google Shape;245;p31"/>
          <p:cNvSpPr/>
          <p:nvPr/>
        </p:nvSpPr>
        <p:spPr>
          <a:xfrm>
            <a:off x="2799675" y="3536600"/>
            <a:ext cx="2125925" cy="1205975"/>
          </a:xfrm>
          <a:prstGeom prst="flowChartDecision">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txBox="1"/>
          <p:nvPr/>
        </p:nvSpPr>
        <p:spPr>
          <a:xfrm>
            <a:off x="2915688" y="3904413"/>
            <a:ext cx="1893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1800">
                <a:solidFill>
                  <a:schemeClr val="lt1"/>
                </a:solidFill>
                <a:latin typeface="Quattrocento Sans"/>
                <a:ea typeface="Quattrocento Sans"/>
                <a:cs typeface="Quattrocento Sans"/>
                <a:sym typeface="Quattrocento Sans"/>
              </a:rPr>
              <a:t>Actions</a:t>
            </a:r>
            <a:endParaRPr b="1" sz="1800">
              <a:solidFill>
                <a:schemeClr val="lt1"/>
              </a:solidFill>
              <a:latin typeface="Quattrocento Sans"/>
              <a:ea typeface="Quattrocento Sans"/>
              <a:cs typeface="Quattrocento Sans"/>
              <a:sym typeface="Quattrocento Sans"/>
            </a:endParaRPr>
          </a:p>
        </p:txBody>
      </p:sp>
      <p:sp>
        <p:nvSpPr>
          <p:cNvPr id="247" name="Google Shape;247;p31"/>
          <p:cNvSpPr/>
          <p:nvPr/>
        </p:nvSpPr>
        <p:spPr>
          <a:xfrm>
            <a:off x="5865150" y="3861188"/>
            <a:ext cx="2131800" cy="556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txBox="1"/>
          <p:nvPr/>
        </p:nvSpPr>
        <p:spPr>
          <a:xfrm>
            <a:off x="6026588" y="3904413"/>
            <a:ext cx="1893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1800">
                <a:solidFill>
                  <a:schemeClr val="lt1"/>
                </a:solidFill>
                <a:latin typeface="Quattrocento Sans"/>
                <a:ea typeface="Quattrocento Sans"/>
                <a:cs typeface="Quattrocento Sans"/>
                <a:sym typeface="Quattrocento Sans"/>
              </a:rPr>
              <a:t>Result</a:t>
            </a:r>
            <a:endParaRPr b="1" sz="1800">
              <a:solidFill>
                <a:schemeClr val="lt1"/>
              </a:solidFill>
              <a:latin typeface="Quattrocento Sans"/>
              <a:ea typeface="Quattrocento Sans"/>
              <a:cs typeface="Quattrocento Sans"/>
              <a:sym typeface="Quattrocento Sans"/>
            </a:endParaRPr>
          </a:p>
        </p:txBody>
      </p:sp>
      <p:cxnSp>
        <p:nvCxnSpPr>
          <p:cNvPr id="249" name="Google Shape;249;p31"/>
          <p:cNvCxnSpPr/>
          <p:nvPr/>
        </p:nvCxnSpPr>
        <p:spPr>
          <a:xfrm rot="10800000">
            <a:off x="2261600" y="2635450"/>
            <a:ext cx="578100" cy="67170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31"/>
          <p:cNvSpPr txBox="1"/>
          <p:nvPr/>
        </p:nvSpPr>
        <p:spPr>
          <a:xfrm>
            <a:off x="1444500" y="2881400"/>
            <a:ext cx="143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a:solidFill>
                  <a:schemeClr val="dk2"/>
                </a:solidFill>
                <a:latin typeface="Quattrocento Sans"/>
                <a:ea typeface="Quattrocento Sans"/>
                <a:cs typeface="Quattrocento Sans"/>
                <a:sym typeface="Quattrocento Sans"/>
              </a:rPr>
              <a:t>Lineage</a:t>
            </a:r>
            <a:endParaRPr b="1">
              <a:solidFill>
                <a:schemeClr val="dk2"/>
              </a:solidFill>
              <a:latin typeface="Quattrocento Sans"/>
              <a:ea typeface="Quattrocento Sans"/>
              <a:cs typeface="Quattrocento Sans"/>
              <a:sym typeface="Quattrocento Sans"/>
            </a:endParaRPr>
          </a:p>
        </p:txBody>
      </p:sp>
      <p:cxnSp>
        <p:nvCxnSpPr>
          <p:cNvPr id="251" name="Google Shape;251;p31"/>
          <p:cNvCxnSpPr>
            <a:stCxn id="237" idx="0"/>
            <a:endCxn id="243" idx="1"/>
          </p:cNvCxnSpPr>
          <p:nvPr/>
        </p:nvCxnSpPr>
        <p:spPr>
          <a:xfrm rot="-5400000">
            <a:off x="4110600" y="820550"/>
            <a:ext cx="239100" cy="1954200"/>
          </a:xfrm>
          <a:prstGeom prst="bentConnector2">
            <a:avLst/>
          </a:prstGeom>
          <a:noFill/>
          <a:ln cap="flat" cmpd="sng" w="9525">
            <a:solidFill>
              <a:schemeClr val="dk2"/>
            </a:solidFill>
            <a:prstDash val="solid"/>
            <a:round/>
            <a:headEnd len="med" w="med" type="none"/>
            <a:tailEnd len="med" w="med" type="triangle"/>
          </a:ln>
        </p:spPr>
      </p:cxnSp>
      <p:cxnSp>
        <p:nvCxnSpPr>
          <p:cNvPr id="252" name="Google Shape;252;p31"/>
          <p:cNvCxnSpPr>
            <a:stCxn id="243" idx="2"/>
            <a:endCxn id="241" idx="3"/>
          </p:cNvCxnSpPr>
          <p:nvPr/>
        </p:nvCxnSpPr>
        <p:spPr>
          <a:xfrm rot="5400000">
            <a:off x="5047100" y="1603125"/>
            <a:ext cx="848700" cy="1555500"/>
          </a:xfrm>
          <a:prstGeom prst="bentConnector2">
            <a:avLst/>
          </a:prstGeom>
          <a:noFill/>
          <a:ln cap="flat" cmpd="sng" w="9525">
            <a:solidFill>
              <a:schemeClr val="dk2"/>
            </a:solidFill>
            <a:prstDash val="solid"/>
            <a:round/>
            <a:headEnd len="med" w="med" type="none"/>
            <a:tailEnd len="med" w="med" type="triangle"/>
          </a:ln>
        </p:spPr>
      </p:cxnSp>
      <p:sp>
        <p:nvSpPr>
          <p:cNvPr id="253" name="Google Shape;253;p31"/>
          <p:cNvSpPr txBox="1"/>
          <p:nvPr/>
        </p:nvSpPr>
        <p:spPr>
          <a:xfrm>
            <a:off x="4812375" y="2832725"/>
            <a:ext cx="143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a:solidFill>
                  <a:schemeClr val="dk2"/>
                </a:solidFill>
                <a:latin typeface="Quattrocento Sans"/>
                <a:ea typeface="Quattrocento Sans"/>
                <a:cs typeface="Quattrocento Sans"/>
                <a:sym typeface="Quattrocento Sans"/>
              </a:rPr>
              <a:t>Results in</a:t>
            </a:r>
            <a:endParaRPr b="1">
              <a:solidFill>
                <a:schemeClr val="dk2"/>
              </a:solidFill>
              <a:latin typeface="Quattrocento Sans"/>
              <a:ea typeface="Quattrocento Sans"/>
              <a:cs typeface="Quattrocento Sans"/>
              <a:sym typeface="Quattrocento Sans"/>
            </a:endParaRPr>
          </a:p>
        </p:txBody>
      </p:sp>
      <p:cxnSp>
        <p:nvCxnSpPr>
          <p:cNvPr id="254" name="Google Shape;254;p31"/>
          <p:cNvCxnSpPr>
            <a:stCxn id="241" idx="2"/>
            <a:endCxn id="245" idx="0"/>
          </p:cNvCxnSpPr>
          <p:nvPr/>
        </p:nvCxnSpPr>
        <p:spPr>
          <a:xfrm>
            <a:off x="3862650" y="3083600"/>
            <a:ext cx="0" cy="453000"/>
          </a:xfrm>
          <a:prstGeom prst="straightConnector1">
            <a:avLst/>
          </a:prstGeom>
          <a:noFill/>
          <a:ln cap="flat" cmpd="sng" w="9525">
            <a:solidFill>
              <a:schemeClr val="dk2"/>
            </a:solidFill>
            <a:prstDash val="solid"/>
            <a:round/>
            <a:headEnd len="med" w="med" type="none"/>
            <a:tailEnd len="med" w="med" type="triangle"/>
          </a:ln>
        </p:spPr>
      </p:cxnSp>
      <p:cxnSp>
        <p:nvCxnSpPr>
          <p:cNvPr id="255" name="Google Shape;255;p31"/>
          <p:cNvCxnSpPr>
            <a:stCxn id="245" idx="3"/>
            <a:endCxn id="247" idx="1"/>
          </p:cNvCxnSpPr>
          <p:nvPr/>
        </p:nvCxnSpPr>
        <p:spPr>
          <a:xfrm>
            <a:off x="4925600" y="4139588"/>
            <a:ext cx="939600" cy="0"/>
          </a:xfrm>
          <a:prstGeom prst="straightConnector1">
            <a:avLst/>
          </a:prstGeom>
          <a:noFill/>
          <a:ln cap="flat" cmpd="sng" w="9525">
            <a:solidFill>
              <a:schemeClr val="dk2"/>
            </a:solidFill>
            <a:prstDash val="solid"/>
            <a:round/>
            <a:headEnd len="med" w="med" type="none"/>
            <a:tailEnd len="med" w="med" type="triangle"/>
          </a:ln>
        </p:spPr>
      </p:cxnSp>
      <p:sp>
        <p:nvSpPr>
          <p:cNvPr id="256" name="Google Shape;256;p31"/>
          <p:cNvSpPr txBox="1"/>
          <p:nvPr/>
        </p:nvSpPr>
        <p:spPr>
          <a:xfrm>
            <a:off x="4482525" y="3708675"/>
            <a:ext cx="143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a:solidFill>
                  <a:schemeClr val="dk2"/>
                </a:solidFill>
                <a:latin typeface="Quattrocento Sans"/>
                <a:ea typeface="Quattrocento Sans"/>
                <a:cs typeface="Quattrocento Sans"/>
                <a:sym typeface="Quattrocento Sans"/>
              </a:rPr>
              <a:t>Results in</a:t>
            </a:r>
            <a:endParaRPr b="1">
              <a:solidFill>
                <a:schemeClr val="dk2"/>
              </a:solidFill>
              <a:latin typeface="Quattrocento Sans"/>
              <a:ea typeface="Quattrocento Sans"/>
              <a:cs typeface="Quattrocento Sans"/>
              <a:sym typeface="Quattrocento Sans"/>
            </a:endParaRPr>
          </a:p>
        </p:txBody>
      </p:sp>
      <p:sp>
        <p:nvSpPr>
          <p:cNvPr id="257" name="Google Shape;257;p31"/>
          <p:cNvSpPr txBox="1"/>
          <p:nvPr/>
        </p:nvSpPr>
        <p:spPr>
          <a:xfrm>
            <a:off x="6971175" y="1995500"/>
            <a:ext cx="16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a:solidFill>
                  <a:schemeClr val="dk2"/>
                </a:solidFill>
                <a:latin typeface="Quattrocento Sans"/>
                <a:ea typeface="Quattrocento Sans"/>
                <a:cs typeface="Quattrocento Sans"/>
                <a:sym typeface="Quattrocento Sans"/>
              </a:rPr>
              <a:t>E.g: map(), filter()</a:t>
            </a:r>
            <a:endParaRPr b="1">
              <a:solidFill>
                <a:schemeClr val="dk2"/>
              </a:solidFill>
              <a:latin typeface="Quattrocento Sans"/>
              <a:ea typeface="Quattrocento Sans"/>
              <a:cs typeface="Quattrocento Sans"/>
              <a:sym typeface="Quattrocento Sans"/>
            </a:endParaRPr>
          </a:p>
        </p:txBody>
      </p:sp>
      <p:sp>
        <p:nvSpPr>
          <p:cNvPr id="258" name="Google Shape;258;p31"/>
          <p:cNvSpPr txBox="1"/>
          <p:nvPr/>
        </p:nvSpPr>
        <p:spPr>
          <a:xfrm>
            <a:off x="3948800" y="4584625"/>
            <a:ext cx="23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a:solidFill>
                  <a:schemeClr val="dk2"/>
                </a:solidFill>
                <a:latin typeface="Quattrocento Sans"/>
                <a:ea typeface="Quattrocento Sans"/>
                <a:cs typeface="Quattrocento Sans"/>
                <a:sym typeface="Quattrocento Sans"/>
              </a:rPr>
              <a:t>E.g: collect(), count()</a:t>
            </a:r>
            <a:endParaRPr b="1">
              <a:solidFill>
                <a:schemeClr val="dk2"/>
              </a:solidFill>
              <a:latin typeface="Quattrocento Sans"/>
              <a:ea typeface="Quattrocento Sans"/>
              <a:cs typeface="Quattrocento Sans"/>
              <a:sym typeface="Quattrocento Sans"/>
            </a:endParaRPr>
          </a:p>
        </p:txBody>
      </p:sp>
      <p:sp>
        <p:nvSpPr>
          <p:cNvPr id="259" name="Google Shape;259;p3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pic>
        <p:nvPicPr>
          <p:cNvPr descr="Apache Spark e Data Science — Ciência e Dados" id="260" name="Google Shape;260;p31"/>
          <p:cNvPicPr preferRelativeResize="0"/>
          <p:nvPr/>
        </p:nvPicPr>
        <p:blipFill rotWithShape="1">
          <a:blip r:embed="rId3">
            <a:alphaModFix/>
          </a:blip>
          <a:srcRect b="0" l="0" r="0" t="0"/>
          <a:stretch/>
        </p:blipFill>
        <p:spPr>
          <a:xfrm>
            <a:off x="820752" y="1007916"/>
            <a:ext cx="423975" cy="211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ctrTitle"/>
          </p:nvPr>
        </p:nvSpPr>
        <p:spPr>
          <a:xfrm>
            <a:off x="2022225" y="1693525"/>
            <a:ext cx="46791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pt-PT"/>
              <a:t>Spark: Libraries</a:t>
            </a:r>
            <a:endParaRPr b="0"/>
          </a:p>
        </p:txBody>
      </p:sp>
      <p:sp>
        <p:nvSpPr>
          <p:cNvPr id="266" name="Google Shape;266;p32"/>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pt-PT"/>
              <a:t>Higher-level libraries, targeting the use cases of specialized computing engines</a:t>
            </a:r>
            <a:endParaRPr/>
          </a:p>
        </p:txBody>
      </p:sp>
      <p:sp>
        <p:nvSpPr>
          <p:cNvPr id="267" name="Google Shape;267;p32"/>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pt-PT" sz="2400">
                <a:solidFill>
                  <a:schemeClr val="dk1"/>
                </a:solidFill>
                <a:latin typeface="Lora"/>
                <a:ea typeface="Lora"/>
                <a:cs typeface="Lora"/>
                <a:sym typeface="Lora"/>
              </a:rPr>
              <a:t>3</a:t>
            </a:r>
            <a:endParaRPr b="0" i="0" sz="2400" u="none" cap="none" strike="noStrike">
              <a:solidFill>
                <a:srgbClr val="000000"/>
              </a:solidFill>
              <a:latin typeface="Lora"/>
              <a:ea typeface="Lora"/>
              <a:cs typeface="Lora"/>
              <a:sym typeface="Lora"/>
            </a:endParaRPr>
          </a:p>
        </p:txBody>
      </p:sp>
      <p:sp>
        <p:nvSpPr>
          <p:cNvPr id="268" name="Google Shape;268;p3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grpSp>
        <p:nvGrpSpPr>
          <p:cNvPr id="269" name="Google Shape;269;p32"/>
          <p:cNvGrpSpPr/>
          <p:nvPr/>
        </p:nvGrpSpPr>
        <p:grpSpPr>
          <a:xfrm>
            <a:off x="1257275" y="4316800"/>
            <a:ext cx="6629457" cy="826700"/>
            <a:chOff x="1257275" y="4316800"/>
            <a:chExt cx="6629457" cy="826700"/>
          </a:xfrm>
        </p:grpSpPr>
        <p:sp>
          <p:nvSpPr>
            <p:cNvPr id="270" name="Google Shape;270;p32"/>
            <p:cNvSpPr txBox="1"/>
            <p:nvPr/>
          </p:nvSpPr>
          <p:spPr>
            <a:xfrm>
              <a:off x="1257275" y="4316800"/>
              <a:ext cx="1326000" cy="826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i="1" lang="pt-PT" sz="1100">
                  <a:latin typeface="Lora"/>
                  <a:ea typeface="Lora"/>
                  <a:cs typeface="Lora"/>
                  <a:sym typeface="Lora"/>
                </a:rPr>
                <a:t>Spark: Overview</a:t>
              </a:r>
              <a:endParaRPr sz="1100">
                <a:latin typeface="Lora"/>
                <a:ea typeface="Lora"/>
                <a:cs typeface="Lora"/>
                <a:sym typeface="Lora"/>
              </a:endParaRPr>
            </a:p>
          </p:txBody>
        </p:sp>
        <p:sp>
          <p:nvSpPr>
            <p:cNvPr id="271" name="Google Shape;271;p32"/>
            <p:cNvSpPr txBox="1"/>
            <p:nvPr/>
          </p:nvSpPr>
          <p:spPr>
            <a:xfrm>
              <a:off x="2605620" y="4316800"/>
              <a:ext cx="1326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lang="pt-PT" sz="1100">
                  <a:latin typeface="Lora"/>
                  <a:ea typeface="Lora"/>
                  <a:cs typeface="Lora"/>
                  <a:sym typeface="Lora"/>
                </a:rPr>
                <a:t>Spark: RDD</a:t>
              </a:r>
              <a:endParaRPr b="1" i="1" sz="1100">
                <a:latin typeface="Lora"/>
                <a:ea typeface="Lora"/>
                <a:cs typeface="Lora"/>
                <a:sym typeface="Lora"/>
              </a:endParaRPr>
            </a:p>
          </p:txBody>
        </p:sp>
        <p:sp>
          <p:nvSpPr>
            <p:cNvPr id="272" name="Google Shape;272;p32"/>
            <p:cNvSpPr txBox="1"/>
            <p:nvPr/>
          </p:nvSpPr>
          <p:spPr>
            <a:xfrm>
              <a:off x="3908995" y="4316800"/>
              <a:ext cx="1326000" cy="826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b="1" lang="pt-PT" sz="1100">
                  <a:latin typeface="Lora"/>
                  <a:ea typeface="Lora"/>
                  <a:cs typeface="Lora"/>
                  <a:sym typeface="Lora"/>
                </a:rPr>
                <a:t>Spark: Libraries</a:t>
              </a:r>
              <a:endParaRPr b="1" i="1" sz="1100">
                <a:latin typeface="Lora"/>
                <a:ea typeface="Lora"/>
                <a:cs typeface="Lora"/>
                <a:sym typeface="Lora"/>
              </a:endParaRPr>
            </a:p>
          </p:txBody>
        </p:sp>
        <p:sp>
          <p:nvSpPr>
            <p:cNvPr id="273" name="Google Shape;273;p32"/>
            <p:cNvSpPr txBox="1"/>
            <p:nvPr/>
          </p:nvSpPr>
          <p:spPr>
            <a:xfrm>
              <a:off x="5234864" y="4317000"/>
              <a:ext cx="1326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lang="pt-PT" sz="1100">
                  <a:latin typeface="Lora"/>
                  <a:ea typeface="Lora"/>
                  <a:cs typeface="Lora"/>
                  <a:sym typeface="Lora"/>
                </a:rPr>
                <a:t>Spark: Applications</a:t>
              </a:r>
              <a:endParaRPr b="0" i="1" sz="1100" u="none" cap="none" strike="noStrike">
                <a:solidFill>
                  <a:srgbClr val="000000"/>
                </a:solidFill>
                <a:latin typeface="Lora"/>
                <a:ea typeface="Lora"/>
                <a:cs typeface="Lora"/>
                <a:sym typeface="Lora"/>
              </a:endParaRPr>
            </a:p>
          </p:txBody>
        </p:sp>
        <p:sp>
          <p:nvSpPr>
            <p:cNvPr id="274" name="Google Shape;274;p32"/>
            <p:cNvSpPr txBox="1"/>
            <p:nvPr/>
          </p:nvSpPr>
          <p:spPr>
            <a:xfrm>
              <a:off x="6560732" y="4317000"/>
              <a:ext cx="1326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100"/>
                <a:buFont typeface="Arial"/>
                <a:buNone/>
              </a:pPr>
              <a:r>
                <a:rPr lang="pt-PT" sz="1100">
                  <a:latin typeface="Lora"/>
                  <a:ea typeface="Lora"/>
                  <a:cs typeface="Lora"/>
                  <a:sym typeface="Lora"/>
                </a:rPr>
                <a:t>Spark vs Hadoop</a:t>
              </a:r>
              <a:endParaRPr b="0" i="1" sz="1100" u="none" cap="none" strike="noStrike">
                <a:solidFill>
                  <a:srgbClr val="000000"/>
                </a:solidFill>
                <a:latin typeface="Lora"/>
                <a:ea typeface="Lora"/>
                <a:cs typeface="Lora"/>
                <a:sym typeface="Lora"/>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