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D7B8C-CF3C-451C-8021-837B95735B67}" v="34" dt="2024-11-19T09:55:35.5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2039" autoAdjust="0"/>
  </p:normalViewPr>
  <p:slideViewPr>
    <p:cSldViewPr snapToGrid="0" snapToObjects="1">
      <p:cViewPr>
        <p:scale>
          <a:sx n="90" d="100"/>
          <a:sy n="90" d="100"/>
        </p:scale>
        <p:origin x="294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Box 103">
            <a:extLst>
              <a:ext uri="{FF2B5EF4-FFF2-40B4-BE49-F238E27FC236}">
                <a16:creationId xmlns:a16="http://schemas.microsoft.com/office/drawing/2014/main" id="{F5BEA8B1-2F7C-092A-7FFB-46710DB9C2D4}"/>
              </a:ext>
            </a:extLst>
          </p:cNvPr>
          <p:cNvSpPr txBox="1"/>
          <p:nvPr/>
        </p:nvSpPr>
        <p:spPr>
          <a:xfrm>
            <a:off x="143718" y="8319000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1" y="-676677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82328" y="1460558"/>
            <a:ext cx="194444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Kaiāulu on CLI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Data Configuration &amp; Processing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34443" y="1776464"/>
            <a:ext cx="3949153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Improved folder organization, streamlined project config access, and API interfacing functions for finding open-source projects. Exec scripts for notebooks and parallelization for efficiently handling large projects.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929961" y="1458476"/>
            <a:ext cx="341920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Project Configs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75721" y="1453227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955707" y="6732208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617" y="3804361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48894" y="2596138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717673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930264" y="6601530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906617" y="1802528"/>
            <a:ext cx="400135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getter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configuration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files. This allows for different notebooks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to use the same getter functions for different project configuration files.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980392" y="393739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976" y="3817548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511751" y="395058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189" y="3816273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6038964" y="39493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884" y="3174880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507659" y="3307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677826" y="366689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5132230" y="366689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912817" y="366323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7004" y="3778991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520779" y="391202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363" y="3792178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8052138" y="392521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576" y="3790903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579351" y="392393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1778" y="2609566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8045553" y="2742602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218213" y="364152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672617" y="364152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453204" y="363786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224637" y="310911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914769" y="3330065"/>
            <a:ext cx="641284" cy="2579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621549" y="3321336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955707" y="7144793"/>
            <a:ext cx="4001355" cy="168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notebook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interfaces with OpenHub API to facilitate locating open-source projects for studies.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notebook demonstrates how to use the Kaiāulu OpenHub API interface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config.R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search for projects that meet specific criteria, streamlining the process of discovering open-source projects through OpenHub’s database.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906617" y="4577524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 the getter functions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would require direct variable assignments to the project config 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417788" y="4577524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 the getter functions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can use the getter functions to acquire the project config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951531" y="5978925"/>
            <a:ext cx="403297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project config specification changes, only the corresponding getter function implementation needs to be updated, instead of all the dependent notebooks.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78811" y="2684675"/>
            <a:ext cx="4256165" cy="49364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85166" y="2826353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/>
              <a:t>Folder Organization</a:t>
            </a:r>
            <a:endParaRPr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B453B10-D577-B702-B81B-37F7AF6BEE6D}"/>
              </a:ext>
            </a:extLst>
          </p:cNvPr>
          <p:cNvGrpSpPr/>
          <p:nvPr/>
        </p:nvGrpSpPr>
        <p:grpSpPr>
          <a:xfrm>
            <a:off x="290476" y="3181752"/>
            <a:ext cx="2777670" cy="4334520"/>
            <a:chOff x="1056200" y="2463057"/>
            <a:chExt cx="2777670" cy="4382954"/>
          </a:xfrm>
        </p:grpSpPr>
        <p:sp>
          <p:nvSpPr>
            <p:cNvPr id="347" name="TextBox 38">
              <a:extLst>
                <a:ext uri="{FF2B5EF4-FFF2-40B4-BE49-F238E27FC236}">
                  <a16:creationId xmlns:a16="http://schemas.microsoft.com/office/drawing/2014/main" id="{6C4C13F7-0C5B-2BBC-5738-5DAEFD7ABB43}"/>
                </a:ext>
              </a:extLst>
            </p:cNvPr>
            <p:cNvSpPr txBox="1"/>
            <p:nvPr/>
          </p:nvSpPr>
          <p:spPr>
            <a:xfrm>
              <a:off x="2680084" y="2465727"/>
              <a:ext cx="1151299" cy="5078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err="1">
                  <a:solidFill>
                    <a:schemeClr val="accent2"/>
                  </a:solidFill>
                </a:rPr>
                <a:t>mailing_list</a:t>
              </a:r>
              <a:endParaRPr lang="en-US" sz="900">
                <a:solidFill>
                  <a:schemeClr val="accent2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err="1">
                  <a:solidFill>
                    <a:schemeClr val="accent1"/>
                  </a:solidFill>
                </a:rPr>
                <a:t>issue_tracker</a:t>
              </a:r>
              <a:endParaRPr lang="en-US" sz="900">
                <a:solidFill>
                  <a:schemeClr val="accent1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>
                  <a:solidFill>
                    <a:schemeClr val="accent6"/>
                  </a:solidFill>
                </a:rPr>
                <a:t>tools</a:t>
              </a:r>
            </a:p>
          </p:txBody>
        </p:sp>
        <p:sp>
          <p:nvSpPr>
            <p:cNvPr id="348" name="TextBox 141">
              <a:extLst>
                <a:ext uri="{FF2B5EF4-FFF2-40B4-BE49-F238E27FC236}">
                  <a16:creationId xmlns:a16="http://schemas.microsoft.com/office/drawing/2014/main" id="{0BFF9800-B1BA-EE2C-2AD3-68B344AC4ADF}"/>
                </a:ext>
              </a:extLst>
            </p:cNvPr>
            <p:cNvSpPr txBox="1"/>
            <p:nvPr/>
          </p:nvSpPr>
          <p:spPr>
            <a:xfrm>
              <a:off x="1056200" y="2463057"/>
              <a:ext cx="2777670" cy="43829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Times New Roman"/>
                  <a:cs typeface="Times New Roman"/>
                </a:rPr>
                <a:t>&gt; </a:t>
              </a:r>
              <a:r>
                <a:rPr lang="en-US" sz="900" dirty="0" err="1">
                  <a:latin typeface="Times New Roman"/>
                  <a:cs typeface="Times New Roman"/>
                </a:rPr>
                <a:t>rawdata</a:t>
              </a:r>
              <a:endParaRPr lang="en-US" sz="900" dirty="0">
                <a:latin typeface="Times New Roman"/>
                <a:cs typeface="Times New Roman"/>
              </a:endParaRPr>
            </a:p>
            <a:p>
              <a:r>
                <a:rPr lang="en-US" sz="900" dirty="0">
                  <a:latin typeface="Times New Roman"/>
                  <a:cs typeface="Times New Roman"/>
                </a:rPr>
                <a:t> &gt; </a:t>
              </a:r>
              <a:r>
                <a:rPr lang="en-US" sz="900" dirty="0" err="1">
                  <a:latin typeface="Times New Roman"/>
                  <a:cs typeface="Times New Roman"/>
                </a:rPr>
                <a:t>project_of_interest</a:t>
              </a:r>
              <a:endParaRPr lang="en-US" sz="900" dirty="0"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  &gt; </a:t>
              </a:r>
              <a:r>
                <a:rPr lang="en-US" sz="900" dirty="0" err="1">
                  <a:solidFill>
                    <a:schemeClr val="accent2"/>
                  </a:solidFill>
                  <a:latin typeface="Times New Roman"/>
                  <a:cs typeface="Times New Roman"/>
                </a:rPr>
                <a:t>pipermail</a:t>
              </a:r>
              <a:endParaRPr lang="en-US" sz="900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   &gt; </a:t>
              </a:r>
              <a:r>
                <a:rPr lang="en-US" sz="900" dirty="0" err="1">
                  <a:solidFill>
                    <a:schemeClr val="accent2"/>
                  </a:solidFill>
                  <a:latin typeface="Times New Roman"/>
                  <a:cs typeface="Times New Roman"/>
                </a:rPr>
                <a:t>save_mbox_mail</a:t>
              </a:r>
              <a:endParaRPr lang="en-US" sz="900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   &gt; save_mbox_mail_2</a:t>
              </a: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  &gt; </a:t>
              </a:r>
              <a:r>
                <a:rPr lang="en-US" sz="900" dirty="0" err="1">
                  <a:solidFill>
                    <a:schemeClr val="accent2"/>
                  </a:solidFill>
                  <a:latin typeface="Times New Roman"/>
                  <a:cs typeface="Times New Roman"/>
                </a:rPr>
                <a:t>mod_mbox</a:t>
              </a:r>
              <a:endParaRPr lang="en-US" sz="900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   &gt; </a:t>
              </a:r>
              <a:r>
                <a:rPr lang="en-US" sz="900" dirty="0" err="1">
                  <a:solidFill>
                    <a:schemeClr val="accent2"/>
                  </a:solidFill>
                  <a:latin typeface="Times New Roman"/>
                  <a:cs typeface="Times New Roman"/>
                </a:rPr>
                <a:t>save_mbox_mail</a:t>
              </a:r>
              <a:endParaRPr lang="en-US" sz="900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   &gt; save_mbox_mail_2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jira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project_key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issues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issue_comments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github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owner_repo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issue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issue_search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issue_or_pr_comment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issue_event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pull_request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commit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discussion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bugzilla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project_key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issues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    &gt; </a:t>
              </a:r>
              <a:r>
                <a:rPr lang="en-US" sz="900" dirty="0" err="1">
                  <a:solidFill>
                    <a:schemeClr val="accent1"/>
                  </a:solidFill>
                  <a:latin typeface="Times New Roman"/>
                  <a:cs typeface="Times New Roman"/>
                </a:rPr>
                <a:t>issue_comments</a:t>
              </a:r>
              <a:endParaRPr lang="en-US" sz="900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9" name="TextBox 104">
            <a:extLst>
              <a:ext uri="{FF2B5EF4-FFF2-40B4-BE49-F238E27FC236}">
                <a16:creationId xmlns:a16="http://schemas.microsoft.com/office/drawing/2014/main" id="{4C274851-B413-9E04-859C-9EEF270EA671}"/>
              </a:ext>
            </a:extLst>
          </p:cNvPr>
          <p:cNvSpPr txBox="1"/>
          <p:nvPr/>
        </p:nvSpPr>
        <p:spPr>
          <a:xfrm>
            <a:off x="2985157" y="8319370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350" name="TextBox 392">
            <a:extLst>
              <a:ext uri="{FF2B5EF4-FFF2-40B4-BE49-F238E27FC236}">
                <a16:creationId xmlns:a16="http://schemas.microsoft.com/office/drawing/2014/main" id="{FB3A6DA3-ABF3-27A1-7CF8-EB76A7C18FB1}"/>
              </a:ext>
            </a:extLst>
          </p:cNvPr>
          <p:cNvSpPr txBox="1"/>
          <p:nvPr/>
        </p:nvSpPr>
        <p:spPr>
          <a:xfrm>
            <a:off x="2168477" y="7742273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37BCF41-BF6C-1E7D-94F9-08A8001864B9}"/>
              </a:ext>
            </a:extLst>
          </p:cNvPr>
          <p:cNvCxnSpPr>
            <a:cxnSpLocks/>
          </p:cNvCxnSpPr>
          <p:nvPr/>
        </p:nvCxnSpPr>
        <p:spPr>
          <a:xfrm>
            <a:off x="2504966" y="806648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0698185-9525-CD01-2C17-AEE68089CADD}"/>
              </a:ext>
            </a:extLst>
          </p:cNvPr>
          <p:cNvCxnSpPr/>
          <p:nvPr/>
        </p:nvCxnSpPr>
        <p:spPr>
          <a:xfrm flipH="1">
            <a:off x="631422" y="8308471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6CF5086-9738-2219-6ECD-D6ECCA277C02}"/>
              </a:ext>
            </a:extLst>
          </p:cNvPr>
          <p:cNvCxnSpPr>
            <a:cxnSpLocks/>
          </p:cNvCxnSpPr>
          <p:nvPr/>
        </p:nvCxnSpPr>
        <p:spPr>
          <a:xfrm>
            <a:off x="642708" y="833176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A2F193B-7B8B-1EBC-AE9A-DC193FCB99C5}"/>
              </a:ext>
            </a:extLst>
          </p:cNvPr>
          <p:cNvCxnSpPr>
            <a:cxnSpLocks/>
          </p:cNvCxnSpPr>
          <p:nvPr/>
        </p:nvCxnSpPr>
        <p:spPr>
          <a:xfrm>
            <a:off x="4384569" y="8317133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B2744EE-23CA-66E2-A5A7-C9F9FB6A084C}"/>
              </a:ext>
            </a:extLst>
          </p:cNvPr>
          <p:cNvCxnSpPr>
            <a:cxnSpLocks/>
          </p:cNvCxnSpPr>
          <p:nvPr/>
        </p:nvCxnSpPr>
        <p:spPr>
          <a:xfrm>
            <a:off x="1591665" y="833827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81F3440-ACB4-0FFB-2E89-D2B66E930632}"/>
              </a:ext>
            </a:extLst>
          </p:cNvPr>
          <p:cNvCxnSpPr>
            <a:cxnSpLocks/>
          </p:cNvCxnSpPr>
          <p:nvPr/>
        </p:nvCxnSpPr>
        <p:spPr>
          <a:xfrm>
            <a:off x="3443519" y="8317448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7" name="Graphic 411" descr="Folder outline">
            <a:extLst>
              <a:ext uri="{FF2B5EF4-FFF2-40B4-BE49-F238E27FC236}">
                <a16:creationId xmlns:a16="http://schemas.microsoft.com/office/drawing/2014/main" id="{E94E2018-25EB-44E8-B55C-7DBC3FBE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194" y="8412542"/>
            <a:ext cx="674740" cy="674740"/>
          </a:xfrm>
          <a:prstGeom prst="rect">
            <a:avLst/>
          </a:prstGeom>
        </p:spPr>
      </p:pic>
      <p:pic>
        <p:nvPicPr>
          <p:cNvPr id="358" name="Graphic 412" descr="Folder outline">
            <a:extLst>
              <a:ext uri="{FF2B5EF4-FFF2-40B4-BE49-F238E27FC236}">
                <a16:creationId xmlns:a16="http://schemas.microsoft.com/office/drawing/2014/main" id="{0C395136-9BEE-5353-3275-E836A3966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4322" y="7537960"/>
            <a:ext cx="674740" cy="674740"/>
          </a:xfrm>
          <a:prstGeom prst="rect">
            <a:avLst/>
          </a:prstGeom>
        </p:spPr>
      </p:pic>
      <p:pic>
        <p:nvPicPr>
          <p:cNvPr id="359" name="Graphic 413" descr="Folder outline">
            <a:extLst>
              <a:ext uri="{FF2B5EF4-FFF2-40B4-BE49-F238E27FC236}">
                <a16:creationId xmlns:a16="http://schemas.microsoft.com/office/drawing/2014/main" id="{084C12F0-8E65-DFC2-EACC-5F280B620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4295" y="8416959"/>
            <a:ext cx="674740" cy="674740"/>
          </a:xfrm>
          <a:prstGeom prst="rect">
            <a:avLst/>
          </a:prstGeom>
        </p:spPr>
      </p:pic>
      <p:pic>
        <p:nvPicPr>
          <p:cNvPr id="360" name="Graphic 414" descr="Folder outline">
            <a:extLst>
              <a:ext uri="{FF2B5EF4-FFF2-40B4-BE49-F238E27FC236}">
                <a16:creationId xmlns:a16="http://schemas.microsoft.com/office/drawing/2014/main" id="{C4AAB95C-48E8-3016-7A76-7A065BCE4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2596" y="8434680"/>
            <a:ext cx="674740" cy="674740"/>
          </a:xfrm>
          <a:prstGeom prst="rect">
            <a:avLst/>
          </a:prstGeom>
        </p:spPr>
      </p:pic>
      <p:pic>
        <p:nvPicPr>
          <p:cNvPr id="361" name="Graphic 444" descr="Folder outline">
            <a:extLst>
              <a:ext uri="{FF2B5EF4-FFF2-40B4-BE49-F238E27FC236}">
                <a16:creationId xmlns:a16="http://schemas.microsoft.com/office/drawing/2014/main" id="{2984F03D-EF7A-1A0D-55AE-D0FED8A6C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044" y="8420555"/>
            <a:ext cx="674740" cy="674740"/>
          </a:xfrm>
          <a:prstGeom prst="rect">
            <a:avLst/>
          </a:prstGeom>
        </p:spPr>
      </p:pic>
      <p:sp>
        <p:nvSpPr>
          <p:cNvPr id="362" name="TextBox 445">
            <a:extLst>
              <a:ext uri="{FF2B5EF4-FFF2-40B4-BE49-F238E27FC236}">
                <a16:creationId xmlns:a16="http://schemas.microsoft.com/office/drawing/2014/main" id="{AF9E7FAA-1D8C-A124-C042-16F1E662CC60}"/>
              </a:ext>
            </a:extLst>
          </p:cNvPr>
          <p:cNvSpPr txBox="1"/>
          <p:nvPr/>
        </p:nvSpPr>
        <p:spPr>
          <a:xfrm>
            <a:off x="366362" y="8633430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363" name="TextBox 446">
            <a:extLst>
              <a:ext uri="{FF2B5EF4-FFF2-40B4-BE49-F238E27FC236}">
                <a16:creationId xmlns:a16="http://schemas.microsoft.com/office/drawing/2014/main" id="{5491EFB1-EE60-536B-AB60-FF909F7F9661}"/>
              </a:ext>
            </a:extLst>
          </p:cNvPr>
          <p:cNvSpPr txBox="1"/>
          <p:nvPr/>
        </p:nvSpPr>
        <p:spPr>
          <a:xfrm>
            <a:off x="1342709" y="8624231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364" name="TextBox 511">
            <a:extLst>
              <a:ext uri="{FF2B5EF4-FFF2-40B4-BE49-F238E27FC236}">
                <a16:creationId xmlns:a16="http://schemas.microsoft.com/office/drawing/2014/main" id="{00D9F2FB-B54B-FE46-5D6F-A01D714EA619}"/>
              </a:ext>
            </a:extLst>
          </p:cNvPr>
          <p:cNvSpPr txBox="1"/>
          <p:nvPr/>
        </p:nvSpPr>
        <p:spPr>
          <a:xfrm>
            <a:off x="3220840" y="8563010"/>
            <a:ext cx="588408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/>
              <a:t>mod_</a:t>
            </a:r>
            <a:endParaRPr lang="en-US" sz="100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mbox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365" name="TextBox 512">
            <a:extLst>
              <a:ext uri="{FF2B5EF4-FFF2-40B4-BE49-F238E27FC236}">
                <a16:creationId xmlns:a16="http://schemas.microsoft.com/office/drawing/2014/main" id="{7C1B183E-C0E9-3FEE-AC3E-84288F6CC5C6}"/>
              </a:ext>
            </a:extLst>
          </p:cNvPr>
          <p:cNvSpPr txBox="1"/>
          <p:nvPr/>
        </p:nvSpPr>
        <p:spPr>
          <a:xfrm>
            <a:off x="4209941" y="8546582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B3FDC8E6-3863-3136-B4C5-41034A8A4BC3}"/>
              </a:ext>
            </a:extLst>
          </p:cNvPr>
          <p:cNvCxnSpPr>
            <a:cxnSpLocks/>
          </p:cNvCxnSpPr>
          <p:nvPr/>
        </p:nvCxnSpPr>
        <p:spPr>
          <a:xfrm>
            <a:off x="639994" y="942675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6E7D45C-0736-4D40-99A6-F523FDEAB262}"/>
              </a:ext>
            </a:extLst>
          </p:cNvPr>
          <p:cNvCxnSpPr>
            <a:cxnSpLocks/>
          </p:cNvCxnSpPr>
          <p:nvPr/>
        </p:nvCxnSpPr>
        <p:spPr>
          <a:xfrm>
            <a:off x="1600064" y="944004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B08F7A5-CB55-922D-22C8-0282B2C74FFC}"/>
              </a:ext>
            </a:extLst>
          </p:cNvPr>
          <p:cNvCxnSpPr>
            <a:cxnSpLocks/>
          </p:cNvCxnSpPr>
          <p:nvPr/>
        </p:nvCxnSpPr>
        <p:spPr>
          <a:xfrm>
            <a:off x="3442883" y="89672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F98EDD-0924-54BB-EC31-23ED38B1D226}"/>
              </a:ext>
            </a:extLst>
          </p:cNvPr>
          <p:cNvCxnSpPr>
            <a:cxnSpLocks/>
          </p:cNvCxnSpPr>
          <p:nvPr/>
        </p:nvCxnSpPr>
        <p:spPr>
          <a:xfrm>
            <a:off x="2494318" y="9409200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482CAEC-4472-A677-A0E8-0A58A29DA24F}"/>
              </a:ext>
            </a:extLst>
          </p:cNvPr>
          <p:cNvCxnSpPr/>
          <p:nvPr/>
        </p:nvCxnSpPr>
        <p:spPr>
          <a:xfrm>
            <a:off x="639994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361E320-040E-4BBB-C368-41B723D37271}"/>
              </a:ext>
            </a:extLst>
          </p:cNvPr>
          <p:cNvCxnSpPr/>
          <p:nvPr/>
        </p:nvCxnSpPr>
        <p:spPr>
          <a:xfrm>
            <a:off x="416355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2DE01D4-6093-55F6-5477-B739F55236CB}"/>
              </a:ext>
            </a:extLst>
          </p:cNvPr>
          <p:cNvCxnSpPr/>
          <p:nvPr/>
        </p:nvCxnSpPr>
        <p:spPr>
          <a:xfrm>
            <a:off x="416553" y="9689437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D1E7655-6E0C-1CC6-398B-ED6C94D23A80}"/>
              </a:ext>
            </a:extLst>
          </p:cNvPr>
          <p:cNvCxnSpPr>
            <a:cxnSpLocks/>
          </p:cNvCxnSpPr>
          <p:nvPr/>
        </p:nvCxnSpPr>
        <p:spPr>
          <a:xfrm>
            <a:off x="863633" y="9689436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9" name="Graphic 607" descr="Folder outline">
            <a:extLst>
              <a:ext uri="{FF2B5EF4-FFF2-40B4-BE49-F238E27FC236}">
                <a16:creationId xmlns:a16="http://schemas.microsoft.com/office/drawing/2014/main" id="{214CF069-E661-2EC1-0833-808D584E4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351" y="9626231"/>
            <a:ext cx="532524" cy="532524"/>
          </a:xfrm>
          <a:prstGeom prst="rect">
            <a:avLst/>
          </a:prstGeom>
        </p:spPr>
      </p:pic>
      <p:sp>
        <p:nvSpPr>
          <p:cNvPr id="380" name="TextBox 608">
            <a:extLst>
              <a:ext uri="{FF2B5EF4-FFF2-40B4-BE49-F238E27FC236}">
                <a16:creationId xmlns:a16="http://schemas.microsoft.com/office/drawing/2014/main" id="{37E53850-1649-5271-61AF-BDD7DC15452E}"/>
              </a:ext>
            </a:extLst>
          </p:cNvPr>
          <p:cNvSpPr txBox="1"/>
          <p:nvPr/>
        </p:nvSpPr>
        <p:spPr>
          <a:xfrm>
            <a:off x="255452" y="9781544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81" name="Graphic 637" descr="Folder outline">
            <a:extLst>
              <a:ext uri="{FF2B5EF4-FFF2-40B4-BE49-F238E27FC236}">
                <a16:creationId xmlns:a16="http://schemas.microsoft.com/office/drawing/2014/main" id="{D649F169-6BF4-BF1B-941C-E4579371A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136" y="9628810"/>
            <a:ext cx="532524" cy="532524"/>
          </a:xfrm>
          <a:prstGeom prst="rect">
            <a:avLst/>
          </a:prstGeom>
        </p:spPr>
      </p:pic>
      <p:sp>
        <p:nvSpPr>
          <p:cNvPr id="383" name="TextBox 638">
            <a:extLst>
              <a:ext uri="{FF2B5EF4-FFF2-40B4-BE49-F238E27FC236}">
                <a16:creationId xmlns:a16="http://schemas.microsoft.com/office/drawing/2014/main" id="{D4EB75F3-9A00-564A-86F1-606A71ECC8EF}"/>
              </a:ext>
            </a:extLst>
          </p:cNvPr>
          <p:cNvSpPr txBox="1"/>
          <p:nvPr/>
        </p:nvSpPr>
        <p:spPr>
          <a:xfrm>
            <a:off x="615063" y="973174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638D2C65-5D53-5DFC-3829-ABEB5CD523BF}"/>
              </a:ext>
            </a:extLst>
          </p:cNvPr>
          <p:cNvCxnSpPr/>
          <p:nvPr/>
        </p:nvCxnSpPr>
        <p:spPr>
          <a:xfrm>
            <a:off x="1600365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84CFEC04-9E50-B622-5134-D1AEDD4F3C79}"/>
              </a:ext>
            </a:extLst>
          </p:cNvPr>
          <p:cNvCxnSpPr/>
          <p:nvPr/>
        </p:nvCxnSpPr>
        <p:spPr>
          <a:xfrm>
            <a:off x="1376726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86CA505-E491-C51E-7E61-84BEFDCE6CE5}"/>
              </a:ext>
            </a:extLst>
          </p:cNvPr>
          <p:cNvCxnSpPr/>
          <p:nvPr/>
        </p:nvCxnSpPr>
        <p:spPr>
          <a:xfrm>
            <a:off x="1376924" y="970736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A47C63D-71CC-49A5-9C55-2DCECFE421ED}"/>
              </a:ext>
            </a:extLst>
          </p:cNvPr>
          <p:cNvCxnSpPr>
            <a:cxnSpLocks/>
          </p:cNvCxnSpPr>
          <p:nvPr/>
        </p:nvCxnSpPr>
        <p:spPr>
          <a:xfrm>
            <a:off x="1824004" y="970736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9" name="Graphic 643" descr="Folder outline">
            <a:extLst>
              <a:ext uri="{FF2B5EF4-FFF2-40B4-BE49-F238E27FC236}">
                <a16:creationId xmlns:a16="http://schemas.microsoft.com/office/drawing/2014/main" id="{0B5A930B-A2E3-201B-73BD-8A48E8860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722" y="9644163"/>
            <a:ext cx="532524" cy="532524"/>
          </a:xfrm>
          <a:prstGeom prst="rect">
            <a:avLst/>
          </a:prstGeom>
        </p:spPr>
      </p:pic>
      <p:sp>
        <p:nvSpPr>
          <p:cNvPr id="390" name="TextBox 644">
            <a:extLst>
              <a:ext uri="{FF2B5EF4-FFF2-40B4-BE49-F238E27FC236}">
                <a16:creationId xmlns:a16="http://schemas.microsoft.com/office/drawing/2014/main" id="{27ACA8D1-B9D6-F062-9731-57FA6D710BAC}"/>
              </a:ext>
            </a:extLst>
          </p:cNvPr>
          <p:cNvSpPr txBox="1"/>
          <p:nvPr/>
        </p:nvSpPr>
        <p:spPr>
          <a:xfrm>
            <a:off x="1212525" y="979838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91" name="Graphic 645" descr="Folder outline">
            <a:extLst>
              <a:ext uri="{FF2B5EF4-FFF2-40B4-BE49-F238E27FC236}">
                <a16:creationId xmlns:a16="http://schemas.microsoft.com/office/drawing/2014/main" id="{E4664D02-4FF0-B495-881F-B75C62BD3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2507" y="9646742"/>
            <a:ext cx="532524" cy="532524"/>
          </a:xfrm>
          <a:prstGeom prst="rect">
            <a:avLst/>
          </a:prstGeom>
        </p:spPr>
      </p:pic>
      <p:sp>
        <p:nvSpPr>
          <p:cNvPr id="392" name="TextBox 646">
            <a:extLst>
              <a:ext uri="{FF2B5EF4-FFF2-40B4-BE49-F238E27FC236}">
                <a16:creationId xmlns:a16="http://schemas.microsoft.com/office/drawing/2014/main" id="{92E7F824-E527-FF9A-5E86-A025D1C1502F}"/>
              </a:ext>
            </a:extLst>
          </p:cNvPr>
          <p:cNvSpPr txBox="1"/>
          <p:nvPr/>
        </p:nvSpPr>
        <p:spPr>
          <a:xfrm>
            <a:off x="1575434" y="97496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4E79D6A-D655-6FA9-1426-B6C9530D7231}"/>
              </a:ext>
            </a:extLst>
          </p:cNvPr>
          <p:cNvCxnSpPr/>
          <p:nvPr/>
        </p:nvCxnSpPr>
        <p:spPr>
          <a:xfrm>
            <a:off x="3442849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CB3E447-D730-EE11-08A7-89C50B9F3E66}"/>
              </a:ext>
            </a:extLst>
          </p:cNvPr>
          <p:cNvCxnSpPr/>
          <p:nvPr/>
        </p:nvCxnSpPr>
        <p:spPr>
          <a:xfrm>
            <a:off x="3219210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D60FB12-0D07-7C82-58FF-51D2DE8054B5}"/>
              </a:ext>
            </a:extLst>
          </p:cNvPr>
          <p:cNvCxnSpPr/>
          <p:nvPr/>
        </p:nvCxnSpPr>
        <p:spPr>
          <a:xfrm>
            <a:off x="3219408" y="9240736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B9FD7F-EDF1-DA80-54EB-F28070F19CCC}"/>
              </a:ext>
            </a:extLst>
          </p:cNvPr>
          <p:cNvCxnSpPr>
            <a:cxnSpLocks/>
          </p:cNvCxnSpPr>
          <p:nvPr/>
        </p:nvCxnSpPr>
        <p:spPr>
          <a:xfrm>
            <a:off x="3666488" y="9240735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7" name="Graphic 675" descr="Folder outline">
            <a:extLst>
              <a:ext uri="{FF2B5EF4-FFF2-40B4-BE49-F238E27FC236}">
                <a16:creationId xmlns:a16="http://schemas.microsoft.com/office/drawing/2014/main" id="{BB38055D-85D7-D91E-A33A-5584CE4D2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5206" y="9177530"/>
            <a:ext cx="532524" cy="532524"/>
          </a:xfrm>
          <a:prstGeom prst="rect">
            <a:avLst/>
          </a:prstGeom>
        </p:spPr>
      </p:pic>
      <p:sp>
        <p:nvSpPr>
          <p:cNvPr id="398" name="TextBox 676">
            <a:extLst>
              <a:ext uri="{FF2B5EF4-FFF2-40B4-BE49-F238E27FC236}">
                <a16:creationId xmlns:a16="http://schemas.microsoft.com/office/drawing/2014/main" id="{92F317D1-E4FF-41F2-60D1-16D7D4ED15BA}"/>
              </a:ext>
            </a:extLst>
          </p:cNvPr>
          <p:cNvSpPr txBox="1"/>
          <p:nvPr/>
        </p:nvSpPr>
        <p:spPr>
          <a:xfrm>
            <a:off x="2973909" y="9270947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399" name="Graphic 677" descr="Folder outline">
            <a:extLst>
              <a:ext uri="{FF2B5EF4-FFF2-40B4-BE49-F238E27FC236}">
                <a16:creationId xmlns:a16="http://schemas.microsoft.com/office/drawing/2014/main" id="{77283147-EA34-2252-CEAA-6A9069AFC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4991" y="9180109"/>
            <a:ext cx="532524" cy="532524"/>
          </a:xfrm>
          <a:prstGeom prst="rect">
            <a:avLst/>
          </a:prstGeom>
        </p:spPr>
      </p:pic>
      <p:sp>
        <p:nvSpPr>
          <p:cNvPr id="400" name="TextBox 678">
            <a:extLst>
              <a:ext uri="{FF2B5EF4-FFF2-40B4-BE49-F238E27FC236}">
                <a16:creationId xmlns:a16="http://schemas.microsoft.com/office/drawing/2014/main" id="{BA913548-1793-ADBE-F503-12DB07F64040}"/>
              </a:ext>
            </a:extLst>
          </p:cNvPr>
          <p:cNvSpPr txBox="1"/>
          <p:nvPr/>
        </p:nvSpPr>
        <p:spPr>
          <a:xfrm>
            <a:off x="3400197" y="9291908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EB23646-1423-DD84-ED0C-AB1E4D53007A}"/>
              </a:ext>
            </a:extLst>
          </p:cNvPr>
          <p:cNvCxnSpPr/>
          <p:nvPr/>
        </p:nvCxnSpPr>
        <p:spPr>
          <a:xfrm>
            <a:off x="2491978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D143C5-47CC-F9D6-3B2B-F1F44B0205DA}"/>
              </a:ext>
            </a:extLst>
          </p:cNvPr>
          <p:cNvCxnSpPr/>
          <p:nvPr/>
        </p:nvCxnSpPr>
        <p:spPr>
          <a:xfrm>
            <a:off x="2268339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F588D75-D1A0-C67B-195D-9C46FD2878B0}"/>
              </a:ext>
            </a:extLst>
          </p:cNvPr>
          <p:cNvCxnSpPr/>
          <p:nvPr/>
        </p:nvCxnSpPr>
        <p:spPr>
          <a:xfrm>
            <a:off x="2268537" y="9703044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FEA6819-2BEC-5E2D-0DA7-DCCC8F696D33}"/>
              </a:ext>
            </a:extLst>
          </p:cNvPr>
          <p:cNvCxnSpPr>
            <a:cxnSpLocks/>
          </p:cNvCxnSpPr>
          <p:nvPr/>
        </p:nvCxnSpPr>
        <p:spPr>
          <a:xfrm>
            <a:off x="2715617" y="9703043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5" name="Graphic 691" descr="Folder outline">
            <a:extLst>
              <a:ext uri="{FF2B5EF4-FFF2-40B4-BE49-F238E27FC236}">
                <a16:creationId xmlns:a16="http://schemas.microsoft.com/office/drawing/2014/main" id="{808FBB34-0B3F-0ABC-8CE8-A8E3B980E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335" y="9639838"/>
            <a:ext cx="532524" cy="532524"/>
          </a:xfrm>
          <a:prstGeom prst="rect">
            <a:avLst/>
          </a:prstGeom>
        </p:spPr>
      </p:pic>
      <p:sp>
        <p:nvSpPr>
          <p:cNvPr id="406" name="TextBox 692">
            <a:extLst>
              <a:ext uri="{FF2B5EF4-FFF2-40B4-BE49-F238E27FC236}">
                <a16:creationId xmlns:a16="http://schemas.microsoft.com/office/drawing/2014/main" id="{B4963917-06D5-463E-C5A8-ED7F76FF9630}"/>
              </a:ext>
            </a:extLst>
          </p:cNvPr>
          <p:cNvSpPr txBox="1"/>
          <p:nvPr/>
        </p:nvSpPr>
        <p:spPr>
          <a:xfrm>
            <a:off x="2102200" y="979816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7" name="Graphic 693" descr="Folder outline">
            <a:extLst>
              <a:ext uri="{FF2B5EF4-FFF2-40B4-BE49-F238E27FC236}">
                <a16:creationId xmlns:a16="http://schemas.microsoft.com/office/drawing/2014/main" id="{E58BF997-9417-518A-4188-3E3E75CE7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4120" y="9642417"/>
            <a:ext cx="532524" cy="532524"/>
          </a:xfrm>
          <a:prstGeom prst="rect">
            <a:avLst/>
          </a:prstGeom>
        </p:spPr>
      </p:pic>
      <p:sp>
        <p:nvSpPr>
          <p:cNvPr id="408" name="TextBox 694">
            <a:extLst>
              <a:ext uri="{FF2B5EF4-FFF2-40B4-BE49-F238E27FC236}">
                <a16:creationId xmlns:a16="http://schemas.microsoft.com/office/drawing/2014/main" id="{BA7B458C-B33C-10FE-19B0-337F3A1B0BCC}"/>
              </a:ext>
            </a:extLst>
          </p:cNvPr>
          <p:cNvSpPr txBox="1"/>
          <p:nvPr/>
        </p:nvSpPr>
        <p:spPr>
          <a:xfrm>
            <a:off x="2467047" y="9745356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75C19CF7-94EB-70DE-7A7D-C2DF8581781E}"/>
              </a:ext>
            </a:extLst>
          </p:cNvPr>
          <p:cNvCxnSpPr>
            <a:cxnSpLocks/>
          </p:cNvCxnSpPr>
          <p:nvPr/>
        </p:nvCxnSpPr>
        <p:spPr>
          <a:xfrm flipH="1">
            <a:off x="2861771" y="7894839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0" name="TextBox 700">
            <a:extLst>
              <a:ext uri="{FF2B5EF4-FFF2-40B4-BE49-F238E27FC236}">
                <a16:creationId xmlns:a16="http://schemas.microsoft.com/office/drawing/2014/main" id="{C281D0A6-E0D2-A10F-87AB-C26EE104B51A}"/>
              </a:ext>
            </a:extLst>
          </p:cNvPr>
          <p:cNvSpPr txBox="1"/>
          <p:nvPr/>
        </p:nvSpPr>
        <p:spPr>
          <a:xfrm>
            <a:off x="3459368" y="7738104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411" name="Graphic 643" descr="Folder outline">
            <a:extLst>
              <a:ext uri="{FF2B5EF4-FFF2-40B4-BE49-F238E27FC236}">
                <a16:creationId xmlns:a16="http://schemas.microsoft.com/office/drawing/2014/main" id="{8A30FAA5-E0B4-3BE1-4DC4-611A450AB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164" y="9010640"/>
            <a:ext cx="532524" cy="532524"/>
          </a:xfrm>
          <a:prstGeom prst="rect">
            <a:avLst/>
          </a:prstGeom>
        </p:spPr>
      </p:pic>
      <p:sp>
        <p:nvSpPr>
          <p:cNvPr id="412" name="TextBox 608">
            <a:extLst>
              <a:ext uri="{FF2B5EF4-FFF2-40B4-BE49-F238E27FC236}">
                <a16:creationId xmlns:a16="http://schemas.microsoft.com/office/drawing/2014/main" id="{60B06638-8D80-6368-289E-860B5E5B62E9}"/>
              </a:ext>
            </a:extLst>
          </p:cNvPr>
          <p:cNvSpPr txBox="1"/>
          <p:nvPr/>
        </p:nvSpPr>
        <p:spPr>
          <a:xfrm>
            <a:off x="392789" y="910232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7BC91BD-BAAA-D975-B4CB-BEE032F3C9E0}"/>
              </a:ext>
            </a:extLst>
          </p:cNvPr>
          <p:cNvCxnSpPr>
            <a:cxnSpLocks/>
          </p:cNvCxnSpPr>
          <p:nvPr/>
        </p:nvCxnSpPr>
        <p:spPr>
          <a:xfrm>
            <a:off x="2506150" y="835391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4" name="Graphic 444" descr="Folder outline">
            <a:extLst>
              <a:ext uri="{FF2B5EF4-FFF2-40B4-BE49-F238E27FC236}">
                <a16:creationId xmlns:a16="http://schemas.microsoft.com/office/drawing/2014/main" id="{C96A3A50-920A-2A8F-B933-772D84AEC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625" y="8424985"/>
            <a:ext cx="674740" cy="674740"/>
          </a:xfrm>
          <a:prstGeom prst="rect">
            <a:avLst/>
          </a:prstGeom>
        </p:spPr>
      </p:pic>
      <p:sp>
        <p:nvSpPr>
          <p:cNvPr id="415" name="TextBox 512">
            <a:extLst>
              <a:ext uri="{FF2B5EF4-FFF2-40B4-BE49-F238E27FC236}">
                <a16:creationId xmlns:a16="http://schemas.microsoft.com/office/drawing/2014/main" id="{23F4B318-5078-11B0-B993-A5B1F3CA4ECF}"/>
              </a:ext>
            </a:extLst>
          </p:cNvPr>
          <p:cNvSpPr txBox="1"/>
          <p:nvPr/>
        </p:nvSpPr>
        <p:spPr>
          <a:xfrm>
            <a:off x="2331522" y="8620261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416" name="Graphic 643" descr="Folder outline">
            <a:extLst>
              <a:ext uri="{FF2B5EF4-FFF2-40B4-BE49-F238E27FC236}">
                <a16:creationId xmlns:a16="http://schemas.microsoft.com/office/drawing/2014/main" id="{2F34B164-920B-D3CB-DABD-0F3B8F17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6860" y="8992918"/>
            <a:ext cx="532524" cy="532524"/>
          </a:xfrm>
          <a:prstGeom prst="rect">
            <a:avLst/>
          </a:prstGeom>
        </p:spPr>
      </p:pic>
      <p:sp>
        <p:nvSpPr>
          <p:cNvPr id="417" name="TextBox 608">
            <a:extLst>
              <a:ext uri="{FF2B5EF4-FFF2-40B4-BE49-F238E27FC236}">
                <a16:creationId xmlns:a16="http://schemas.microsoft.com/office/drawing/2014/main" id="{4153E5E4-D751-C101-09E8-6BFC76689671}"/>
              </a:ext>
            </a:extLst>
          </p:cNvPr>
          <p:cNvSpPr txBox="1"/>
          <p:nvPr/>
        </p:nvSpPr>
        <p:spPr>
          <a:xfrm>
            <a:off x="2257915" y="908459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418" name="Graphic 643" descr="Folder outline">
            <a:extLst>
              <a:ext uri="{FF2B5EF4-FFF2-40B4-BE49-F238E27FC236}">
                <a16:creationId xmlns:a16="http://schemas.microsoft.com/office/drawing/2014/main" id="{6425507E-9A3A-4FAF-BEE2-14C7D063C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3094" y="9019500"/>
            <a:ext cx="532524" cy="532524"/>
          </a:xfrm>
          <a:prstGeom prst="rect">
            <a:avLst/>
          </a:prstGeom>
        </p:spPr>
      </p:pic>
      <p:sp>
        <p:nvSpPr>
          <p:cNvPr id="419" name="TextBox 608">
            <a:extLst>
              <a:ext uri="{FF2B5EF4-FFF2-40B4-BE49-F238E27FC236}">
                <a16:creationId xmlns:a16="http://schemas.microsoft.com/office/drawing/2014/main" id="{2D3CEC2D-2923-97ED-E62B-094A4292ADE5}"/>
              </a:ext>
            </a:extLst>
          </p:cNvPr>
          <p:cNvSpPr txBox="1"/>
          <p:nvPr/>
        </p:nvSpPr>
        <p:spPr>
          <a:xfrm>
            <a:off x="1349719" y="91111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repo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A2D383D-9D44-5725-71ED-5B0E89B81AEE}"/>
              </a:ext>
            </a:extLst>
          </p:cNvPr>
          <p:cNvCxnSpPr>
            <a:cxnSpLocks/>
          </p:cNvCxnSpPr>
          <p:nvPr/>
        </p:nvCxnSpPr>
        <p:spPr>
          <a:xfrm>
            <a:off x="4377662" y="895840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30F60EE-712A-D563-368D-9549AC945D3A}"/>
              </a:ext>
            </a:extLst>
          </p:cNvPr>
          <p:cNvCxnSpPr>
            <a:cxnSpLocks/>
          </p:cNvCxnSpPr>
          <p:nvPr/>
        </p:nvCxnSpPr>
        <p:spPr>
          <a:xfrm>
            <a:off x="4377628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25D758C-595E-8B38-43C8-101B5D59ED04}"/>
              </a:ext>
            </a:extLst>
          </p:cNvPr>
          <p:cNvCxnSpPr>
            <a:cxnSpLocks/>
          </p:cNvCxnSpPr>
          <p:nvPr/>
        </p:nvCxnSpPr>
        <p:spPr>
          <a:xfrm>
            <a:off x="4153989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8FC9EA9-C3D6-5F26-C179-3FB1ABF77D7B}"/>
              </a:ext>
            </a:extLst>
          </p:cNvPr>
          <p:cNvCxnSpPr>
            <a:cxnSpLocks/>
          </p:cNvCxnSpPr>
          <p:nvPr/>
        </p:nvCxnSpPr>
        <p:spPr>
          <a:xfrm>
            <a:off x="4154187" y="9231875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CA29892-CE6C-14AB-DDA4-EAF4979BBDB2}"/>
              </a:ext>
            </a:extLst>
          </p:cNvPr>
          <p:cNvCxnSpPr>
            <a:cxnSpLocks/>
          </p:cNvCxnSpPr>
          <p:nvPr/>
        </p:nvCxnSpPr>
        <p:spPr>
          <a:xfrm>
            <a:off x="4601267" y="9231874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5" name="Graphic 675" descr="Folder outline">
            <a:extLst>
              <a:ext uri="{FF2B5EF4-FFF2-40B4-BE49-F238E27FC236}">
                <a16:creationId xmlns:a16="http://schemas.microsoft.com/office/drawing/2014/main" id="{4D2BE6FE-3CC6-7B41-BEB8-32779CE89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9985" y="9168669"/>
            <a:ext cx="532524" cy="532524"/>
          </a:xfrm>
          <a:prstGeom prst="rect">
            <a:avLst/>
          </a:prstGeom>
        </p:spPr>
      </p:pic>
      <p:sp>
        <p:nvSpPr>
          <p:cNvPr id="426" name="TextBox 676">
            <a:extLst>
              <a:ext uri="{FF2B5EF4-FFF2-40B4-BE49-F238E27FC236}">
                <a16:creationId xmlns:a16="http://schemas.microsoft.com/office/drawing/2014/main" id="{C93CDE61-C1F2-7BCE-FFD7-0775C528CB49}"/>
              </a:ext>
            </a:extLst>
          </p:cNvPr>
          <p:cNvSpPr txBox="1"/>
          <p:nvPr/>
        </p:nvSpPr>
        <p:spPr>
          <a:xfrm>
            <a:off x="3908688" y="9262086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427" name="Graphic 677" descr="Folder outline">
            <a:extLst>
              <a:ext uri="{FF2B5EF4-FFF2-40B4-BE49-F238E27FC236}">
                <a16:creationId xmlns:a16="http://schemas.microsoft.com/office/drawing/2014/main" id="{B0E154B3-AFFF-0771-5B2D-EF5D5D8BF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9770" y="9171248"/>
            <a:ext cx="532524" cy="532524"/>
          </a:xfrm>
          <a:prstGeom prst="rect">
            <a:avLst/>
          </a:prstGeom>
        </p:spPr>
      </p:pic>
      <p:sp>
        <p:nvSpPr>
          <p:cNvPr id="428" name="TextBox 678">
            <a:extLst>
              <a:ext uri="{FF2B5EF4-FFF2-40B4-BE49-F238E27FC236}">
                <a16:creationId xmlns:a16="http://schemas.microsoft.com/office/drawing/2014/main" id="{68E4FF94-0109-E353-BF30-18086371A3F4}"/>
              </a:ext>
            </a:extLst>
          </p:cNvPr>
          <p:cNvSpPr txBox="1"/>
          <p:nvPr/>
        </p:nvSpPr>
        <p:spPr>
          <a:xfrm>
            <a:off x="4334976" y="9283047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80155D-BAC3-8555-4931-03A18B9D9B65}"/>
              </a:ext>
            </a:extLst>
          </p:cNvPr>
          <p:cNvCxnSpPr>
            <a:cxnSpLocks/>
          </p:cNvCxnSpPr>
          <p:nvPr/>
        </p:nvCxnSpPr>
        <p:spPr>
          <a:xfrm>
            <a:off x="1595476" y="8936254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BBF3018-11BE-3CFD-7527-C6D607116E44}"/>
              </a:ext>
            </a:extLst>
          </p:cNvPr>
          <p:cNvCxnSpPr>
            <a:cxnSpLocks/>
          </p:cNvCxnSpPr>
          <p:nvPr/>
        </p:nvCxnSpPr>
        <p:spPr>
          <a:xfrm>
            <a:off x="2494813" y="8967265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B5BCB63-25D2-4CF2-9006-33CDC382AD96}"/>
              </a:ext>
            </a:extLst>
          </p:cNvPr>
          <p:cNvCxnSpPr>
            <a:cxnSpLocks/>
          </p:cNvCxnSpPr>
          <p:nvPr/>
        </p:nvCxnSpPr>
        <p:spPr>
          <a:xfrm>
            <a:off x="638546" y="8940684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3" name="TextBox 105">
            <a:extLst>
              <a:ext uri="{FF2B5EF4-FFF2-40B4-BE49-F238E27FC236}">
                <a16:creationId xmlns:a16="http://schemas.microsoft.com/office/drawing/2014/main" id="{CFDE2569-4F94-3BD7-059F-465734F6DB95}"/>
              </a:ext>
            </a:extLst>
          </p:cNvPr>
          <p:cNvSpPr txBox="1"/>
          <p:nvPr/>
        </p:nvSpPr>
        <p:spPr>
          <a:xfrm>
            <a:off x="108491" y="8119965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1">
                    <a:lumMod val="40000"/>
                    <a:lumOff val="60000"/>
                  </a:schemeClr>
                </a:solidFill>
              </a:rPr>
              <a:t>Issue tracker</a:t>
            </a:r>
          </a:p>
        </p:txBody>
      </p:sp>
      <p:sp>
        <p:nvSpPr>
          <p:cNvPr id="434" name="TextBox 106">
            <a:extLst>
              <a:ext uri="{FF2B5EF4-FFF2-40B4-BE49-F238E27FC236}">
                <a16:creationId xmlns:a16="http://schemas.microsoft.com/office/drawing/2014/main" id="{6BB93EBF-C849-10EF-9FE9-429E2F370333}"/>
              </a:ext>
            </a:extLst>
          </p:cNvPr>
          <p:cNvSpPr txBox="1"/>
          <p:nvPr/>
        </p:nvSpPr>
        <p:spPr>
          <a:xfrm>
            <a:off x="2965990" y="8096733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5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646391" y="4845126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21511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exec scripts, Kaiāulu functions can be called in parallel, enabling the efficient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641" y="6743265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930730" y="7178687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arse_mbox.py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8" name="Graphic 457" descr="Folder outline">
            <a:extLst>
              <a:ext uri="{FF2B5EF4-FFF2-40B4-BE49-F238E27FC236}">
                <a16:creationId xmlns:a16="http://schemas.microsoft.com/office/drawing/2014/main" id="{AB2E20B4-B980-CD14-663B-5BBED3C89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1819" y="6649828"/>
            <a:ext cx="674740" cy="674740"/>
          </a:xfrm>
          <a:prstGeom prst="rect">
            <a:avLst/>
          </a:prstGeom>
        </p:spPr>
      </p:pic>
      <p:sp>
        <p:nvSpPr>
          <p:cNvPr id="459" name="TextBox 458">
            <a:extLst>
              <a:ext uri="{FF2B5EF4-FFF2-40B4-BE49-F238E27FC236}">
                <a16:creationId xmlns:a16="http://schemas.microsoft.com/office/drawing/2014/main" id="{AB9A242A-C3AF-FE0D-DA0B-D92AF16A0199}"/>
              </a:ext>
            </a:extLst>
          </p:cNvPr>
          <p:cNvSpPr txBox="1"/>
          <p:nvPr/>
        </p:nvSpPr>
        <p:spPr>
          <a:xfrm>
            <a:off x="9424588" y="6872987"/>
            <a:ext cx="453492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7744" y="6230642"/>
            <a:ext cx="527267" cy="527267"/>
          </a:xfrm>
          <a:prstGeom prst="rect">
            <a:avLst/>
          </a:prstGeom>
        </p:spPr>
      </p:pic>
      <p:pic>
        <p:nvPicPr>
          <p:cNvPr id="461" name="Graphic 460" descr="Paper outline">
            <a:extLst>
              <a:ext uri="{FF2B5EF4-FFF2-40B4-BE49-F238E27FC236}">
                <a16:creationId xmlns:a16="http://schemas.microsoft.com/office/drawing/2014/main" id="{DE0FD8A3-6FC9-7AE2-045E-1580EE1AB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7904" y="7203095"/>
            <a:ext cx="527267" cy="527267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C1356EE5-576E-97D8-E34D-4C6A5D6408AB}"/>
              </a:ext>
            </a:extLst>
          </p:cNvPr>
          <p:cNvSpPr txBox="1"/>
          <p:nvPr/>
        </p:nvSpPr>
        <p:spPr>
          <a:xfrm>
            <a:off x="10928756" y="7641578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C4708C3-5F8D-0D2F-82D9-C37BC151EB2C}"/>
              </a:ext>
            </a:extLst>
          </p:cNvPr>
          <p:cNvSpPr txBox="1"/>
          <p:nvPr/>
        </p:nvSpPr>
        <p:spPr>
          <a:xfrm>
            <a:off x="10918596" y="6662515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0BFC1C-79FB-899F-D60C-3EFAE785F80B}"/>
              </a:ext>
            </a:extLst>
          </p:cNvPr>
          <p:cNvSpPr txBox="1"/>
          <p:nvPr/>
        </p:nvSpPr>
        <p:spPr>
          <a:xfrm>
            <a:off x="11101357" y="7367674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091651" y="6367785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1947" y="6227500"/>
            <a:ext cx="527267" cy="527267"/>
          </a:xfrm>
          <a:prstGeom prst="rect">
            <a:avLst/>
          </a:prstGeom>
        </p:spPr>
      </p:pic>
      <p:pic>
        <p:nvPicPr>
          <p:cNvPr id="467" name="Graphic 466" descr="Paper outline">
            <a:extLst>
              <a:ext uri="{FF2B5EF4-FFF2-40B4-BE49-F238E27FC236}">
                <a16:creationId xmlns:a16="http://schemas.microsoft.com/office/drawing/2014/main" id="{4C75BD0C-A784-5A27-43F5-70BB47D97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08819" y="7209970"/>
            <a:ext cx="527267" cy="52726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AF3921CF-F78F-AAA6-6C62-7645EFD73D5C}"/>
              </a:ext>
            </a:extLst>
          </p:cNvPr>
          <p:cNvSpPr txBox="1"/>
          <p:nvPr/>
        </p:nvSpPr>
        <p:spPr>
          <a:xfrm>
            <a:off x="11639671" y="7641578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B0777A3F-BCEA-DF03-E946-9EAA09AF9449}"/>
              </a:ext>
            </a:extLst>
          </p:cNvPr>
          <p:cNvSpPr txBox="1"/>
          <p:nvPr/>
        </p:nvSpPr>
        <p:spPr>
          <a:xfrm>
            <a:off x="11622799" y="6652498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771183" y="6371437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D3B62AF-E6E2-B74E-D86E-ACE7153D5479}"/>
              </a:ext>
            </a:extLst>
          </p:cNvPr>
          <p:cNvSpPr txBox="1"/>
          <p:nvPr/>
        </p:nvSpPr>
        <p:spPr>
          <a:xfrm>
            <a:off x="11780721" y="7344121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936578"/>
              </p:ext>
            </p:extLst>
          </p:nvPr>
        </p:nvGraphicFramePr>
        <p:xfrm>
          <a:off x="12396150" y="6296516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3" name="Table">
            <a:extLst>
              <a:ext uri="{FF2B5EF4-FFF2-40B4-BE49-F238E27FC236}">
                <a16:creationId xmlns:a16="http://schemas.microsoft.com/office/drawing/2014/main" id="{3995FE7B-5335-FB78-9ABA-35992E855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768303"/>
              </p:ext>
            </p:extLst>
          </p:nvPr>
        </p:nvGraphicFramePr>
        <p:xfrm>
          <a:off x="12406310" y="7306782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3444" y="6693289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339338" y="6842984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909794" y="584905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919330" y="700246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566899" y="6778452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489812" y="64911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BDD874-2A8F-5F24-917E-6A720BC4F947}"/>
              </a:ext>
            </a:extLst>
          </p:cNvPr>
          <p:cNvCxnSpPr>
            <a:cxnSpLocks/>
          </p:cNvCxnSpPr>
          <p:nvPr/>
        </p:nvCxnSpPr>
        <p:spPr>
          <a:xfrm>
            <a:off x="11499971" y="748581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53488AE-298B-5D52-4E5F-CDB1266A9062}"/>
              </a:ext>
            </a:extLst>
          </p:cNvPr>
          <p:cNvSpPr/>
          <p:nvPr/>
        </p:nvSpPr>
        <p:spPr>
          <a:xfrm>
            <a:off x="10918748" y="7149941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568487" y="7002469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181273" y="649357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451925F-C4D3-A875-78F3-8B43660F15AB}"/>
              </a:ext>
            </a:extLst>
          </p:cNvPr>
          <p:cNvCxnSpPr>
            <a:cxnSpLocks/>
          </p:cNvCxnSpPr>
          <p:nvPr/>
        </p:nvCxnSpPr>
        <p:spPr>
          <a:xfrm>
            <a:off x="12201937" y="748138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3068810" y="690900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80279" y="715349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70182" y="8320819"/>
            <a:ext cx="3968070" cy="1555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 Python script handles the parallelization, using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ThreadPoolExecutor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to parse multiple files concurrently. A new job is created for each file, and each job calls the exec script to use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Kaiāulu’s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parsing function.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This method can be expanded to other tasks, by changing the exec file used, and handling the parsing of data according to the task’s expected output format.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657350" y="1820200"/>
            <a:ext cx="40014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dirty="0">
                <a:solidFill>
                  <a:schemeClr val="tx1"/>
                </a:solidFill>
              </a:rPr>
              <a:t>To ease the user burden of assumed intimacy of R, or the architecture of Kaiāulu, we allow them the option to execute scripts to call functions from the CLI.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dirty="0">
                <a:solidFill>
                  <a:schemeClr val="tx1"/>
                </a:solidFill>
              </a:rPr>
              <a:t>Expanding on the existing architecture of Kaiāulu and the new accessing of project configurations, we can return desired data with a CLI command.</a:t>
            </a:r>
          </a:p>
        </p:txBody>
      </p:sp>
      <p:pic>
        <p:nvPicPr>
          <p:cNvPr id="6" name="Google Shape;108;p1" descr="Paper outline">
            <a:extLst>
              <a:ext uri="{FF2B5EF4-FFF2-40B4-BE49-F238E27FC236}">
                <a16:creationId xmlns:a16="http://schemas.microsoft.com/office/drawing/2014/main" id="{5DD722A3-44EE-7A53-2D4E-B5DF8B0E67B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6939" y="2350986"/>
            <a:ext cx="527267" cy="5272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p1">
            <a:extLst>
              <a:ext uri="{FF2B5EF4-FFF2-40B4-BE49-F238E27FC236}">
                <a16:creationId xmlns:a16="http://schemas.microsoft.com/office/drawing/2014/main" id="{4BDC2188-8D56-D49C-6A0C-DC2F15510E45}"/>
              </a:ext>
            </a:extLst>
          </p:cNvPr>
          <p:cNvSpPr txBox="1"/>
          <p:nvPr/>
        </p:nvSpPr>
        <p:spPr>
          <a:xfrm>
            <a:off x="11110714" y="2484022"/>
            <a:ext cx="4053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.yml</a:t>
            </a:r>
            <a:endParaRPr sz="1000" b="0" i="0" u="none" strike="noStrike" cap="non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0;p1">
            <a:extLst>
              <a:ext uri="{FF2B5EF4-FFF2-40B4-BE49-F238E27FC236}">
                <a16:creationId xmlns:a16="http://schemas.microsoft.com/office/drawing/2014/main" id="{831CEE1D-952C-5355-F950-0DF5DE9BC893}"/>
              </a:ext>
            </a:extLst>
          </p:cNvPr>
          <p:cNvSpPr/>
          <p:nvPr/>
        </p:nvSpPr>
        <p:spPr>
          <a:xfrm>
            <a:off x="10997431" y="3089822"/>
            <a:ext cx="606300" cy="2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get()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1;p1">
            <a:extLst>
              <a:ext uri="{FF2B5EF4-FFF2-40B4-BE49-F238E27FC236}">
                <a16:creationId xmlns:a16="http://schemas.microsoft.com/office/drawing/2014/main" id="{248C1B2C-57F7-1A74-A3CA-C31BE7A093F0}"/>
              </a:ext>
            </a:extLst>
          </p:cNvPr>
          <p:cNvSpPr/>
          <p:nvPr/>
        </p:nvSpPr>
        <p:spPr>
          <a:xfrm>
            <a:off x="9573838" y="3386525"/>
            <a:ext cx="1202100" cy="2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CLI Command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2;p1" descr="Paper outline">
            <a:extLst>
              <a:ext uri="{FF2B5EF4-FFF2-40B4-BE49-F238E27FC236}">
                <a16:creationId xmlns:a16="http://schemas.microsoft.com/office/drawing/2014/main" id="{EF524569-E718-7FD0-44F0-B4A19AE3496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03614" y="3274148"/>
            <a:ext cx="527267" cy="527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3;p1">
            <a:extLst>
              <a:ext uri="{FF2B5EF4-FFF2-40B4-BE49-F238E27FC236}">
                <a16:creationId xmlns:a16="http://schemas.microsoft.com/office/drawing/2014/main" id="{A5793C2C-5C6F-667B-C997-A2476D5EBE91}"/>
              </a:ext>
            </a:extLst>
          </p:cNvPr>
          <p:cNvSpPr txBox="1"/>
          <p:nvPr/>
        </p:nvSpPr>
        <p:spPr>
          <a:xfrm>
            <a:off x="11977389" y="3407184"/>
            <a:ext cx="4053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>
                <a:solidFill>
                  <a:srgbClr val="4C4C4C"/>
                </a:solidFill>
              </a:rPr>
              <a:t>R</a:t>
            </a:r>
            <a:endParaRPr sz="1000" b="0" i="0" u="none" strike="noStrike" cap="non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4;p1">
            <a:extLst>
              <a:ext uri="{FF2B5EF4-FFF2-40B4-BE49-F238E27FC236}">
                <a16:creationId xmlns:a16="http://schemas.microsoft.com/office/drawing/2014/main" id="{9A04FF78-7CCB-3F5C-9518-47F715997EB7}"/>
              </a:ext>
            </a:extLst>
          </p:cNvPr>
          <p:cNvSpPr/>
          <p:nvPr/>
        </p:nvSpPr>
        <p:spPr>
          <a:xfrm>
            <a:off x="10997425" y="3720100"/>
            <a:ext cx="606300" cy="402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Data</a:t>
            </a:r>
            <a:endParaRPr sz="1200"/>
          </a:p>
        </p:txBody>
      </p:sp>
      <p:cxnSp>
        <p:nvCxnSpPr>
          <p:cNvPr id="15" name="Google Shape;115;p1">
            <a:extLst>
              <a:ext uri="{FF2B5EF4-FFF2-40B4-BE49-F238E27FC236}">
                <a16:creationId xmlns:a16="http://schemas.microsoft.com/office/drawing/2014/main" id="{527D32C3-4A39-717F-3F24-A50E2B37488C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10800000">
            <a:off x="11300581" y="2878322"/>
            <a:ext cx="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16;p1">
            <a:extLst>
              <a:ext uri="{FF2B5EF4-FFF2-40B4-BE49-F238E27FC236}">
                <a16:creationId xmlns:a16="http://schemas.microsoft.com/office/drawing/2014/main" id="{638100EC-8305-2851-D885-03C329ABEDDB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rot="10800000" flipH="1">
            <a:off x="10775938" y="3218825"/>
            <a:ext cx="2214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17;p1">
            <a:extLst>
              <a:ext uri="{FF2B5EF4-FFF2-40B4-BE49-F238E27FC236}">
                <a16:creationId xmlns:a16="http://schemas.microsoft.com/office/drawing/2014/main" id="{B22C7A5F-D95B-905F-9783-79B7727508A4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>
            <a:off x="10775938" y="3515525"/>
            <a:ext cx="221400" cy="40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118;p1">
            <a:extLst>
              <a:ext uri="{FF2B5EF4-FFF2-40B4-BE49-F238E27FC236}">
                <a16:creationId xmlns:a16="http://schemas.microsoft.com/office/drawing/2014/main" id="{ADBC22DB-B285-15A4-2DA1-D6441875F5EE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1603731" y="3218822"/>
            <a:ext cx="373800" cy="3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19;p1">
            <a:extLst>
              <a:ext uri="{FF2B5EF4-FFF2-40B4-BE49-F238E27FC236}">
                <a16:creationId xmlns:a16="http://schemas.microsoft.com/office/drawing/2014/main" id="{0A2A6B0D-ECC5-2E52-75AA-48519F6DCEED}"/>
              </a:ext>
            </a:extLst>
          </p:cNvPr>
          <p:cNvCxnSpPr>
            <a:stCxn id="13" idx="0"/>
            <a:endCxn id="12" idx="1"/>
          </p:cNvCxnSpPr>
          <p:nvPr/>
        </p:nvCxnSpPr>
        <p:spPr>
          <a:xfrm rot="10800000" flipH="1">
            <a:off x="11603725" y="3539200"/>
            <a:ext cx="37380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20;p1">
            <a:extLst>
              <a:ext uri="{FF2B5EF4-FFF2-40B4-BE49-F238E27FC236}">
                <a16:creationId xmlns:a16="http://schemas.microsoft.com/office/drawing/2014/main" id="{2C29CD7D-2F75-773E-6424-44F328278D7D}"/>
              </a:ext>
            </a:extLst>
          </p:cNvPr>
          <p:cNvSpPr/>
          <p:nvPr/>
        </p:nvSpPr>
        <p:spPr>
          <a:xfrm>
            <a:off x="12730775" y="3338163"/>
            <a:ext cx="745200" cy="402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Output</a:t>
            </a:r>
            <a:endParaRPr sz="1200"/>
          </a:p>
        </p:txBody>
      </p:sp>
      <p:cxnSp>
        <p:nvCxnSpPr>
          <p:cNvPr id="26" name="Google Shape;121;p1">
            <a:extLst>
              <a:ext uri="{FF2B5EF4-FFF2-40B4-BE49-F238E27FC236}">
                <a16:creationId xmlns:a16="http://schemas.microsoft.com/office/drawing/2014/main" id="{630A56EB-F7E0-3711-8E3D-F28F0BD355C8}"/>
              </a:ext>
            </a:extLst>
          </p:cNvPr>
          <p:cNvCxnSpPr>
            <a:stCxn id="12" idx="3"/>
            <a:endCxn id="25" idx="2"/>
          </p:cNvCxnSpPr>
          <p:nvPr/>
        </p:nvCxnSpPr>
        <p:spPr>
          <a:xfrm>
            <a:off x="12382689" y="3539184"/>
            <a:ext cx="34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86F55-0A3C-D905-26B1-7928EA96F1A5}"/>
              </a:ext>
            </a:extLst>
          </p:cNvPr>
          <p:cNvSpPr/>
          <p:nvPr/>
        </p:nvSpPr>
        <p:spPr>
          <a:xfrm>
            <a:off x="10918596" y="6108017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639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Times New Roman</vt:lpstr>
      <vt:lpstr>Wingdings</vt:lpstr>
      <vt:lpstr>White</vt:lpstr>
      <vt:lpstr>Data Configuration &amp; Processing: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Dao McGill</cp:lastModifiedBy>
  <cp:revision>155</cp:revision>
  <dcterms:modified xsi:type="dcterms:W3CDTF">2024-11-22T01:34:11Z</dcterms:modified>
</cp:coreProperties>
</file>