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6"/>
    <p:restoredTop sz="92039" autoAdjust="0"/>
  </p:normalViewPr>
  <p:slideViewPr>
    <p:cSldViewPr snapToGrid="0" snapToObjects="1">
      <p:cViewPr varScale="1">
        <p:scale>
          <a:sx n="67" d="100"/>
          <a:sy n="67" d="100"/>
        </p:scale>
        <p:origin x="17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654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hyperlink" Target="https://creativecommons.org/licenses/by-sa/4.0/" TargetMode="External"/><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 descr="Image"/>
          <p:cNvPicPr>
            <a:picLocks noChangeAspect="1"/>
          </p:cNvPicPr>
          <p:nvPr/>
        </p:nvPicPr>
        <p:blipFill>
          <a:blip r:embed="rId3"/>
          <a:stretch>
            <a:fillRect/>
          </a:stretch>
        </p:blipFill>
        <p:spPr>
          <a:xfrm>
            <a:off x="8382051" y="-676677"/>
            <a:ext cx="5598432" cy="2990088"/>
          </a:xfrm>
          <a:prstGeom prst="rect">
            <a:avLst/>
          </a:prstGeom>
          <a:ln w="12700">
            <a:miter lim="400000"/>
          </a:ln>
        </p:spPr>
      </p:pic>
      <p:sp>
        <p:nvSpPr>
          <p:cNvPr id="312" name="Line"/>
          <p:cNvSpPr/>
          <p:nvPr/>
        </p:nvSpPr>
        <p:spPr>
          <a:xfrm flipV="1">
            <a:off x="213255" y="10296246"/>
            <a:ext cx="13462982" cy="39499"/>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3" name="YOUR LOGO…"/>
          <p:cNvSpPr/>
          <p:nvPr/>
        </p:nvSpPr>
        <p:spPr>
          <a:xfrm>
            <a:off x="170343" y="10207710"/>
            <a:ext cx="1757945" cy="528270"/>
          </a:xfrm>
          <a:prstGeom prst="roundRect">
            <a:avLst>
              <a:gd name="adj" fmla="val 36061"/>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algn="ctr">
              <a:lnSpc>
                <a:spcPct val="90000"/>
              </a:lnSpc>
              <a:spcBef>
                <a:spcPts val="0"/>
              </a:spcBef>
              <a:defRPr>
                <a:solidFill>
                  <a:srgbClr val="407AAA"/>
                </a:solidFill>
                <a:latin typeface="Helvetica Neue"/>
                <a:ea typeface="Helvetica Neue"/>
                <a:cs typeface="Helvetica Neue"/>
                <a:sym typeface="Helvetica Neue"/>
              </a:defRPr>
            </a:pPr>
            <a:r>
              <a:rPr lang="en-US" sz="2400" dirty="0"/>
              <a:t>Kaiāulu</a:t>
            </a:r>
            <a:endParaRPr sz="2400" dirty="0"/>
          </a:p>
        </p:txBody>
      </p:sp>
      <p:sp>
        <p:nvSpPr>
          <p:cNvPr id="326" name="Manipulate Variables"/>
          <p:cNvSpPr txBox="1"/>
          <p:nvPr/>
        </p:nvSpPr>
        <p:spPr>
          <a:xfrm>
            <a:off x="9582328" y="1460558"/>
            <a:ext cx="1896353"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Refresh Script</a:t>
            </a:r>
          </a:p>
        </p:txBody>
      </p:sp>
      <p:sp>
        <p:nvSpPr>
          <p:cNvPr id="334" name="Three Column Layout: : CHEAT SHEET"/>
          <p:cNvSpPr txBox="1">
            <a:spLocks noGrp="1"/>
          </p:cNvSpPr>
          <p:nvPr>
            <p:ph type="title"/>
          </p:nvPr>
        </p:nvSpPr>
        <p:spPr>
          <a:xfrm>
            <a:off x="275721" y="361177"/>
            <a:ext cx="10898129" cy="803346"/>
          </a:xfrm>
          <a:prstGeom prst="rect">
            <a:avLst/>
          </a:prstGeom>
        </p:spPr>
        <p:txBody>
          <a:bodyPr lIns="0" tIns="0" rIns="0" bIns="0" anchor="t"/>
          <a:lstStyle/>
          <a:p>
            <a:r>
              <a:rPr lang="en-US" dirty="0"/>
              <a:t>Refresher </a:t>
            </a:r>
            <a:r>
              <a:rPr dirty="0"/>
              <a:t>: : </a:t>
            </a:r>
            <a:r>
              <a:rPr sz="3300" dirty="0">
                <a:latin typeface="Source Sans Pro Semibold"/>
                <a:ea typeface="Source Sans Pro Semibold"/>
                <a:cs typeface="Source Sans Pro Semibold"/>
                <a:sym typeface="Source Sans Pro Semibold"/>
              </a:rPr>
              <a:t>CHEAT SHEET</a:t>
            </a:r>
            <a:r>
              <a:rPr dirty="0"/>
              <a:t> </a:t>
            </a:r>
          </a:p>
        </p:txBody>
      </p:sp>
      <p:sp>
        <p:nvSpPr>
          <p:cNvPr id="341" name="Use headers, colors, and/or backgrounds to separate or group together sections."/>
          <p:cNvSpPr txBox="1"/>
          <p:nvPr/>
        </p:nvSpPr>
        <p:spPr>
          <a:xfrm>
            <a:off x="275721" y="1869898"/>
            <a:ext cx="3949153" cy="10181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US" b="0" i="0" u="none" strike="noStrike" dirty="0">
                <a:solidFill>
                  <a:srgbClr val="000000"/>
                </a:solidFill>
                <a:effectLst/>
                <a:latin typeface="Source Sans Pro" panose="020B0503030403020204" pitchFamily="34" charset="0"/>
                <a:ea typeface="Source Sans Pro" panose="020B0503030403020204" pitchFamily="34" charset="0"/>
              </a:rPr>
              <a:t>The refresher provide API to synchronize downloader data by rerunning the refresher functions for each respective downloader.  </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latin typeface="Source Sans Pro" panose="020B0503030403020204" pitchFamily="34" charset="0"/>
              <a:ea typeface="Source Sans Pro" panose="020B0503030403020204" pitchFamily="34" charset="0"/>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i="0" u="none" strike="noStrike" dirty="0">
              <a:solidFill>
                <a:srgbClr val="000000"/>
              </a:solidFill>
              <a:effectLst/>
              <a:latin typeface="Source Sans Pro" panose="020B0503030403020204" pitchFamily="34" charset="0"/>
              <a:ea typeface="Source Sans Pro" panose="020B0503030403020204" pitchFamily="34" charset="0"/>
            </a:endParaRPr>
          </a:p>
        </p:txBody>
      </p:sp>
      <p:sp>
        <p:nvSpPr>
          <p:cNvPr id="342" name="Create a visual hierarchy. Help users navigate the page with titles, subtitles, and subsubtitles"/>
          <p:cNvSpPr txBox="1"/>
          <p:nvPr/>
        </p:nvSpPr>
        <p:spPr>
          <a:xfrm>
            <a:off x="9584561" y="1828842"/>
            <a:ext cx="4001355" cy="6088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US" b="0" i="0" u="none" strike="noStrike" dirty="0">
                <a:solidFill>
                  <a:srgbClr val="000000"/>
                </a:solidFill>
                <a:effectLst/>
                <a:latin typeface="Source Sans Pro" panose="020B0503030403020204" pitchFamily="34" charset="0"/>
                <a:ea typeface="Source Sans Pro" panose="020B0503030403020204" pitchFamily="34" charset="0"/>
              </a:rPr>
              <a:t>Executable scripts for refresh functionality callable from the command line allows integration with Cron jobs to automate data synchronization. </a:t>
            </a:r>
            <a:endParaRPr lang="en-US" dirty="0">
              <a:latin typeface="Source Sans Pro" panose="020B0503030403020204" pitchFamily="34" charset="0"/>
              <a:ea typeface="Source Sans Pro" panose="020B0503030403020204" pitchFamily="34" charset="0"/>
              <a:sym typeface="Source Sans Pro"/>
            </a:endParaRPr>
          </a:p>
        </p:txBody>
      </p:sp>
      <p:sp>
        <p:nvSpPr>
          <p:cNvPr id="382" name="Logistics"/>
          <p:cNvSpPr txBox="1"/>
          <p:nvPr/>
        </p:nvSpPr>
        <p:spPr>
          <a:xfrm>
            <a:off x="4662093" y="1456348"/>
            <a:ext cx="2688236"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Naming Convention</a:t>
            </a:r>
          </a:p>
        </p:txBody>
      </p:sp>
      <p:sp>
        <p:nvSpPr>
          <p:cNvPr id="384" name="Layout Suggestions"/>
          <p:cNvSpPr txBox="1"/>
          <p:nvPr/>
        </p:nvSpPr>
        <p:spPr>
          <a:xfrm>
            <a:off x="275721" y="1453227"/>
            <a:ext cx="2621281"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About</a:t>
            </a:r>
            <a:endParaRPr dirty="0"/>
          </a:p>
        </p:txBody>
      </p:sp>
      <p:sp>
        <p:nvSpPr>
          <p:cNvPr id="11" name="This template uses several fonts: Helvetica Neue, Menlo, Source Sans pro, which you can acquire for free here,  www.fontsquirrel.com/fonts/source-sans-pro, and Font Awesome, which you can acquire here, fortawesome.github.io/Font-Awesome/get-started/">
            <a:extLst>
              <a:ext uri="{FF2B5EF4-FFF2-40B4-BE49-F238E27FC236}">
                <a16:creationId xmlns:a16="http://schemas.microsoft.com/office/drawing/2014/main" id="{81513574-4C23-755A-D7DE-1F6EFB0CD7D2}"/>
              </a:ext>
            </a:extLst>
          </p:cNvPr>
          <p:cNvSpPr txBox="1"/>
          <p:nvPr/>
        </p:nvSpPr>
        <p:spPr>
          <a:xfrm>
            <a:off x="4662093" y="6403042"/>
            <a:ext cx="4649919" cy="2948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rtl="0">
              <a:spcBef>
                <a:spcPts val="0"/>
              </a:spcBef>
              <a:spcAft>
                <a:spcPts val="0"/>
              </a:spcAft>
            </a:pPr>
            <a:endParaRPr lang="en-US" b="0" dirty="0">
              <a:effectLst/>
              <a:latin typeface="Source Sans Pro" panose="020B0503030403020204" pitchFamily="34" charset="0"/>
              <a:ea typeface="Source Sans Pro" panose="020B0503030403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1C9AB6D2-F69D-1DEC-41BE-05335D7DB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14310" y="122459"/>
            <a:ext cx="1443262" cy="1676046"/>
          </a:xfrm>
          <a:prstGeom prst="rect">
            <a:avLst/>
          </a:prstGeom>
        </p:spPr>
      </p:pic>
      <p:sp>
        <p:nvSpPr>
          <p:cNvPr id="28" name="TextBox 27">
            <a:extLst>
              <a:ext uri="{FF2B5EF4-FFF2-40B4-BE49-F238E27FC236}">
                <a16:creationId xmlns:a16="http://schemas.microsoft.com/office/drawing/2014/main" id="{198E25CE-0FCD-0F14-DE41-E9F889215D13}"/>
              </a:ext>
            </a:extLst>
          </p:cNvPr>
          <p:cNvSpPr txBox="1"/>
          <p:nvPr/>
        </p:nvSpPr>
        <p:spPr>
          <a:xfrm>
            <a:off x="6080760" y="10327008"/>
            <a:ext cx="7747698" cy="5000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solidFill>
                  <a:schemeClr val="tx1"/>
                </a:solidFill>
                <a:hlinkClick r:id="rId5">
                  <a:extLst>
                    <a:ext uri="{A12FA001-AC4F-418D-AE19-62706E023703}">
                      <ahyp:hlinkClr xmlns:ahyp="http://schemas.microsoft.com/office/drawing/2018/hyperlinkcolor" val="tx"/>
                    </a:ext>
                  </a:extLst>
                </a:hlinkClick>
              </a:rPr>
              <a:t>CC BY SA</a:t>
            </a:r>
            <a:r>
              <a:rPr lang="en-US" sz="1000" b="0" dirty="0">
                <a:solidFill>
                  <a:schemeClr val="tx1"/>
                </a:solidFill>
              </a:rPr>
              <a:t> Ian Jaymes Iwata, Anthony Lau, Sean Sunoo</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 Carlos Paradis • Kai</a:t>
            </a:r>
            <a:r>
              <a:rPr kumimoji="0" lang="haw-US" sz="1000" b="0" i="0" u="none" strike="noStrike" cap="none" spc="0" normalizeH="0" baseline="0" dirty="0">
                <a:ln>
                  <a:noFill/>
                </a:ln>
                <a:solidFill>
                  <a:schemeClr val="tx1"/>
                </a:solidFill>
                <a:effectLst/>
                <a:uFillTx/>
                <a:latin typeface="Source Sans Pro"/>
                <a:ea typeface="Source Sans Pro"/>
                <a:cs typeface="Source Sans Pro"/>
                <a:sym typeface="Source Sans Pro"/>
              </a:rPr>
              <a:t>ā</a:t>
            </a:r>
            <a:r>
              <a:rPr kumimoji="0" lang="en-US" sz="1000" b="0" i="0" u="none" strike="noStrike" cap="none" spc="0" normalizeH="0" baseline="0" dirty="0">
                <a:ln>
                  <a:noFill/>
                </a:ln>
                <a:solidFill>
                  <a:schemeClr val="tx1"/>
                </a:solidFill>
                <a:effectLst/>
                <a:uFillTx/>
                <a:latin typeface="Source Sans Pro"/>
                <a:ea typeface="Source Sans Pro"/>
                <a:cs typeface="Source Sans Pro"/>
                <a:sym typeface="Source Sans Pro"/>
              </a:rPr>
              <a:t>ulu package version 0.0.0.9700 (in development) •  Updated: 2024-04</a:t>
            </a:r>
          </a:p>
          <a:p>
            <a:pPr marL="0" marR="0" indent="0" algn="l" defTabSz="584200" rtl="0" fontAlgn="auto" latinLnBrk="0" hangingPunct="0">
              <a:lnSpc>
                <a:spcPct val="100000"/>
              </a:lnSpc>
              <a:spcBef>
                <a:spcPts val="200"/>
              </a:spcBef>
              <a:spcAft>
                <a:spcPts val="0"/>
              </a:spcAft>
              <a:buClrTx/>
              <a:buSzTx/>
              <a:buFontTx/>
              <a:buNone/>
              <a:tabLst/>
            </a:pP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46" name="Logistics">
            <a:extLst>
              <a:ext uri="{FF2B5EF4-FFF2-40B4-BE49-F238E27FC236}">
                <a16:creationId xmlns:a16="http://schemas.microsoft.com/office/drawing/2014/main" id="{CFC6975B-CE08-215E-9051-A8F0A3BA40BC}"/>
              </a:ext>
            </a:extLst>
          </p:cNvPr>
          <p:cNvSpPr txBox="1"/>
          <p:nvPr/>
        </p:nvSpPr>
        <p:spPr>
          <a:xfrm>
            <a:off x="4655063" y="5001635"/>
            <a:ext cx="4053967"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Refresh Issues and Mail</a:t>
            </a:r>
          </a:p>
        </p:txBody>
      </p:sp>
      <p:sp>
        <p:nvSpPr>
          <p:cNvPr id="50" name="Manipulate Variables">
            <a:extLst>
              <a:ext uri="{FF2B5EF4-FFF2-40B4-BE49-F238E27FC236}">
                <a16:creationId xmlns:a16="http://schemas.microsoft.com/office/drawing/2014/main" id="{C388B462-4D9F-A6E9-4579-2313F50C8FB2}"/>
              </a:ext>
            </a:extLst>
          </p:cNvPr>
          <p:cNvSpPr txBox="1"/>
          <p:nvPr/>
        </p:nvSpPr>
        <p:spPr>
          <a:xfrm>
            <a:off x="9582328" y="4845126"/>
            <a:ext cx="2625719"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US" dirty="0"/>
              <a:t>Monitoring System</a:t>
            </a:r>
          </a:p>
        </p:txBody>
      </p:sp>
      <p:sp>
        <p:nvSpPr>
          <p:cNvPr id="481" name="TextBox 480">
            <a:extLst>
              <a:ext uri="{FF2B5EF4-FFF2-40B4-BE49-F238E27FC236}">
                <a16:creationId xmlns:a16="http://schemas.microsoft.com/office/drawing/2014/main" id="{6FB0A7A3-0ADE-7257-1E52-2C84E1366F33}"/>
              </a:ext>
            </a:extLst>
          </p:cNvPr>
          <p:cNvSpPr txBox="1"/>
          <p:nvPr/>
        </p:nvSpPr>
        <p:spPr>
          <a:xfrm>
            <a:off x="7759045" y="4023120"/>
            <a:ext cx="1576617"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kaiaulu</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_59111_</a:t>
            </a:r>
            <a:r>
              <a:rPr kumimoji="0" lang="en-US" sz="1000" i="0" u="none" strike="noStrike" cap="none" spc="0" normalizeH="0" baseline="0" dirty="0">
                <a:ln>
                  <a:noFill/>
                </a:ln>
                <a:solidFill>
                  <a:schemeClr val="accent1"/>
                </a:solidFill>
                <a:effectLst/>
                <a:uFillTx/>
                <a:latin typeface="Source Sans Pro"/>
                <a:ea typeface="Source Sans Pro"/>
                <a:cs typeface="Source Sans Pro"/>
                <a:sym typeface="Source Sans Pro"/>
              </a:rPr>
              <a:t>65781</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.json</a:t>
            </a:r>
          </a:p>
        </p:txBody>
      </p:sp>
      <p:pic>
        <p:nvPicPr>
          <p:cNvPr id="483" name="Graphic 482" descr="Paper outline">
            <a:extLst>
              <a:ext uri="{FF2B5EF4-FFF2-40B4-BE49-F238E27FC236}">
                <a16:creationId xmlns:a16="http://schemas.microsoft.com/office/drawing/2014/main" id="{3145418E-CF9D-F658-2508-49A79938CE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06629" y="3580275"/>
            <a:ext cx="502401" cy="527267"/>
          </a:xfrm>
          <a:prstGeom prst="rect">
            <a:avLst/>
          </a:prstGeom>
        </p:spPr>
      </p:pic>
      <p:sp>
        <p:nvSpPr>
          <p:cNvPr id="486" name="TextBox 485">
            <a:extLst>
              <a:ext uri="{FF2B5EF4-FFF2-40B4-BE49-F238E27FC236}">
                <a16:creationId xmlns:a16="http://schemas.microsoft.com/office/drawing/2014/main" id="{DBF4B648-1355-4231-9510-10BFE894D102}"/>
              </a:ext>
            </a:extLst>
          </p:cNvPr>
          <p:cNvSpPr txBox="1"/>
          <p:nvPr/>
        </p:nvSpPr>
        <p:spPr>
          <a:xfrm>
            <a:off x="4632611" y="4016014"/>
            <a:ext cx="1543757"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t>
            </a:r>
            <a:r>
              <a:rPr kumimoji="0" lang="en-US" sz="1000" b="0" i="0" u="none" strike="noStrike" cap="none" spc="0" normalizeH="0" baseline="0" dirty="0">
                <a:ln>
                  <a:noFill/>
                </a:ln>
                <a:solidFill>
                  <a:srgbClr val="4C4C4C"/>
                </a:solidFill>
                <a:effectLst/>
                <a:uFillTx/>
                <a:sym typeface="Source Sans Pro"/>
              </a:rPr>
              <a:t>aiaulu_</a:t>
            </a:r>
            <a:r>
              <a:rPr kumimoji="0" lang="en-US" sz="1000" b="0" i="0" u="none" strike="noStrike" cap="none" spc="0" normalizeH="0" baseline="0" dirty="0">
                <a:ln>
                  <a:noFill/>
                </a:ln>
                <a:solidFill>
                  <a:schemeClr val="tx1"/>
                </a:solidFill>
                <a:effectLst/>
                <a:uFillTx/>
                <a:sym typeface="Source Sans Pro"/>
              </a:rPr>
              <a:t>13625_</a:t>
            </a:r>
            <a:r>
              <a:rPr kumimoji="0" lang="en-US" sz="1000" i="0" u="none" strike="noStrike" cap="none" spc="0" normalizeH="0" baseline="0" dirty="0">
                <a:ln>
                  <a:noFill/>
                </a:ln>
                <a:solidFill>
                  <a:schemeClr val="accent1"/>
                </a:solidFill>
                <a:effectLst/>
                <a:uFillTx/>
                <a:sym typeface="Source Sans Pro"/>
              </a:rPr>
              <a:t>32473</a:t>
            </a:r>
            <a:r>
              <a:rPr kumimoji="0" lang="en-US" sz="1000" b="0" i="0" u="none" strike="noStrike" cap="none" spc="0" normalizeH="0" baseline="0" dirty="0">
                <a:ln>
                  <a:noFill/>
                </a:ln>
                <a:solidFill>
                  <a:srgbClr val="4C4C4C"/>
                </a:solidFill>
                <a:effectLst/>
                <a:uFillTx/>
                <a:sym typeface="Source Sans Pro"/>
              </a:rPr>
              <a:t>.json</a:t>
            </a:r>
          </a:p>
        </p:txBody>
      </p:sp>
      <p:pic>
        <p:nvPicPr>
          <p:cNvPr id="487" name="Graphic 486" descr="Paper outline">
            <a:extLst>
              <a:ext uri="{FF2B5EF4-FFF2-40B4-BE49-F238E27FC236}">
                <a16:creationId xmlns:a16="http://schemas.microsoft.com/office/drawing/2014/main" id="{FF3883B4-7F0A-1AAB-E3B3-C7CE89D8F9A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6894" y="3566567"/>
            <a:ext cx="527267" cy="527267"/>
          </a:xfrm>
          <a:prstGeom prst="rect">
            <a:avLst/>
          </a:prstGeom>
        </p:spPr>
      </p:pic>
      <p:sp>
        <p:nvSpPr>
          <p:cNvPr id="490" name="TextBox 489">
            <a:extLst>
              <a:ext uri="{FF2B5EF4-FFF2-40B4-BE49-F238E27FC236}">
                <a16:creationId xmlns:a16="http://schemas.microsoft.com/office/drawing/2014/main" id="{9312499F-F0D8-D87C-BA58-DEFBBD469BFA}"/>
              </a:ext>
            </a:extLst>
          </p:cNvPr>
          <p:cNvSpPr txBox="1"/>
          <p:nvPr/>
        </p:nvSpPr>
        <p:spPr>
          <a:xfrm>
            <a:off x="6208216" y="4017783"/>
            <a:ext cx="1654652"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kaiaulu</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_32485_</a:t>
            </a:r>
            <a:r>
              <a:rPr kumimoji="0" lang="en-US" sz="1000" i="0" u="none" strike="noStrike" cap="none" spc="0" normalizeH="0" baseline="0" dirty="0">
                <a:ln>
                  <a:noFill/>
                </a:ln>
                <a:solidFill>
                  <a:schemeClr val="accent1"/>
                </a:solidFill>
                <a:effectLst/>
                <a:uFillTx/>
                <a:latin typeface="Source Sans Pro"/>
                <a:ea typeface="Source Sans Pro"/>
                <a:cs typeface="Source Sans Pro"/>
                <a:sym typeface="Source Sans Pro"/>
              </a:rPr>
              <a:t>59010</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.json</a:t>
            </a:r>
          </a:p>
        </p:txBody>
      </p:sp>
      <p:pic>
        <p:nvPicPr>
          <p:cNvPr id="491" name="Graphic 490" descr="Paper outline">
            <a:extLst>
              <a:ext uri="{FF2B5EF4-FFF2-40B4-BE49-F238E27FC236}">
                <a16:creationId xmlns:a16="http://schemas.microsoft.com/office/drawing/2014/main" id="{AB95760B-1CC9-E3E2-6F93-0D4A18B0EB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0934" y="3580275"/>
            <a:ext cx="527267" cy="527267"/>
          </a:xfrm>
          <a:prstGeom prst="rect">
            <a:avLst/>
          </a:prstGeom>
        </p:spPr>
      </p:pic>
      <p:sp>
        <p:nvSpPr>
          <p:cNvPr id="500" name="TextBox 499">
            <a:extLst>
              <a:ext uri="{FF2B5EF4-FFF2-40B4-BE49-F238E27FC236}">
                <a16:creationId xmlns:a16="http://schemas.microsoft.com/office/drawing/2014/main" id="{7868D5CB-AE5E-6D08-E1DE-C8B367CCB875}"/>
              </a:ext>
            </a:extLst>
          </p:cNvPr>
          <p:cNvSpPr txBox="1"/>
          <p:nvPr/>
        </p:nvSpPr>
        <p:spPr>
          <a:xfrm>
            <a:off x="4662093" y="5288916"/>
            <a:ext cx="4177348" cy="14849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b="0" i="0" u="none" strike="noStrike" cap="none" spc="0" normalizeH="0" baseline="0" dirty="0">
                <a:ln>
                  <a:noFill/>
                </a:ln>
                <a:solidFill>
                  <a:srgbClr val="4C4C4C"/>
                </a:solidFill>
                <a:effectLst/>
                <a:uFillTx/>
                <a:sym typeface="Source Sans Pro"/>
              </a:rPr>
              <a:t>By calling the refresh functions again, against the same folder that already contains data, and which follows the </a:t>
            </a:r>
            <a:r>
              <a:rPr kumimoji="0" lang="en-US" i="0" u="none" strike="noStrike" cap="none" spc="0" normalizeH="0" baseline="0" dirty="0">
                <a:ln>
                  <a:noFill/>
                </a:ln>
                <a:solidFill>
                  <a:schemeClr val="accent1"/>
                </a:solidFill>
                <a:effectLst/>
                <a:uFillTx/>
                <a:sym typeface="Source Sans Pro"/>
              </a:rPr>
              <a:t>naming</a:t>
            </a:r>
            <a:r>
              <a:rPr kumimoji="0" lang="en-US" b="0" i="0" u="none" strike="noStrike" cap="none" spc="0" normalizeH="0" baseline="0" dirty="0">
                <a:ln>
                  <a:noFill/>
                </a:ln>
                <a:solidFill>
                  <a:schemeClr val="accent1"/>
                </a:solidFill>
                <a:effectLst/>
                <a:uFillTx/>
                <a:sym typeface="Source Sans Pro"/>
              </a:rPr>
              <a:t> </a:t>
            </a:r>
            <a:r>
              <a:rPr kumimoji="0" lang="en-US" i="0" u="none" strike="noStrike" cap="none" spc="0" normalizeH="0" baseline="0" dirty="0">
                <a:ln>
                  <a:noFill/>
                </a:ln>
                <a:solidFill>
                  <a:schemeClr val="accent1"/>
                </a:solidFill>
                <a:effectLst/>
                <a:uFillTx/>
                <a:sym typeface="Source Sans Pro"/>
              </a:rPr>
              <a:t>convention</a:t>
            </a:r>
            <a:r>
              <a:rPr kumimoji="0" lang="en-US" b="0" i="0" u="none" strike="noStrike" cap="none" spc="0" normalizeH="0" baseline="0" dirty="0">
                <a:ln>
                  <a:noFill/>
                </a:ln>
                <a:solidFill>
                  <a:srgbClr val="4C4C4C"/>
                </a:solidFill>
                <a:effectLst/>
                <a:uFillTx/>
                <a:sym typeface="Source Sans Pro"/>
              </a:rPr>
              <a:t>, additional files will be added to the current date.  </a:t>
            </a:r>
          </a:p>
          <a:p>
            <a:pPr marL="0" marR="0" indent="0" algn="l" defTabSz="584200" rtl="0" fontAlgn="auto" latinLnBrk="0" hangingPunct="0">
              <a:lnSpc>
                <a:spcPct val="100000"/>
              </a:lnSpc>
              <a:spcBef>
                <a:spcPts val="200"/>
              </a:spcBef>
              <a:spcAft>
                <a:spcPts val="0"/>
              </a:spcAft>
              <a:buClrTx/>
              <a:buSzTx/>
              <a:buFontTx/>
              <a:buNone/>
              <a:tabLst/>
            </a:pPr>
            <a:endParaRPr lang="en-US" sz="1000" b="0" dirty="0"/>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refresh_jira_issues(</a:t>
            </a:r>
            <a:r>
              <a:rPr lang="en-US" sz="1000" i="0" u="none" strike="noStrike" dirty="0">
                <a:solidFill>
                  <a:schemeClr val="accent1"/>
                </a:solidFill>
                <a:effectLst/>
                <a:latin typeface="Source Sans Pro" panose="020B0503030403020204" pitchFamily="34" charset="0"/>
                <a:ea typeface="Source Sans Pro" panose="020B0503030403020204" pitchFamily="34" charset="0"/>
              </a:rPr>
              <a:t>start_datetime</a:t>
            </a:r>
            <a:r>
              <a:rPr lang="en-US" sz="1000" b="0" i="0" u="none" strike="noStrike" dirty="0">
                <a:solidFill>
                  <a:schemeClr val="tx1"/>
                </a:solidFill>
                <a:effectLst/>
                <a:latin typeface="Source Sans Pro" panose="020B0503030403020204" pitchFamily="34" charset="0"/>
                <a:ea typeface="Source Sans Pro" panose="020B0503030403020204" pitchFamily="34" charset="0"/>
              </a:rPr>
              <a:t>, …)</a:t>
            </a:r>
            <a:endParaRPr lang="en-US" sz="10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github_api_project_issue_refresh(</a:t>
            </a:r>
            <a:r>
              <a:rPr lang="en-US" sz="1000" i="0" u="none" strike="noStrike" dirty="0">
                <a:solidFill>
                  <a:schemeClr val="accent1"/>
                </a:solidFill>
                <a:effectLst/>
                <a:latin typeface="Source Sans Pro" panose="020B0503030403020204" pitchFamily="34" charset="0"/>
                <a:ea typeface="Source Sans Pro" panose="020B0503030403020204" pitchFamily="34" charset="0"/>
              </a:rPr>
              <a:t>start_datetime</a:t>
            </a:r>
            <a:r>
              <a:rPr lang="en-US" sz="1000" b="0" i="0" u="none" strike="noStrike" dirty="0">
                <a:solidFill>
                  <a:schemeClr val="tx1"/>
                </a:solidFill>
                <a:effectLst/>
                <a:latin typeface="Source Sans Pro" panose="020B0503030403020204" pitchFamily="34" charset="0"/>
                <a:ea typeface="Source Sans Pro" panose="020B0503030403020204" pitchFamily="34" charset="0"/>
              </a:rPr>
              <a:t>, …)</a:t>
            </a:r>
            <a:endParaRPr lang="en-US" sz="10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refresh_bugzilla_issues_comments(</a:t>
            </a:r>
            <a:r>
              <a:rPr lang="en-US" sz="1000" i="0" u="none" strike="noStrike" dirty="0">
                <a:solidFill>
                  <a:schemeClr val="accent1"/>
                </a:solidFill>
                <a:effectLst/>
                <a:latin typeface="Source Sans Pro" panose="020B0503030403020204" pitchFamily="34" charset="0"/>
                <a:ea typeface="Source Sans Pro" panose="020B0503030403020204" pitchFamily="34" charset="0"/>
              </a:rPr>
              <a:t>start_datetime</a:t>
            </a:r>
            <a:r>
              <a:rPr lang="en-US" sz="1000" b="0" i="0" u="none" strike="noStrike" dirty="0">
                <a:solidFill>
                  <a:schemeClr val="tx1"/>
                </a:solidFill>
                <a:effectLst/>
                <a:latin typeface="Source Sans Pro" panose="020B0503030403020204" pitchFamily="34" charset="0"/>
                <a:ea typeface="Source Sans Pro" panose="020B0503030403020204" pitchFamily="34" charset="0"/>
              </a:rPr>
              <a:t>, …)</a:t>
            </a:r>
            <a:endParaRPr lang="en-US" sz="10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refresh_mod_mbox(</a:t>
            </a:r>
            <a:r>
              <a:rPr lang="en-US" sz="1000" i="0" u="none" strike="noStrike" dirty="0">
                <a:solidFill>
                  <a:schemeClr val="accent1"/>
                </a:solidFill>
                <a:effectLst/>
                <a:latin typeface="Source Sans Pro" panose="020B0503030403020204" pitchFamily="34" charset="0"/>
                <a:ea typeface="Source Sans Pro" panose="020B0503030403020204" pitchFamily="34" charset="0"/>
              </a:rPr>
              <a:t>start_datetime</a:t>
            </a:r>
            <a:r>
              <a:rPr lang="en-US" sz="1000" b="0" i="0" u="none" strike="noStrike" dirty="0">
                <a:solidFill>
                  <a:schemeClr val="tx1"/>
                </a:solidFill>
                <a:effectLst/>
                <a:latin typeface="Source Sans Pro" panose="020B0503030403020204" pitchFamily="34" charset="0"/>
                <a:ea typeface="Source Sans Pro" panose="020B0503030403020204" pitchFamily="34" charset="0"/>
              </a:rPr>
              <a:t>, …)</a:t>
            </a:r>
            <a:endParaRPr lang="en-US" sz="1000" b="0" dirty="0">
              <a:solidFill>
                <a:schemeClr val="tx1"/>
              </a:solidFill>
              <a:effectLst/>
              <a:latin typeface="Source Sans Pro" panose="020B0503030403020204" pitchFamily="34" charset="0"/>
              <a:ea typeface="Source Sans Pro" panose="020B0503030403020204" pitchFamily="34" charset="0"/>
            </a:endParaRPr>
          </a:p>
        </p:txBody>
      </p:sp>
      <p:sp>
        <p:nvSpPr>
          <p:cNvPr id="501" name="TextBox 500">
            <a:extLst>
              <a:ext uri="{FF2B5EF4-FFF2-40B4-BE49-F238E27FC236}">
                <a16:creationId xmlns:a16="http://schemas.microsoft.com/office/drawing/2014/main" id="{F118DF81-C193-422D-BF5F-D5A23FB2CF1E}"/>
              </a:ext>
            </a:extLst>
          </p:cNvPr>
          <p:cNvSpPr txBox="1"/>
          <p:nvPr/>
        </p:nvSpPr>
        <p:spPr>
          <a:xfrm>
            <a:off x="4655063" y="1796377"/>
            <a:ext cx="4184378" cy="1479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b="0" i="0" u="none" strike="noStrike" cap="none" spc="0" normalizeH="0" baseline="0" dirty="0">
                <a:ln>
                  <a:noFill/>
                </a:ln>
                <a:solidFill>
                  <a:srgbClr val="4C4C4C"/>
                </a:solidFill>
                <a:effectLst/>
                <a:uFillTx/>
                <a:sym typeface="Source Sans Pro"/>
              </a:rPr>
              <a:t>All refresh functions will ensure a </a:t>
            </a:r>
            <a:r>
              <a:rPr kumimoji="0" lang="en-US" i="0" u="none" strike="noStrike" cap="none" spc="0" normalizeH="0" baseline="0" dirty="0">
                <a:ln>
                  <a:noFill/>
                </a:ln>
                <a:solidFill>
                  <a:schemeClr val="accent1"/>
                </a:solidFill>
                <a:effectLst/>
                <a:uFillTx/>
                <a:sym typeface="Source Sans Pro"/>
              </a:rPr>
              <a:t>naming</a:t>
            </a:r>
            <a:r>
              <a:rPr kumimoji="0" lang="en-US" b="0" i="0" u="none" strike="noStrike" cap="none" spc="0" normalizeH="0" baseline="0" dirty="0">
                <a:ln>
                  <a:noFill/>
                </a:ln>
                <a:solidFill>
                  <a:schemeClr val="accent1"/>
                </a:solidFill>
                <a:effectLst/>
                <a:uFillTx/>
                <a:sym typeface="Source Sans Pro"/>
              </a:rPr>
              <a:t> </a:t>
            </a:r>
            <a:r>
              <a:rPr kumimoji="0" lang="en-US" i="0" u="none" strike="noStrike" cap="none" spc="0" normalizeH="0" baseline="0" dirty="0">
                <a:ln>
                  <a:noFill/>
                </a:ln>
                <a:solidFill>
                  <a:schemeClr val="accent1"/>
                </a:solidFill>
                <a:effectLst/>
                <a:uFillTx/>
                <a:sym typeface="Source Sans Pro"/>
              </a:rPr>
              <a:t>convention </a:t>
            </a:r>
            <a:r>
              <a:rPr kumimoji="0" lang="en-US" b="0" i="0" u="none" strike="noStrike" cap="none" spc="0" normalizeH="0" baseline="0" dirty="0">
                <a:ln>
                  <a:noFill/>
                </a:ln>
                <a:solidFill>
                  <a:schemeClr val="tx1"/>
                </a:solidFill>
                <a:effectLst/>
                <a:uFillTx/>
                <a:sym typeface="Source Sans Pro"/>
              </a:rPr>
              <a:t>of the start and </a:t>
            </a:r>
            <a:r>
              <a:rPr kumimoji="0" lang="en-US" i="0" u="none" strike="noStrike" cap="none" spc="0" normalizeH="0" baseline="0" dirty="0">
                <a:ln>
                  <a:noFill/>
                </a:ln>
                <a:solidFill>
                  <a:schemeClr val="accent1"/>
                </a:solidFill>
                <a:effectLst/>
                <a:uFillTx/>
                <a:sym typeface="Source Sans Pro"/>
              </a:rPr>
              <a:t>end datetime </a:t>
            </a:r>
            <a:r>
              <a:rPr kumimoji="0" lang="en-US" b="0" i="0" u="none" strike="noStrike" cap="none" spc="0" normalizeH="0" baseline="0" dirty="0">
                <a:ln>
                  <a:noFill/>
                </a:ln>
                <a:solidFill>
                  <a:schemeClr val="tx1"/>
                </a:solidFill>
                <a:effectLst/>
                <a:uFillTx/>
                <a:sym typeface="Source Sans Pro"/>
              </a:rPr>
              <a:t>contained in the file</a:t>
            </a:r>
          </a:p>
          <a:p>
            <a:pPr marL="0" marR="0" indent="0" algn="l" defTabSz="584200" rtl="0" fontAlgn="auto" latinLnBrk="0" hangingPunct="0">
              <a:lnSpc>
                <a:spcPct val="100000"/>
              </a:lnSpc>
              <a:spcBef>
                <a:spcPts val="200"/>
              </a:spcBef>
              <a:spcAft>
                <a:spcPts val="0"/>
              </a:spcAft>
              <a:buClrTx/>
              <a:buSzTx/>
              <a:buFontTx/>
              <a:buNone/>
              <a:tabLst/>
            </a:pPr>
            <a:endParaRPr lang="en-US" sz="1000" b="0" dirty="0">
              <a:solidFill>
                <a:schemeClr val="tx1"/>
              </a:solidFill>
            </a:endParaRPr>
          </a:p>
          <a:p>
            <a:pPr marL="0" marR="0" indent="0" algn="l" defTabSz="584200" rtl="0" fontAlgn="auto" latinLnBrk="0" hangingPunct="0">
              <a:lnSpc>
                <a:spcPct val="100000"/>
              </a:lnSpc>
              <a:spcBef>
                <a:spcPts val="200"/>
              </a:spcBef>
              <a:spcAft>
                <a:spcPts val="0"/>
              </a:spcAft>
              <a:buClrTx/>
              <a:buSzTx/>
              <a:buFontTx/>
              <a:buNone/>
              <a:tabLst/>
            </a:pPr>
            <a:endParaRPr lang="en-US" sz="1000" b="0" dirty="0">
              <a:solidFill>
                <a:schemeClr val="tx1"/>
              </a:solidFill>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refresh_jira_issues()</a:t>
            </a:r>
            <a:endParaRPr lang="en-US" sz="10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github_api_project_issue_refresh()</a:t>
            </a:r>
            <a:endParaRPr lang="en-US" sz="10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refresh_bugzilla_issues_comments()</a:t>
            </a:r>
            <a:endParaRPr lang="en-US" sz="10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0"/>
              </a:spcAft>
            </a:pPr>
            <a:r>
              <a:rPr lang="en-US" sz="1000" b="0" i="0" u="none" strike="noStrike" dirty="0">
                <a:solidFill>
                  <a:schemeClr val="tx1"/>
                </a:solidFill>
                <a:effectLst/>
                <a:latin typeface="Source Sans Pro" panose="020B0503030403020204" pitchFamily="34" charset="0"/>
                <a:ea typeface="Source Sans Pro" panose="020B0503030403020204" pitchFamily="34" charset="0"/>
              </a:rPr>
              <a:t>refresh_mod_mbox()</a:t>
            </a:r>
            <a:endParaRPr lang="en-US" sz="1000" b="0" dirty="0">
              <a:solidFill>
                <a:schemeClr val="tx1"/>
              </a:solidFill>
              <a:effectLst/>
              <a:latin typeface="Source Sans Pro" panose="020B0503030403020204" pitchFamily="34" charset="0"/>
              <a:ea typeface="Source Sans Pro" panose="020B0503030403020204" pitchFamily="34" charset="0"/>
            </a:endParaRPr>
          </a:p>
        </p:txBody>
      </p:sp>
      <p:sp>
        <p:nvSpPr>
          <p:cNvPr id="267" name="TextBox 266">
            <a:extLst>
              <a:ext uri="{FF2B5EF4-FFF2-40B4-BE49-F238E27FC236}">
                <a16:creationId xmlns:a16="http://schemas.microsoft.com/office/drawing/2014/main" id="{F3E087D5-811B-850B-035E-CA898A28DA5E}"/>
              </a:ext>
            </a:extLst>
          </p:cNvPr>
          <p:cNvSpPr txBox="1"/>
          <p:nvPr/>
        </p:nvSpPr>
        <p:spPr>
          <a:xfrm>
            <a:off x="4638142" y="8377448"/>
            <a:ext cx="1654652"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kaiaulu</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_65790_</a:t>
            </a:r>
            <a:r>
              <a:rPr lang="en-US" sz="1000" dirty="0">
                <a:solidFill>
                  <a:schemeClr val="accent1"/>
                </a:solidFill>
              </a:rPr>
              <a:t>7</a:t>
            </a:r>
            <a:r>
              <a:rPr kumimoji="0" lang="en-US" sz="1000" i="0" u="none" strike="noStrike" cap="none" spc="0" normalizeH="0" baseline="0" dirty="0">
                <a:ln>
                  <a:noFill/>
                </a:ln>
                <a:solidFill>
                  <a:schemeClr val="accent1"/>
                </a:solidFill>
                <a:effectLst/>
                <a:uFillTx/>
                <a:latin typeface="Source Sans Pro"/>
                <a:ea typeface="Source Sans Pro"/>
                <a:cs typeface="Source Sans Pro"/>
                <a:sym typeface="Source Sans Pro"/>
              </a:rPr>
              <a:t>9010</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.json</a:t>
            </a:r>
          </a:p>
        </p:txBody>
      </p:sp>
      <p:pic>
        <p:nvPicPr>
          <p:cNvPr id="270" name="Graphic 269" descr="Paper outline">
            <a:extLst>
              <a:ext uri="{FF2B5EF4-FFF2-40B4-BE49-F238E27FC236}">
                <a16:creationId xmlns:a16="http://schemas.microsoft.com/office/drawing/2014/main" id="{919531B1-FB9A-6CEB-07AB-4739CA0468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86127" y="7939940"/>
            <a:ext cx="527267" cy="527267"/>
          </a:xfrm>
          <a:prstGeom prst="rect">
            <a:avLst/>
          </a:prstGeom>
        </p:spPr>
      </p:pic>
      <p:sp>
        <p:nvSpPr>
          <p:cNvPr id="271" name="TextBox 270">
            <a:extLst>
              <a:ext uri="{FF2B5EF4-FFF2-40B4-BE49-F238E27FC236}">
                <a16:creationId xmlns:a16="http://schemas.microsoft.com/office/drawing/2014/main" id="{EB021A64-B1FE-C88A-4CE3-B840A8505E73}"/>
              </a:ext>
            </a:extLst>
          </p:cNvPr>
          <p:cNvSpPr txBox="1"/>
          <p:nvPr/>
        </p:nvSpPr>
        <p:spPr>
          <a:xfrm>
            <a:off x="6218755" y="8391197"/>
            <a:ext cx="1654652"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kaiaulu</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_79215_</a:t>
            </a:r>
            <a:r>
              <a:rPr lang="en-US" sz="1000" dirty="0">
                <a:solidFill>
                  <a:schemeClr val="accent1"/>
                </a:solidFill>
              </a:rPr>
              <a:t>84672</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.json</a:t>
            </a:r>
          </a:p>
        </p:txBody>
      </p:sp>
      <p:pic>
        <p:nvPicPr>
          <p:cNvPr id="273" name="Graphic 272" descr="Paper outline">
            <a:extLst>
              <a:ext uri="{FF2B5EF4-FFF2-40B4-BE49-F238E27FC236}">
                <a16:creationId xmlns:a16="http://schemas.microsoft.com/office/drawing/2014/main" id="{AEB98FF1-12FC-A5FD-C1D7-DDDDFDF18E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66740" y="7953689"/>
            <a:ext cx="527267" cy="527267"/>
          </a:xfrm>
          <a:prstGeom prst="rect">
            <a:avLst/>
          </a:prstGeom>
        </p:spPr>
      </p:pic>
      <p:sp>
        <p:nvSpPr>
          <p:cNvPr id="276" name="TextBox 275">
            <a:extLst>
              <a:ext uri="{FF2B5EF4-FFF2-40B4-BE49-F238E27FC236}">
                <a16:creationId xmlns:a16="http://schemas.microsoft.com/office/drawing/2014/main" id="{91648D84-80EE-CBD4-0DA4-5BB1017D794F}"/>
              </a:ext>
            </a:extLst>
          </p:cNvPr>
          <p:cNvSpPr txBox="1"/>
          <p:nvPr/>
        </p:nvSpPr>
        <p:spPr>
          <a:xfrm>
            <a:off x="4662093" y="8871617"/>
            <a:ext cx="4177348" cy="8745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b="0" i="0" u="none" strike="noStrike" cap="none" spc="0" normalizeH="0" baseline="0" dirty="0">
                <a:ln>
                  <a:noFill/>
                </a:ln>
                <a:solidFill>
                  <a:srgbClr val="4C4C4C"/>
                </a:solidFill>
                <a:effectLst/>
                <a:uFillTx/>
                <a:sym typeface="Source Sans Pro"/>
              </a:rPr>
              <a:t>The </a:t>
            </a:r>
            <a:r>
              <a:rPr kumimoji="0" lang="en-US" i="0" u="none" strike="noStrike" cap="none" spc="0" normalizeH="0" baseline="0" dirty="0">
                <a:ln>
                  <a:noFill/>
                </a:ln>
                <a:solidFill>
                  <a:schemeClr val="accent1"/>
                </a:solidFill>
                <a:effectLst/>
                <a:uFillTx/>
                <a:sym typeface="Source Sans Pro"/>
              </a:rPr>
              <a:t>highest timestamp </a:t>
            </a:r>
            <a:r>
              <a:rPr kumimoji="0" lang="en-US" b="0" i="0" u="none" strike="noStrike" cap="none" spc="0" normalizeH="0" baseline="0" dirty="0">
                <a:ln>
                  <a:noFill/>
                </a:ln>
                <a:solidFill>
                  <a:srgbClr val="4C4C4C"/>
                </a:solidFill>
                <a:effectLst/>
                <a:uFillTx/>
                <a:sym typeface="Source Sans Pro"/>
              </a:rPr>
              <a:t>in the suffix of a file name in the data folder is used to identify the file that contains the most recent issue, comment, or email. This is then used as the new highest timestamp for the refresher function.</a:t>
            </a:r>
          </a:p>
        </p:txBody>
      </p:sp>
      <p:cxnSp>
        <p:nvCxnSpPr>
          <p:cNvPr id="277" name="Straight Arrow Connector 276">
            <a:extLst>
              <a:ext uri="{FF2B5EF4-FFF2-40B4-BE49-F238E27FC236}">
                <a16:creationId xmlns:a16="http://schemas.microsoft.com/office/drawing/2014/main" id="{80C76899-54F4-D59F-6831-D17569FF4198}"/>
              </a:ext>
            </a:extLst>
          </p:cNvPr>
          <p:cNvCxnSpPr>
            <a:cxnSpLocks/>
          </p:cNvCxnSpPr>
          <p:nvPr/>
        </p:nvCxnSpPr>
        <p:spPr>
          <a:xfrm>
            <a:off x="7291645" y="8067419"/>
            <a:ext cx="0" cy="317065"/>
          </a:xfrm>
          <a:prstGeom prst="straightConnector1">
            <a:avLst/>
          </a:prstGeom>
          <a:noFill/>
          <a:ln w="254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3" name="Straight Arrow Connector 282">
            <a:extLst>
              <a:ext uri="{FF2B5EF4-FFF2-40B4-BE49-F238E27FC236}">
                <a16:creationId xmlns:a16="http://schemas.microsoft.com/office/drawing/2014/main" id="{B0DF254C-0551-543A-AFB7-446BB8836AE6}"/>
              </a:ext>
            </a:extLst>
          </p:cNvPr>
          <p:cNvCxnSpPr>
            <a:cxnSpLocks/>
          </p:cNvCxnSpPr>
          <p:nvPr/>
        </p:nvCxnSpPr>
        <p:spPr>
          <a:xfrm>
            <a:off x="8832411" y="7301080"/>
            <a:ext cx="0" cy="317065"/>
          </a:xfrm>
          <a:prstGeom prst="straightConnector1">
            <a:avLst/>
          </a:prstGeom>
          <a:noFill/>
          <a:ln w="25400" cap="flat">
            <a:solidFill>
              <a:schemeClr val="accent1"/>
            </a:solidFill>
            <a:prstDash val="sysDot"/>
            <a:miter lim="400000"/>
            <a:tailEnd type="triangle"/>
          </a:ln>
          <a:effectLst/>
          <a:sp3d/>
        </p:spPr>
        <p:style>
          <a:lnRef idx="0">
            <a:scrgbClr r="0" g="0" b="0"/>
          </a:lnRef>
          <a:fillRef idx="0">
            <a:scrgbClr r="0" g="0" b="0"/>
          </a:fillRef>
          <a:effectRef idx="0">
            <a:scrgbClr r="0" g="0" b="0"/>
          </a:effectRef>
          <a:fontRef idx="none"/>
        </p:style>
      </p:cxnSp>
      <p:pic>
        <p:nvPicPr>
          <p:cNvPr id="289" name="Graphic 288" descr="Server with solid fill">
            <a:extLst>
              <a:ext uri="{FF2B5EF4-FFF2-40B4-BE49-F238E27FC236}">
                <a16:creationId xmlns:a16="http://schemas.microsoft.com/office/drawing/2014/main" id="{960A8480-2740-1F92-3B0A-4ACB855A6C8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758531" y="6637738"/>
            <a:ext cx="712283" cy="712283"/>
          </a:xfrm>
          <a:prstGeom prst="rect">
            <a:avLst/>
          </a:prstGeom>
        </p:spPr>
      </p:pic>
      <p:pic>
        <p:nvPicPr>
          <p:cNvPr id="291" name="Graphic 290" descr="Users with solid fill">
            <a:extLst>
              <a:ext uri="{FF2B5EF4-FFF2-40B4-BE49-F238E27FC236}">
                <a16:creationId xmlns:a16="http://schemas.microsoft.com/office/drawing/2014/main" id="{16D4D131-B39C-746A-3915-6CB7E6D9C0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00077" y="8340802"/>
            <a:ext cx="668157" cy="668157"/>
          </a:xfrm>
          <a:prstGeom prst="rect">
            <a:avLst/>
          </a:prstGeom>
        </p:spPr>
      </p:pic>
      <p:cxnSp>
        <p:nvCxnSpPr>
          <p:cNvPr id="294" name="Connector: Elbow 293">
            <a:extLst>
              <a:ext uri="{FF2B5EF4-FFF2-40B4-BE49-F238E27FC236}">
                <a16:creationId xmlns:a16="http://schemas.microsoft.com/office/drawing/2014/main" id="{F3C4E3D6-D196-C686-6210-24E54C315589}"/>
              </a:ext>
            </a:extLst>
          </p:cNvPr>
          <p:cNvCxnSpPr>
            <a:cxnSpLocks/>
          </p:cNvCxnSpPr>
          <p:nvPr/>
        </p:nvCxnSpPr>
        <p:spPr>
          <a:xfrm flipV="1">
            <a:off x="9906024" y="8068989"/>
            <a:ext cx="438189" cy="320841"/>
          </a:xfrm>
          <a:prstGeom prst="bentConnector3">
            <a:avLst>
              <a:gd name="adj1" fmla="val -2713"/>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5" name="TextBox 304">
            <a:extLst>
              <a:ext uri="{FF2B5EF4-FFF2-40B4-BE49-F238E27FC236}">
                <a16:creationId xmlns:a16="http://schemas.microsoft.com/office/drawing/2014/main" id="{34355EB3-18E5-79C7-736B-6E69CD57EEB9}"/>
              </a:ext>
            </a:extLst>
          </p:cNvPr>
          <p:cNvSpPr txBox="1"/>
          <p:nvPr/>
        </p:nvSpPr>
        <p:spPr>
          <a:xfrm>
            <a:off x="10517691" y="7908729"/>
            <a:ext cx="37309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rPr>
              <a:t>Jira</a:t>
            </a:r>
          </a:p>
        </p:txBody>
      </p:sp>
      <p:cxnSp>
        <p:nvCxnSpPr>
          <p:cNvPr id="322" name="Connector: Elbow 321">
            <a:extLst>
              <a:ext uri="{FF2B5EF4-FFF2-40B4-BE49-F238E27FC236}">
                <a16:creationId xmlns:a16="http://schemas.microsoft.com/office/drawing/2014/main" id="{2B0FE8AB-E881-CBD8-B576-568727EFBAB3}"/>
              </a:ext>
            </a:extLst>
          </p:cNvPr>
          <p:cNvCxnSpPr>
            <a:cxnSpLocks/>
          </p:cNvCxnSpPr>
          <p:nvPr/>
        </p:nvCxnSpPr>
        <p:spPr>
          <a:xfrm flipV="1">
            <a:off x="10297843" y="8346585"/>
            <a:ext cx="438189" cy="320841"/>
          </a:xfrm>
          <a:prstGeom prst="bentConnector3">
            <a:avLst>
              <a:gd name="adj1" fmla="val 102169"/>
            </a:avLst>
          </a:prstGeom>
          <a:noFill/>
          <a:ln w="25400" cap="flat">
            <a:solidFill>
              <a:srgbClr val="000000"/>
            </a:solidFill>
            <a:prstDash val="solid"/>
            <a:miter lim="400000"/>
            <a:headEnd type="triangle"/>
            <a:tailEnd type="none"/>
          </a:ln>
          <a:effectLst/>
          <a:sp3d/>
        </p:spPr>
        <p:style>
          <a:lnRef idx="0">
            <a:scrgbClr r="0" g="0" b="0"/>
          </a:lnRef>
          <a:fillRef idx="0">
            <a:scrgbClr r="0" g="0" b="0"/>
          </a:fillRef>
          <a:effectRef idx="0">
            <a:scrgbClr r="0" g="0" b="0"/>
          </a:effectRef>
          <a:fontRef idx="none"/>
        </p:style>
      </p:cxnSp>
      <p:cxnSp>
        <p:nvCxnSpPr>
          <p:cNvPr id="329" name="Straight Arrow Connector 328">
            <a:extLst>
              <a:ext uri="{FF2B5EF4-FFF2-40B4-BE49-F238E27FC236}">
                <a16:creationId xmlns:a16="http://schemas.microsoft.com/office/drawing/2014/main" id="{8CE39AC7-37F1-5966-7192-008015894857}"/>
              </a:ext>
            </a:extLst>
          </p:cNvPr>
          <p:cNvCxnSpPr>
            <a:cxnSpLocks/>
          </p:cNvCxnSpPr>
          <p:nvPr/>
        </p:nvCxnSpPr>
        <p:spPr>
          <a:xfrm flipV="1">
            <a:off x="11080668" y="8095138"/>
            <a:ext cx="485695" cy="15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31" name="TextBox 330">
            <a:extLst>
              <a:ext uri="{FF2B5EF4-FFF2-40B4-BE49-F238E27FC236}">
                <a16:creationId xmlns:a16="http://schemas.microsoft.com/office/drawing/2014/main" id="{CC7E8BA6-6F46-2E62-0833-3A1DA530B58E}"/>
              </a:ext>
            </a:extLst>
          </p:cNvPr>
          <p:cNvSpPr txBox="1"/>
          <p:nvPr/>
        </p:nvSpPr>
        <p:spPr>
          <a:xfrm>
            <a:off x="11621122" y="7908729"/>
            <a:ext cx="925855"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dirty="0"/>
              <a:t>exec/jira.R</a:t>
            </a:r>
            <a:endParaRPr kumimoji="0" lang="en-US" sz="120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cxnSp>
        <p:nvCxnSpPr>
          <p:cNvPr id="337" name="Straight Arrow Connector 336">
            <a:extLst>
              <a:ext uri="{FF2B5EF4-FFF2-40B4-BE49-F238E27FC236}">
                <a16:creationId xmlns:a16="http://schemas.microsoft.com/office/drawing/2014/main" id="{BCF9FD32-EEFE-2E32-2D53-AB85BC06BD64}"/>
              </a:ext>
            </a:extLst>
          </p:cNvPr>
          <p:cNvCxnSpPr>
            <a:cxnSpLocks/>
          </p:cNvCxnSpPr>
          <p:nvPr/>
        </p:nvCxnSpPr>
        <p:spPr>
          <a:xfrm>
            <a:off x="12084050" y="7350021"/>
            <a:ext cx="0" cy="55870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351" name="Graphic 350" descr="Paper outline">
            <a:extLst>
              <a:ext uri="{FF2B5EF4-FFF2-40B4-BE49-F238E27FC236}">
                <a16:creationId xmlns:a16="http://schemas.microsoft.com/office/drawing/2014/main" id="{E10C0A7A-87DC-3452-D96D-ECA0DB46E2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51474" y="7821096"/>
            <a:ext cx="502401" cy="527267"/>
          </a:xfrm>
          <a:prstGeom prst="rect">
            <a:avLst/>
          </a:prstGeom>
        </p:spPr>
      </p:pic>
      <p:sp>
        <p:nvSpPr>
          <p:cNvPr id="352" name="TextBox 351">
            <a:extLst>
              <a:ext uri="{FF2B5EF4-FFF2-40B4-BE49-F238E27FC236}">
                <a16:creationId xmlns:a16="http://schemas.microsoft.com/office/drawing/2014/main" id="{5C1B13A8-603D-1887-3C40-EDF28511FF94}"/>
              </a:ext>
            </a:extLst>
          </p:cNvPr>
          <p:cNvSpPr txBox="1"/>
          <p:nvPr/>
        </p:nvSpPr>
        <p:spPr>
          <a:xfrm>
            <a:off x="13122286" y="7952151"/>
            <a:ext cx="353219"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conf</a:t>
            </a:r>
          </a:p>
        </p:txBody>
      </p:sp>
      <p:pic>
        <p:nvPicPr>
          <p:cNvPr id="358" name="Graphic 357" descr="Clock with solid fill">
            <a:extLst>
              <a:ext uri="{FF2B5EF4-FFF2-40B4-BE49-F238E27FC236}">
                <a16:creationId xmlns:a16="http://schemas.microsoft.com/office/drawing/2014/main" id="{30821CC5-C819-BCEE-9307-EB731129451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126952" y="7372911"/>
            <a:ext cx="392857" cy="392857"/>
          </a:xfrm>
          <a:prstGeom prst="rect">
            <a:avLst/>
          </a:prstGeom>
        </p:spPr>
      </p:pic>
      <p:sp>
        <p:nvSpPr>
          <p:cNvPr id="359" name="TextBox 358">
            <a:extLst>
              <a:ext uri="{FF2B5EF4-FFF2-40B4-BE49-F238E27FC236}">
                <a16:creationId xmlns:a16="http://schemas.microsoft.com/office/drawing/2014/main" id="{A8B94FDC-B53D-FCAC-EC27-9FD19E8FB024}"/>
              </a:ext>
            </a:extLst>
          </p:cNvPr>
          <p:cNvSpPr txBox="1"/>
          <p:nvPr/>
        </p:nvSpPr>
        <p:spPr>
          <a:xfrm>
            <a:off x="12494414" y="7407769"/>
            <a:ext cx="573416"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0" i="0" u="none" strike="noStrike" cap="none" spc="0" normalizeH="0" baseline="0" dirty="0">
                <a:ln>
                  <a:noFill/>
                </a:ln>
                <a:solidFill>
                  <a:srgbClr val="4C4C4C"/>
                </a:solidFill>
                <a:effectLst/>
                <a:uFillTx/>
                <a:latin typeface="Source Sans Pro"/>
                <a:ea typeface="Source Sans Pro"/>
                <a:cs typeface="Source Sans Pro"/>
                <a:sym typeface="Source Sans Pro"/>
              </a:rPr>
              <a:t>60 min</a:t>
            </a:r>
          </a:p>
        </p:txBody>
      </p:sp>
      <p:cxnSp>
        <p:nvCxnSpPr>
          <p:cNvPr id="362" name="Straight Arrow Connector 361">
            <a:extLst>
              <a:ext uri="{FF2B5EF4-FFF2-40B4-BE49-F238E27FC236}">
                <a16:creationId xmlns:a16="http://schemas.microsoft.com/office/drawing/2014/main" id="{B9B3B062-A478-A3D7-A090-DD7AA4570162}"/>
              </a:ext>
            </a:extLst>
          </p:cNvPr>
          <p:cNvCxnSpPr>
            <a:cxnSpLocks/>
          </p:cNvCxnSpPr>
          <p:nvPr/>
        </p:nvCxnSpPr>
        <p:spPr>
          <a:xfrm>
            <a:off x="12084050" y="8229249"/>
            <a:ext cx="0" cy="64236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9" name="TextBox 368">
            <a:extLst>
              <a:ext uri="{FF2B5EF4-FFF2-40B4-BE49-F238E27FC236}">
                <a16:creationId xmlns:a16="http://schemas.microsoft.com/office/drawing/2014/main" id="{6F289C17-4549-17E2-623E-4A000B221EA4}"/>
              </a:ext>
            </a:extLst>
          </p:cNvPr>
          <p:cNvSpPr txBox="1"/>
          <p:nvPr/>
        </p:nvSpPr>
        <p:spPr>
          <a:xfrm>
            <a:off x="10026151" y="8109765"/>
            <a:ext cx="589504" cy="5051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dirty="0"/>
              <a:t>p</a:t>
            </a:r>
            <a:r>
              <a:rPr kumimoji="0" lang="en-US" sz="1200" b="0" i="0" u="none" strike="noStrike" cap="none" spc="0" normalizeH="0" baseline="0" dirty="0">
                <a:ln>
                  <a:noFill/>
                </a:ln>
                <a:solidFill>
                  <a:srgbClr val="4C4C4C"/>
                </a:solidFill>
                <a:effectLst/>
                <a:uFillTx/>
                <a:latin typeface="Source Sans Pro"/>
                <a:ea typeface="Source Sans Pro"/>
                <a:cs typeface="Source Sans Pro"/>
                <a:sym typeface="Source Sans Pro"/>
              </a:rPr>
              <a:t>roject activity</a:t>
            </a:r>
          </a:p>
        </p:txBody>
      </p:sp>
      <p:sp>
        <p:nvSpPr>
          <p:cNvPr id="370" name="Basics">
            <a:extLst>
              <a:ext uri="{FF2B5EF4-FFF2-40B4-BE49-F238E27FC236}">
                <a16:creationId xmlns:a16="http://schemas.microsoft.com/office/drawing/2014/main" id="{78170172-2617-B449-A16C-2B624CC4A404}"/>
              </a:ext>
            </a:extLst>
          </p:cNvPr>
          <p:cNvSpPr txBox="1"/>
          <p:nvPr/>
        </p:nvSpPr>
        <p:spPr>
          <a:xfrm>
            <a:off x="306210" y="7208143"/>
            <a:ext cx="2766632"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lnSpc>
                <a:spcPct val="80000"/>
              </a:lnSpc>
              <a:spcBef>
                <a:spcPts val="0"/>
              </a:spcBef>
              <a:defRPr sz="2500" b="0">
                <a:solidFill>
                  <a:srgbClr val="628DB5"/>
                </a:solidFill>
              </a:defRPr>
            </a:pPr>
            <a:r>
              <a:rPr lang="en-US" dirty="0"/>
              <a:t>Folder Organization</a:t>
            </a:r>
            <a:endParaRPr dirty="0"/>
          </a:p>
        </p:txBody>
      </p:sp>
      <p:sp>
        <p:nvSpPr>
          <p:cNvPr id="371" name="Line">
            <a:extLst>
              <a:ext uri="{FF2B5EF4-FFF2-40B4-BE49-F238E27FC236}">
                <a16:creationId xmlns:a16="http://schemas.microsoft.com/office/drawing/2014/main" id="{3E1227C5-190B-40AA-17E8-5AFF1E3B99DA}"/>
              </a:ext>
            </a:extLst>
          </p:cNvPr>
          <p:cNvSpPr/>
          <p:nvPr/>
        </p:nvSpPr>
        <p:spPr>
          <a:xfrm flipV="1">
            <a:off x="148894" y="2596138"/>
            <a:ext cx="4175493"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73" name="Line">
            <a:extLst>
              <a:ext uri="{FF2B5EF4-FFF2-40B4-BE49-F238E27FC236}">
                <a16:creationId xmlns:a16="http://schemas.microsoft.com/office/drawing/2014/main" id="{E45C2CD8-5BE9-7E0E-1844-8F0FB9157219}"/>
              </a:ext>
            </a:extLst>
          </p:cNvPr>
          <p:cNvSpPr/>
          <p:nvPr/>
        </p:nvSpPr>
        <p:spPr>
          <a:xfrm flipV="1">
            <a:off x="9573838" y="4717673"/>
            <a:ext cx="4178808"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74" name="TextBox 373">
            <a:extLst>
              <a:ext uri="{FF2B5EF4-FFF2-40B4-BE49-F238E27FC236}">
                <a16:creationId xmlns:a16="http://schemas.microsoft.com/office/drawing/2014/main" id="{D49E2CEB-F0D1-F305-B158-D4CDAD876199}"/>
              </a:ext>
            </a:extLst>
          </p:cNvPr>
          <p:cNvSpPr txBox="1"/>
          <p:nvPr/>
        </p:nvSpPr>
        <p:spPr>
          <a:xfrm>
            <a:off x="9582328" y="5251802"/>
            <a:ext cx="3968070" cy="8745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i="0" u="none" strike="noStrike" dirty="0">
                <a:solidFill>
                  <a:srgbClr val="000000"/>
                </a:solidFill>
                <a:effectLst/>
                <a:latin typeface="Source Sans Pro" panose="020B0503030403020204" pitchFamily="34" charset="0"/>
                <a:ea typeface="Source Sans Pro" panose="020B0503030403020204" pitchFamily="34" charset="0"/>
              </a:rPr>
              <a:t>The monitoring system utilizes Cron jobs to call refresh scripts every x minutes (E.g., 60 minutes). The refresher script is called regularly to ensure that local data is always up to date without manual intervention.</a:t>
            </a:r>
            <a:endParaRPr kumimoji="0" lang="en-US" b="1" i="0" u="none" strike="noStrike" cap="none" spc="0" normalizeH="0" baseline="0" dirty="0">
              <a:ln>
                <a:noFill/>
              </a:ln>
              <a:solidFill>
                <a:srgbClr val="4C4C4C"/>
              </a:solidFill>
              <a:effectLst/>
              <a:uFillTx/>
              <a:latin typeface="Source Sans Pro" panose="020B0503030403020204" pitchFamily="34" charset="0"/>
              <a:ea typeface="Source Sans Pro" panose="020B0503030403020204" pitchFamily="34" charset="0"/>
              <a:sym typeface="Source Sans Pro"/>
            </a:endParaRPr>
          </a:p>
        </p:txBody>
      </p:sp>
      <p:sp>
        <p:nvSpPr>
          <p:cNvPr id="375" name="Line">
            <a:extLst>
              <a:ext uri="{FF2B5EF4-FFF2-40B4-BE49-F238E27FC236}">
                <a16:creationId xmlns:a16="http://schemas.microsoft.com/office/drawing/2014/main" id="{FA2B2D45-EC3B-5790-3E0A-049345E53CB4}"/>
              </a:ext>
            </a:extLst>
          </p:cNvPr>
          <p:cNvSpPr/>
          <p:nvPr/>
        </p:nvSpPr>
        <p:spPr>
          <a:xfrm flipV="1">
            <a:off x="4805164" y="4726821"/>
            <a:ext cx="4178808" cy="0"/>
          </a:xfrm>
          <a:prstGeom prst="line">
            <a:avLst/>
          </a:prstGeom>
          <a:ln w="12700">
            <a:solidFill>
              <a:schemeClr val="tx1"/>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78" name="TextBox 377">
            <a:extLst>
              <a:ext uri="{FF2B5EF4-FFF2-40B4-BE49-F238E27FC236}">
                <a16:creationId xmlns:a16="http://schemas.microsoft.com/office/drawing/2014/main" id="{E315BCFC-7080-5848-EBBA-A79A1785350A}"/>
              </a:ext>
            </a:extLst>
          </p:cNvPr>
          <p:cNvSpPr txBox="1"/>
          <p:nvPr/>
        </p:nvSpPr>
        <p:spPr>
          <a:xfrm>
            <a:off x="7759045" y="7571792"/>
            <a:ext cx="1576617"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kaiaulu</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_59111_</a:t>
            </a:r>
            <a:r>
              <a:rPr kumimoji="0" lang="en-US" sz="1000" i="0" u="none" strike="noStrike" cap="none" spc="0" normalizeH="0" baseline="0" dirty="0">
                <a:ln>
                  <a:noFill/>
                </a:ln>
                <a:solidFill>
                  <a:schemeClr val="accent1"/>
                </a:solidFill>
                <a:effectLst/>
                <a:uFillTx/>
                <a:latin typeface="Source Sans Pro"/>
                <a:ea typeface="Source Sans Pro"/>
                <a:cs typeface="Source Sans Pro"/>
                <a:sym typeface="Source Sans Pro"/>
              </a:rPr>
              <a:t>65781</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.json</a:t>
            </a:r>
          </a:p>
        </p:txBody>
      </p:sp>
      <p:pic>
        <p:nvPicPr>
          <p:cNvPr id="379" name="Graphic 378" descr="Paper outline">
            <a:extLst>
              <a:ext uri="{FF2B5EF4-FFF2-40B4-BE49-F238E27FC236}">
                <a16:creationId xmlns:a16="http://schemas.microsoft.com/office/drawing/2014/main" id="{CC30D9D2-5951-3C07-7CBC-55277D9514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53862" y="7134284"/>
            <a:ext cx="502401" cy="527267"/>
          </a:xfrm>
          <a:prstGeom prst="rect">
            <a:avLst/>
          </a:prstGeom>
        </p:spPr>
      </p:pic>
      <p:sp>
        <p:nvSpPr>
          <p:cNvPr id="380" name="TextBox 379">
            <a:extLst>
              <a:ext uri="{FF2B5EF4-FFF2-40B4-BE49-F238E27FC236}">
                <a16:creationId xmlns:a16="http://schemas.microsoft.com/office/drawing/2014/main" id="{4F4EFC37-E298-B50E-6044-99B4D744BF59}"/>
              </a:ext>
            </a:extLst>
          </p:cNvPr>
          <p:cNvSpPr txBox="1"/>
          <p:nvPr/>
        </p:nvSpPr>
        <p:spPr>
          <a:xfrm>
            <a:off x="4632611" y="7555632"/>
            <a:ext cx="1543757"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t>
            </a:r>
            <a:r>
              <a:rPr kumimoji="0" lang="en-US" sz="1000" b="0" i="0" u="none" strike="noStrike" cap="none" spc="0" normalizeH="0" baseline="0" dirty="0">
                <a:ln>
                  <a:noFill/>
                </a:ln>
                <a:solidFill>
                  <a:srgbClr val="4C4C4C"/>
                </a:solidFill>
                <a:effectLst/>
                <a:uFillTx/>
                <a:sym typeface="Source Sans Pro"/>
              </a:rPr>
              <a:t>aiaulu_</a:t>
            </a:r>
            <a:r>
              <a:rPr kumimoji="0" lang="en-US" sz="1000" b="0" i="0" u="none" strike="noStrike" cap="none" spc="0" normalizeH="0" baseline="0" dirty="0">
                <a:ln>
                  <a:noFill/>
                </a:ln>
                <a:solidFill>
                  <a:schemeClr val="tx1"/>
                </a:solidFill>
                <a:effectLst/>
                <a:uFillTx/>
                <a:sym typeface="Source Sans Pro"/>
              </a:rPr>
              <a:t>13625_</a:t>
            </a:r>
            <a:r>
              <a:rPr kumimoji="0" lang="en-US" sz="1000" i="0" u="none" strike="noStrike" cap="none" spc="0" normalizeH="0" baseline="0" dirty="0">
                <a:ln>
                  <a:noFill/>
                </a:ln>
                <a:solidFill>
                  <a:schemeClr val="accent1"/>
                </a:solidFill>
                <a:effectLst/>
                <a:uFillTx/>
                <a:sym typeface="Source Sans Pro"/>
              </a:rPr>
              <a:t>32473</a:t>
            </a:r>
            <a:r>
              <a:rPr kumimoji="0" lang="en-US" sz="1000" b="0" i="0" u="none" strike="noStrike" cap="none" spc="0" normalizeH="0" baseline="0" dirty="0">
                <a:ln>
                  <a:noFill/>
                </a:ln>
                <a:solidFill>
                  <a:srgbClr val="4C4C4C"/>
                </a:solidFill>
                <a:effectLst/>
                <a:uFillTx/>
                <a:sym typeface="Source Sans Pro"/>
              </a:rPr>
              <a:t>.json</a:t>
            </a:r>
          </a:p>
        </p:txBody>
      </p:sp>
      <p:pic>
        <p:nvPicPr>
          <p:cNvPr id="381" name="Graphic 380" descr="Paper outline">
            <a:extLst>
              <a:ext uri="{FF2B5EF4-FFF2-40B4-BE49-F238E27FC236}">
                <a16:creationId xmlns:a16="http://schemas.microsoft.com/office/drawing/2014/main" id="{446A0E28-A174-E7CC-381C-A0FE349A0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80597" y="7118124"/>
            <a:ext cx="527267" cy="527267"/>
          </a:xfrm>
          <a:prstGeom prst="rect">
            <a:avLst/>
          </a:prstGeom>
        </p:spPr>
      </p:pic>
      <p:sp>
        <p:nvSpPr>
          <p:cNvPr id="383" name="TextBox 382">
            <a:extLst>
              <a:ext uri="{FF2B5EF4-FFF2-40B4-BE49-F238E27FC236}">
                <a16:creationId xmlns:a16="http://schemas.microsoft.com/office/drawing/2014/main" id="{4358744D-6822-E2C9-51E5-5B2928C7C173}"/>
              </a:ext>
            </a:extLst>
          </p:cNvPr>
          <p:cNvSpPr txBox="1"/>
          <p:nvPr/>
        </p:nvSpPr>
        <p:spPr>
          <a:xfrm>
            <a:off x="6231866" y="7562990"/>
            <a:ext cx="1654652"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1000" b="0" dirty="0"/>
              <a:t>kaiaulu</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_32485_</a:t>
            </a:r>
            <a:r>
              <a:rPr kumimoji="0" lang="en-US" sz="1000" i="0" u="none" strike="noStrike" cap="none" spc="0" normalizeH="0" baseline="0" dirty="0">
                <a:ln>
                  <a:noFill/>
                </a:ln>
                <a:solidFill>
                  <a:schemeClr val="accent1"/>
                </a:solidFill>
                <a:effectLst/>
                <a:uFillTx/>
                <a:latin typeface="Source Sans Pro"/>
                <a:ea typeface="Source Sans Pro"/>
                <a:cs typeface="Source Sans Pro"/>
                <a:sym typeface="Source Sans Pro"/>
              </a:rPr>
              <a:t>59010</a:t>
            </a: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.json</a:t>
            </a:r>
          </a:p>
        </p:txBody>
      </p:sp>
      <p:pic>
        <p:nvPicPr>
          <p:cNvPr id="385" name="Graphic 384" descr="Paper outline">
            <a:extLst>
              <a:ext uri="{FF2B5EF4-FFF2-40B4-BE49-F238E27FC236}">
                <a16:creationId xmlns:a16="http://schemas.microsoft.com/office/drawing/2014/main" id="{20E7932B-86A6-5502-0B02-4ADD0EB9FE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79851" y="7125482"/>
            <a:ext cx="527267" cy="527267"/>
          </a:xfrm>
          <a:prstGeom prst="rect">
            <a:avLst/>
          </a:prstGeom>
        </p:spPr>
      </p:pic>
      <p:sp>
        <p:nvSpPr>
          <p:cNvPr id="393" name="TextBox 392">
            <a:extLst>
              <a:ext uri="{FF2B5EF4-FFF2-40B4-BE49-F238E27FC236}">
                <a16:creationId xmlns:a16="http://schemas.microsoft.com/office/drawing/2014/main" id="{C64290B3-FBBB-137B-17E7-0DF8F76927CF}"/>
              </a:ext>
            </a:extLst>
          </p:cNvPr>
          <p:cNvSpPr txBox="1"/>
          <p:nvPr/>
        </p:nvSpPr>
        <p:spPr>
          <a:xfrm>
            <a:off x="1801164" y="7831983"/>
            <a:ext cx="693294" cy="305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1100" b="0" i="0" u="none" strike="noStrike" cap="none" spc="0" normalizeH="0" baseline="0" dirty="0">
                <a:ln>
                  <a:noFill/>
                </a:ln>
                <a:solidFill>
                  <a:srgbClr val="4C4C4C"/>
                </a:solidFill>
                <a:effectLst/>
                <a:uFillTx/>
                <a:latin typeface="Source Sans Pro"/>
                <a:ea typeface="Source Sans Pro"/>
                <a:cs typeface="Source Sans Pro"/>
                <a:sym typeface="Source Sans Pro"/>
              </a:rPr>
              <a:t>Kaiaulu</a:t>
            </a:r>
          </a:p>
        </p:txBody>
      </p:sp>
      <p:cxnSp>
        <p:nvCxnSpPr>
          <p:cNvPr id="399" name="Straight Connector 398">
            <a:extLst>
              <a:ext uri="{FF2B5EF4-FFF2-40B4-BE49-F238E27FC236}">
                <a16:creationId xmlns:a16="http://schemas.microsoft.com/office/drawing/2014/main" id="{10836083-F0CE-5C57-42F3-61FFC5B97FFF}"/>
              </a:ext>
            </a:extLst>
          </p:cNvPr>
          <p:cNvCxnSpPr>
            <a:cxnSpLocks/>
          </p:cNvCxnSpPr>
          <p:nvPr/>
        </p:nvCxnSpPr>
        <p:spPr>
          <a:xfrm>
            <a:off x="2137653" y="8156199"/>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4" name="Straight Connector 403">
            <a:extLst>
              <a:ext uri="{FF2B5EF4-FFF2-40B4-BE49-F238E27FC236}">
                <a16:creationId xmlns:a16="http://schemas.microsoft.com/office/drawing/2014/main" id="{165C2BA3-0F21-FCB9-9287-FDF66A956574}"/>
              </a:ext>
            </a:extLst>
          </p:cNvPr>
          <p:cNvCxnSpPr/>
          <p:nvPr/>
        </p:nvCxnSpPr>
        <p:spPr>
          <a:xfrm flipH="1">
            <a:off x="733425" y="8432006"/>
            <a:ext cx="140422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7" name="Straight Connector 406">
            <a:extLst>
              <a:ext uri="{FF2B5EF4-FFF2-40B4-BE49-F238E27FC236}">
                <a16:creationId xmlns:a16="http://schemas.microsoft.com/office/drawing/2014/main" id="{8742528D-283E-AF46-A5F2-8B6B2045097A}"/>
              </a:ext>
            </a:extLst>
          </p:cNvPr>
          <p:cNvCxnSpPr/>
          <p:nvPr/>
        </p:nvCxnSpPr>
        <p:spPr>
          <a:xfrm flipH="1">
            <a:off x="2137653" y="8432006"/>
            <a:ext cx="140422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8" name="Straight Connector 407">
            <a:extLst>
              <a:ext uri="{FF2B5EF4-FFF2-40B4-BE49-F238E27FC236}">
                <a16:creationId xmlns:a16="http://schemas.microsoft.com/office/drawing/2014/main" id="{124257B0-7216-7ACA-D209-E5796AD761ED}"/>
              </a:ext>
            </a:extLst>
          </p:cNvPr>
          <p:cNvCxnSpPr>
            <a:cxnSpLocks/>
          </p:cNvCxnSpPr>
          <p:nvPr/>
        </p:nvCxnSpPr>
        <p:spPr>
          <a:xfrm>
            <a:off x="740569" y="8421472"/>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9" name="Straight Connector 408">
            <a:extLst>
              <a:ext uri="{FF2B5EF4-FFF2-40B4-BE49-F238E27FC236}">
                <a16:creationId xmlns:a16="http://schemas.microsoft.com/office/drawing/2014/main" id="{38F4C4D1-443D-60E8-0975-A4D7805BB875}"/>
              </a:ext>
            </a:extLst>
          </p:cNvPr>
          <p:cNvCxnSpPr>
            <a:cxnSpLocks/>
          </p:cNvCxnSpPr>
          <p:nvPr/>
        </p:nvCxnSpPr>
        <p:spPr>
          <a:xfrm>
            <a:off x="3538791" y="8421471"/>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0" name="Straight Connector 409">
            <a:extLst>
              <a:ext uri="{FF2B5EF4-FFF2-40B4-BE49-F238E27FC236}">
                <a16:creationId xmlns:a16="http://schemas.microsoft.com/office/drawing/2014/main" id="{48CF46AD-2260-897B-5DC4-0D27096556AC}"/>
              </a:ext>
            </a:extLst>
          </p:cNvPr>
          <p:cNvCxnSpPr>
            <a:cxnSpLocks/>
          </p:cNvCxnSpPr>
          <p:nvPr/>
        </p:nvCxnSpPr>
        <p:spPr>
          <a:xfrm>
            <a:off x="1689526" y="8427980"/>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1" name="Straight Connector 410">
            <a:extLst>
              <a:ext uri="{FF2B5EF4-FFF2-40B4-BE49-F238E27FC236}">
                <a16:creationId xmlns:a16="http://schemas.microsoft.com/office/drawing/2014/main" id="{4AB5C70D-03C1-0B25-2363-5B9F7D09CA0E}"/>
              </a:ext>
            </a:extLst>
          </p:cNvPr>
          <p:cNvCxnSpPr>
            <a:cxnSpLocks/>
          </p:cNvCxnSpPr>
          <p:nvPr/>
        </p:nvCxnSpPr>
        <p:spPr>
          <a:xfrm>
            <a:off x="2601997" y="8432006"/>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412" name="Graphic 411" descr="Folder outline">
            <a:extLst>
              <a:ext uri="{FF2B5EF4-FFF2-40B4-BE49-F238E27FC236}">
                <a16:creationId xmlns:a16="http://schemas.microsoft.com/office/drawing/2014/main" id="{03571EB4-96DF-08A3-0BAB-8991E9D785A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6055" y="8502252"/>
            <a:ext cx="674740" cy="674740"/>
          </a:xfrm>
          <a:prstGeom prst="rect">
            <a:avLst/>
          </a:prstGeom>
        </p:spPr>
      </p:pic>
      <p:pic>
        <p:nvPicPr>
          <p:cNvPr id="413" name="Graphic 412" descr="Folder outline">
            <a:extLst>
              <a:ext uri="{FF2B5EF4-FFF2-40B4-BE49-F238E27FC236}">
                <a16:creationId xmlns:a16="http://schemas.microsoft.com/office/drawing/2014/main" id="{EC583722-E890-5443-A986-A2A3B8F1965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97009" y="7627670"/>
            <a:ext cx="674740" cy="674740"/>
          </a:xfrm>
          <a:prstGeom prst="rect">
            <a:avLst/>
          </a:prstGeom>
        </p:spPr>
      </p:pic>
      <p:pic>
        <p:nvPicPr>
          <p:cNvPr id="414" name="Graphic 413" descr="Folder outline">
            <a:extLst>
              <a:ext uri="{FF2B5EF4-FFF2-40B4-BE49-F238E27FC236}">
                <a16:creationId xmlns:a16="http://schemas.microsoft.com/office/drawing/2014/main" id="{3FD2BB84-B706-6973-0A42-152B13DE13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52156" y="8506669"/>
            <a:ext cx="674740" cy="674740"/>
          </a:xfrm>
          <a:prstGeom prst="rect">
            <a:avLst/>
          </a:prstGeom>
        </p:spPr>
      </p:pic>
      <p:pic>
        <p:nvPicPr>
          <p:cNvPr id="415" name="Graphic 414" descr="Folder outline">
            <a:extLst>
              <a:ext uri="{FF2B5EF4-FFF2-40B4-BE49-F238E27FC236}">
                <a16:creationId xmlns:a16="http://schemas.microsoft.com/office/drawing/2014/main" id="{CABB960A-FF16-BB19-C2AD-F8443BF0A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56818" y="8506669"/>
            <a:ext cx="674740" cy="674740"/>
          </a:xfrm>
          <a:prstGeom prst="rect">
            <a:avLst/>
          </a:prstGeom>
        </p:spPr>
      </p:pic>
      <p:pic>
        <p:nvPicPr>
          <p:cNvPr id="445" name="Graphic 444" descr="Folder outline">
            <a:extLst>
              <a:ext uri="{FF2B5EF4-FFF2-40B4-BE49-F238E27FC236}">
                <a16:creationId xmlns:a16="http://schemas.microsoft.com/office/drawing/2014/main" id="{5714FDC4-7E1E-43F9-1E71-5A289A0F65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196266" y="8492544"/>
            <a:ext cx="674740" cy="674740"/>
          </a:xfrm>
          <a:prstGeom prst="rect">
            <a:avLst/>
          </a:prstGeom>
        </p:spPr>
      </p:pic>
      <p:sp>
        <p:nvSpPr>
          <p:cNvPr id="446" name="TextBox 445">
            <a:extLst>
              <a:ext uri="{FF2B5EF4-FFF2-40B4-BE49-F238E27FC236}">
                <a16:creationId xmlns:a16="http://schemas.microsoft.com/office/drawing/2014/main" id="{2F8022C1-A8E2-50F9-4BA6-9737F0DB2E19}"/>
              </a:ext>
            </a:extLst>
          </p:cNvPr>
          <p:cNvSpPr txBox="1"/>
          <p:nvPr/>
        </p:nvSpPr>
        <p:spPr>
          <a:xfrm>
            <a:off x="464223" y="8723140"/>
            <a:ext cx="538404"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Bugzilla</a:t>
            </a:r>
          </a:p>
        </p:txBody>
      </p:sp>
      <p:sp>
        <p:nvSpPr>
          <p:cNvPr id="447" name="TextBox 446">
            <a:extLst>
              <a:ext uri="{FF2B5EF4-FFF2-40B4-BE49-F238E27FC236}">
                <a16:creationId xmlns:a16="http://schemas.microsoft.com/office/drawing/2014/main" id="{63487E92-C56F-A548-A66C-ADF77BF6C654}"/>
              </a:ext>
            </a:extLst>
          </p:cNvPr>
          <p:cNvSpPr txBox="1"/>
          <p:nvPr/>
        </p:nvSpPr>
        <p:spPr>
          <a:xfrm>
            <a:off x="1440570" y="8713941"/>
            <a:ext cx="556571"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GitHub</a:t>
            </a:r>
          </a:p>
        </p:txBody>
      </p:sp>
      <p:sp>
        <p:nvSpPr>
          <p:cNvPr id="512" name="TextBox 511">
            <a:extLst>
              <a:ext uri="{FF2B5EF4-FFF2-40B4-BE49-F238E27FC236}">
                <a16:creationId xmlns:a16="http://schemas.microsoft.com/office/drawing/2014/main" id="{FE55DF89-4339-C395-A060-813F8BBE6B19}"/>
              </a:ext>
            </a:extLst>
          </p:cNvPr>
          <p:cNvSpPr txBox="1"/>
          <p:nvPr/>
        </p:nvSpPr>
        <p:spPr>
          <a:xfrm>
            <a:off x="2410504" y="8703781"/>
            <a:ext cx="588408" cy="305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100" b="0" i="0" u="none" strike="noStrike" cap="none" spc="0" normalizeH="0" baseline="0" dirty="0">
                <a:ln>
                  <a:noFill/>
                </a:ln>
                <a:solidFill>
                  <a:srgbClr val="4C4C4C"/>
                </a:solidFill>
                <a:effectLst/>
                <a:uFillTx/>
                <a:latin typeface="Source Sans Pro"/>
                <a:ea typeface="Source Sans Pro"/>
                <a:cs typeface="Source Sans Pro"/>
                <a:sym typeface="Source Sans Pro"/>
              </a:rPr>
              <a:t>Mail</a:t>
            </a:r>
          </a:p>
        </p:txBody>
      </p:sp>
      <p:sp>
        <p:nvSpPr>
          <p:cNvPr id="513" name="TextBox 512">
            <a:extLst>
              <a:ext uri="{FF2B5EF4-FFF2-40B4-BE49-F238E27FC236}">
                <a16:creationId xmlns:a16="http://schemas.microsoft.com/office/drawing/2014/main" id="{C670338C-803A-F558-1FE9-43DBD4B92328}"/>
              </a:ext>
            </a:extLst>
          </p:cNvPr>
          <p:cNvSpPr txBox="1"/>
          <p:nvPr/>
        </p:nvSpPr>
        <p:spPr>
          <a:xfrm>
            <a:off x="3364163" y="8687820"/>
            <a:ext cx="442138" cy="305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100" b="0" i="0" u="none" strike="noStrike" cap="none" spc="0" normalizeH="0" baseline="0" dirty="0">
                <a:ln>
                  <a:noFill/>
                </a:ln>
                <a:solidFill>
                  <a:srgbClr val="4C4C4C"/>
                </a:solidFill>
                <a:effectLst/>
                <a:uFillTx/>
                <a:latin typeface="Source Sans Pro"/>
                <a:ea typeface="Source Sans Pro"/>
                <a:cs typeface="Source Sans Pro"/>
                <a:sym typeface="Source Sans Pro"/>
              </a:rPr>
              <a:t>Jira</a:t>
            </a:r>
          </a:p>
        </p:txBody>
      </p:sp>
      <p:cxnSp>
        <p:nvCxnSpPr>
          <p:cNvPr id="514" name="Straight Connector 513">
            <a:extLst>
              <a:ext uri="{FF2B5EF4-FFF2-40B4-BE49-F238E27FC236}">
                <a16:creationId xmlns:a16="http://schemas.microsoft.com/office/drawing/2014/main" id="{D4E8868A-ECB1-64D5-2B41-4F15FD379EA8}"/>
              </a:ext>
            </a:extLst>
          </p:cNvPr>
          <p:cNvCxnSpPr>
            <a:cxnSpLocks/>
          </p:cNvCxnSpPr>
          <p:nvPr/>
        </p:nvCxnSpPr>
        <p:spPr>
          <a:xfrm>
            <a:off x="733425" y="9029139"/>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5" name="Straight Connector 514">
            <a:extLst>
              <a:ext uri="{FF2B5EF4-FFF2-40B4-BE49-F238E27FC236}">
                <a16:creationId xmlns:a16="http://schemas.microsoft.com/office/drawing/2014/main" id="{5E5CBB86-CF40-0F52-59AC-5C3FA3D48697}"/>
              </a:ext>
            </a:extLst>
          </p:cNvPr>
          <p:cNvCxnSpPr>
            <a:cxnSpLocks/>
          </p:cNvCxnSpPr>
          <p:nvPr/>
        </p:nvCxnSpPr>
        <p:spPr>
          <a:xfrm>
            <a:off x="1693495" y="9029138"/>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6" name="Straight Connector 515">
            <a:extLst>
              <a:ext uri="{FF2B5EF4-FFF2-40B4-BE49-F238E27FC236}">
                <a16:creationId xmlns:a16="http://schemas.microsoft.com/office/drawing/2014/main" id="{2E73CBB0-91D5-4A04-BFF2-E481A4F83C87}"/>
              </a:ext>
            </a:extLst>
          </p:cNvPr>
          <p:cNvCxnSpPr>
            <a:cxnSpLocks/>
          </p:cNvCxnSpPr>
          <p:nvPr/>
        </p:nvCxnSpPr>
        <p:spPr>
          <a:xfrm>
            <a:off x="2605966" y="9025964"/>
            <a:ext cx="0" cy="27580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7" name="Straight Connector 516">
            <a:extLst>
              <a:ext uri="{FF2B5EF4-FFF2-40B4-BE49-F238E27FC236}">
                <a16:creationId xmlns:a16="http://schemas.microsoft.com/office/drawing/2014/main" id="{B36F93BC-EE1F-69AF-7E22-EC1994B0B3CB}"/>
              </a:ext>
            </a:extLst>
          </p:cNvPr>
          <p:cNvCxnSpPr>
            <a:cxnSpLocks/>
          </p:cNvCxnSpPr>
          <p:nvPr/>
        </p:nvCxnSpPr>
        <p:spPr>
          <a:xfrm>
            <a:off x="3549110" y="9016014"/>
            <a:ext cx="0" cy="3037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7" name="Straight Connector 526">
            <a:extLst>
              <a:ext uri="{FF2B5EF4-FFF2-40B4-BE49-F238E27FC236}">
                <a16:creationId xmlns:a16="http://schemas.microsoft.com/office/drawing/2014/main" id="{1BFB9D9B-A646-DFF5-0B43-E068D7D8A7A3}"/>
              </a:ext>
            </a:extLst>
          </p:cNvPr>
          <p:cNvCxnSpPr/>
          <p:nvPr/>
        </p:nvCxnSpPr>
        <p:spPr>
          <a:xfrm>
            <a:off x="733425" y="9301771"/>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8" name="Straight Connector 527">
            <a:extLst>
              <a:ext uri="{FF2B5EF4-FFF2-40B4-BE49-F238E27FC236}">
                <a16:creationId xmlns:a16="http://schemas.microsoft.com/office/drawing/2014/main" id="{1C63CF70-C0F5-61D0-6BBD-08FE54F2DB22}"/>
              </a:ext>
            </a:extLst>
          </p:cNvPr>
          <p:cNvCxnSpPr/>
          <p:nvPr/>
        </p:nvCxnSpPr>
        <p:spPr>
          <a:xfrm>
            <a:off x="509786" y="9301771"/>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30" name="Straight Connector 529">
            <a:extLst>
              <a:ext uri="{FF2B5EF4-FFF2-40B4-BE49-F238E27FC236}">
                <a16:creationId xmlns:a16="http://schemas.microsoft.com/office/drawing/2014/main" id="{C7A2B121-85CC-924F-C514-D1AC1AD4C0F5}"/>
              </a:ext>
            </a:extLst>
          </p:cNvPr>
          <p:cNvCxnSpPr/>
          <p:nvPr/>
        </p:nvCxnSpPr>
        <p:spPr>
          <a:xfrm>
            <a:off x="509984" y="9291821"/>
            <a:ext cx="0" cy="9702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32" name="Straight Connector 531">
            <a:extLst>
              <a:ext uri="{FF2B5EF4-FFF2-40B4-BE49-F238E27FC236}">
                <a16:creationId xmlns:a16="http://schemas.microsoft.com/office/drawing/2014/main" id="{CB8A3AF6-F6EA-88F1-97DB-E673997767B2}"/>
              </a:ext>
            </a:extLst>
          </p:cNvPr>
          <p:cNvCxnSpPr>
            <a:cxnSpLocks/>
          </p:cNvCxnSpPr>
          <p:nvPr/>
        </p:nvCxnSpPr>
        <p:spPr>
          <a:xfrm>
            <a:off x="957064" y="9291820"/>
            <a:ext cx="0" cy="970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565" name="Graphic 564" descr="Folder outline">
            <a:extLst>
              <a:ext uri="{FF2B5EF4-FFF2-40B4-BE49-F238E27FC236}">
                <a16:creationId xmlns:a16="http://schemas.microsoft.com/office/drawing/2014/main" id="{C4835BC3-4495-0EA0-A359-476ED30B62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525314" y="8419368"/>
            <a:ext cx="674740" cy="674740"/>
          </a:xfrm>
          <a:prstGeom prst="rect">
            <a:avLst/>
          </a:prstGeom>
        </p:spPr>
      </p:pic>
      <p:sp>
        <p:nvSpPr>
          <p:cNvPr id="566" name="TextBox 565">
            <a:extLst>
              <a:ext uri="{FF2B5EF4-FFF2-40B4-BE49-F238E27FC236}">
                <a16:creationId xmlns:a16="http://schemas.microsoft.com/office/drawing/2014/main" id="{E0B8C9CC-D4DA-2613-C4CE-C92C72B22AA5}"/>
              </a:ext>
            </a:extLst>
          </p:cNvPr>
          <p:cNvSpPr txBox="1"/>
          <p:nvPr/>
        </p:nvSpPr>
        <p:spPr>
          <a:xfrm>
            <a:off x="12693211" y="8614644"/>
            <a:ext cx="442138" cy="3051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100" b="0" i="0" u="none" strike="noStrike" cap="none" spc="0" normalizeH="0" baseline="0" dirty="0">
                <a:ln>
                  <a:noFill/>
                </a:ln>
                <a:solidFill>
                  <a:srgbClr val="4C4C4C"/>
                </a:solidFill>
                <a:effectLst/>
                <a:uFillTx/>
                <a:latin typeface="Source Sans Pro"/>
                <a:ea typeface="Source Sans Pro"/>
                <a:cs typeface="Source Sans Pro"/>
                <a:sym typeface="Source Sans Pro"/>
              </a:rPr>
              <a:t>Jira</a:t>
            </a:r>
          </a:p>
        </p:txBody>
      </p:sp>
      <p:cxnSp>
        <p:nvCxnSpPr>
          <p:cNvPr id="586" name="Straight Connector 585">
            <a:extLst>
              <a:ext uri="{FF2B5EF4-FFF2-40B4-BE49-F238E27FC236}">
                <a16:creationId xmlns:a16="http://schemas.microsoft.com/office/drawing/2014/main" id="{BECF3618-C5B9-C198-907C-AC269B95A3A5}"/>
              </a:ext>
            </a:extLst>
          </p:cNvPr>
          <p:cNvCxnSpPr>
            <a:cxnSpLocks/>
          </p:cNvCxnSpPr>
          <p:nvPr/>
        </p:nvCxnSpPr>
        <p:spPr>
          <a:xfrm flipH="1">
            <a:off x="12314452" y="9060734"/>
            <a:ext cx="5482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587" name="Graphic 586" descr="Paper outline">
            <a:extLst>
              <a:ext uri="{FF2B5EF4-FFF2-40B4-BE49-F238E27FC236}">
                <a16:creationId xmlns:a16="http://schemas.microsoft.com/office/drawing/2014/main" id="{30162F5A-4DE7-30BD-DE0C-5BA4E68C57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44027" y="2942612"/>
            <a:ext cx="809591" cy="809591"/>
          </a:xfrm>
          <a:prstGeom prst="rect">
            <a:avLst/>
          </a:prstGeom>
        </p:spPr>
      </p:pic>
      <p:pic>
        <p:nvPicPr>
          <p:cNvPr id="588" name="Graphic 587" descr="Paper outline">
            <a:extLst>
              <a:ext uri="{FF2B5EF4-FFF2-40B4-BE49-F238E27FC236}">
                <a16:creationId xmlns:a16="http://schemas.microsoft.com/office/drawing/2014/main" id="{FE548B3E-D546-8D1E-14FB-A42D7686D5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15522" y="2957412"/>
            <a:ext cx="799167" cy="799167"/>
          </a:xfrm>
          <a:prstGeom prst="rect">
            <a:avLst/>
          </a:prstGeom>
        </p:spPr>
      </p:pic>
      <p:cxnSp>
        <p:nvCxnSpPr>
          <p:cNvPr id="592" name="Straight Arrow Connector 591">
            <a:extLst>
              <a:ext uri="{FF2B5EF4-FFF2-40B4-BE49-F238E27FC236}">
                <a16:creationId xmlns:a16="http://schemas.microsoft.com/office/drawing/2014/main" id="{BFF5D7F1-8357-B13A-29F3-AA54239658CA}"/>
              </a:ext>
            </a:extLst>
          </p:cNvPr>
          <p:cNvCxnSpPr>
            <a:cxnSpLocks/>
          </p:cNvCxnSpPr>
          <p:nvPr/>
        </p:nvCxnSpPr>
        <p:spPr>
          <a:xfrm rot="10800000" flipV="1">
            <a:off x="12519808" y="8093312"/>
            <a:ext cx="485695" cy="15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599" name="Graphic 598" descr="Folder outline">
            <a:extLst>
              <a:ext uri="{FF2B5EF4-FFF2-40B4-BE49-F238E27FC236}">
                <a16:creationId xmlns:a16="http://schemas.microsoft.com/office/drawing/2014/main" id="{B0679B99-71B8-E7B9-F5AF-6703F5DD7A7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783571" y="8712326"/>
            <a:ext cx="600958" cy="600958"/>
          </a:xfrm>
          <a:prstGeom prst="rect">
            <a:avLst/>
          </a:prstGeom>
        </p:spPr>
      </p:pic>
      <p:pic>
        <p:nvPicPr>
          <p:cNvPr id="603" name="Graphic 602" descr="Folder outline">
            <a:extLst>
              <a:ext uri="{FF2B5EF4-FFF2-40B4-BE49-F238E27FC236}">
                <a16:creationId xmlns:a16="http://schemas.microsoft.com/office/drawing/2014/main" id="{00CDB357-0B63-4C5F-BB51-4D2F3C7BFED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783570" y="9408308"/>
            <a:ext cx="600958" cy="600958"/>
          </a:xfrm>
          <a:prstGeom prst="rect">
            <a:avLst/>
          </a:prstGeom>
        </p:spPr>
      </p:pic>
      <p:sp>
        <p:nvSpPr>
          <p:cNvPr id="604" name="TextBox 603">
            <a:extLst>
              <a:ext uri="{FF2B5EF4-FFF2-40B4-BE49-F238E27FC236}">
                <a16:creationId xmlns:a16="http://schemas.microsoft.com/office/drawing/2014/main" id="{B696BECE-9F74-6C15-8D4B-E518755FFD60}"/>
              </a:ext>
            </a:extLst>
          </p:cNvPr>
          <p:cNvSpPr txBox="1"/>
          <p:nvPr/>
        </p:nvSpPr>
        <p:spPr>
          <a:xfrm>
            <a:off x="11853606" y="8879433"/>
            <a:ext cx="455073" cy="2897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0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p:txBody>
      </p:sp>
      <p:sp>
        <p:nvSpPr>
          <p:cNvPr id="605" name="TextBox 604">
            <a:extLst>
              <a:ext uri="{FF2B5EF4-FFF2-40B4-BE49-F238E27FC236}">
                <a16:creationId xmlns:a16="http://schemas.microsoft.com/office/drawing/2014/main" id="{F8172DD5-A039-13CB-F574-DB26AA9A7FFD}"/>
              </a:ext>
            </a:extLst>
          </p:cNvPr>
          <p:cNvSpPr txBox="1"/>
          <p:nvPr/>
        </p:nvSpPr>
        <p:spPr>
          <a:xfrm>
            <a:off x="11829373" y="9531852"/>
            <a:ext cx="509354" cy="3769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7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a:p>
            <a:pPr marL="0" marR="0" indent="0" algn="ctr" defTabSz="584200" rtl="0" fontAlgn="auto" latinLnBrk="0" hangingPunct="0">
              <a:lnSpc>
                <a:spcPct val="100000"/>
              </a:lnSpc>
              <a:spcBef>
                <a:spcPts val="200"/>
              </a:spcBef>
              <a:spcAft>
                <a:spcPts val="0"/>
              </a:spcAft>
              <a:buClrTx/>
              <a:buSzTx/>
              <a:buFontTx/>
              <a:buNone/>
              <a:tabLst/>
            </a:pPr>
            <a:r>
              <a:rPr lang="en-US" sz="700" b="0" dirty="0"/>
              <a:t>comments</a:t>
            </a:r>
            <a:endParaRPr kumimoji="0" lang="en-US" sz="700" b="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pic>
        <p:nvPicPr>
          <p:cNvPr id="608" name="Graphic 607" descr="Folder outline">
            <a:extLst>
              <a:ext uri="{FF2B5EF4-FFF2-40B4-BE49-F238E27FC236}">
                <a16:creationId xmlns:a16="http://schemas.microsoft.com/office/drawing/2014/main" id="{7ABC6200-1540-AE00-2B1E-18798548E0E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35782" y="9228615"/>
            <a:ext cx="532524" cy="532524"/>
          </a:xfrm>
          <a:prstGeom prst="rect">
            <a:avLst/>
          </a:prstGeom>
        </p:spPr>
      </p:pic>
      <p:sp>
        <p:nvSpPr>
          <p:cNvPr id="609" name="TextBox 608">
            <a:extLst>
              <a:ext uri="{FF2B5EF4-FFF2-40B4-BE49-F238E27FC236}">
                <a16:creationId xmlns:a16="http://schemas.microsoft.com/office/drawing/2014/main" id="{F8563A3F-871A-A661-9BBE-093C900F5394}"/>
              </a:ext>
            </a:extLst>
          </p:cNvPr>
          <p:cNvSpPr txBox="1"/>
          <p:nvPr/>
        </p:nvSpPr>
        <p:spPr>
          <a:xfrm>
            <a:off x="348883" y="9383928"/>
            <a:ext cx="455073" cy="228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p:txBody>
      </p:sp>
      <p:pic>
        <p:nvPicPr>
          <p:cNvPr id="638" name="Graphic 637" descr="Folder outline">
            <a:extLst>
              <a:ext uri="{FF2B5EF4-FFF2-40B4-BE49-F238E27FC236}">
                <a16:creationId xmlns:a16="http://schemas.microsoft.com/office/drawing/2014/main" id="{B47A1156-7BBF-C3F9-B7EE-340CC14B85B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5567" y="9231194"/>
            <a:ext cx="532524" cy="532524"/>
          </a:xfrm>
          <a:prstGeom prst="rect">
            <a:avLst/>
          </a:prstGeom>
        </p:spPr>
      </p:pic>
      <p:sp>
        <p:nvSpPr>
          <p:cNvPr id="639" name="TextBox 638">
            <a:extLst>
              <a:ext uri="{FF2B5EF4-FFF2-40B4-BE49-F238E27FC236}">
                <a16:creationId xmlns:a16="http://schemas.microsoft.com/office/drawing/2014/main" id="{6E83D802-11BF-BCCC-CA43-7385EEFE79FB}"/>
              </a:ext>
            </a:extLst>
          </p:cNvPr>
          <p:cNvSpPr txBox="1"/>
          <p:nvPr/>
        </p:nvSpPr>
        <p:spPr>
          <a:xfrm>
            <a:off x="708494" y="9334133"/>
            <a:ext cx="455073" cy="346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a:p>
            <a:pPr marL="0" marR="0" indent="0" algn="ctr"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comments</a:t>
            </a:r>
          </a:p>
        </p:txBody>
      </p:sp>
      <p:cxnSp>
        <p:nvCxnSpPr>
          <p:cNvPr id="640" name="Straight Connector 639">
            <a:extLst>
              <a:ext uri="{FF2B5EF4-FFF2-40B4-BE49-F238E27FC236}">
                <a16:creationId xmlns:a16="http://schemas.microsoft.com/office/drawing/2014/main" id="{C6C4E941-31D2-EFFF-CBD2-D00C7C6F622B}"/>
              </a:ext>
            </a:extLst>
          </p:cNvPr>
          <p:cNvCxnSpPr/>
          <p:nvPr/>
        </p:nvCxnSpPr>
        <p:spPr>
          <a:xfrm>
            <a:off x="1693796" y="9306413"/>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1" name="Straight Connector 640">
            <a:extLst>
              <a:ext uri="{FF2B5EF4-FFF2-40B4-BE49-F238E27FC236}">
                <a16:creationId xmlns:a16="http://schemas.microsoft.com/office/drawing/2014/main" id="{A8A7A75C-17C5-06A7-6F78-F6CDB3FA2C05}"/>
              </a:ext>
            </a:extLst>
          </p:cNvPr>
          <p:cNvCxnSpPr/>
          <p:nvPr/>
        </p:nvCxnSpPr>
        <p:spPr>
          <a:xfrm>
            <a:off x="1470157" y="9306413"/>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2" name="Straight Connector 641">
            <a:extLst>
              <a:ext uri="{FF2B5EF4-FFF2-40B4-BE49-F238E27FC236}">
                <a16:creationId xmlns:a16="http://schemas.microsoft.com/office/drawing/2014/main" id="{AEECF378-46DA-6B50-FDD6-BE3DF56A30FC}"/>
              </a:ext>
            </a:extLst>
          </p:cNvPr>
          <p:cNvCxnSpPr/>
          <p:nvPr/>
        </p:nvCxnSpPr>
        <p:spPr>
          <a:xfrm>
            <a:off x="1470355" y="9296463"/>
            <a:ext cx="0" cy="9702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3" name="Straight Connector 642">
            <a:extLst>
              <a:ext uri="{FF2B5EF4-FFF2-40B4-BE49-F238E27FC236}">
                <a16:creationId xmlns:a16="http://schemas.microsoft.com/office/drawing/2014/main" id="{0400A792-F256-0414-3EC3-2BDFC6DEF63B}"/>
              </a:ext>
            </a:extLst>
          </p:cNvPr>
          <p:cNvCxnSpPr>
            <a:cxnSpLocks/>
          </p:cNvCxnSpPr>
          <p:nvPr/>
        </p:nvCxnSpPr>
        <p:spPr>
          <a:xfrm>
            <a:off x="1917435" y="9296462"/>
            <a:ext cx="0" cy="970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44" name="Graphic 643" descr="Folder outline">
            <a:extLst>
              <a:ext uri="{FF2B5EF4-FFF2-40B4-BE49-F238E27FC236}">
                <a16:creationId xmlns:a16="http://schemas.microsoft.com/office/drawing/2014/main" id="{0C64B435-34C2-A490-A63E-959E6D8DB53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96153" y="9233257"/>
            <a:ext cx="532524" cy="532524"/>
          </a:xfrm>
          <a:prstGeom prst="rect">
            <a:avLst/>
          </a:prstGeom>
        </p:spPr>
      </p:pic>
      <p:sp>
        <p:nvSpPr>
          <p:cNvPr id="645" name="TextBox 644">
            <a:extLst>
              <a:ext uri="{FF2B5EF4-FFF2-40B4-BE49-F238E27FC236}">
                <a16:creationId xmlns:a16="http://schemas.microsoft.com/office/drawing/2014/main" id="{EE4C6202-9729-710B-6380-F4C153707E43}"/>
              </a:ext>
            </a:extLst>
          </p:cNvPr>
          <p:cNvSpPr txBox="1"/>
          <p:nvPr/>
        </p:nvSpPr>
        <p:spPr>
          <a:xfrm>
            <a:off x="1305956" y="9387480"/>
            <a:ext cx="455073" cy="228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p:txBody>
      </p:sp>
      <p:pic>
        <p:nvPicPr>
          <p:cNvPr id="646" name="Graphic 645" descr="Folder outline">
            <a:extLst>
              <a:ext uri="{FF2B5EF4-FFF2-40B4-BE49-F238E27FC236}">
                <a16:creationId xmlns:a16="http://schemas.microsoft.com/office/drawing/2014/main" id="{9906058B-5565-5844-CB60-64A32A3565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25938" y="9235836"/>
            <a:ext cx="532524" cy="532524"/>
          </a:xfrm>
          <a:prstGeom prst="rect">
            <a:avLst/>
          </a:prstGeom>
        </p:spPr>
      </p:pic>
      <p:sp>
        <p:nvSpPr>
          <p:cNvPr id="647" name="TextBox 646">
            <a:extLst>
              <a:ext uri="{FF2B5EF4-FFF2-40B4-BE49-F238E27FC236}">
                <a16:creationId xmlns:a16="http://schemas.microsoft.com/office/drawing/2014/main" id="{3D197415-A6C6-2274-BC95-FD6C1341CF06}"/>
              </a:ext>
            </a:extLst>
          </p:cNvPr>
          <p:cNvSpPr txBox="1"/>
          <p:nvPr/>
        </p:nvSpPr>
        <p:spPr>
          <a:xfrm>
            <a:off x="1668865" y="9338775"/>
            <a:ext cx="455073" cy="346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a:p>
            <a:pPr marL="0" marR="0" indent="0" algn="ctr"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comments</a:t>
            </a:r>
          </a:p>
        </p:txBody>
      </p:sp>
      <p:cxnSp>
        <p:nvCxnSpPr>
          <p:cNvPr id="672" name="Straight Connector 671">
            <a:extLst>
              <a:ext uri="{FF2B5EF4-FFF2-40B4-BE49-F238E27FC236}">
                <a16:creationId xmlns:a16="http://schemas.microsoft.com/office/drawing/2014/main" id="{A03CB163-CE5D-5CA6-19E5-B293FBACDA27}"/>
              </a:ext>
            </a:extLst>
          </p:cNvPr>
          <p:cNvCxnSpPr/>
          <p:nvPr/>
        </p:nvCxnSpPr>
        <p:spPr>
          <a:xfrm>
            <a:off x="2605932" y="9309384"/>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3" name="Straight Connector 672">
            <a:extLst>
              <a:ext uri="{FF2B5EF4-FFF2-40B4-BE49-F238E27FC236}">
                <a16:creationId xmlns:a16="http://schemas.microsoft.com/office/drawing/2014/main" id="{C76BCF4C-CA91-CB3F-4EF5-AE587C82CADD}"/>
              </a:ext>
            </a:extLst>
          </p:cNvPr>
          <p:cNvCxnSpPr/>
          <p:nvPr/>
        </p:nvCxnSpPr>
        <p:spPr>
          <a:xfrm>
            <a:off x="2382293" y="9309384"/>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4" name="Straight Connector 673">
            <a:extLst>
              <a:ext uri="{FF2B5EF4-FFF2-40B4-BE49-F238E27FC236}">
                <a16:creationId xmlns:a16="http://schemas.microsoft.com/office/drawing/2014/main" id="{14772DEE-BFC0-33D4-6BF1-4D9FD702A372}"/>
              </a:ext>
            </a:extLst>
          </p:cNvPr>
          <p:cNvCxnSpPr/>
          <p:nvPr/>
        </p:nvCxnSpPr>
        <p:spPr>
          <a:xfrm>
            <a:off x="2382491" y="9299434"/>
            <a:ext cx="0" cy="9702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5" name="Straight Connector 674">
            <a:extLst>
              <a:ext uri="{FF2B5EF4-FFF2-40B4-BE49-F238E27FC236}">
                <a16:creationId xmlns:a16="http://schemas.microsoft.com/office/drawing/2014/main" id="{B185DCA7-E737-3366-ABC8-142C6C817818}"/>
              </a:ext>
            </a:extLst>
          </p:cNvPr>
          <p:cNvCxnSpPr>
            <a:cxnSpLocks/>
          </p:cNvCxnSpPr>
          <p:nvPr/>
        </p:nvCxnSpPr>
        <p:spPr>
          <a:xfrm>
            <a:off x="2829571" y="9299433"/>
            <a:ext cx="0" cy="970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76" name="Graphic 675" descr="Folder outline">
            <a:extLst>
              <a:ext uri="{FF2B5EF4-FFF2-40B4-BE49-F238E27FC236}">
                <a16:creationId xmlns:a16="http://schemas.microsoft.com/office/drawing/2014/main" id="{9A1A8DE4-5A1B-8129-5B66-0646CF9B04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08289" y="9236228"/>
            <a:ext cx="532524" cy="532524"/>
          </a:xfrm>
          <a:prstGeom prst="rect">
            <a:avLst/>
          </a:prstGeom>
        </p:spPr>
      </p:pic>
      <p:sp>
        <p:nvSpPr>
          <p:cNvPr id="677" name="TextBox 676">
            <a:extLst>
              <a:ext uri="{FF2B5EF4-FFF2-40B4-BE49-F238E27FC236}">
                <a16:creationId xmlns:a16="http://schemas.microsoft.com/office/drawing/2014/main" id="{BED9493E-3259-CCDD-4BF6-CB2D93E80EF8}"/>
              </a:ext>
            </a:extLst>
          </p:cNvPr>
          <p:cNvSpPr txBox="1"/>
          <p:nvPr/>
        </p:nvSpPr>
        <p:spPr>
          <a:xfrm>
            <a:off x="2136992" y="9388635"/>
            <a:ext cx="481667" cy="228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sz="600" b="0" dirty="0"/>
              <a:t>mod_mbox</a:t>
            </a:r>
            <a:endPar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pic>
        <p:nvPicPr>
          <p:cNvPr id="678" name="Graphic 677" descr="Folder outline">
            <a:extLst>
              <a:ext uri="{FF2B5EF4-FFF2-40B4-BE49-F238E27FC236}">
                <a16:creationId xmlns:a16="http://schemas.microsoft.com/office/drawing/2014/main" id="{2CD04645-71B4-86F3-0C02-1EA550D0923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38074" y="9238807"/>
            <a:ext cx="532524" cy="532524"/>
          </a:xfrm>
          <a:prstGeom prst="rect">
            <a:avLst/>
          </a:prstGeom>
        </p:spPr>
      </p:pic>
      <p:sp>
        <p:nvSpPr>
          <p:cNvPr id="679" name="TextBox 678">
            <a:extLst>
              <a:ext uri="{FF2B5EF4-FFF2-40B4-BE49-F238E27FC236}">
                <a16:creationId xmlns:a16="http://schemas.microsoft.com/office/drawing/2014/main" id="{56EA9DA7-60CB-D06A-8FB5-D234A495167F}"/>
              </a:ext>
            </a:extLst>
          </p:cNvPr>
          <p:cNvSpPr txBox="1"/>
          <p:nvPr/>
        </p:nvSpPr>
        <p:spPr>
          <a:xfrm>
            <a:off x="2581001" y="9400736"/>
            <a:ext cx="455073" cy="228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pipermail</a:t>
            </a:r>
          </a:p>
        </p:txBody>
      </p:sp>
      <p:cxnSp>
        <p:nvCxnSpPr>
          <p:cNvPr id="688" name="Straight Connector 687">
            <a:extLst>
              <a:ext uri="{FF2B5EF4-FFF2-40B4-BE49-F238E27FC236}">
                <a16:creationId xmlns:a16="http://schemas.microsoft.com/office/drawing/2014/main" id="{7A31AFC8-05D0-E49A-7051-798DFE94F698}"/>
              </a:ext>
            </a:extLst>
          </p:cNvPr>
          <p:cNvCxnSpPr/>
          <p:nvPr/>
        </p:nvCxnSpPr>
        <p:spPr>
          <a:xfrm>
            <a:off x="3546770" y="9319808"/>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9" name="Straight Connector 688">
            <a:extLst>
              <a:ext uri="{FF2B5EF4-FFF2-40B4-BE49-F238E27FC236}">
                <a16:creationId xmlns:a16="http://schemas.microsoft.com/office/drawing/2014/main" id="{19C198E5-B709-F47D-4361-066F2EA23EFA}"/>
              </a:ext>
            </a:extLst>
          </p:cNvPr>
          <p:cNvCxnSpPr/>
          <p:nvPr/>
        </p:nvCxnSpPr>
        <p:spPr>
          <a:xfrm>
            <a:off x="3323131" y="9319808"/>
            <a:ext cx="2236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90" name="Straight Connector 689">
            <a:extLst>
              <a:ext uri="{FF2B5EF4-FFF2-40B4-BE49-F238E27FC236}">
                <a16:creationId xmlns:a16="http://schemas.microsoft.com/office/drawing/2014/main" id="{CA61FC35-95CF-47B6-66FE-BCE10F5B06D1}"/>
              </a:ext>
            </a:extLst>
          </p:cNvPr>
          <p:cNvCxnSpPr/>
          <p:nvPr/>
        </p:nvCxnSpPr>
        <p:spPr>
          <a:xfrm>
            <a:off x="3323329" y="9309858"/>
            <a:ext cx="0" cy="9702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91" name="Straight Connector 690">
            <a:extLst>
              <a:ext uri="{FF2B5EF4-FFF2-40B4-BE49-F238E27FC236}">
                <a16:creationId xmlns:a16="http://schemas.microsoft.com/office/drawing/2014/main" id="{06DEA9A8-4066-144F-742B-CB1F38BF086E}"/>
              </a:ext>
            </a:extLst>
          </p:cNvPr>
          <p:cNvCxnSpPr>
            <a:cxnSpLocks/>
          </p:cNvCxnSpPr>
          <p:nvPr/>
        </p:nvCxnSpPr>
        <p:spPr>
          <a:xfrm>
            <a:off x="3770409" y="9309857"/>
            <a:ext cx="0" cy="970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692" name="Graphic 691" descr="Folder outline">
            <a:extLst>
              <a:ext uri="{FF2B5EF4-FFF2-40B4-BE49-F238E27FC236}">
                <a16:creationId xmlns:a16="http://schemas.microsoft.com/office/drawing/2014/main" id="{9EF71CDE-91A0-318F-1065-6DF2F8E1A80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49127" y="9246652"/>
            <a:ext cx="532524" cy="532524"/>
          </a:xfrm>
          <a:prstGeom prst="rect">
            <a:avLst/>
          </a:prstGeom>
        </p:spPr>
      </p:pic>
      <p:sp>
        <p:nvSpPr>
          <p:cNvPr id="693" name="TextBox 692">
            <a:extLst>
              <a:ext uri="{FF2B5EF4-FFF2-40B4-BE49-F238E27FC236}">
                <a16:creationId xmlns:a16="http://schemas.microsoft.com/office/drawing/2014/main" id="{5D0C77EA-2BF8-0015-2FCD-598DB5F1AE4D}"/>
              </a:ext>
            </a:extLst>
          </p:cNvPr>
          <p:cNvSpPr txBox="1"/>
          <p:nvPr/>
        </p:nvSpPr>
        <p:spPr>
          <a:xfrm>
            <a:off x="3156992" y="9404980"/>
            <a:ext cx="455073" cy="228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p:txBody>
      </p:sp>
      <p:pic>
        <p:nvPicPr>
          <p:cNvPr id="694" name="Graphic 693" descr="Folder outline">
            <a:extLst>
              <a:ext uri="{FF2B5EF4-FFF2-40B4-BE49-F238E27FC236}">
                <a16:creationId xmlns:a16="http://schemas.microsoft.com/office/drawing/2014/main" id="{0C5713EA-2E6D-49D7-8A21-BE43DC3FC1E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78912" y="9249231"/>
            <a:ext cx="532524" cy="532524"/>
          </a:xfrm>
          <a:prstGeom prst="rect">
            <a:avLst/>
          </a:prstGeom>
        </p:spPr>
      </p:pic>
      <p:sp>
        <p:nvSpPr>
          <p:cNvPr id="695" name="TextBox 694">
            <a:extLst>
              <a:ext uri="{FF2B5EF4-FFF2-40B4-BE49-F238E27FC236}">
                <a16:creationId xmlns:a16="http://schemas.microsoft.com/office/drawing/2014/main" id="{1695AEAF-B512-6F50-58F6-805A81DCA8B0}"/>
              </a:ext>
            </a:extLst>
          </p:cNvPr>
          <p:cNvSpPr txBox="1"/>
          <p:nvPr/>
        </p:nvSpPr>
        <p:spPr>
          <a:xfrm>
            <a:off x="3521839" y="9352170"/>
            <a:ext cx="455073" cy="346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issues</a:t>
            </a:r>
          </a:p>
          <a:p>
            <a:pPr marL="0" marR="0" indent="0" algn="ctr" defTabSz="584200" rtl="0" fontAlgn="auto" latinLnBrk="0" hangingPunct="0">
              <a:lnSpc>
                <a:spcPct val="100000"/>
              </a:lnSpc>
              <a:spcBef>
                <a:spcPts val="200"/>
              </a:spcBef>
              <a:spcAft>
                <a:spcPts val="0"/>
              </a:spcAft>
              <a:buClrTx/>
              <a:buSzTx/>
              <a:buFontTx/>
              <a:buNone/>
              <a:tabLst/>
            </a:pPr>
            <a:r>
              <a:rPr kumimoji="0" lang="en-US" sz="600" b="0" i="0" u="none" strike="noStrike" cap="none" spc="0" normalizeH="0" baseline="0" dirty="0">
                <a:ln>
                  <a:noFill/>
                </a:ln>
                <a:solidFill>
                  <a:srgbClr val="4C4C4C"/>
                </a:solidFill>
                <a:effectLst/>
                <a:uFillTx/>
                <a:latin typeface="Source Sans Pro"/>
                <a:ea typeface="Source Sans Pro"/>
                <a:cs typeface="Source Sans Pro"/>
                <a:sym typeface="Source Sans Pro"/>
              </a:rPr>
              <a:t>comments</a:t>
            </a:r>
          </a:p>
        </p:txBody>
      </p:sp>
      <p:cxnSp>
        <p:nvCxnSpPr>
          <p:cNvPr id="698" name="Straight Arrow Connector 697">
            <a:extLst>
              <a:ext uri="{FF2B5EF4-FFF2-40B4-BE49-F238E27FC236}">
                <a16:creationId xmlns:a16="http://schemas.microsoft.com/office/drawing/2014/main" id="{F39FCB4E-39B9-D43B-DFF0-76CF691EE915}"/>
              </a:ext>
            </a:extLst>
          </p:cNvPr>
          <p:cNvCxnSpPr>
            <a:cxnSpLocks/>
            <a:endCxn id="393" idx="3"/>
          </p:cNvCxnSpPr>
          <p:nvPr/>
        </p:nvCxnSpPr>
        <p:spPr>
          <a:xfrm flipH="1">
            <a:off x="2494458" y="7984549"/>
            <a:ext cx="564325"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01" name="TextBox 700">
            <a:extLst>
              <a:ext uri="{FF2B5EF4-FFF2-40B4-BE49-F238E27FC236}">
                <a16:creationId xmlns:a16="http://schemas.microsoft.com/office/drawing/2014/main" id="{59341CEF-9CAC-1315-188A-D4909D5444F6}"/>
              </a:ext>
            </a:extLst>
          </p:cNvPr>
          <p:cNvSpPr txBox="1"/>
          <p:nvPr/>
        </p:nvSpPr>
        <p:spPr>
          <a:xfrm>
            <a:off x="3092055" y="7827814"/>
            <a:ext cx="988606"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0" i="0" u="none" strike="noStrike" cap="none" spc="0" normalizeH="0" baseline="0" dirty="0">
                <a:ln>
                  <a:noFill/>
                </a:ln>
                <a:solidFill>
                  <a:srgbClr val="4C4C4C"/>
                </a:solidFill>
                <a:effectLst/>
                <a:uFillTx/>
                <a:latin typeface="Source Sans Pro"/>
                <a:ea typeface="Source Sans Pro"/>
                <a:cs typeface="Source Sans Pro"/>
                <a:sym typeface="Source Sans Pro"/>
              </a:rPr>
              <a:t>Project Name</a:t>
            </a:r>
          </a:p>
        </p:txBody>
      </p:sp>
      <p:pic>
        <p:nvPicPr>
          <p:cNvPr id="703" name="Graphic 702" descr="Cmd Terminal with solid fill">
            <a:extLst>
              <a:ext uri="{FF2B5EF4-FFF2-40B4-BE49-F238E27FC236}">
                <a16:creationId xmlns:a16="http://schemas.microsoft.com/office/drawing/2014/main" id="{854F6106-1723-5421-E07A-1355541D85E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209208" y="2903243"/>
            <a:ext cx="975794" cy="975794"/>
          </a:xfrm>
          <a:prstGeom prst="rect">
            <a:avLst/>
          </a:prstGeom>
        </p:spPr>
      </p:pic>
      <p:sp>
        <p:nvSpPr>
          <p:cNvPr id="704" name="TextBox 703">
            <a:extLst>
              <a:ext uri="{FF2B5EF4-FFF2-40B4-BE49-F238E27FC236}">
                <a16:creationId xmlns:a16="http://schemas.microsoft.com/office/drawing/2014/main" id="{98AF91F2-8654-6FF9-ED2D-68D7C0259CE1}"/>
              </a:ext>
            </a:extLst>
          </p:cNvPr>
          <p:cNvSpPr txBox="1"/>
          <p:nvPr/>
        </p:nvSpPr>
        <p:spPr>
          <a:xfrm>
            <a:off x="10084716" y="3190578"/>
            <a:ext cx="328214" cy="38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ctr" defTabSz="584200" rtl="0" fontAlgn="auto" latinLnBrk="0" hangingPunct="0">
              <a:lnSpc>
                <a:spcPct val="100000"/>
              </a:lnSpc>
              <a:spcBef>
                <a:spcPts val="200"/>
              </a:spcBef>
              <a:spcAft>
                <a:spcPts val="0"/>
              </a:spcAft>
              <a:buClrTx/>
              <a:buSzTx/>
              <a:buFontTx/>
              <a:buNone/>
              <a:tabLst/>
            </a:pPr>
            <a:r>
              <a:rPr kumimoji="0" lang="en-US" sz="1600" i="0" u="none" strike="noStrike" cap="none" spc="0" normalizeH="0" baseline="0" dirty="0">
                <a:ln>
                  <a:noFill/>
                </a:ln>
                <a:solidFill>
                  <a:srgbClr val="4C4C4C"/>
                </a:solidFill>
                <a:effectLst/>
                <a:uFillTx/>
                <a:latin typeface="Source Sans Pro"/>
                <a:ea typeface="Source Sans Pro"/>
                <a:cs typeface="Source Sans Pro"/>
                <a:sym typeface="Source Sans Pro"/>
              </a:rPr>
              <a:t>&lt;&gt;</a:t>
            </a:r>
          </a:p>
        </p:txBody>
      </p:sp>
      <p:sp>
        <p:nvSpPr>
          <p:cNvPr id="705" name="TextBox 704">
            <a:extLst>
              <a:ext uri="{FF2B5EF4-FFF2-40B4-BE49-F238E27FC236}">
                <a16:creationId xmlns:a16="http://schemas.microsoft.com/office/drawing/2014/main" id="{33C9013A-701C-694C-A55B-C75C6934D28D}"/>
              </a:ext>
            </a:extLst>
          </p:cNvPr>
          <p:cNvSpPr txBox="1"/>
          <p:nvPr/>
        </p:nvSpPr>
        <p:spPr>
          <a:xfrm>
            <a:off x="9576534" y="3620852"/>
            <a:ext cx="1426972"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dirty="0"/>
              <a:t>r</a:t>
            </a:r>
            <a:r>
              <a:rPr kumimoji="0" lang="en-US" sz="1200" b="0" i="0" u="none" strike="noStrike" cap="none" spc="0" normalizeH="0" baseline="0" dirty="0">
                <a:ln>
                  <a:noFill/>
                </a:ln>
                <a:solidFill>
                  <a:srgbClr val="4C4C4C"/>
                </a:solidFill>
                <a:effectLst/>
                <a:uFillTx/>
                <a:latin typeface="Source Sans Pro"/>
                <a:ea typeface="Source Sans Pro"/>
                <a:cs typeface="Source Sans Pro"/>
                <a:sym typeface="Source Sans Pro"/>
              </a:rPr>
              <a:t>efresh_jira_issues()</a:t>
            </a:r>
          </a:p>
        </p:txBody>
      </p:sp>
      <p:sp>
        <p:nvSpPr>
          <p:cNvPr id="714" name="TextBox 713">
            <a:extLst>
              <a:ext uri="{FF2B5EF4-FFF2-40B4-BE49-F238E27FC236}">
                <a16:creationId xmlns:a16="http://schemas.microsoft.com/office/drawing/2014/main" id="{C736A19C-2889-48BF-9D73-54B24023345D}"/>
              </a:ext>
            </a:extLst>
          </p:cNvPr>
          <p:cNvSpPr txBox="1"/>
          <p:nvPr/>
        </p:nvSpPr>
        <p:spPr>
          <a:xfrm>
            <a:off x="11025520" y="3620938"/>
            <a:ext cx="796239"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lang="en-US" b="0" dirty="0"/>
              <a:t>exec/jira.R</a:t>
            </a:r>
            <a:endParaRPr kumimoji="0" lang="en-US" sz="1200" b="0"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sp>
        <p:nvSpPr>
          <p:cNvPr id="715" name="TextBox 714">
            <a:extLst>
              <a:ext uri="{FF2B5EF4-FFF2-40B4-BE49-F238E27FC236}">
                <a16:creationId xmlns:a16="http://schemas.microsoft.com/office/drawing/2014/main" id="{E2B8B370-36C9-2C55-CD9D-71CABE74D459}"/>
              </a:ext>
            </a:extLst>
          </p:cNvPr>
          <p:cNvSpPr txBox="1"/>
          <p:nvPr/>
        </p:nvSpPr>
        <p:spPr>
          <a:xfrm>
            <a:off x="11220450" y="3276251"/>
            <a:ext cx="285750"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endParaRPr kumimoji="0" lang="en-US" sz="1200" b="1" i="0" u="none" strike="noStrike" cap="none" spc="0" normalizeH="0" baseline="0" dirty="0">
              <a:ln>
                <a:noFill/>
              </a:ln>
              <a:solidFill>
                <a:srgbClr val="4C4C4C"/>
              </a:solidFill>
              <a:effectLst/>
              <a:uFillTx/>
              <a:latin typeface="Source Sans Pro"/>
              <a:ea typeface="Source Sans Pro"/>
              <a:cs typeface="Source Sans Pro"/>
              <a:sym typeface="Source Sans Pro"/>
            </a:endParaRPr>
          </a:p>
        </p:txBody>
      </p:sp>
      <p:cxnSp>
        <p:nvCxnSpPr>
          <p:cNvPr id="719" name="Straight Arrow Connector 718">
            <a:extLst>
              <a:ext uri="{FF2B5EF4-FFF2-40B4-BE49-F238E27FC236}">
                <a16:creationId xmlns:a16="http://schemas.microsoft.com/office/drawing/2014/main" id="{F86A8C96-F9B4-49FC-D8DF-5E0DC3694C17}"/>
              </a:ext>
            </a:extLst>
          </p:cNvPr>
          <p:cNvCxnSpPr>
            <a:cxnSpLocks/>
          </p:cNvCxnSpPr>
          <p:nvPr/>
        </p:nvCxnSpPr>
        <p:spPr>
          <a:xfrm>
            <a:off x="10622891" y="3391140"/>
            <a:ext cx="427789"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720" name="Straight Arrow Connector 719">
            <a:extLst>
              <a:ext uri="{FF2B5EF4-FFF2-40B4-BE49-F238E27FC236}">
                <a16:creationId xmlns:a16="http://schemas.microsoft.com/office/drawing/2014/main" id="{602F225F-F79C-6F69-9D12-E64B3BFF222F}"/>
              </a:ext>
            </a:extLst>
          </p:cNvPr>
          <p:cNvCxnSpPr>
            <a:cxnSpLocks/>
          </p:cNvCxnSpPr>
          <p:nvPr/>
        </p:nvCxnSpPr>
        <p:spPr>
          <a:xfrm>
            <a:off x="11759194" y="3396142"/>
            <a:ext cx="427789"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21" name="TextBox 720">
            <a:extLst>
              <a:ext uri="{FF2B5EF4-FFF2-40B4-BE49-F238E27FC236}">
                <a16:creationId xmlns:a16="http://schemas.microsoft.com/office/drawing/2014/main" id="{A3D8E875-DD5D-27A1-CE57-F825BAA17C3A}"/>
              </a:ext>
            </a:extLst>
          </p:cNvPr>
          <p:cNvSpPr txBox="1"/>
          <p:nvPr/>
        </p:nvSpPr>
        <p:spPr>
          <a:xfrm>
            <a:off x="12371005" y="3634370"/>
            <a:ext cx="696824"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US" sz="1200" b="0" i="0" u="none" strike="noStrike" cap="none" spc="0" normalizeH="0" baseline="0" dirty="0">
                <a:ln>
                  <a:noFill/>
                </a:ln>
                <a:solidFill>
                  <a:srgbClr val="4C4C4C"/>
                </a:solidFill>
                <a:effectLst/>
                <a:uFillTx/>
                <a:latin typeface="Source Sans Pro"/>
                <a:ea typeface="Source Sans Pro"/>
                <a:cs typeface="Source Sans Pro"/>
                <a:sym typeface="Source Sans Pro"/>
              </a:rPr>
              <a:t>terminal</a:t>
            </a:r>
          </a:p>
        </p:txBody>
      </p:sp>
      <p:cxnSp>
        <p:nvCxnSpPr>
          <p:cNvPr id="726" name="Straight Connector 725">
            <a:extLst>
              <a:ext uri="{FF2B5EF4-FFF2-40B4-BE49-F238E27FC236}">
                <a16:creationId xmlns:a16="http://schemas.microsoft.com/office/drawing/2014/main" id="{B6C8AFA8-12AD-9E52-9E78-EC1DCEC1F205}"/>
              </a:ext>
            </a:extLst>
          </p:cNvPr>
          <p:cNvCxnSpPr>
            <a:cxnSpLocks/>
          </p:cNvCxnSpPr>
          <p:nvPr/>
        </p:nvCxnSpPr>
        <p:spPr>
          <a:xfrm>
            <a:off x="12865592" y="8941425"/>
            <a:ext cx="0" cy="82732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29" name="Straight Connector 728">
            <a:extLst>
              <a:ext uri="{FF2B5EF4-FFF2-40B4-BE49-F238E27FC236}">
                <a16:creationId xmlns:a16="http://schemas.microsoft.com/office/drawing/2014/main" id="{8462378D-D936-EF57-E46A-0C59BC996D28}"/>
              </a:ext>
            </a:extLst>
          </p:cNvPr>
          <p:cNvCxnSpPr>
            <a:cxnSpLocks/>
          </p:cNvCxnSpPr>
          <p:nvPr/>
        </p:nvCxnSpPr>
        <p:spPr>
          <a:xfrm flipH="1">
            <a:off x="12308679" y="9753477"/>
            <a:ext cx="5482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39" name="Group">
            <a:extLst>
              <a:ext uri="{FF2B5EF4-FFF2-40B4-BE49-F238E27FC236}">
                <a16:creationId xmlns:a16="http://schemas.microsoft.com/office/drawing/2014/main" id="{1B6DBD94-DC40-D231-4197-28223F2B1D12}"/>
              </a:ext>
            </a:extLst>
          </p:cNvPr>
          <p:cNvSpPr/>
          <p:nvPr/>
        </p:nvSpPr>
        <p:spPr>
          <a:xfrm>
            <a:off x="85838" y="2741839"/>
            <a:ext cx="4346831" cy="4336707"/>
          </a:xfrm>
          <a:prstGeom prst="rect">
            <a:avLst/>
          </a:prstGeom>
          <a:solidFill>
            <a:srgbClr val="79B0DC">
              <a:alpha val="23776"/>
            </a:srgbClr>
          </a:solidFill>
          <a:ln w="12700">
            <a:miter lim="400000"/>
          </a:ln>
        </p:spPr>
        <p:txBody>
          <a:bodyPr lIns="54570" tIns="54570" rIns="54570" bIns="5457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80000"/>
              </a:lnSpc>
              <a:spcBef>
                <a:spcPts val="0"/>
              </a:spcBef>
              <a:defRPr sz="1000" b="0">
                <a:solidFill>
                  <a:srgbClr val="000000"/>
                </a:solidFill>
              </a:defRPr>
            </a:pPr>
            <a:endParaRPr dirty="0"/>
          </a:p>
        </p:txBody>
      </p:sp>
      <p:sp>
        <p:nvSpPr>
          <p:cNvPr id="740" name="Basics">
            <a:extLst>
              <a:ext uri="{FF2B5EF4-FFF2-40B4-BE49-F238E27FC236}">
                <a16:creationId xmlns:a16="http://schemas.microsoft.com/office/drawing/2014/main" id="{CF0E3645-419D-4185-66EA-D926C10FB3C8}"/>
              </a:ext>
            </a:extLst>
          </p:cNvPr>
          <p:cNvSpPr txBox="1"/>
          <p:nvPr/>
        </p:nvSpPr>
        <p:spPr>
          <a:xfrm>
            <a:off x="157487" y="2792949"/>
            <a:ext cx="2766783" cy="34002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lvl="1" indent="0">
              <a:lnSpc>
                <a:spcPct val="80000"/>
              </a:lnSpc>
              <a:spcBef>
                <a:spcPts val="0"/>
              </a:spcBef>
              <a:defRPr sz="2500" b="0">
                <a:solidFill>
                  <a:srgbClr val="628DB5"/>
                </a:solidFill>
              </a:defRPr>
            </a:pPr>
            <a:r>
              <a:rPr lang="en-US" dirty="0"/>
              <a:t>Project Config Setup</a:t>
            </a:r>
            <a:endParaRPr dirty="0"/>
          </a:p>
        </p:txBody>
      </p:sp>
      <p:sp>
        <p:nvSpPr>
          <p:cNvPr id="741" name="Thank you for making a new cheatsheet for R! These cheatsheets have an important job:">
            <a:extLst>
              <a:ext uri="{FF2B5EF4-FFF2-40B4-BE49-F238E27FC236}">
                <a16:creationId xmlns:a16="http://schemas.microsoft.com/office/drawing/2014/main" id="{DEE5A87B-1FBA-B066-F28F-5920CC73CEB3}"/>
              </a:ext>
            </a:extLst>
          </p:cNvPr>
          <p:cNvSpPr txBox="1"/>
          <p:nvPr/>
        </p:nvSpPr>
        <p:spPr>
          <a:xfrm>
            <a:off x="157487" y="3164071"/>
            <a:ext cx="4264736" cy="38704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b="1" dirty="0"/>
              <a:t>Project configuration files are used to store variables that contain information about a project.</a:t>
            </a:r>
            <a:endParaRPr lang="en-US" dirty="0"/>
          </a:p>
        </p:txBody>
      </p:sp>
      <p:sp>
        <p:nvSpPr>
          <p:cNvPr id="742" name="Cheatsheets make it easy for R users…">
            <a:extLst>
              <a:ext uri="{FF2B5EF4-FFF2-40B4-BE49-F238E27FC236}">
                <a16:creationId xmlns:a16="http://schemas.microsoft.com/office/drawing/2014/main" id="{06085E17-522A-B32C-8595-988D6CA28DBF}"/>
              </a:ext>
            </a:extLst>
          </p:cNvPr>
          <p:cNvSpPr txBox="1"/>
          <p:nvPr/>
        </p:nvSpPr>
        <p:spPr>
          <a:xfrm>
            <a:off x="185465" y="3550219"/>
            <a:ext cx="4133554" cy="2754177"/>
          </a:xfrm>
          <a:prstGeom prst="rect">
            <a:avLst/>
          </a:prstGeom>
          <a:solidFill>
            <a:schemeClr val="bg1"/>
          </a:solidFill>
          <a:ln w="12700">
            <a:solidFill>
              <a:schemeClr val="bg2"/>
            </a:solidFill>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12700" tIns="12700" rIns="12700" bIns="12700"/>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gn="ctr">
              <a:lnSpc>
                <a:spcPct val="90000"/>
              </a:lnSpc>
              <a:spcBef>
                <a:spcPts val="0"/>
              </a:spcBef>
              <a:defRPr>
                <a:solidFill>
                  <a:srgbClr val="000000"/>
                </a:solidFill>
              </a:defRPr>
            </a:pPr>
            <a:r>
              <a:rPr lang="en-US" sz="1400" dirty="0"/>
              <a:t>Required Fields</a:t>
            </a:r>
          </a:p>
          <a:p>
            <a:pPr algn="ctr">
              <a:lnSpc>
                <a:spcPct val="90000"/>
              </a:lnSpc>
              <a:spcBef>
                <a:spcPts val="0"/>
              </a:spcBef>
              <a:defRPr>
                <a:solidFill>
                  <a:srgbClr val="000000"/>
                </a:solidFill>
              </a:defRPr>
            </a:pPr>
            <a:endParaRPr lang="en-US" sz="1400" dirty="0"/>
          </a:p>
          <a:p>
            <a:pPr marL="171450" indent="-171450">
              <a:lnSpc>
                <a:spcPct val="90000"/>
              </a:lnSpc>
              <a:spcBef>
                <a:spcPts val="0"/>
              </a:spcBef>
              <a:buFont typeface="Arial" panose="020B0604020202020204" pitchFamily="34" charset="0"/>
              <a:buChar char="•"/>
              <a:defRPr>
                <a:solidFill>
                  <a:srgbClr val="000000"/>
                </a:solidFill>
              </a:defRPr>
            </a:pPr>
            <a:r>
              <a:rPr lang="en-US" dirty="0"/>
              <a:t>jira:</a:t>
            </a:r>
          </a:p>
          <a:p>
            <a:pPr>
              <a:lnSpc>
                <a:spcPct val="90000"/>
              </a:lnSpc>
              <a:spcBef>
                <a:spcPts val="0"/>
              </a:spcBef>
              <a:defRPr>
                <a:solidFill>
                  <a:srgbClr val="000000"/>
                </a:solidFill>
              </a:defRPr>
            </a:pPr>
            <a:r>
              <a:rPr lang="en-US" dirty="0"/>
              <a:t>       - project_key_1</a:t>
            </a:r>
          </a:p>
          <a:p>
            <a:pPr>
              <a:lnSpc>
                <a:spcPct val="90000"/>
              </a:lnSpc>
              <a:spcBef>
                <a:spcPts val="0"/>
              </a:spcBef>
              <a:defRPr>
                <a:solidFill>
                  <a:srgbClr val="000000"/>
                </a:solidFill>
              </a:defRPr>
            </a:pPr>
            <a:r>
              <a:rPr lang="en-US" dirty="0"/>
              <a:t>	- domain</a:t>
            </a:r>
          </a:p>
          <a:p>
            <a:pPr>
              <a:lnSpc>
                <a:spcPct val="90000"/>
              </a:lnSpc>
              <a:spcBef>
                <a:spcPts val="0"/>
              </a:spcBef>
              <a:defRPr>
                <a:solidFill>
                  <a:srgbClr val="000000"/>
                </a:solidFill>
              </a:defRPr>
            </a:pPr>
            <a:r>
              <a:rPr lang="en-US" dirty="0"/>
              <a:t>	- project_key_name</a:t>
            </a:r>
          </a:p>
          <a:p>
            <a:pPr>
              <a:lnSpc>
                <a:spcPct val="90000"/>
              </a:lnSpc>
              <a:spcBef>
                <a:spcPts val="0"/>
              </a:spcBef>
              <a:defRPr>
                <a:solidFill>
                  <a:srgbClr val="000000"/>
                </a:solidFill>
              </a:defRPr>
            </a:pPr>
            <a:r>
              <a:rPr lang="en-US" dirty="0"/>
              <a:t>       	- issues</a:t>
            </a:r>
          </a:p>
          <a:p>
            <a:pPr>
              <a:lnSpc>
                <a:spcPct val="90000"/>
              </a:lnSpc>
              <a:spcBef>
                <a:spcPts val="0"/>
              </a:spcBef>
              <a:defRPr>
                <a:solidFill>
                  <a:srgbClr val="000000"/>
                </a:solidFill>
              </a:defRPr>
            </a:pPr>
            <a:r>
              <a:rPr lang="en-US" dirty="0"/>
              <a:t>	- issues_comments</a:t>
            </a:r>
          </a:p>
          <a:p>
            <a:pPr>
              <a:lnSpc>
                <a:spcPct val="90000"/>
              </a:lnSpc>
              <a:spcBef>
                <a:spcPts val="0"/>
              </a:spcBef>
              <a:defRPr>
                <a:solidFill>
                  <a:srgbClr val="000000"/>
                </a:solidFill>
              </a:defRPr>
            </a:pPr>
            <a:r>
              <a:rPr lang="en-US" dirty="0"/>
              <a:t>       - project_key_2</a:t>
            </a:r>
          </a:p>
          <a:p>
            <a:pPr>
              <a:lnSpc>
                <a:spcPct val="90000"/>
              </a:lnSpc>
              <a:spcBef>
                <a:spcPts val="0"/>
              </a:spcBef>
              <a:defRPr>
                <a:solidFill>
                  <a:srgbClr val="000000"/>
                </a:solidFill>
              </a:defRPr>
            </a:pPr>
            <a:r>
              <a:rPr lang="en-US" dirty="0"/>
              <a:t>	- domain</a:t>
            </a:r>
          </a:p>
          <a:p>
            <a:pPr>
              <a:lnSpc>
                <a:spcPct val="90000"/>
              </a:lnSpc>
              <a:spcBef>
                <a:spcPts val="0"/>
              </a:spcBef>
              <a:defRPr>
                <a:solidFill>
                  <a:srgbClr val="000000"/>
                </a:solidFill>
              </a:defRPr>
            </a:pPr>
            <a:r>
              <a:rPr lang="en-US" dirty="0"/>
              <a:t>	- project_key_name</a:t>
            </a:r>
          </a:p>
          <a:p>
            <a:pPr>
              <a:lnSpc>
                <a:spcPct val="90000"/>
              </a:lnSpc>
              <a:spcBef>
                <a:spcPts val="0"/>
              </a:spcBef>
              <a:defRPr>
                <a:solidFill>
                  <a:srgbClr val="000000"/>
                </a:solidFill>
              </a:defRPr>
            </a:pPr>
            <a:r>
              <a:rPr lang="en-US" dirty="0"/>
              <a:t>       	- issues</a:t>
            </a:r>
          </a:p>
          <a:p>
            <a:pPr>
              <a:lnSpc>
                <a:spcPct val="90000"/>
              </a:lnSpc>
              <a:spcBef>
                <a:spcPts val="0"/>
              </a:spcBef>
              <a:defRPr>
                <a:solidFill>
                  <a:srgbClr val="000000"/>
                </a:solidFill>
              </a:defRPr>
            </a:pPr>
            <a:r>
              <a:rPr lang="en-US" dirty="0"/>
              <a:t>	- issues_comments</a:t>
            </a:r>
          </a:p>
          <a:p>
            <a:pPr>
              <a:lnSpc>
                <a:spcPct val="90000"/>
              </a:lnSpc>
              <a:spcBef>
                <a:spcPts val="0"/>
              </a:spcBef>
              <a:defRPr>
                <a:solidFill>
                  <a:srgbClr val="000000"/>
                </a:solidFill>
              </a:defRPr>
            </a:pPr>
            <a:endParaRPr lang="en-US" dirty="0"/>
          </a:p>
          <a:p>
            <a:pPr>
              <a:lnSpc>
                <a:spcPct val="90000"/>
              </a:lnSpc>
              <a:spcBef>
                <a:spcPts val="0"/>
              </a:spcBef>
              <a:defRPr>
                <a:solidFill>
                  <a:srgbClr val="000000"/>
                </a:solidFill>
              </a:defRPr>
            </a:pPr>
            <a:endParaRPr lang="en-US" dirty="0"/>
          </a:p>
          <a:p>
            <a:pPr marL="171450" lvl="1" indent="-171450">
              <a:lnSpc>
                <a:spcPct val="90000"/>
              </a:lnSpc>
              <a:spcBef>
                <a:spcPts val="0"/>
              </a:spcBef>
              <a:buFont typeface="Arial" panose="020B0604020202020204" pitchFamily="34" charset="0"/>
              <a:buChar char="•"/>
              <a:defRPr>
                <a:solidFill>
                  <a:srgbClr val="000000"/>
                </a:solidFill>
              </a:defRPr>
            </a:pPr>
            <a:endParaRPr dirty="0"/>
          </a:p>
        </p:txBody>
      </p:sp>
      <p:sp>
        <p:nvSpPr>
          <p:cNvPr id="745" name="Thank you for making a new cheatsheet for R! These cheatsheets have an important job:">
            <a:extLst>
              <a:ext uri="{FF2B5EF4-FFF2-40B4-BE49-F238E27FC236}">
                <a16:creationId xmlns:a16="http://schemas.microsoft.com/office/drawing/2014/main" id="{C15028FC-57F7-3D04-9093-5A3F5F89C9B4}"/>
              </a:ext>
            </a:extLst>
          </p:cNvPr>
          <p:cNvSpPr txBox="1"/>
          <p:nvPr/>
        </p:nvSpPr>
        <p:spPr>
          <a:xfrm>
            <a:off x="185465" y="6482123"/>
            <a:ext cx="4264736" cy="38704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0" tIns="0" rIns="0" bIns="0">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a:lnSpc>
                <a:spcPct val="90000"/>
              </a:lnSpc>
              <a:spcBef>
                <a:spcPts val="0"/>
              </a:spcBef>
              <a:buClr>
                <a:schemeClr val="accent4">
                  <a:hueOff val="384618"/>
                  <a:satOff val="3869"/>
                  <a:lumOff val="5802"/>
                </a:schemeClr>
              </a:buClr>
              <a:defRPr b="0">
                <a:solidFill>
                  <a:srgbClr val="000000"/>
                </a:solidFill>
              </a:defRPr>
            </a:pPr>
            <a:r>
              <a:rPr lang="en-US" b="1" dirty="0"/>
              <a:t>The file ”tools.yml” must also be configured. See README.md for more information on 3rd party software dependencies.</a:t>
            </a:r>
            <a:r>
              <a:rPr dirty="0"/>
              <a:t> </a:t>
            </a:r>
          </a:p>
        </p:txBody>
      </p:sp>
    </p:spTree>
    <p:extLst>
      <p:ext uri="{BB962C8B-B14F-4D97-AF65-F5344CB8AC3E}">
        <p14:creationId xmlns:p14="http://schemas.microsoft.com/office/powerpoint/2010/main" val="130875114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3116</TotalTime>
  <Words>492</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vt:lpstr>
      <vt:lpstr>Helvetica Light</vt:lpstr>
      <vt:lpstr>Arial</vt:lpstr>
      <vt:lpstr>Source Sans Pro</vt:lpstr>
      <vt:lpstr>Source Sans Pro Light</vt:lpstr>
      <vt:lpstr>Source Sans Pro Semibold</vt:lpstr>
      <vt:lpstr>White</vt:lpstr>
      <vt:lpstr>Refresher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Column Layout : : CHEAT SHEET </dc:title>
  <cp:lastModifiedBy>Anthony Lau</cp:lastModifiedBy>
  <cp:revision>113</cp:revision>
  <dcterms:modified xsi:type="dcterms:W3CDTF">2024-04-26T03:09:10Z</dcterms:modified>
</cp:coreProperties>
</file>