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F4D4"/>
    <a:srgbClr val="D5F1CB"/>
    <a:srgbClr val="B4E5A2"/>
    <a:srgbClr val="E4F6DE"/>
    <a:srgbClr val="E6E6E6"/>
    <a:srgbClr val="E5FEFF"/>
    <a:srgbClr val="F3FDFF"/>
    <a:srgbClr val="BDFDFF"/>
    <a:srgbClr val="C9FEFF"/>
    <a:srgbClr val="7DF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652" autoAdjust="0"/>
  </p:normalViewPr>
  <p:slideViewPr>
    <p:cSldViewPr snapToGrid="0">
      <p:cViewPr>
        <p:scale>
          <a:sx n="25" d="100"/>
          <a:sy n="25" d="100"/>
        </p:scale>
        <p:origin x="14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F4950C-2403-416F-ADA3-C926DB2BE2CC}"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210315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4950C-2403-416F-ADA3-C926DB2BE2CC}"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371102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4950C-2403-416F-ADA3-C926DB2BE2CC}"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373239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4950C-2403-416F-ADA3-C926DB2BE2CC}"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412639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F4950C-2403-416F-ADA3-C926DB2BE2CC}"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6568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F4950C-2403-416F-ADA3-C926DB2BE2CC}"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395009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F4950C-2403-416F-ADA3-C926DB2BE2CC}"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395980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F4950C-2403-416F-ADA3-C926DB2BE2CC}"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134186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4950C-2403-416F-ADA3-C926DB2BE2CC}"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108718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EF4950C-2403-416F-ADA3-C926DB2BE2CC}"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70548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EF4950C-2403-416F-ADA3-C926DB2BE2CC}"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BD825-71C3-467B-99E8-662774D71634}" type="slidenum">
              <a:rPr lang="en-US" smtClean="0"/>
              <a:t>‹#›</a:t>
            </a:fld>
            <a:endParaRPr lang="en-US"/>
          </a:p>
        </p:txBody>
      </p:sp>
    </p:spTree>
    <p:extLst>
      <p:ext uri="{BB962C8B-B14F-4D97-AF65-F5344CB8AC3E}">
        <p14:creationId xmlns:p14="http://schemas.microsoft.com/office/powerpoint/2010/main" val="17441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AEF4950C-2403-416F-ADA3-C926DB2BE2CC}" type="datetimeFigureOut">
              <a:rPr lang="en-US" smtClean="0"/>
              <a:t>4/25/2024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A21BD825-71C3-467B-99E8-662774D71634}" type="slidenum">
              <a:rPr lang="en-US" smtClean="0"/>
              <a:t>‹#›</a:t>
            </a:fld>
            <a:endParaRPr lang="en-US"/>
          </a:p>
        </p:txBody>
      </p:sp>
    </p:spTree>
    <p:extLst>
      <p:ext uri="{BB962C8B-B14F-4D97-AF65-F5344CB8AC3E}">
        <p14:creationId xmlns:p14="http://schemas.microsoft.com/office/powerpoint/2010/main" val="26844359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FEFF"/>
        </a:solidFill>
        <a:effectLst/>
      </p:bgPr>
    </p:bg>
    <p:spTree>
      <p:nvGrpSpPr>
        <p:cNvPr id="1" name=""/>
        <p:cNvGrpSpPr/>
        <p:nvPr/>
      </p:nvGrpSpPr>
      <p:grpSpPr>
        <a:xfrm>
          <a:off x="0" y="0"/>
          <a:ext cx="0" cy="0"/>
          <a:chOff x="0" y="0"/>
          <a:chExt cx="0" cy="0"/>
        </a:xfrm>
      </p:grpSpPr>
      <p:sp>
        <p:nvSpPr>
          <p:cNvPr id="2028" name="Rectangle: Rounded Corners 2027">
            <a:extLst>
              <a:ext uri="{FF2B5EF4-FFF2-40B4-BE49-F238E27FC236}">
                <a16:creationId xmlns:a16="http://schemas.microsoft.com/office/drawing/2014/main" id="{F2A5F409-4D69-2E68-E60C-752787BB6534}"/>
              </a:ext>
            </a:extLst>
          </p:cNvPr>
          <p:cNvSpPr/>
          <p:nvPr/>
        </p:nvSpPr>
        <p:spPr>
          <a:xfrm>
            <a:off x="20536194" y="24005766"/>
            <a:ext cx="9815682" cy="8588168"/>
          </a:xfrm>
          <a:prstGeom prst="roundRect">
            <a:avLst/>
          </a:prstGeom>
          <a:solidFill>
            <a:srgbClr val="DCF4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500" dirty="0">
              <a:latin typeface="Gill Sans"/>
            </a:endParaRPr>
          </a:p>
        </p:txBody>
      </p:sp>
      <p:sp>
        <p:nvSpPr>
          <p:cNvPr id="2029" name="Rectangle 2028">
            <a:extLst>
              <a:ext uri="{FF2B5EF4-FFF2-40B4-BE49-F238E27FC236}">
                <a16:creationId xmlns:a16="http://schemas.microsoft.com/office/drawing/2014/main" id="{BE55392D-51BF-C88C-C79F-5B6C53B286D6}"/>
              </a:ext>
            </a:extLst>
          </p:cNvPr>
          <p:cNvSpPr/>
          <p:nvPr/>
        </p:nvSpPr>
        <p:spPr>
          <a:xfrm>
            <a:off x="20536194" y="24005765"/>
            <a:ext cx="9815682" cy="138578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aw-US" sz="5600" b="1" dirty="0">
                <a:solidFill>
                  <a:schemeClr val="tx1"/>
                </a:solidFill>
                <a:latin typeface="Gill Sans"/>
              </a:rPr>
              <a:t>Learnings</a:t>
            </a:r>
            <a:endParaRPr lang="en-US" sz="5600" b="1" dirty="0">
              <a:solidFill>
                <a:schemeClr val="tx1"/>
              </a:solidFill>
              <a:latin typeface="Gill Sans"/>
            </a:endParaRPr>
          </a:p>
        </p:txBody>
      </p:sp>
      <p:sp>
        <p:nvSpPr>
          <p:cNvPr id="2025" name="Rectangle: Rounded Corners 2024">
            <a:extLst>
              <a:ext uri="{FF2B5EF4-FFF2-40B4-BE49-F238E27FC236}">
                <a16:creationId xmlns:a16="http://schemas.microsoft.com/office/drawing/2014/main" id="{F8D68509-D134-D214-1472-303EA035D394}"/>
              </a:ext>
            </a:extLst>
          </p:cNvPr>
          <p:cNvSpPr/>
          <p:nvPr/>
        </p:nvSpPr>
        <p:spPr>
          <a:xfrm>
            <a:off x="10486935" y="24005767"/>
            <a:ext cx="9815682" cy="8588168"/>
          </a:xfrm>
          <a:prstGeom prst="roundRect">
            <a:avLst/>
          </a:prstGeom>
          <a:solidFill>
            <a:srgbClr val="DCF4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500" dirty="0">
              <a:latin typeface="Gill Sans"/>
            </a:endParaRPr>
          </a:p>
        </p:txBody>
      </p:sp>
      <p:sp>
        <p:nvSpPr>
          <p:cNvPr id="2026" name="Rectangle 2025">
            <a:extLst>
              <a:ext uri="{FF2B5EF4-FFF2-40B4-BE49-F238E27FC236}">
                <a16:creationId xmlns:a16="http://schemas.microsoft.com/office/drawing/2014/main" id="{2833D0CB-A32F-3C2A-7701-2581F17D0A93}"/>
              </a:ext>
            </a:extLst>
          </p:cNvPr>
          <p:cNvSpPr/>
          <p:nvPr/>
        </p:nvSpPr>
        <p:spPr>
          <a:xfrm>
            <a:off x="10486935" y="24005766"/>
            <a:ext cx="9815682" cy="138578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aw-US" sz="5600" b="1" dirty="0">
                <a:solidFill>
                  <a:schemeClr val="tx1"/>
                </a:solidFill>
                <a:latin typeface="Gill Sans"/>
              </a:rPr>
              <a:t>Challenges</a:t>
            </a:r>
            <a:endParaRPr lang="en-US" sz="5600" b="1" dirty="0">
              <a:solidFill>
                <a:schemeClr val="tx1"/>
              </a:solidFill>
              <a:latin typeface="Gill Sans"/>
            </a:endParaRPr>
          </a:p>
        </p:txBody>
      </p:sp>
      <p:sp>
        <p:nvSpPr>
          <p:cNvPr id="15" name="Rectangle: Rounded Corners 14">
            <a:extLst>
              <a:ext uri="{FF2B5EF4-FFF2-40B4-BE49-F238E27FC236}">
                <a16:creationId xmlns:a16="http://schemas.microsoft.com/office/drawing/2014/main" id="{055A0A1C-A89B-1702-933F-EB2FC929791A}"/>
              </a:ext>
            </a:extLst>
          </p:cNvPr>
          <p:cNvSpPr/>
          <p:nvPr/>
        </p:nvSpPr>
        <p:spPr>
          <a:xfrm>
            <a:off x="448918" y="6306787"/>
            <a:ext cx="13667131" cy="4779006"/>
          </a:xfrm>
          <a:prstGeom prst="roundRect">
            <a:avLst/>
          </a:prstGeom>
          <a:solidFill>
            <a:srgbClr val="DCF4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500" dirty="0">
              <a:latin typeface="Gill Sans"/>
            </a:endParaRPr>
          </a:p>
        </p:txBody>
      </p:sp>
      <p:sp>
        <p:nvSpPr>
          <p:cNvPr id="17" name="Rectangle 16">
            <a:extLst>
              <a:ext uri="{FF2B5EF4-FFF2-40B4-BE49-F238E27FC236}">
                <a16:creationId xmlns:a16="http://schemas.microsoft.com/office/drawing/2014/main" id="{6616D4CE-8A22-7D3E-7651-F671F51F7546}"/>
              </a:ext>
            </a:extLst>
          </p:cNvPr>
          <p:cNvSpPr/>
          <p:nvPr/>
        </p:nvSpPr>
        <p:spPr>
          <a:xfrm>
            <a:off x="448918" y="6306785"/>
            <a:ext cx="13667131" cy="138578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aw-US" sz="5600" b="1" dirty="0">
                <a:solidFill>
                  <a:schemeClr val="tx1"/>
                </a:solidFill>
                <a:latin typeface="Gill Sans"/>
              </a:rPr>
              <a:t>What is Kaiāulu?</a:t>
            </a:r>
            <a:endParaRPr lang="en-US" sz="5600" b="1" dirty="0">
              <a:solidFill>
                <a:schemeClr val="tx1"/>
              </a:solidFill>
              <a:latin typeface="Gill Sans"/>
            </a:endParaRPr>
          </a:p>
        </p:txBody>
      </p:sp>
      <p:sp>
        <p:nvSpPr>
          <p:cNvPr id="10" name="Rectangle 9" descr="Waterfall between large hills">
            <a:extLst>
              <a:ext uri="{FF2B5EF4-FFF2-40B4-BE49-F238E27FC236}">
                <a16:creationId xmlns:a16="http://schemas.microsoft.com/office/drawing/2014/main" id="{4D371B96-6AA1-2776-7D91-CE8A89983CDC}"/>
              </a:ext>
            </a:extLst>
          </p:cNvPr>
          <p:cNvSpPr/>
          <p:nvPr/>
        </p:nvSpPr>
        <p:spPr>
          <a:xfrm>
            <a:off x="0" y="-1"/>
            <a:ext cx="43891200" cy="6026727"/>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path path="circle">
              <a:fillToRect l="50000" t="50000" r="50000" b="50000"/>
            </a:path>
            <a:tileRect/>
          </a:gra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a:endParaRPr>
          </a:p>
        </p:txBody>
      </p:sp>
      <p:sp>
        <p:nvSpPr>
          <p:cNvPr id="8" name="TextBox 7">
            <a:extLst>
              <a:ext uri="{FF2B5EF4-FFF2-40B4-BE49-F238E27FC236}">
                <a16:creationId xmlns:a16="http://schemas.microsoft.com/office/drawing/2014/main" id="{4012D98F-1C34-57F4-A9B7-963C37802BD6}"/>
              </a:ext>
            </a:extLst>
          </p:cNvPr>
          <p:cNvSpPr txBox="1"/>
          <p:nvPr/>
        </p:nvSpPr>
        <p:spPr>
          <a:xfrm>
            <a:off x="415635" y="56263"/>
            <a:ext cx="28955913" cy="2092881"/>
          </a:xfrm>
          <a:prstGeom prst="rect">
            <a:avLst/>
          </a:prstGeom>
          <a:noFill/>
        </p:spPr>
        <p:txBody>
          <a:bodyPr wrap="square" rtlCol="0">
            <a:spAutoFit/>
          </a:bodyPr>
          <a:lstStyle/>
          <a:p>
            <a:r>
              <a:rPr lang="en-US" sz="13000" dirty="0">
                <a:latin typeface="Gill Sans"/>
                <a:cs typeface="Helvetica" panose="020B0604020202020204" pitchFamily="34" charset="0"/>
              </a:rPr>
              <a:t>Project Management Data Synchronization</a:t>
            </a:r>
          </a:p>
        </p:txBody>
      </p:sp>
      <p:sp>
        <p:nvSpPr>
          <p:cNvPr id="11" name="Google Shape;91;p13">
            <a:extLst>
              <a:ext uri="{FF2B5EF4-FFF2-40B4-BE49-F238E27FC236}">
                <a16:creationId xmlns:a16="http://schemas.microsoft.com/office/drawing/2014/main" id="{52398158-FA6E-DF9C-C9F2-7F32C6223C01}"/>
              </a:ext>
            </a:extLst>
          </p:cNvPr>
          <p:cNvSpPr txBox="1"/>
          <p:nvPr/>
        </p:nvSpPr>
        <p:spPr>
          <a:xfrm>
            <a:off x="415637" y="2064751"/>
            <a:ext cx="37086000" cy="3600945"/>
          </a:xfrm>
          <a:prstGeom prst="rect">
            <a:avLst/>
          </a:prstGeom>
          <a:noFill/>
          <a:ln>
            <a:noFill/>
          </a:ln>
          <a:effectLst>
            <a:outerShdw blurRad="50800" dist="38100" dir="2700000" algn="tl" rotWithShape="0">
              <a:srgbClr val="56633C">
                <a:alpha val="42745"/>
              </a:srgbClr>
            </a:outerShdw>
          </a:effectLst>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6600" dirty="0">
                <a:solidFill>
                  <a:schemeClr val="dk1"/>
                </a:solidFill>
                <a:latin typeface="Gill Sans"/>
                <a:ea typeface="Gill Sans"/>
                <a:cs typeface="Gill Sans"/>
                <a:sym typeface="Gill Sans"/>
              </a:rPr>
              <a:t>Ian Jaymes Iwata, Anthony Lau, Sean Sunoo</a:t>
            </a:r>
            <a:endParaRPr sz="800" dirty="0">
              <a:latin typeface="Gill Sans"/>
            </a:endParaRPr>
          </a:p>
          <a:p>
            <a:pPr marL="0" marR="0" lvl="0" indent="0" algn="l" rtl="0">
              <a:spcBef>
                <a:spcPts val="0"/>
              </a:spcBef>
              <a:spcAft>
                <a:spcPts val="0"/>
              </a:spcAft>
              <a:buNone/>
            </a:pPr>
            <a:r>
              <a:rPr lang="en-US" sz="5400" b="0" i="0" u="none" strike="noStrike" cap="none" dirty="0">
                <a:solidFill>
                  <a:schemeClr val="dk1"/>
                </a:solidFill>
                <a:latin typeface="Gill Sans"/>
                <a:ea typeface="Gill Sans"/>
                <a:cs typeface="Gill Sans"/>
                <a:sym typeface="Gill Sans"/>
              </a:rPr>
              <a:t>Project Sponsor: </a:t>
            </a:r>
            <a:r>
              <a:rPr lang="en-US" sz="5400" dirty="0">
                <a:solidFill>
                  <a:schemeClr val="dk1"/>
                </a:solidFill>
                <a:latin typeface="Gill Sans"/>
                <a:ea typeface="Gill Sans"/>
                <a:cs typeface="Gill Sans"/>
                <a:sym typeface="Gill Sans"/>
              </a:rPr>
              <a:t>Rick Kazman and</a:t>
            </a:r>
            <a:r>
              <a:rPr lang="en-US" sz="5400" b="0" i="0" u="none" strike="noStrike" cap="none" dirty="0">
                <a:solidFill>
                  <a:schemeClr val="dk1"/>
                </a:solidFill>
                <a:latin typeface="Gill Sans"/>
                <a:ea typeface="Gill Sans"/>
                <a:cs typeface="Gill Sans"/>
                <a:sym typeface="Gill Sans"/>
              </a:rPr>
              <a:t> </a:t>
            </a:r>
            <a:r>
              <a:rPr lang="en-US" sz="5400" dirty="0">
                <a:solidFill>
                  <a:schemeClr val="dk1"/>
                </a:solidFill>
                <a:latin typeface="Gill Sans"/>
                <a:ea typeface="Gill Sans"/>
                <a:cs typeface="Gill Sans"/>
                <a:sym typeface="Gill Sans"/>
              </a:rPr>
              <a:t>Carlos Paradis</a:t>
            </a:r>
            <a:endParaRPr sz="54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5400" b="0" i="0" u="none" strike="noStrike" cap="none" dirty="0">
                <a:solidFill>
                  <a:schemeClr val="dk1"/>
                </a:solidFill>
                <a:latin typeface="Gill Sans"/>
                <a:ea typeface="Gill Sans"/>
                <a:cs typeface="Gill Sans"/>
                <a:sym typeface="Gill Sans"/>
              </a:rPr>
              <a:t>ICS 496 Capstone Project – </a:t>
            </a:r>
            <a:r>
              <a:rPr lang="haw-US" sz="5400" dirty="0">
                <a:solidFill>
                  <a:schemeClr val="dk1"/>
                </a:solidFill>
                <a:latin typeface="Gill Sans"/>
                <a:ea typeface="Gill Sans"/>
                <a:cs typeface="Gill Sans"/>
                <a:sym typeface="Gill Sans"/>
              </a:rPr>
              <a:t>Spring</a:t>
            </a:r>
            <a:r>
              <a:rPr lang="en-US" sz="5400" b="0" i="0" u="none" strike="noStrike" cap="none" dirty="0">
                <a:solidFill>
                  <a:schemeClr val="dk1"/>
                </a:solidFill>
                <a:latin typeface="Gill Sans"/>
                <a:ea typeface="Gill Sans"/>
                <a:cs typeface="Gill Sans"/>
                <a:sym typeface="Gill Sans"/>
              </a:rPr>
              <a:t> 2024</a:t>
            </a:r>
          </a:p>
          <a:p>
            <a:pPr marL="0" marR="0" lvl="0" indent="0" algn="l" rtl="0">
              <a:spcBef>
                <a:spcPts val="0"/>
              </a:spcBef>
              <a:spcAft>
                <a:spcPts val="0"/>
              </a:spcAft>
              <a:buNone/>
            </a:pPr>
            <a:r>
              <a:rPr lang="en-US" sz="5400" dirty="0">
                <a:solidFill>
                  <a:schemeClr val="dk1"/>
                </a:solidFill>
                <a:latin typeface="Gill Sans"/>
                <a:sym typeface="Gill Sans"/>
              </a:rPr>
              <a:t>https://github.com/sailuh/kaiaulu</a:t>
            </a:r>
            <a:endParaRPr sz="800" dirty="0">
              <a:latin typeface="Gill Sans"/>
            </a:endParaRPr>
          </a:p>
        </p:txBody>
      </p:sp>
      <p:pic>
        <p:nvPicPr>
          <p:cNvPr id="14" name="Google Shape;95;p13" descr="Logo&#10;&#10;Description automatically generated">
            <a:extLst>
              <a:ext uri="{FF2B5EF4-FFF2-40B4-BE49-F238E27FC236}">
                <a16:creationId xmlns:a16="http://schemas.microsoft.com/office/drawing/2014/main" id="{374BF116-7829-E919-B7C9-68D8E6DDACE7}"/>
              </a:ext>
            </a:extLst>
          </p:cNvPr>
          <p:cNvPicPr preferRelativeResize="0">
            <a:picLocks noChangeAspect="1"/>
          </p:cNvPicPr>
          <p:nvPr/>
        </p:nvPicPr>
        <p:blipFill rotWithShape="1">
          <a:blip r:embed="rId2">
            <a:alphaModFix/>
          </a:blip>
          <a:srcRect/>
          <a:stretch/>
        </p:blipFill>
        <p:spPr>
          <a:xfrm>
            <a:off x="16807078" y="2061221"/>
            <a:ext cx="3313479" cy="3322633"/>
          </a:xfrm>
          <a:prstGeom prst="rect">
            <a:avLst/>
          </a:prstGeom>
          <a:noFill/>
          <a:ln>
            <a:noFill/>
          </a:ln>
        </p:spPr>
      </p:pic>
      <p:pic>
        <p:nvPicPr>
          <p:cNvPr id="1026" name="Picture 2">
            <a:extLst>
              <a:ext uri="{FF2B5EF4-FFF2-40B4-BE49-F238E27FC236}">
                <a16:creationId xmlns:a16="http://schemas.microsoft.com/office/drawing/2014/main" id="{66E25016-42F7-5C49-C8D4-8C9E1DA1A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6194" y="2016257"/>
            <a:ext cx="15681975" cy="3451633"/>
          </a:xfrm>
          <a:prstGeom prst="rect">
            <a:avLst/>
          </a:prstGeom>
          <a:noFill/>
          <a:extLst>
            <a:ext uri="{909E8E84-426E-40DD-AFC4-6F175D3DCCD1}">
              <a14:hiddenFill xmlns:a14="http://schemas.microsoft.com/office/drawing/2010/main">
                <a:solidFill>
                  <a:srgbClr val="FFFFFF"/>
                </a:solidFill>
              </a14:hiddenFill>
            </a:ext>
          </a:extLst>
        </p:spPr>
      </p:pic>
      <p:sp>
        <p:nvSpPr>
          <p:cNvPr id="1145" name="TextBox 1144">
            <a:extLst>
              <a:ext uri="{FF2B5EF4-FFF2-40B4-BE49-F238E27FC236}">
                <a16:creationId xmlns:a16="http://schemas.microsoft.com/office/drawing/2014/main" id="{AE059CA7-D00E-A0FB-8CAF-C94B5462AFFA}"/>
              </a:ext>
            </a:extLst>
          </p:cNvPr>
          <p:cNvSpPr txBox="1"/>
          <p:nvPr/>
        </p:nvSpPr>
        <p:spPr>
          <a:xfrm>
            <a:off x="448918" y="7997373"/>
            <a:ext cx="13667131" cy="2554545"/>
          </a:xfrm>
          <a:prstGeom prst="rect">
            <a:avLst/>
          </a:prstGeom>
          <a:noFill/>
        </p:spPr>
        <p:txBody>
          <a:bodyPr wrap="square" rtlCol="0">
            <a:spAutoFit/>
          </a:bodyPr>
          <a:lstStyle/>
          <a:p>
            <a:pPr marL="0" marR="0" lvl="0" indent="0" algn="ctr" rtl="0">
              <a:spcBef>
                <a:spcPts val="554"/>
              </a:spcBef>
              <a:spcAft>
                <a:spcPts val="0"/>
              </a:spcAft>
              <a:buNone/>
            </a:pPr>
            <a:r>
              <a:rPr lang="en-US" sz="3200" b="0" i="0" u="none" strike="noStrike" dirty="0">
                <a:solidFill>
                  <a:srgbClr val="000000"/>
                </a:solidFill>
                <a:effectLst/>
                <a:latin typeface="Gill Sans"/>
              </a:rPr>
              <a:t>Kai</a:t>
            </a:r>
            <a:r>
              <a:rPr lang="haw-US" sz="3200" b="0" i="0" u="none" strike="noStrike" dirty="0">
                <a:solidFill>
                  <a:srgbClr val="000000"/>
                </a:solidFill>
                <a:effectLst/>
                <a:latin typeface="Gill Sans"/>
              </a:rPr>
              <a:t>ā</a:t>
            </a:r>
            <a:r>
              <a:rPr lang="en-US" sz="3200" b="0" i="0" u="none" strike="noStrike" dirty="0">
                <a:solidFill>
                  <a:srgbClr val="000000"/>
                </a:solidFill>
                <a:effectLst/>
                <a:latin typeface="Gill Sans"/>
              </a:rPr>
              <a:t>ulu is an open-source R package that </a:t>
            </a:r>
            <a:r>
              <a:rPr lang="en-US" sz="3200" dirty="0">
                <a:solidFill>
                  <a:schemeClr val="dk1"/>
                </a:solidFill>
                <a:latin typeface="Gill Sans"/>
                <a:ea typeface="Gill Sans"/>
                <a:cs typeface="Gill Sans"/>
                <a:sym typeface="Gill Sans"/>
              </a:rPr>
              <a:t>helps with understanding evolving software development communities, and the artifacts (gitlog, mailing list, files, etc.) which developers collaborate and communicate with. </a:t>
            </a:r>
            <a:r>
              <a:rPr lang="en-US" sz="3200" dirty="0">
                <a:solidFill>
                  <a:srgbClr val="000000"/>
                </a:solidFill>
                <a:latin typeface="Gill Sans"/>
                <a:ea typeface="Gill Sans"/>
                <a:cs typeface="Gill Sans"/>
                <a:sym typeface="Gill Sans"/>
              </a:rPr>
              <a:t>One way it can do this is by downloading </a:t>
            </a:r>
            <a:r>
              <a:rPr lang="en-US" sz="3200" b="0" i="0" u="none" strike="noStrike" dirty="0">
                <a:solidFill>
                  <a:srgbClr val="000000"/>
                </a:solidFill>
                <a:effectLst/>
                <a:latin typeface="Gill Sans"/>
              </a:rPr>
              <a:t>data from project </a:t>
            </a:r>
            <a:r>
              <a:rPr lang="haw-US" sz="3200" b="0" i="0" u="none" strike="noStrike" dirty="0">
                <a:solidFill>
                  <a:srgbClr val="000000"/>
                </a:solidFill>
                <a:effectLst/>
                <a:latin typeface="Gill Sans"/>
              </a:rPr>
              <a:t>manging</a:t>
            </a:r>
            <a:r>
              <a:rPr lang="en-US" sz="3200" b="0" i="0" u="none" strike="noStrike" dirty="0">
                <a:solidFill>
                  <a:srgbClr val="000000"/>
                </a:solidFill>
                <a:effectLst/>
                <a:latin typeface="Gill Sans"/>
              </a:rPr>
              <a:t> platforms such as Git</a:t>
            </a:r>
            <a:r>
              <a:rPr lang="haw-US" sz="3200" b="0" i="0" u="none" strike="noStrike" dirty="0">
                <a:solidFill>
                  <a:srgbClr val="000000"/>
                </a:solidFill>
                <a:effectLst/>
                <a:latin typeface="Gill Sans"/>
              </a:rPr>
              <a:t>H</a:t>
            </a:r>
            <a:r>
              <a:rPr lang="en-US" sz="3200" b="0" i="0" u="none" strike="noStrike" dirty="0">
                <a:solidFill>
                  <a:srgbClr val="000000"/>
                </a:solidFill>
                <a:effectLst/>
                <a:latin typeface="Gill Sans"/>
              </a:rPr>
              <a:t>ub, JIRA, Bu</a:t>
            </a:r>
            <a:r>
              <a:rPr lang="haw-US" sz="3200" b="0" i="0" u="none" strike="noStrike" dirty="0">
                <a:solidFill>
                  <a:srgbClr val="000000"/>
                </a:solidFill>
                <a:effectLst/>
                <a:latin typeface="Gill Sans"/>
              </a:rPr>
              <a:t>g</a:t>
            </a:r>
            <a:r>
              <a:rPr lang="en-US" sz="3200" b="0" i="0" u="none" strike="noStrike" dirty="0">
                <a:solidFill>
                  <a:srgbClr val="000000"/>
                </a:solidFill>
                <a:effectLst/>
                <a:latin typeface="Gill Sans"/>
              </a:rPr>
              <a:t>zilla, etc. for data analysis.</a:t>
            </a:r>
            <a:endParaRPr lang="en-US" sz="3200" dirty="0">
              <a:solidFill>
                <a:schemeClr val="dk1"/>
              </a:solidFill>
              <a:latin typeface="Gill Sans"/>
              <a:ea typeface="Gill Sans"/>
              <a:cs typeface="Gill Sans"/>
              <a:sym typeface="Gill Sans"/>
            </a:endParaRPr>
          </a:p>
        </p:txBody>
      </p:sp>
      <p:sp>
        <p:nvSpPr>
          <p:cNvPr id="1146" name="Rectangle: Rounded Corners 1145">
            <a:extLst>
              <a:ext uri="{FF2B5EF4-FFF2-40B4-BE49-F238E27FC236}">
                <a16:creationId xmlns:a16="http://schemas.microsoft.com/office/drawing/2014/main" id="{C76147E7-F067-69F7-2E85-38D967D51AB0}"/>
              </a:ext>
            </a:extLst>
          </p:cNvPr>
          <p:cNvSpPr/>
          <p:nvPr/>
        </p:nvSpPr>
        <p:spPr>
          <a:xfrm>
            <a:off x="415635" y="11306908"/>
            <a:ext cx="13700415" cy="5496476"/>
          </a:xfrm>
          <a:prstGeom prst="roundRect">
            <a:avLst/>
          </a:prstGeom>
          <a:solidFill>
            <a:srgbClr val="DCF4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500" dirty="0">
              <a:latin typeface="Gill Sans"/>
            </a:endParaRPr>
          </a:p>
        </p:txBody>
      </p:sp>
      <p:sp>
        <p:nvSpPr>
          <p:cNvPr id="1147" name="Rectangle 1146">
            <a:extLst>
              <a:ext uri="{FF2B5EF4-FFF2-40B4-BE49-F238E27FC236}">
                <a16:creationId xmlns:a16="http://schemas.microsoft.com/office/drawing/2014/main" id="{C0ACFC1E-F20A-06ED-9699-9CCBEB9A3FB0}"/>
              </a:ext>
            </a:extLst>
          </p:cNvPr>
          <p:cNvSpPr/>
          <p:nvPr/>
        </p:nvSpPr>
        <p:spPr>
          <a:xfrm>
            <a:off x="415635" y="11306906"/>
            <a:ext cx="13700415" cy="138578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aw-US" sz="5600" b="1" dirty="0">
                <a:solidFill>
                  <a:schemeClr val="tx1"/>
                </a:solidFill>
                <a:latin typeface="Gill Sans"/>
              </a:rPr>
              <a:t>Objective</a:t>
            </a:r>
            <a:endParaRPr lang="en-US" sz="5600" b="1" dirty="0">
              <a:solidFill>
                <a:schemeClr val="tx1"/>
              </a:solidFill>
              <a:latin typeface="Gill Sans"/>
            </a:endParaRPr>
          </a:p>
        </p:txBody>
      </p:sp>
      <p:sp>
        <p:nvSpPr>
          <p:cNvPr id="1149" name="TextBox 1148">
            <a:extLst>
              <a:ext uri="{FF2B5EF4-FFF2-40B4-BE49-F238E27FC236}">
                <a16:creationId xmlns:a16="http://schemas.microsoft.com/office/drawing/2014/main" id="{881AC029-0711-C989-4DAB-73B8938329A0}"/>
              </a:ext>
            </a:extLst>
          </p:cNvPr>
          <p:cNvSpPr txBox="1"/>
          <p:nvPr/>
        </p:nvSpPr>
        <p:spPr>
          <a:xfrm>
            <a:off x="415635" y="12705305"/>
            <a:ext cx="13696384" cy="4042361"/>
          </a:xfrm>
          <a:prstGeom prst="rect">
            <a:avLst/>
          </a:prstGeom>
          <a:noFill/>
        </p:spPr>
        <p:txBody>
          <a:bodyPr wrap="square" rtlCol="0">
            <a:spAutoFit/>
          </a:bodyPr>
          <a:lstStyle/>
          <a:p>
            <a:pPr marL="571500" indent="-571500">
              <a:buFont typeface="Arial" panose="020B0604020202020204" pitchFamily="34" charset="0"/>
              <a:buChar char="•"/>
            </a:pPr>
            <a:r>
              <a:rPr lang="haw-US" sz="3200" b="1" dirty="0">
                <a:latin typeface="Gill Sans"/>
              </a:rPr>
              <a:t>Enchance Existing Tools: </a:t>
            </a:r>
            <a:r>
              <a:rPr lang="haw-US" sz="3200" dirty="0">
                <a:latin typeface="Gill Sans"/>
              </a:rPr>
              <a:t>Improve functionality of existing downloader and parsers</a:t>
            </a:r>
          </a:p>
          <a:p>
            <a:pPr marL="571500" indent="-571500">
              <a:buFont typeface="Arial" panose="020B0604020202020204" pitchFamily="34" charset="0"/>
              <a:buChar char="•"/>
            </a:pPr>
            <a:r>
              <a:rPr lang="haw-US" sz="3200" b="1" dirty="0">
                <a:latin typeface="Gill Sans"/>
              </a:rPr>
              <a:t>Standardize Data Management</a:t>
            </a:r>
            <a:r>
              <a:rPr lang="haw-US" sz="3200" dirty="0">
                <a:latin typeface="Gill Sans"/>
              </a:rPr>
              <a:t>: Ensure consistent data organization through unform file paths and naming conventions among downloaders</a:t>
            </a:r>
          </a:p>
          <a:p>
            <a:pPr marL="571500" indent="-571500">
              <a:buFont typeface="Arial" panose="020B0604020202020204" pitchFamily="34" charset="0"/>
              <a:buChar char="•"/>
            </a:pPr>
            <a:r>
              <a:rPr lang="haw-US" sz="3200" b="1" dirty="0">
                <a:latin typeface="Gill Sans"/>
              </a:rPr>
              <a:t>Implement Data Update:</a:t>
            </a:r>
            <a:r>
              <a:rPr lang="haw-US" sz="3200" dirty="0">
                <a:latin typeface="Gill Sans"/>
              </a:rPr>
              <a:t> Develop functions to refresh local datasets with new data from project manegement sites</a:t>
            </a:r>
          </a:p>
          <a:p>
            <a:pPr marL="571500" indent="-571500">
              <a:buFont typeface="Arial" panose="020B0604020202020204" pitchFamily="34" charset="0"/>
              <a:buChar char="•"/>
            </a:pPr>
            <a:r>
              <a:rPr lang="haw-US" sz="3200" b="1" dirty="0">
                <a:latin typeface="Gill Sans"/>
              </a:rPr>
              <a:t>Schedule Regular Downloads: </a:t>
            </a:r>
            <a:r>
              <a:rPr lang="haw-US" sz="3200" dirty="0">
                <a:latin typeface="Gill Sans"/>
              </a:rPr>
              <a:t>Write scripts that utilize Cron jobs to periodically download the latest data</a:t>
            </a:r>
            <a:endParaRPr lang="en-US" sz="3200" b="1" dirty="0">
              <a:latin typeface="Gill Sans"/>
            </a:endParaRPr>
          </a:p>
        </p:txBody>
      </p:sp>
      <p:sp>
        <p:nvSpPr>
          <p:cNvPr id="1150" name="Rectangle: Rounded Corners 1149">
            <a:extLst>
              <a:ext uri="{FF2B5EF4-FFF2-40B4-BE49-F238E27FC236}">
                <a16:creationId xmlns:a16="http://schemas.microsoft.com/office/drawing/2014/main" id="{34082C30-2E2A-67DE-7C39-A7D22DA338D7}"/>
              </a:ext>
            </a:extLst>
          </p:cNvPr>
          <p:cNvSpPr/>
          <p:nvPr/>
        </p:nvSpPr>
        <p:spPr>
          <a:xfrm>
            <a:off x="448922" y="17058298"/>
            <a:ext cx="13663097" cy="6455267"/>
          </a:xfrm>
          <a:prstGeom prst="roundRect">
            <a:avLst/>
          </a:prstGeom>
          <a:solidFill>
            <a:srgbClr val="DCF4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500" dirty="0">
              <a:latin typeface="Gill Sans"/>
            </a:endParaRPr>
          </a:p>
        </p:txBody>
      </p:sp>
      <p:sp>
        <p:nvSpPr>
          <p:cNvPr id="1151" name="Rectangle 1150">
            <a:extLst>
              <a:ext uri="{FF2B5EF4-FFF2-40B4-BE49-F238E27FC236}">
                <a16:creationId xmlns:a16="http://schemas.microsoft.com/office/drawing/2014/main" id="{6EAD5AAB-2DB4-5C69-15C9-325D2BD03A2E}"/>
              </a:ext>
            </a:extLst>
          </p:cNvPr>
          <p:cNvSpPr/>
          <p:nvPr/>
        </p:nvSpPr>
        <p:spPr>
          <a:xfrm>
            <a:off x="448921" y="17058297"/>
            <a:ext cx="13663098" cy="138578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aw-US" sz="5600" b="1" dirty="0">
                <a:solidFill>
                  <a:schemeClr val="tx1"/>
                </a:solidFill>
                <a:latin typeface="Gill Sans"/>
              </a:rPr>
              <a:t>Methodologies</a:t>
            </a:r>
            <a:endParaRPr lang="en-US" sz="5600" b="1" dirty="0">
              <a:solidFill>
                <a:schemeClr val="tx1"/>
              </a:solidFill>
              <a:latin typeface="Gill Sans"/>
            </a:endParaRPr>
          </a:p>
        </p:txBody>
      </p:sp>
      <p:sp>
        <p:nvSpPr>
          <p:cNvPr id="1154" name="Rectangle: Rounded Corners 1153">
            <a:extLst>
              <a:ext uri="{FF2B5EF4-FFF2-40B4-BE49-F238E27FC236}">
                <a16:creationId xmlns:a16="http://schemas.microsoft.com/office/drawing/2014/main" id="{AA2A6AD8-CD21-24D8-2246-C57A7B28141E}"/>
              </a:ext>
            </a:extLst>
          </p:cNvPr>
          <p:cNvSpPr/>
          <p:nvPr/>
        </p:nvSpPr>
        <p:spPr>
          <a:xfrm>
            <a:off x="448919" y="24005767"/>
            <a:ext cx="9815682" cy="8588168"/>
          </a:xfrm>
          <a:prstGeom prst="roundRect">
            <a:avLst/>
          </a:prstGeom>
          <a:solidFill>
            <a:srgbClr val="DCF4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500" dirty="0">
              <a:latin typeface="Gill Sans"/>
            </a:endParaRPr>
          </a:p>
        </p:txBody>
      </p:sp>
      <p:sp>
        <p:nvSpPr>
          <p:cNvPr id="1155" name="Rectangle 1154">
            <a:extLst>
              <a:ext uri="{FF2B5EF4-FFF2-40B4-BE49-F238E27FC236}">
                <a16:creationId xmlns:a16="http://schemas.microsoft.com/office/drawing/2014/main" id="{A936A315-0DBB-D150-0BF0-7E43E00E934D}"/>
              </a:ext>
            </a:extLst>
          </p:cNvPr>
          <p:cNvSpPr/>
          <p:nvPr/>
        </p:nvSpPr>
        <p:spPr>
          <a:xfrm>
            <a:off x="448919" y="24005766"/>
            <a:ext cx="9815682" cy="138578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aw-US" sz="5600" b="1" dirty="0">
                <a:solidFill>
                  <a:schemeClr val="tx1"/>
                </a:solidFill>
                <a:latin typeface="Gill Sans"/>
              </a:rPr>
              <a:t>Solution</a:t>
            </a:r>
            <a:endParaRPr lang="en-US" sz="5600" b="1" dirty="0">
              <a:solidFill>
                <a:schemeClr val="tx1"/>
              </a:solidFill>
              <a:latin typeface="Gill Sans"/>
            </a:endParaRPr>
          </a:p>
        </p:txBody>
      </p:sp>
      <p:sp>
        <p:nvSpPr>
          <p:cNvPr id="1161" name="TextBox 1160">
            <a:extLst>
              <a:ext uri="{FF2B5EF4-FFF2-40B4-BE49-F238E27FC236}">
                <a16:creationId xmlns:a16="http://schemas.microsoft.com/office/drawing/2014/main" id="{D9574AB3-F5BB-0A44-47D6-FECBB002B253}"/>
              </a:ext>
            </a:extLst>
          </p:cNvPr>
          <p:cNvSpPr txBox="1"/>
          <p:nvPr/>
        </p:nvSpPr>
        <p:spPr>
          <a:xfrm>
            <a:off x="10498177" y="25391552"/>
            <a:ext cx="9804439" cy="6247864"/>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ll Sans"/>
              </a:rPr>
              <a:t>Understanding scope of documentation requirements</a:t>
            </a:r>
          </a:p>
          <a:p>
            <a:pPr marL="571500" indent="-571500">
              <a:buFont typeface="Arial" panose="020B0604020202020204" pitchFamily="34" charset="0"/>
              <a:buChar char="•"/>
            </a:pPr>
            <a:r>
              <a:rPr lang="en-US" sz="4000" dirty="0">
                <a:latin typeface="Gill Sans"/>
              </a:rPr>
              <a:t>Getting acclimated to coding environment</a:t>
            </a:r>
          </a:p>
          <a:p>
            <a:pPr marL="1028700" lvl="1" indent="-571500">
              <a:buFont typeface="Arial" panose="020B0604020202020204" pitchFamily="34" charset="0"/>
              <a:buChar char="•"/>
            </a:pPr>
            <a:r>
              <a:rPr lang="en-US" sz="4000" dirty="0">
                <a:latin typeface="Gill Sans"/>
              </a:rPr>
              <a:t>Understanding various functionalities and purposes of Kai</a:t>
            </a:r>
            <a:r>
              <a:rPr lang="haw-US" sz="4000" dirty="0">
                <a:latin typeface="Gill Sans"/>
              </a:rPr>
              <a:t>ā</a:t>
            </a:r>
            <a:r>
              <a:rPr lang="en-US" sz="4000" dirty="0">
                <a:latin typeface="Gill Sans"/>
              </a:rPr>
              <a:t>ulu</a:t>
            </a:r>
          </a:p>
          <a:p>
            <a:pPr marL="1028700" lvl="1" indent="-571500">
              <a:buFont typeface="Arial" panose="020B0604020202020204" pitchFamily="34" charset="0"/>
              <a:buChar char="•"/>
            </a:pPr>
            <a:r>
              <a:rPr lang="en-US" sz="4000" dirty="0">
                <a:latin typeface="Gill Sans"/>
              </a:rPr>
              <a:t>Installing and running 3</a:t>
            </a:r>
            <a:r>
              <a:rPr lang="en-US" sz="4000" baseline="30000" dirty="0">
                <a:latin typeface="Gill Sans"/>
              </a:rPr>
              <a:t>rd</a:t>
            </a:r>
            <a:r>
              <a:rPr lang="en-US" sz="4000" dirty="0">
                <a:latin typeface="Gill Sans"/>
              </a:rPr>
              <a:t> party packages</a:t>
            </a:r>
          </a:p>
          <a:p>
            <a:pPr marL="1028700" lvl="1" indent="-571500">
              <a:buFont typeface="Arial" panose="020B0604020202020204" pitchFamily="34" charset="0"/>
              <a:buChar char="•"/>
            </a:pPr>
            <a:r>
              <a:rPr lang="en-US" sz="4000" dirty="0">
                <a:latin typeface="Gill Sans"/>
              </a:rPr>
              <a:t>Acquiring proficiency in the R language</a:t>
            </a:r>
          </a:p>
          <a:p>
            <a:pPr marL="571500" indent="-571500">
              <a:buFont typeface="Arial" panose="020B0604020202020204" pitchFamily="34" charset="0"/>
              <a:buChar char="•"/>
            </a:pPr>
            <a:r>
              <a:rPr lang="en-US" sz="4000" dirty="0">
                <a:latin typeface="Gill Sans"/>
              </a:rPr>
              <a:t>How we overcame: Working closely with the sponsor and helping each other in meetings</a:t>
            </a:r>
          </a:p>
        </p:txBody>
      </p:sp>
      <p:sp>
        <p:nvSpPr>
          <p:cNvPr id="1165" name="TextBox 1164">
            <a:extLst>
              <a:ext uri="{FF2B5EF4-FFF2-40B4-BE49-F238E27FC236}">
                <a16:creationId xmlns:a16="http://schemas.microsoft.com/office/drawing/2014/main" id="{BC029EA0-E6F1-74C3-C596-06C16BA7A371}"/>
              </a:ext>
            </a:extLst>
          </p:cNvPr>
          <p:cNvSpPr txBox="1"/>
          <p:nvPr/>
        </p:nvSpPr>
        <p:spPr>
          <a:xfrm>
            <a:off x="20532166" y="25391552"/>
            <a:ext cx="9815682" cy="5632311"/>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ll Sans"/>
              </a:rPr>
              <a:t>Team coordination and communication leading to clearly defined (though evolving) requirements</a:t>
            </a:r>
          </a:p>
          <a:p>
            <a:pPr marL="571500" indent="-571500">
              <a:buFont typeface="Arial" panose="020B0604020202020204" pitchFamily="34" charset="0"/>
              <a:buChar char="•"/>
            </a:pPr>
            <a:r>
              <a:rPr lang="en-US" sz="4000" dirty="0">
                <a:latin typeface="Gill Sans"/>
              </a:rPr>
              <a:t>Understanding depth and requirements of documentation, keeping in mind users who may lack familiarity withs software</a:t>
            </a:r>
          </a:p>
          <a:p>
            <a:pPr marL="571500" indent="-571500">
              <a:buFont typeface="Arial" panose="020B0604020202020204" pitchFamily="34" charset="0"/>
              <a:buChar char="•"/>
            </a:pPr>
            <a:r>
              <a:rPr lang="en-US" sz="4000" dirty="0">
                <a:latin typeface="Gill Sans"/>
              </a:rPr>
              <a:t>Writing effective code that fits within the bounds of requirements but is tangible to future contributors</a:t>
            </a:r>
          </a:p>
        </p:txBody>
      </p:sp>
      <p:sp>
        <p:nvSpPr>
          <p:cNvPr id="1801" name="Rectangle: Rounded Corners 1800">
            <a:extLst>
              <a:ext uri="{FF2B5EF4-FFF2-40B4-BE49-F238E27FC236}">
                <a16:creationId xmlns:a16="http://schemas.microsoft.com/office/drawing/2014/main" id="{146DA2D5-B8A2-04F2-70B7-4B294C2A0724}"/>
              </a:ext>
            </a:extLst>
          </p:cNvPr>
          <p:cNvSpPr/>
          <p:nvPr/>
        </p:nvSpPr>
        <p:spPr>
          <a:xfrm>
            <a:off x="30585456" y="24005765"/>
            <a:ext cx="12856824" cy="8588168"/>
          </a:xfrm>
          <a:prstGeom prst="roundRect">
            <a:avLst/>
          </a:prstGeom>
          <a:solidFill>
            <a:srgbClr val="DCF4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500" dirty="0">
              <a:latin typeface="Gill Sans"/>
            </a:endParaRPr>
          </a:p>
        </p:txBody>
      </p:sp>
      <p:sp>
        <p:nvSpPr>
          <p:cNvPr id="1804" name="TextBox 1803">
            <a:extLst>
              <a:ext uri="{FF2B5EF4-FFF2-40B4-BE49-F238E27FC236}">
                <a16:creationId xmlns:a16="http://schemas.microsoft.com/office/drawing/2014/main" id="{19FE19EB-596E-A4B8-F1D8-C442CC11A0D7}"/>
              </a:ext>
            </a:extLst>
          </p:cNvPr>
          <p:cNvSpPr txBox="1"/>
          <p:nvPr/>
        </p:nvSpPr>
        <p:spPr>
          <a:xfrm>
            <a:off x="30585454" y="26102654"/>
            <a:ext cx="12856824" cy="5016758"/>
          </a:xfrm>
          <a:prstGeom prst="rect">
            <a:avLst/>
          </a:prstGeom>
          <a:noFill/>
        </p:spPr>
        <p:txBody>
          <a:bodyPr wrap="square" rtlCol="0">
            <a:spAutoFit/>
          </a:bodyPr>
          <a:lstStyle/>
          <a:p>
            <a:pPr algn="ctr"/>
            <a:r>
              <a:rPr lang="en-US" sz="4000" b="0" i="0" u="none" strike="noStrike" dirty="0">
                <a:solidFill>
                  <a:srgbClr val="000000"/>
                </a:solidFill>
                <a:effectLst/>
                <a:latin typeface="Gill Sans"/>
              </a:rPr>
              <a:t>Kai</a:t>
            </a:r>
            <a:r>
              <a:rPr lang="haw-US" sz="4000" b="0" i="0" u="none" strike="noStrike" dirty="0">
                <a:solidFill>
                  <a:srgbClr val="000000"/>
                </a:solidFill>
                <a:effectLst/>
                <a:latin typeface="Gill Sans"/>
              </a:rPr>
              <a:t>ā</a:t>
            </a:r>
            <a:r>
              <a:rPr lang="en-US" sz="4000" b="0" i="0" u="none" strike="noStrike" dirty="0">
                <a:solidFill>
                  <a:srgbClr val="000000"/>
                </a:solidFill>
                <a:effectLst/>
                <a:latin typeface="Gill Sans"/>
              </a:rPr>
              <a:t>ulu is an open-source software that will be continuously updated in the future. Our overarching goal was to add refresh functionality to functions that download project data and streamline organization and naming conventions of files that were implemented incongruently by many groups in the past. Future improvements for the project include improving code logic, automating downloaders via scripting and adding more analysis to data already downloaded. </a:t>
            </a:r>
            <a:endParaRPr lang="en-US" sz="4000" dirty="0">
              <a:latin typeface="Gill Sans"/>
            </a:endParaRPr>
          </a:p>
        </p:txBody>
      </p:sp>
      <p:sp>
        <p:nvSpPr>
          <p:cNvPr id="1881" name="Rectangle: Rounded Corners 1880">
            <a:extLst>
              <a:ext uri="{FF2B5EF4-FFF2-40B4-BE49-F238E27FC236}">
                <a16:creationId xmlns:a16="http://schemas.microsoft.com/office/drawing/2014/main" id="{ED61096D-1C14-32DA-2933-F7A3CADDC2E2}"/>
              </a:ext>
            </a:extLst>
          </p:cNvPr>
          <p:cNvSpPr/>
          <p:nvPr/>
        </p:nvSpPr>
        <p:spPr>
          <a:xfrm>
            <a:off x="14752175" y="6306785"/>
            <a:ext cx="28690104" cy="17206781"/>
          </a:xfrm>
          <a:prstGeom prst="roundRect">
            <a:avLst/>
          </a:prstGeom>
          <a:solidFill>
            <a:srgbClr val="DCF4D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19" name="Picture 2018">
            <a:extLst>
              <a:ext uri="{FF2B5EF4-FFF2-40B4-BE49-F238E27FC236}">
                <a16:creationId xmlns:a16="http://schemas.microsoft.com/office/drawing/2014/main" id="{8951FFD7-912E-8B5F-BCD5-E745CBC5C7E4}"/>
              </a:ext>
            </a:extLst>
          </p:cNvPr>
          <p:cNvPicPr>
            <a:picLocks/>
          </p:cNvPicPr>
          <p:nvPr/>
        </p:nvPicPr>
        <p:blipFill>
          <a:blip r:embed="rId4"/>
          <a:stretch>
            <a:fillRect/>
          </a:stretch>
        </p:blipFill>
        <p:spPr>
          <a:xfrm>
            <a:off x="17712472" y="6704020"/>
            <a:ext cx="21945600" cy="16459200"/>
          </a:xfrm>
          <a:prstGeom prst="rect">
            <a:avLst/>
          </a:prstGeom>
        </p:spPr>
      </p:pic>
      <p:sp>
        <p:nvSpPr>
          <p:cNvPr id="2021" name="TextBox 2020">
            <a:extLst>
              <a:ext uri="{FF2B5EF4-FFF2-40B4-BE49-F238E27FC236}">
                <a16:creationId xmlns:a16="http://schemas.microsoft.com/office/drawing/2014/main" id="{26211128-9103-F397-E2C0-4484F8C1107F}"/>
              </a:ext>
            </a:extLst>
          </p:cNvPr>
          <p:cNvSpPr txBox="1"/>
          <p:nvPr/>
        </p:nvSpPr>
        <p:spPr>
          <a:xfrm>
            <a:off x="444891" y="18455993"/>
            <a:ext cx="13667128" cy="4154984"/>
          </a:xfrm>
          <a:prstGeom prst="rect">
            <a:avLst/>
          </a:prstGeom>
          <a:noFill/>
        </p:spPr>
        <p:txBody>
          <a:bodyPr wrap="square" rtlCol="0">
            <a:spAutoFit/>
          </a:bodyPr>
          <a:lstStyle/>
          <a:p>
            <a:pPr marL="571500" indent="-571500">
              <a:buFont typeface="Arial" panose="020B0604020202020204" pitchFamily="34" charset="0"/>
              <a:buChar char="•"/>
            </a:pPr>
            <a:r>
              <a:rPr lang="haw-US" sz="3200" dirty="0">
                <a:latin typeface="Gill Sans"/>
              </a:rPr>
              <a:t>Agile methodology for flexible and iterative development</a:t>
            </a:r>
          </a:p>
          <a:p>
            <a:pPr marL="571500" indent="-571500">
              <a:buFont typeface="Arial" panose="020B0604020202020204" pitchFamily="34" charset="0"/>
              <a:buChar char="•"/>
            </a:pPr>
            <a:r>
              <a:rPr lang="haw-US" sz="3200" dirty="0">
                <a:latin typeface="Gill Sans"/>
              </a:rPr>
              <a:t>Collaboration through GitHub Issues and Pull Requests</a:t>
            </a:r>
          </a:p>
          <a:p>
            <a:pPr marL="571500" indent="-571500">
              <a:buFont typeface="Arial" panose="020B0604020202020204" pitchFamily="34" charset="0"/>
              <a:buChar char="•"/>
            </a:pPr>
            <a:r>
              <a:rPr lang="haw-US" sz="3200" dirty="0">
                <a:latin typeface="Gill Sans"/>
              </a:rPr>
              <a:t>Bi-weekly developer meetings and weekly sponsor meetings</a:t>
            </a:r>
          </a:p>
          <a:p>
            <a:pPr marL="571500" indent="-571500">
              <a:buFont typeface="Arial" panose="020B0604020202020204" pitchFamily="34" charset="0"/>
              <a:buChar char="•"/>
            </a:pPr>
            <a:endParaRPr lang="haw-US" sz="3200" dirty="0">
              <a:latin typeface="Gill Sans"/>
            </a:endParaRPr>
          </a:p>
          <a:p>
            <a:r>
              <a:rPr lang="haw-US" sz="4000" b="1" dirty="0">
                <a:latin typeface="Gill Sans"/>
              </a:rPr>
              <a:t>Roles</a:t>
            </a:r>
          </a:p>
          <a:p>
            <a:pPr marL="457200" indent="-457200">
              <a:buFont typeface="Arial" panose="020B0604020202020204" pitchFamily="34" charset="0"/>
              <a:buChar char="•"/>
            </a:pPr>
            <a:r>
              <a:rPr lang="haw-US" sz="3200" b="1" dirty="0">
                <a:latin typeface="Gill Sans"/>
              </a:rPr>
              <a:t>Sean: </a:t>
            </a:r>
            <a:r>
              <a:rPr lang="haw-US" sz="3200" dirty="0">
                <a:latin typeface="Gill Sans"/>
              </a:rPr>
              <a:t>Technical/ Testing/ Scribe/ Communication</a:t>
            </a:r>
          </a:p>
          <a:p>
            <a:pPr marL="457200" indent="-457200">
              <a:buFont typeface="Arial" panose="020B0604020202020204" pitchFamily="34" charset="0"/>
              <a:buChar char="•"/>
            </a:pPr>
            <a:r>
              <a:rPr lang="haw-US" sz="3200" b="1" dirty="0">
                <a:latin typeface="Gill Sans"/>
              </a:rPr>
              <a:t>Anthony: </a:t>
            </a:r>
            <a:r>
              <a:rPr lang="haw-US" sz="3200" dirty="0">
                <a:latin typeface="Gill Sans"/>
              </a:rPr>
              <a:t>Technical/ Testing/ Communication</a:t>
            </a:r>
          </a:p>
          <a:p>
            <a:pPr marL="457200" indent="-457200">
              <a:buFont typeface="Arial" panose="020B0604020202020204" pitchFamily="34" charset="0"/>
              <a:buChar char="•"/>
            </a:pPr>
            <a:r>
              <a:rPr lang="haw-US" sz="3200" b="1" dirty="0">
                <a:latin typeface="Gill Sans"/>
              </a:rPr>
              <a:t>Ian: </a:t>
            </a:r>
            <a:r>
              <a:rPr lang="haw-US" sz="3200" dirty="0">
                <a:latin typeface="Gill Sans"/>
              </a:rPr>
              <a:t>Technical/ Testing/ Communication</a:t>
            </a:r>
            <a:endParaRPr lang="en-US" sz="3200" b="1" dirty="0">
              <a:latin typeface="Gill Sans"/>
            </a:endParaRPr>
          </a:p>
        </p:txBody>
      </p:sp>
      <p:pic>
        <p:nvPicPr>
          <p:cNvPr id="2023" name="Picture 2022" descr="A blue jellyfish with text&#10;&#10;Description automatically generated">
            <a:extLst>
              <a:ext uri="{FF2B5EF4-FFF2-40B4-BE49-F238E27FC236}">
                <a16:creationId xmlns:a16="http://schemas.microsoft.com/office/drawing/2014/main" id="{2FD118B7-125D-BFAC-2B75-8F240E36EF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35458" y="2061221"/>
            <a:ext cx="2868540" cy="3322634"/>
          </a:xfrm>
          <a:prstGeom prst="rect">
            <a:avLst/>
          </a:prstGeom>
        </p:spPr>
      </p:pic>
      <p:sp>
        <p:nvSpPr>
          <p:cNvPr id="2024" name="TextBox 2023">
            <a:extLst>
              <a:ext uri="{FF2B5EF4-FFF2-40B4-BE49-F238E27FC236}">
                <a16:creationId xmlns:a16="http://schemas.microsoft.com/office/drawing/2014/main" id="{31948A3B-2874-5DFD-6FD5-99D6CD666630}"/>
              </a:ext>
            </a:extLst>
          </p:cNvPr>
          <p:cNvSpPr txBox="1"/>
          <p:nvPr/>
        </p:nvSpPr>
        <p:spPr>
          <a:xfrm>
            <a:off x="444891" y="25391553"/>
            <a:ext cx="9815682" cy="6247864"/>
          </a:xfrm>
          <a:prstGeom prst="rect">
            <a:avLst/>
          </a:prstGeom>
          <a:noFill/>
        </p:spPr>
        <p:txBody>
          <a:bodyPr wrap="square" rtlCol="0">
            <a:spAutoFit/>
          </a:bodyPr>
          <a:lstStyle/>
          <a:p>
            <a:pPr marL="571500" indent="-571500">
              <a:buFont typeface="Arial" panose="020B0604020202020204" pitchFamily="34" charset="0"/>
              <a:buChar char="•"/>
            </a:pPr>
            <a:r>
              <a:rPr lang="haw-US" sz="4000" dirty="0">
                <a:latin typeface="Gill Sans"/>
              </a:rPr>
              <a:t>Reworked file path storage and configuration files</a:t>
            </a:r>
          </a:p>
          <a:p>
            <a:pPr marL="571500" indent="-571500">
              <a:buFont typeface="Arial" panose="020B0604020202020204" pitchFamily="34" charset="0"/>
              <a:buChar char="•"/>
            </a:pPr>
            <a:r>
              <a:rPr lang="haw-US" sz="4000" dirty="0">
                <a:latin typeface="Gill Sans"/>
              </a:rPr>
              <a:t>Parse most recent data from file paths</a:t>
            </a:r>
          </a:p>
          <a:p>
            <a:pPr marL="571500" indent="-571500">
              <a:buFont typeface="Arial" panose="020B0604020202020204" pitchFamily="34" charset="0"/>
              <a:buChar char="•"/>
            </a:pPr>
            <a:r>
              <a:rPr lang="haw-US" sz="4000" dirty="0">
                <a:latin typeface="Gill Sans"/>
              </a:rPr>
              <a:t>Create functions that call various APIs to download data created/ updated only after that date</a:t>
            </a:r>
          </a:p>
          <a:p>
            <a:pPr marL="571500" indent="-571500">
              <a:buFont typeface="Arial" panose="020B0604020202020204" pitchFamily="34" charset="0"/>
              <a:buChar char="•"/>
            </a:pPr>
            <a:r>
              <a:rPr lang="haw-US" sz="4000" dirty="0">
                <a:latin typeface="Gill Sans"/>
              </a:rPr>
              <a:t>Automate downloading of new data via scripts using Cron jobs</a:t>
            </a:r>
          </a:p>
          <a:p>
            <a:pPr marL="571500" indent="-571500">
              <a:buFont typeface="Arial" panose="020B0604020202020204" pitchFamily="34" charset="0"/>
              <a:buChar char="•"/>
            </a:pPr>
            <a:r>
              <a:rPr lang="haw-US" sz="4000" dirty="0">
                <a:latin typeface="Gill Sans"/>
              </a:rPr>
              <a:t>Improve function and notebook documentation</a:t>
            </a:r>
            <a:endParaRPr lang="en-US" sz="4000" dirty="0">
              <a:latin typeface="Gill Sans"/>
            </a:endParaRPr>
          </a:p>
        </p:txBody>
      </p:sp>
      <p:sp>
        <p:nvSpPr>
          <p:cNvPr id="2030" name="Rectangle 2029">
            <a:extLst>
              <a:ext uri="{FF2B5EF4-FFF2-40B4-BE49-F238E27FC236}">
                <a16:creationId xmlns:a16="http://schemas.microsoft.com/office/drawing/2014/main" id="{747CC854-DEF0-EE68-D835-ADB9480D19E2}"/>
              </a:ext>
            </a:extLst>
          </p:cNvPr>
          <p:cNvSpPr/>
          <p:nvPr/>
        </p:nvSpPr>
        <p:spPr>
          <a:xfrm>
            <a:off x="30585373" y="24005765"/>
            <a:ext cx="12865172" cy="138578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aw-US" sz="5600" b="1" dirty="0">
                <a:solidFill>
                  <a:schemeClr val="tx1"/>
                </a:solidFill>
                <a:latin typeface="Gill Sans"/>
              </a:rPr>
              <a:t>Conclusion</a:t>
            </a:r>
            <a:endParaRPr lang="en-US" sz="5600" b="1" dirty="0">
              <a:solidFill>
                <a:schemeClr val="tx1"/>
              </a:solidFill>
              <a:latin typeface="Gill Sans"/>
            </a:endParaRPr>
          </a:p>
        </p:txBody>
      </p:sp>
      <p:pic>
        <p:nvPicPr>
          <p:cNvPr id="2031" name="Picture 2">
            <a:extLst>
              <a:ext uri="{FF2B5EF4-FFF2-40B4-BE49-F238E27FC236}">
                <a16:creationId xmlns:a16="http://schemas.microsoft.com/office/drawing/2014/main" id="{EF141814-04A3-D2CA-F8C2-8299D5AA3D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97487" y="2061220"/>
            <a:ext cx="3322634" cy="3322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292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E9781079F4DF4783774D6045E1A935" ma:contentTypeVersion="4" ma:contentTypeDescription="Create a new document." ma:contentTypeScope="" ma:versionID="6532d103dddd6cb1647eb874dd2069a1">
  <xsd:schema xmlns:xsd="http://www.w3.org/2001/XMLSchema" xmlns:xs="http://www.w3.org/2001/XMLSchema" xmlns:p="http://schemas.microsoft.com/office/2006/metadata/properties" xmlns:ns3="1f2d18b5-ad9f-473a-ad9a-21a750e971cf" targetNamespace="http://schemas.microsoft.com/office/2006/metadata/properties" ma:root="true" ma:fieldsID="10299f5998b6842c73fd4d78374eb68a" ns3:_="">
    <xsd:import namespace="1f2d18b5-ad9f-473a-ad9a-21a750e971c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2d18b5-ad9f-473a-ad9a-21a750e971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FEAAE4-0D04-4925-B186-AE78753B06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2d18b5-ad9f-473a-ad9a-21a750e971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85B1DE-F480-4296-91F9-A3A55FEB96E2}">
  <ds:schemaRefs>
    <ds:schemaRef ds:uri="http://schemas.microsoft.com/office/infopath/2007/PartnerControls"/>
    <ds:schemaRef ds:uri="http://schemas.microsoft.com/office/2006/metadata/properties"/>
    <ds:schemaRef ds:uri="1f2d18b5-ad9f-473a-ad9a-21a750e971cf"/>
    <ds:schemaRef ds:uri="http://schemas.microsoft.com/office/2006/documentManagement/types"/>
    <ds:schemaRef ds:uri="http://purl.org/dc/dcmitype/"/>
    <ds:schemaRef ds:uri="http://www.w3.org/XML/1998/namespace"/>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7F99E99B-38E8-48B9-BFF2-E3C6C18F1A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135</TotalTime>
  <Words>431</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Gill Sans</vt: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Lau</dc:creator>
  <cp:lastModifiedBy>Anthony Lau</cp:lastModifiedBy>
  <cp:revision>6</cp:revision>
  <dcterms:created xsi:type="dcterms:W3CDTF">2024-04-23T03:08:52Z</dcterms:created>
  <dcterms:modified xsi:type="dcterms:W3CDTF">2024-04-26T03:56:09Z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0x0101008AE9781079F4DF4783774D6045E1A935</vt:lpwstr>
  </property>
</Properties>
</file>