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13ADC-D217-4289-BE32-9DAFC798D22F}" v="997" dt="2024-11-23T23:07:33.11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717" autoAdjust="0"/>
    <p:restoredTop sz="97670" autoAdjust="0"/>
  </p:normalViewPr>
  <p:slideViewPr>
    <p:cSldViewPr snapToGrid="0" snapToObjects="1">
      <p:cViewPr varScale="1">
        <p:scale>
          <a:sx n="71" d="100"/>
          <a:sy n="71" d="100"/>
        </p:scale>
        <p:origin x="24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hyperlink" Target="https://creativecommons.org/licenses/by-sa/4.0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Box 103">
            <a:extLst>
              <a:ext uri="{FF2B5EF4-FFF2-40B4-BE49-F238E27FC236}">
                <a16:creationId xmlns:a16="http://schemas.microsoft.com/office/drawing/2014/main" id="{F5BEA8B1-2F7C-092A-7FFB-46710DB9C2D4}"/>
              </a:ext>
            </a:extLst>
          </p:cNvPr>
          <p:cNvSpPr txBox="1"/>
          <p:nvPr/>
        </p:nvSpPr>
        <p:spPr>
          <a:xfrm>
            <a:off x="143718" y="8319000"/>
            <a:ext cx="2813194" cy="1842977"/>
          </a:xfrm>
          <a:prstGeom prst="rect">
            <a:avLst/>
          </a:prstGeom>
          <a:solidFill>
            <a:srgbClr val="008BFC">
              <a:alpha val="7000"/>
            </a:srgb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11" y="-672624"/>
            <a:ext cx="5598432" cy="299008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 flipV="1">
            <a:off x="213255" y="10296246"/>
            <a:ext cx="13462982" cy="3949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170343" y="10207710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dirty="0"/>
              <a:t>Kaiāulu</a:t>
            </a:r>
            <a:endParaRPr sz="2400"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9288116" y="1547012"/>
            <a:ext cx="332142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Command Line Interface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479674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Modular Parallelization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244213" y="1522402"/>
            <a:ext cx="3949153" cy="1682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modular parallelization tool provides a set of functions to access project configurations using getter functions and search for open-source projects.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It also enables the parallelization of tasks through scripts, improving efficiency when managing and analyzing large projects.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tool streamlines project management by organizing information at the project level through a consistent folder structure for project configuration files.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929961" y="1458476"/>
            <a:ext cx="341920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Accessing Project Configs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295260" y="1218708"/>
            <a:ext cx="262128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About</a:t>
            </a:r>
            <a:endParaRPr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9AB6D2-F69D-1DEC-41BE-05335D7DB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310" y="122459"/>
            <a:ext cx="1443262" cy="16760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98E25CE-0FCD-0F14-DE41-E9F889215D13}"/>
              </a:ext>
            </a:extLst>
          </p:cNvPr>
          <p:cNvSpPr txBox="1"/>
          <p:nvPr/>
        </p:nvSpPr>
        <p:spPr>
          <a:xfrm>
            <a:off x="5116895" y="10327008"/>
            <a:ext cx="8711564" cy="500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lang="en-US" sz="1000" b="0" dirty="0">
                <a:solidFill>
                  <a:schemeClr val="tx1"/>
                </a:solidFill>
              </a:rPr>
              <a:t> Nicholas Beydler, Mark Burgess, Dao McGill,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Raven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Quiddaoen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Carlos Paradis • Kai</a:t>
            </a:r>
            <a:r>
              <a:rPr kumimoji="0" lang="haw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ā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ulu package version 0.0.0.9700 (in development) •  Updated: 2025-</a:t>
            </a:r>
            <a:r>
              <a:rPr lang="en-US" sz="1000" b="0" dirty="0">
                <a:solidFill>
                  <a:schemeClr val="tx1"/>
                </a:solidFill>
              </a:rPr>
              <a:t>11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Logistics">
            <a:extLst>
              <a:ext uri="{FF2B5EF4-FFF2-40B4-BE49-F238E27FC236}">
                <a16:creationId xmlns:a16="http://schemas.microsoft.com/office/drawing/2014/main" id="{CFC6975B-CE08-215E-9051-A8F0A3BA40BC}"/>
              </a:ext>
            </a:extLst>
          </p:cNvPr>
          <p:cNvSpPr txBox="1"/>
          <p:nvPr/>
        </p:nvSpPr>
        <p:spPr>
          <a:xfrm>
            <a:off x="4955707" y="6732208"/>
            <a:ext cx="40539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Selecting Projects</a:t>
            </a:r>
          </a:p>
        </p:txBody>
      </p:sp>
      <p:pic>
        <p:nvPicPr>
          <p:cNvPr id="487" name="Graphic 486" descr="Paper outline">
            <a:extLst>
              <a:ext uri="{FF2B5EF4-FFF2-40B4-BE49-F238E27FC236}">
                <a16:creationId xmlns:a16="http://schemas.microsoft.com/office/drawing/2014/main" id="{FF3883B4-7F0A-1AAB-E3B3-C7CE89D8F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6617" y="3804361"/>
            <a:ext cx="527267" cy="527267"/>
          </a:xfrm>
          <a:prstGeom prst="rect">
            <a:avLst/>
          </a:prstGeom>
        </p:spPr>
      </p:pic>
      <p:sp>
        <p:nvSpPr>
          <p:cNvPr id="371" name="Line">
            <a:extLst>
              <a:ext uri="{FF2B5EF4-FFF2-40B4-BE49-F238E27FC236}">
                <a16:creationId xmlns:a16="http://schemas.microsoft.com/office/drawing/2014/main" id="{3E1227C5-190B-40AA-17E8-5AFF1E3B99DA}"/>
              </a:ext>
            </a:extLst>
          </p:cNvPr>
          <p:cNvSpPr/>
          <p:nvPr/>
        </p:nvSpPr>
        <p:spPr>
          <a:xfrm flipV="1">
            <a:off x="75878" y="3275245"/>
            <a:ext cx="417549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3" name="Line">
            <a:extLst>
              <a:ext uri="{FF2B5EF4-FFF2-40B4-BE49-F238E27FC236}">
                <a16:creationId xmlns:a16="http://schemas.microsoft.com/office/drawing/2014/main" id="{E45C2CD8-5BE9-7E0E-1844-8F0FB9157219}"/>
              </a:ext>
            </a:extLst>
          </p:cNvPr>
          <p:cNvSpPr/>
          <p:nvPr/>
        </p:nvSpPr>
        <p:spPr>
          <a:xfrm flipV="1">
            <a:off x="9573838" y="4999777"/>
            <a:ext cx="4178808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5" name="Line">
            <a:extLst>
              <a:ext uri="{FF2B5EF4-FFF2-40B4-BE49-F238E27FC236}">
                <a16:creationId xmlns:a16="http://schemas.microsoft.com/office/drawing/2014/main" id="{FA2B2D45-EC3B-5790-3E0A-049345E53CB4}"/>
              </a:ext>
            </a:extLst>
          </p:cNvPr>
          <p:cNvSpPr/>
          <p:nvPr/>
        </p:nvSpPr>
        <p:spPr>
          <a:xfrm flipV="1">
            <a:off x="4930264" y="6601530"/>
            <a:ext cx="4178808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1F2A2E5-4247-EE80-E43D-0001D2960067}"/>
              </a:ext>
            </a:extLst>
          </p:cNvPr>
          <p:cNvSpPr txBox="1"/>
          <p:nvPr/>
        </p:nvSpPr>
        <p:spPr>
          <a:xfrm>
            <a:off x="4906617" y="1802528"/>
            <a:ext cx="400135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getter functions in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centralize the process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gathering information from configuration (.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yml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files. This allows for different notebooks (.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Rmd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to use the same getter functions for different project configuration files.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ADB67-F8D7-1643-799B-658F59AC0610}"/>
              </a:ext>
            </a:extLst>
          </p:cNvPr>
          <p:cNvSpPr txBox="1"/>
          <p:nvPr/>
        </p:nvSpPr>
        <p:spPr>
          <a:xfrm>
            <a:off x="4980392" y="3937397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91CC965F-6175-C685-FCF5-653E0D55D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7976" y="3817548"/>
            <a:ext cx="527267" cy="5272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BC8681-3F80-2792-C779-1667E9E6608C}"/>
              </a:ext>
            </a:extLst>
          </p:cNvPr>
          <p:cNvSpPr txBox="1"/>
          <p:nvPr/>
        </p:nvSpPr>
        <p:spPr>
          <a:xfrm>
            <a:off x="5511751" y="3950584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" name="Graphic 18" descr="Paper outline">
            <a:extLst>
              <a:ext uri="{FF2B5EF4-FFF2-40B4-BE49-F238E27FC236}">
                <a16:creationId xmlns:a16="http://schemas.microsoft.com/office/drawing/2014/main" id="{9B6F2E0E-6E08-368A-2EDA-0D9AEFF32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5189" y="3816273"/>
            <a:ext cx="527267" cy="527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F04A3C-093E-2792-D1C5-7D6E3F62C1A1}"/>
              </a:ext>
            </a:extLst>
          </p:cNvPr>
          <p:cNvSpPr txBox="1"/>
          <p:nvPr/>
        </p:nvSpPr>
        <p:spPr>
          <a:xfrm>
            <a:off x="6038964" y="3949309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" name="Graphic 32" descr="Paper outline">
            <a:extLst>
              <a:ext uri="{FF2B5EF4-FFF2-40B4-BE49-F238E27FC236}">
                <a16:creationId xmlns:a16="http://schemas.microsoft.com/office/drawing/2014/main" id="{9A81F30F-C8E5-B3B7-16E8-020C7D766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3884" y="3174880"/>
            <a:ext cx="527267" cy="5272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28EF7B2-4FB2-62A7-CBE1-215DAD504DC1}"/>
              </a:ext>
            </a:extLst>
          </p:cNvPr>
          <p:cNvSpPr txBox="1"/>
          <p:nvPr/>
        </p:nvSpPr>
        <p:spPr>
          <a:xfrm>
            <a:off x="5507659" y="3307916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92FA2C-EB22-E438-DE43-F9654E6015CA}"/>
              </a:ext>
            </a:extLst>
          </p:cNvPr>
          <p:cNvCxnSpPr>
            <a:cxnSpLocks/>
          </p:cNvCxnSpPr>
          <p:nvPr/>
        </p:nvCxnSpPr>
        <p:spPr>
          <a:xfrm flipV="1">
            <a:off x="5677826" y="3666895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397A06-A9E2-FF5A-9408-79955253200A}"/>
              </a:ext>
            </a:extLst>
          </p:cNvPr>
          <p:cNvCxnSpPr>
            <a:cxnSpLocks/>
          </p:cNvCxnSpPr>
          <p:nvPr/>
        </p:nvCxnSpPr>
        <p:spPr>
          <a:xfrm flipV="1">
            <a:off x="5132230" y="3666895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C30B39-1CCB-B55F-5362-A832ECE9DADE}"/>
              </a:ext>
            </a:extLst>
          </p:cNvPr>
          <p:cNvCxnSpPr>
            <a:cxnSpLocks/>
          </p:cNvCxnSpPr>
          <p:nvPr/>
        </p:nvCxnSpPr>
        <p:spPr>
          <a:xfrm flipH="1" flipV="1">
            <a:off x="5912817" y="3663234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Graphic 54" descr="Paper outline">
            <a:extLst>
              <a:ext uri="{FF2B5EF4-FFF2-40B4-BE49-F238E27FC236}">
                <a16:creationId xmlns:a16="http://schemas.microsoft.com/office/drawing/2014/main" id="{3CDB4187-B6C7-5CA6-5DF1-460828618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7004" y="3778991"/>
            <a:ext cx="527267" cy="52726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B733402-0D98-F558-BA72-D6DEF34D0512}"/>
              </a:ext>
            </a:extLst>
          </p:cNvPr>
          <p:cNvSpPr txBox="1"/>
          <p:nvPr/>
        </p:nvSpPr>
        <p:spPr>
          <a:xfrm>
            <a:off x="7520779" y="3912027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Graphic 56" descr="Paper outline">
            <a:extLst>
              <a:ext uri="{FF2B5EF4-FFF2-40B4-BE49-F238E27FC236}">
                <a16:creationId xmlns:a16="http://schemas.microsoft.com/office/drawing/2014/main" id="{03BC7C2C-F8A1-E33E-F3A3-19720E3A0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8363" y="3792178"/>
            <a:ext cx="527267" cy="5272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453F023-E034-1A9D-5228-AFECFB5ED4DB}"/>
              </a:ext>
            </a:extLst>
          </p:cNvPr>
          <p:cNvSpPr txBox="1"/>
          <p:nvPr/>
        </p:nvSpPr>
        <p:spPr>
          <a:xfrm>
            <a:off x="8052138" y="3925214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" name="Graphic 58" descr="Paper outline">
            <a:extLst>
              <a:ext uri="{FF2B5EF4-FFF2-40B4-BE49-F238E27FC236}">
                <a16:creationId xmlns:a16="http://schemas.microsoft.com/office/drawing/2014/main" id="{9C8C1C7D-4323-BA77-9474-8DD013B26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5576" y="3790903"/>
            <a:ext cx="527267" cy="52726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141A3A8-2FD8-D3B7-28FA-3532A6A28411}"/>
              </a:ext>
            </a:extLst>
          </p:cNvPr>
          <p:cNvSpPr txBox="1"/>
          <p:nvPr/>
        </p:nvSpPr>
        <p:spPr>
          <a:xfrm>
            <a:off x="8579351" y="3923939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raphic 60" descr="Paper outline">
            <a:extLst>
              <a:ext uri="{FF2B5EF4-FFF2-40B4-BE49-F238E27FC236}">
                <a16:creationId xmlns:a16="http://schemas.microsoft.com/office/drawing/2014/main" id="{AB98AFEB-74EA-1EC2-3D0D-A825FBEFA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1778" y="2609566"/>
            <a:ext cx="527267" cy="52726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2AB02FF-DCF2-197E-D1F5-4825DDA16685}"/>
              </a:ext>
            </a:extLst>
          </p:cNvPr>
          <p:cNvSpPr txBox="1"/>
          <p:nvPr/>
        </p:nvSpPr>
        <p:spPr>
          <a:xfrm>
            <a:off x="8045553" y="2742602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A46A1F-E569-8D3D-8B22-F5FF234AA277}"/>
              </a:ext>
            </a:extLst>
          </p:cNvPr>
          <p:cNvCxnSpPr>
            <a:cxnSpLocks/>
          </p:cNvCxnSpPr>
          <p:nvPr/>
        </p:nvCxnSpPr>
        <p:spPr>
          <a:xfrm flipV="1">
            <a:off x="8218213" y="3641525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35DCB212-B1E5-AA79-0614-853CDD6F4B1B}"/>
              </a:ext>
            </a:extLst>
          </p:cNvPr>
          <p:cNvCxnSpPr>
            <a:cxnSpLocks/>
          </p:cNvCxnSpPr>
          <p:nvPr/>
        </p:nvCxnSpPr>
        <p:spPr>
          <a:xfrm flipV="1">
            <a:off x="7672617" y="3641525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1B7D74F4-93BE-62EE-F4E5-5FDA592F96E7}"/>
              </a:ext>
            </a:extLst>
          </p:cNvPr>
          <p:cNvCxnSpPr>
            <a:cxnSpLocks/>
          </p:cNvCxnSpPr>
          <p:nvPr/>
        </p:nvCxnSpPr>
        <p:spPr>
          <a:xfrm flipH="1" flipV="1">
            <a:off x="8453204" y="3637864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80A247D-6A39-CBC9-313A-50295F99689A}"/>
              </a:ext>
            </a:extLst>
          </p:cNvPr>
          <p:cNvCxnSpPr>
            <a:cxnSpLocks/>
          </p:cNvCxnSpPr>
          <p:nvPr/>
        </p:nvCxnSpPr>
        <p:spPr>
          <a:xfrm flipV="1">
            <a:off x="8224637" y="3109116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1" name="Rectangle 450">
            <a:extLst>
              <a:ext uri="{FF2B5EF4-FFF2-40B4-BE49-F238E27FC236}">
                <a16:creationId xmlns:a16="http://schemas.microsoft.com/office/drawing/2014/main" id="{8E032EC2-5CE1-DA01-AEDE-F5E4E76860A5}"/>
              </a:ext>
            </a:extLst>
          </p:cNvPr>
          <p:cNvSpPr/>
          <p:nvPr/>
        </p:nvSpPr>
        <p:spPr>
          <a:xfrm>
            <a:off x="7914769" y="3330065"/>
            <a:ext cx="641284" cy="2579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2" name="Arrow: Right 451">
            <a:extLst>
              <a:ext uri="{FF2B5EF4-FFF2-40B4-BE49-F238E27FC236}">
                <a16:creationId xmlns:a16="http://schemas.microsoft.com/office/drawing/2014/main" id="{6DE4DECC-5273-154B-A239-62EDD897EF4C}"/>
              </a:ext>
            </a:extLst>
          </p:cNvPr>
          <p:cNvSpPr/>
          <p:nvPr/>
        </p:nvSpPr>
        <p:spPr>
          <a:xfrm>
            <a:off x="6621549" y="3321336"/>
            <a:ext cx="796239" cy="51238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FDE1372-90AF-9390-760B-E7DB741AA281}"/>
              </a:ext>
            </a:extLst>
          </p:cNvPr>
          <p:cNvSpPr txBox="1"/>
          <p:nvPr/>
        </p:nvSpPr>
        <p:spPr>
          <a:xfrm>
            <a:off x="4955707" y="7144793"/>
            <a:ext cx="4001355" cy="1682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openhub_project_search.Rmd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 a notebook that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interfaces with OpenHub API to facilitate locating open-source projects for studies.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This notebook demonstrates how to use the Kaiāulu OpenHub API interface functions in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config.R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to search for projects that meet specific criteria, streamlining the process of discovering open-source projects through OpenHub’s database.</a:t>
            </a:r>
          </a:p>
        </p:txBody>
      </p:sp>
      <p:sp>
        <p:nvSpPr>
          <p:cNvPr id="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C125742C-92F8-499E-1484-10558ED95E32}"/>
              </a:ext>
            </a:extLst>
          </p:cNvPr>
          <p:cNvSpPr txBox="1"/>
          <p:nvPr/>
        </p:nvSpPr>
        <p:spPr>
          <a:xfrm>
            <a:off x="4906617" y="4577524"/>
            <a:ext cx="1537505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Without the getter functions from 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notebooks would require direct variable assignments to the project config information.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</a:t>
            </a:r>
            <a:endParaRPr lang="en-US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6BB9F72-3806-C34F-E31E-D9F616A813FD}"/>
              </a:ext>
            </a:extLst>
          </p:cNvPr>
          <p:cNvSpPr txBox="1"/>
          <p:nvPr/>
        </p:nvSpPr>
        <p:spPr>
          <a:xfrm>
            <a:off x="7417788" y="4577524"/>
            <a:ext cx="1537505" cy="12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 the getter functions from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notebooks can use the getter functions to acquire the project config information.</a:t>
            </a:r>
          </a:p>
        </p:txBody>
      </p:sp>
      <p:sp>
        <p:nvSpPr>
          <p:cNvPr id="5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258D4CC-BABE-82CE-DB93-4864B0AECE6A}"/>
              </a:ext>
            </a:extLst>
          </p:cNvPr>
          <p:cNvSpPr txBox="1"/>
          <p:nvPr/>
        </p:nvSpPr>
        <p:spPr>
          <a:xfrm>
            <a:off x="4951531" y="5978925"/>
            <a:ext cx="4032978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the project config specification changes, only the corresponding getter function implementation needs to be updated, instead of all the dependent notebooks.</a:t>
            </a:r>
          </a:p>
        </p:txBody>
      </p:sp>
      <p:sp>
        <p:nvSpPr>
          <p:cNvPr id="343" name="Group">
            <a:extLst>
              <a:ext uri="{FF2B5EF4-FFF2-40B4-BE49-F238E27FC236}">
                <a16:creationId xmlns:a16="http://schemas.microsoft.com/office/drawing/2014/main" id="{DD17CFAC-943E-2963-C9EA-2A07E490FC99}"/>
              </a:ext>
            </a:extLst>
          </p:cNvPr>
          <p:cNvSpPr/>
          <p:nvPr/>
        </p:nvSpPr>
        <p:spPr>
          <a:xfrm>
            <a:off x="78156" y="3771130"/>
            <a:ext cx="4190402" cy="376956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44" name="Basics">
            <a:extLst>
              <a:ext uri="{FF2B5EF4-FFF2-40B4-BE49-F238E27FC236}">
                <a16:creationId xmlns:a16="http://schemas.microsoft.com/office/drawing/2014/main" id="{7DC157B5-7EDB-8841-99AB-2A12942FAF38}"/>
              </a:ext>
            </a:extLst>
          </p:cNvPr>
          <p:cNvSpPr txBox="1"/>
          <p:nvPr/>
        </p:nvSpPr>
        <p:spPr>
          <a:xfrm>
            <a:off x="82460" y="3405494"/>
            <a:ext cx="2766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Folder Organization</a:t>
            </a:r>
            <a:endParaRPr dirty="0"/>
          </a:p>
        </p:txBody>
      </p:sp>
      <p:sp>
        <p:nvSpPr>
          <p:cNvPr id="349" name="TextBox 104">
            <a:extLst>
              <a:ext uri="{FF2B5EF4-FFF2-40B4-BE49-F238E27FC236}">
                <a16:creationId xmlns:a16="http://schemas.microsoft.com/office/drawing/2014/main" id="{4C274851-B413-9E04-859C-9EEF270EA671}"/>
              </a:ext>
            </a:extLst>
          </p:cNvPr>
          <p:cNvSpPr txBox="1"/>
          <p:nvPr/>
        </p:nvSpPr>
        <p:spPr>
          <a:xfrm>
            <a:off x="2985157" y="8319370"/>
            <a:ext cx="1817687" cy="1309687"/>
          </a:xfrm>
          <a:prstGeom prst="rect">
            <a:avLst/>
          </a:prstGeom>
          <a:solidFill>
            <a:srgbClr val="FF0000">
              <a:alpha val="8000"/>
            </a:srgb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sp>
        <p:nvSpPr>
          <p:cNvPr id="350" name="TextBox 392">
            <a:extLst>
              <a:ext uri="{FF2B5EF4-FFF2-40B4-BE49-F238E27FC236}">
                <a16:creationId xmlns:a16="http://schemas.microsoft.com/office/drawing/2014/main" id="{FB3A6DA3-ABF3-27A1-7CF8-EB76A7C18FB1}"/>
              </a:ext>
            </a:extLst>
          </p:cNvPr>
          <p:cNvSpPr txBox="1"/>
          <p:nvPr/>
        </p:nvSpPr>
        <p:spPr>
          <a:xfrm>
            <a:off x="2168477" y="7742273"/>
            <a:ext cx="69329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Kaiaulu</a:t>
            </a:r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137BCF41-BF6C-1E7D-94F9-08A8001864B9}"/>
              </a:ext>
            </a:extLst>
          </p:cNvPr>
          <p:cNvCxnSpPr>
            <a:cxnSpLocks/>
          </p:cNvCxnSpPr>
          <p:nvPr/>
        </p:nvCxnSpPr>
        <p:spPr>
          <a:xfrm>
            <a:off x="2504966" y="8066489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0698185-9525-CD01-2C17-AEE68089CADD}"/>
              </a:ext>
            </a:extLst>
          </p:cNvPr>
          <p:cNvCxnSpPr/>
          <p:nvPr/>
        </p:nvCxnSpPr>
        <p:spPr>
          <a:xfrm flipH="1">
            <a:off x="631422" y="8308471"/>
            <a:ext cx="3766925" cy="121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E6CF5086-9738-2219-6ECD-D6ECCA277C02}"/>
              </a:ext>
            </a:extLst>
          </p:cNvPr>
          <p:cNvCxnSpPr>
            <a:cxnSpLocks/>
          </p:cNvCxnSpPr>
          <p:nvPr/>
        </p:nvCxnSpPr>
        <p:spPr>
          <a:xfrm>
            <a:off x="642708" y="8331762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CA2F193B-7B8B-1EBC-AE9A-DC193FCB99C5}"/>
              </a:ext>
            </a:extLst>
          </p:cNvPr>
          <p:cNvCxnSpPr>
            <a:cxnSpLocks/>
          </p:cNvCxnSpPr>
          <p:nvPr/>
        </p:nvCxnSpPr>
        <p:spPr>
          <a:xfrm>
            <a:off x="4384569" y="8317133"/>
            <a:ext cx="3594" cy="30456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1B2744EE-23CA-66E2-A5A7-C9F9FB6A084C}"/>
              </a:ext>
            </a:extLst>
          </p:cNvPr>
          <p:cNvCxnSpPr>
            <a:cxnSpLocks/>
          </p:cNvCxnSpPr>
          <p:nvPr/>
        </p:nvCxnSpPr>
        <p:spPr>
          <a:xfrm>
            <a:off x="1591665" y="8338270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281F3440-ACB4-0FFB-2E89-D2B66E930632}"/>
              </a:ext>
            </a:extLst>
          </p:cNvPr>
          <p:cNvCxnSpPr>
            <a:cxnSpLocks/>
          </p:cNvCxnSpPr>
          <p:nvPr/>
        </p:nvCxnSpPr>
        <p:spPr>
          <a:xfrm>
            <a:off x="3443519" y="8317448"/>
            <a:ext cx="0" cy="31412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57" name="Graphic 411" descr="Folder outline">
            <a:extLst>
              <a:ext uri="{FF2B5EF4-FFF2-40B4-BE49-F238E27FC236}">
                <a16:creationId xmlns:a16="http://schemas.microsoft.com/office/drawing/2014/main" id="{E94E2018-25EB-44E8-B55C-7DBC3FBE4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8194" y="8412542"/>
            <a:ext cx="674740" cy="674740"/>
          </a:xfrm>
          <a:prstGeom prst="rect">
            <a:avLst/>
          </a:prstGeom>
        </p:spPr>
      </p:pic>
      <p:pic>
        <p:nvPicPr>
          <p:cNvPr id="358" name="Graphic 412" descr="Folder outline">
            <a:extLst>
              <a:ext uri="{FF2B5EF4-FFF2-40B4-BE49-F238E27FC236}">
                <a16:creationId xmlns:a16="http://schemas.microsoft.com/office/drawing/2014/main" id="{0C395136-9BEE-5353-3275-E836A39662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4322" y="7537960"/>
            <a:ext cx="674740" cy="674740"/>
          </a:xfrm>
          <a:prstGeom prst="rect">
            <a:avLst/>
          </a:prstGeom>
        </p:spPr>
      </p:pic>
      <p:pic>
        <p:nvPicPr>
          <p:cNvPr id="359" name="Graphic 413" descr="Folder outline">
            <a:extLst>
              <a:ext uri="{FF2B5EF4-FFF2-40B4-BE49-F238E27FC236}">
                <a16:creationId xmlns:a16="http://schemas.microsoft.com/office/drawing/2014/main" id="{084C12F0-8E65-DFC2-EACC-5F280B620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54295" y="8416959"/>
            <a:ext cx="674740" cy="674740"/>
          </a:xfrm>
          <a:prstGeom prst="rect">
            <a:avLst/>
          </a:prstGeom>
        </p:spPr>
      </p:pic>
      <p:pic>
        <p:nvPicPr>
          <p:cNvPr id="360" name="Graphic 414" descr="Folder outline">
            <a:extLst>
              <a:ext uri="{FF2B5EF4-FFF2-40B4-BE49-F238E27FC236}">
                <a16:creationId xmlns:a16="http://schemas.microsoft.com/office/drawing/2014/main" id="{C4AAB95C-48E8-3016-7A76-7A065BCE4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2596" y="8434680"/>
            <a:ext cx="674740" cy="674740"/>
          </a:xfrm>
          <a:prstGeom prst="rect">
            <a:avLst/>
          </a:prstGeom>
        </p:spPr>
      </p:pic>
      <p:pic>
        <p:nvPicPr>
          <p:cNvPr id="361" name="Graphic 444" descr="Folder outline">
            <a:extLst>
              <a:ext uri="{FF2B5EF4-FFF2-40B4-BE49-F238E27FC236}">
                <a16:creationId xmlns:a16="http://schemas.microsoft.com/office/drawing/2014/main" id="{2984F03D-EF7A-1A0D-55AE-D0FED8A6CE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2044" y="8420555"/>
            <a:ext cx="674740" cy="674740"/>
          </a:xfrm>
          <a:prstGeom prst="rect">
            <a:avLst/>
          </a:prstGeom>
        </p:spPr>
      </p:pic>
      <p:sp>
        <p:nvSpPr>
          <p:cNvPr id="362" name="TextBox 445">
            <a:extLst>
              <a:ext uri="{FF2B5EF4-FFF2-40B4-BE49-F238E27FC236}">
                <a16:creationId xmlns:a16="http://schemas.microsoft.com/office/drawing/2014/main" id="{AF9E7FAA-1D8C-A124-C042-16F1E662CC60}"/>
              </a:ext>
            </a:extLst>
          </p:cNvPr>
          <p:cNvSpPr txBox="1"/>
          <p:nvPr/>
        </p:nvSpPr>
        <p:spPr>
          <a:xfrm>
            <a:off x="366362" y="8633430"/>
            <a:ext cx="538404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Bugzilla</a:t>
            </a:r>
          </a:p>
        </p:txBody>
      </p:sp>
      <p:sp>
        <p:nvSpPr>
          <p:cNvPr id="363" name="TextBox 446">
            <a:extLst>
              <a:ext uri="{FF2B5EF4-FFF2-40B4-BE49-F238E27FC236}">
                <a16:creationId xmlns:a16="http://schemas.microsoft.com/office/drawing/2014/main" id="{5491EFB1-EE60-536B-AB60-FF909F7F9661}"/>
              </a:ext>
            </a:extLst>
          </p:cNvPr>
          <p:cNvSpPr txBox="1"/>
          <p:nvPr/>
        </p:nvSpPr>
        <p:spPr>
          <a:xfrm>
            <a:off x="1342709" y="8624231"/>
            <a:ext cx="556571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</a:p>
        </p:txBody>
      </p:sp>
      <p:sp>
        <p:nvSpPr>
          <p:cNvPr id="364" name="TextBox 511">
            <a:extLst>
              <a:ext uri="{FF2B5EF4-FFF2-40B4-BE49-F238E27FC236}">
                <a16:creationId xmlns:a16="http://schemas.microsoft.com/office/drawing/2014/main" id="{00D9F2FB-B54B-FE46-5D6F-A01D714EA619}"/>
              </a:ext>
            </a:extLst>
          </p:cNvPr>
          <p:cNvSpPr txBox="1"/>
          <p:nvPr/>
        </p:nvSpPr>
        <p:spPr>
          <a:xfrm>
            <a:off x="3220840" y="8563010"/>
            <a:ext cx="588408" cy="469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/>
              <a:t>mod_</a:t>
            </a:r>
            <a:endParaRPr lang="en-US" sz="1000"/>
          </a:p>
          <a:p>
            <a:pPr marL="0" marR="0" indent="0" algn="l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err="1"/>
              <a:t>mbox</a:t>
            </a:r>
            <a:endParaRPr lang="en-US" sz="1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365" name="TextBox 512">
            <a:extLst>
              <a:ext uri="{FF2B5EF4-FFF2-40B4-BE49-F238E27FC236}">
                <a16:creationId xmlns:a16="http://schemas.microsoft.com/office/drawing/2014/main" id="{7C1B183E-C0E9-3FEE-AC3E-84288F6CC5C6}"/>
              </a:ext>
            </a:extLst>
          </p:cNvPr>
          <p:cNvSpPr txBox="1"/>
          <p:nvPr/>
        </p:nvSpPr>
        <p:spPr>
          <a:xfrm>
            <a:off x="4209941" y="8546582"/>
            <a:ext cx="442138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err="1"/>
              <a:t>pipermail</a:t>
            </a:r>
            <a:endParaRPr lang="en-US" sz="1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B3FDC8E6-3863-3136-B4C5-41034A8A4BC3}"/>
              </a:ext>
            </a:extLst>
          </p:cNvPr>
          <p:cNvCxnSpPr>
            <a:cxnSpLocks/>
          </p:cNvCxnSpPr>
          <p:nvPr/>
        </p:nvCxnSpPr>
        <p:spPr>
          <a:xfrm>
            <a:off x="639994" y="9426755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6E7D45C-0736-4D40-99A6-F523FDEAB262}"/>
              </a:ext>
            </a:extLst>
          </p:cNvPr>
          <p:cNvCxnSpPr>
            <a:cxnSpLocks/>
          </p:cNvCxnSpPr>
          <p:nvPr/>
        </p:nvCxnSpPr>
        <p:spPr>
          <a:xfrm>
            <a:off x="1600064" y="9440044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DB08F7A5-CB55-922D-22C8-0282B2C74FFC}"/>
              </a:ext>
            </a:extLst>
          </p:cNvPr>
          <p:cNvCxnSpPr>
            <a:cxnSpLocks/>
          </p:cNvCxnSpPr>
          <p:nvPr/>
        </p:nvCxnSpPr>
        <p:spPr>
          <a:xfrm>
            <a:off x="3442883" y="8967266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0F98EDD-0924-54BB-EC31-23ED38B1D226}"/>
              </a:ext>
            </a:extLst>
          </p:cNvPr>
          <p:cNvCxnSpPr>
            <a:cxnSpLocks/>
          </p:cNvCxnSpPr>
          <p:nvPr/>
        </p:nvCxnSpPr>
        <p:spPr>
          <a:xfrm>
            <a:off x="2494318" y="9409200"/>
            <a:ext cx="0" cy="30379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3482CAEC-4472-A677-A0E8-0A58A29DA24F}"/>
              </a:ext>
            </a:extLst>
          </p:cNvPr>
          <p:cNvCxnSpPr/>
          <p:nvPr/>
        </p:nvCxnSpPr>
        <p:spPr>
          <a:xfrm>
            <a:off x="639994" y="9699387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361E320-040E-4BBB-C368-41B723D37271}"/>
              </a:ext>
            </a:extLst>
          </p:cNvPr>
          <p:cNvCxnSpPr/>
          <p:nvPr/>
        </p:nvCxnSpPr>
        <p:spPr>
          <a:xfrm>
            <a:off x="416355" y="9699387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22DE01D4-6093-55F6-5477-B739F55236CB}"/>
              </a:ext>
            </a:extLst>
          </p:cNvPr>
          <p:cNvCxnSpPr/>
          <p:nvPr/>
        </p:nvCxnSpPr>
        <p:spPr>
          <a:xfrm>
            <a:off x="416553" y="9689437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8D1E7655-6E0C-1CC6-398B-ED6C94D23A80}"/>
              </a:ext>
            </a:extLst>
          </p:cNvPr>
          <p:cNvCxnSpPr>
            <a:cxnSpLocks/>
          </p:cNvCxnSpPr>
          <p:nvPr/>
        </p:nvCxnSpPr>
        <p:spPr>
          <a:xfrm>
            <a:off x="863633" y="9689436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9" name="Graphic 607" descr="Folder outline">
            <a:extLst>
              <a:ext uri="{FF2B5EF4-FFF2-40B4-BE49-F238E27FC236}">
                <a16:creationId xmlns:a16="http://schemas.microsoft.com/office/drawing/2014/main" id="{214CF069-E661-2EC1-0833-808D584E41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2351" y="9626231"/>
            <a:ext cx="532524" cy="532524"/>
          </a:xfrm>
          <a:prstGeom prst="rect">
            <a:avLst/>
          </a:prstGeom>
        </p:spPr>
      </p:pic>
      <p:sp>
        <p:nvSpPr>
          <p:cNvPr id="380" name="TextBox 608">
            <a:extLst>
              <a:ext uri="{FF2B5EF4-FFF2-40B4-BE49-F238E27FC236}">
                <a16:creationId xmlns:a16="http://schemas.microsoft.com/office/drawing/2014/main" id="{37E53850-1649-5271-61AF-BDD7DC15452E}"/>
              </a:ext>
            </a:extLst>
          </p:cNvPr>
          <p:cNvSpPr txBox="1"/>
          <p:nvPr/>
        </p:nvSpPr>
        <p:spPr>
          <a:xfrm>
            <a:off x="255452" y="9781544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381" name="Graphic 637" descr="Folder outline">
            <a:extLst>
              <a:ext uri="{FF2B5EF4-FFF2-40B4-BE49-F238E27FC236}">
                <a16:creationId xmlns:a16="http://schemas.microsoft.com/office/drawing/2014/main" id="{D649F169-6BF4-BF1B-941C-E4579371AA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2136" y="9628810"/>
            <a:ext cx="532524" cy="532524"/>
          </a:xfrm>
          <a:prstGeom prst="rect">
            <a:avLst/>
          </a:prstGeom>
        </p:spPr>
      </p:pic>
      <p:sp>
        <p:nvSpPr>
          <p:cNvPr id="383" name="TextBox 638">
            <a:extLst>
              <a:ext uri="{FF2B5EF4-FFF2-40B4-BE49-F238E27FC236}">
                <a16:creationId xmlns:a16="http://schemas.microsoft.com/office/drawing/2014/main" id="{D4EB75F3-9A00-564A-86F1-606A71ECC8EF}"/>
              </a:ext>
            </a:extLst>
          </p:cNvPr>
          <p:cNvSpPr txBox="1"/>
          <p:nvPr/>
        </p:nvSpPr>
        <p:spPr>
          <a:xfrm>
            <a:off x="615063" y="9731749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638D2C65-5D53-5DFC-3829-ABEB5CD523BF}"/>
              </a:ext>
            </a:extLst>
          </p:cNvPr>
          <p:cNvCxnSpPr/>
          <p:nvPr/>
        </p:nvCxnSpPr>
        <p:spPr>
          <a:xfrm>
            <a:off x="1600365" y="9717319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84CFEC04-9E50-B622-5134-D1AEDD4F3C79}"/>
              </a:ext>
            </a:extLst>
          </p:cNvPr>
          <p:cNvCxnSpPr/>
          <p:nvPr/>
        </p:nvCxnSpPr>
        <p:spPr>
          <a:xfrm>
            <a:off x="1376726" y="9717319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86CA505-E491-C51E-7E61-84BEFDCE6CE5}"/>
              </a:ext>
            </a:extLst>
          </p:cNvPr>
          <p:cNvCxnSpPr/>
          <p:nvPr/>
        </p:nvCxnSpPr>
        <p:spPr>
          <a:xfrm>
            <a:off x="1376924" y="9707369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0A47C63D-71CC-49A5-9C55-2DCECFE421ED}"/>
              </a:ext>
            </a:extLst>
          </p:cNvPr>
          <p:cNvCxnSpPr>
            <a:cxnSpLocks/>
          </p:cNvCxnSpPr>
          <p:nvPr/>
        </p:nvCxnSpPr>
        <p:spPr>
          <a:xfrm>
            <a:off x="1824004" y="9707368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89" name="Graphic 643" descr="Folder outline">
            <a:extLst>
              <a:ext uri="{FF2B5EF4-FFF2-40B4-BE49-F238E27FC236}">
                <a16:creationId xmlns:a16="http://schemas.microsoft.com/office/drawing/2014/main" id="{0B5A930B-A2E3-201B-73BD-8A48E88603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722" y="9644163"/>
            <a:ext cx="532524" cy="532524"/>
          </a:xfrm>
          <a:prstGeom prst="rect">
            <a:avLst/>
          </a:prstGeom>
        </p:spPr>
      </p:pic>
      <p:sp>
        <p:nvSpPr>
          <p:cNvPr id="390" name="TextBox 644">
            <a:extLst>
              <a:ext uri="{FF2B5EF4-FFF2-40B4-BE49-F238E27FC236}">
                <a16:creationId xmlns:a16="http://schemas.microsoft.com/office/drawing/2014/main" id="{27ACA8D1-B9D6-F062-9731-57FA6D710BAC}"/>
              </a:ext>
            </a:extLst>
          </p:cNvPr>
          <p:cNvSpPr txBox="1"/>
          <p:nvPr/>
        </p:nvSpPr>
        <p:spPr>
          <a:xfrm>
            <a:off x="1212525" y="9798386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391" name="Graphic 645" descr="Folder outline">
            <a:extLst>
              <a:ext uri="{FF2B5EF4-FFF2-40B4-BE49-F238E27FC236}">
                <a16:creationId xmlns:a16="http://schemas.microsoft.com/office/drawing/2014/main" id="{E4664D02-4FF0-B495-881F-B75C62BD37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2507" y="9646742"/>
            <a:ext cx="532524" cy="532524"/>
          </a:xfrm>
          <a:prstGeom prst="rect">
            <a:avLst/>
          </a:prstGeom>
        </p:spPr>
      </p:pic>
      <p:sp>
        <p:nvSpPr>
          <p:cNvPr id="392" name="TextBox 646">
            <a:extLst>
              <a:ext uri="{FF2B5EF4-FFF2-40B4-BE49-F238E27FC236}">
                <a16:creationId xmlns:a16="http://schemas.microsoft.com/office/drawing/2014/main" id="{92E7F824-E527-FF9A-5E86-A025D1C1502F}"/>
              </a:ext>
            </a:extLst>
          </p:cNvPr>
          <p:cNvSpPr txBox="1"/>
          <p:nvPr/>
        </p:nvSpPr>
        <p:spPr>
          <a:xfrm>
            <a:off x="1575434" y="9749681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44E79D6A-D655-6FA9-1426-B6C9530D7231}"/>
              </a:ext>
            </a:extLst>
          </p:cNvPr>
          <p:cNvCxnSpPr/>
          <p:nvPr/>
        </p:nvCxnSpPr>
        <p:spPr>
          <a:xfrm>
            <a:off x="3442849" y="9250686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DCB3E447-D730-EE11-08A7-89C50B9F3E66}"/>
              </a:ext>
            </a:extLst>
          </p:cNvPr>
          <p:cNvCxnSpPr/>
          <p:nvPr/>
        </p:nvCxnSpPr>
        <p:spPr>
          <a:xfrm>
            <a:off x="3219210" y="9250686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DD60FB12-0D07-7C82-58FF-51D2DE8054B5}"/>
              </a:ext>
            </a:extLst>
          </p:cNvPr>
          <p:cNvCxnSpPr/>
          <p:nvPr/>
        </p:nvCxnSpPr>
        <p:spPr>
          <a:xfrm>
            <a:off x="3219408" y="9240736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14B9FD7F-EDF1-DA80-54EB-F28070F19CCC}"/>
              </a:ext>
            </a:extLst>
          </p:cNvPr>
          <p:cNvCxnSpPr>
            <a:cxnSpLocks/>
          </p:cNvCxnSpPr>
          <p:nvPr/>
        </p:nvCxnSpPr>
        <p:spPr>
          <a:xfrm>
            <a:off x="3666488" y="9240735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97" name="Graphic 675" descr="Folder outline">
            <a:extLst>
              <a:ext uri="{FF2B5EF4-FFF2-40B4-BE49-F238E27FC236}">
                <a16:creationId xmlns:a16="http://schemas.microsoft.com/office/drawing/2014/main" id="{BB38055D-85D7-D91E-A33A-5584CE4D2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5206" y="9177530"/>
            <a:ext cx="532524" cy="532524"/>
          </a:xfrm>
          <a:prstGeom prst="rect">
            <a:avLst/>
          </a:prstGeom>
        </p:spPr>
      </p:pic>
      <p:sp>
        <p:nvSpPr>
          <p:cNvPr id="398" name="TextBox 676">
            <a:extLst>
              <a:ext uri="{FF2B5EF4-FFF2-40B4-BE49-F238E27FC236}">
                <a16:creationId xmlns:a16="http://schemas.microsoft.com/office/drawing/2014/main" id="{92F317D1-E4FF-41F2-60D1-16D7D4ED15BA}"/>
              </a:ext>
            </a:extLst>
          </p:cNvPr>
          <p:cNvSpPr txBox="1"/>
          <p:nvPr/>
        </p:nvSpPr>
        <p:spPr>
          <a:xfrm>
            <a:off x="2973909" y="9270947"/>
            <a:ext cx="481667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 err="1"/>
              <a:t>save_mbox</a:t>
            </a:r>
            <a:endParaRPr lang="en-US"/>
          </a:p>
          <a:p>
            <a:pPr algn="ctr"/>
            <a:r>
              <a:rPr lang="en-US" sz="600" b="0"/>
              <a:t>_mail</a:t>
            </a:r>
          </a:p>
        </p:txBody>
      </p:sp>
      <p:pic>
        <p:nvPicPr>
          <p:cNvPr id="399" name="Graphic 677" descr="Folder outline">
            <a:extLst>
              <a:ext uri="{FF2B5EF4-FFF2-40B4-BE49-F238E27FC236}">
                <a16:creationId xmlns:a16="http://schemas.microsoft.com/office/drawing/2014/main" id="{77283147-EA34-2252-CEAA-6A9069AFC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74991" y="9180109"/>
            <a:ext cx="532524" cy="532524"/>
          </a:xfrm>
          <a:prstGeom prst="rect">
            <a:avLst/>
          </a:prstGeom>
        </p:spPr>
      </p:pic>
      <p:sp>
        <p:nvSpPr>
          <p:cNvPr id="400" name="TextBox 678">
            <a:extLst>
              <a:ext uri="{FF2B5EF4-FFF2-40B4-BE49-F238E27FC236}">
                <a16:creationId xmlns:a16="http://schemas.microsoft.com/office/drawing/2014/main" id="{BA913548-1793-ADBE-F503-12DB07F64040}"/>
              </a:ext>
            </a:extLst>
          </p:cNvPr>
          <p:cNvSpPr txBox="1"/>
          <p:nvPr/>
        </p:nvSpPr>
        <p:spPr>
          <a:xfrm>
            <a:off x="3400197" y="9291908"/>
            <a:ext cx="486084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err="1"/>
              <a:t>save_mbox</a:t>
            </a:r>
          </a:p>
          <a:p>
            <a:pPr algn="ctr"/>
            <a:r>
              <a:rPr lang="en-US" sz="600" b="0"/>
              <a:t>_mail_2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BEB23646-1423-DD84-ED0C-AB1E4D53007A}"/>
              </a:ext>
            </a:extLst>
          </p:cNvPr>
          <p:cNvCxnSpPr/>
          <p:nvPr/>
        </p:nvCxnSpPr>
        <p:spPr>
          <a:xfrm>
            <a:off x="2491978" y="9712994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D143C5-47CC-F9D6-3B2B-F1F44B0205DA}"/>
              </a:ext>
            </a:extLst>
          </p:cNvPr>
          <p:cNvCxnSpPr/>
          <p:nvPr/>
        </p:nvCxnSpPr>
        <p:spPr>
          <a:xfrm>
            <a:off x="2268339" y="9712994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CF588D75-D1A0-C67B-195D-9C46FD2878B0}"/>
              </a:ext>
            </a:extLst>
          </p:cNvPr>
          <p:cNvCxnSpPr/>
          <p:nvPr/>
        </p:nvCxnSpPr>
        <p:spPr>
          <a:xfrm>
            <a:off x="2268537" y="9703044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9FEA6819-2BEC-5E2D-0DA7-DCCC8F696D33}"/>
              </a:ext>
            </a:extLst>
          </p:cNvPr>
          <p:cNvCxnSpPr>
            <a:cxnSpLocks/>
          </p:cNvCxnSpPr>
          <p:nvPr/>
        </p:nvCxnSpPr>
        <p:spPr>
          <a:xfrm>
            <a:off x="2715617" y="9703043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05" name="Graphic 691" descr="Folder outline">
            <a:extLst>
              <a:ext uri="{FF2B5EF4-FFF2-40B4-BE49-F238E27FC236}">
                <a16:creationId xmlns:a16="http://schemas.microsoft.com/office/drawing/2014/main" id="{808FBB34-0B3F-0ABC-8CE8-A8E3B980E5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335" y="9639838"/>
            <a:ext cx="532524" cy="532524"/>
          </a:xfrm>
          <a:prstGeom prst="rect">
            <a:avLst/>
          </a:prstGeom>
        </p:spPr>
      </p:pic>
      <p:sp>
        <p:nvSpPr>
          <p:cNvPr id="406" name="TextBox 692">
            <a:extLst>
              <a:ext uri="{FF2B5EF4-FFF2-40B4-BE49-F238E27FC236}">
                <a16:creationId xmlns:a16="http://schemas.microsoft.com/office/drawing/2014/main" id="{B4963917-06D5-463E-C5A8-ED7F76FF9630}"/>
              </a:ext>
            </a:extLst>
          </p:cNvPr>
          <p:cNvSpPr txBox="1"/>
          <p:nvPr/>
        </p:nvSpPr>
        <p:spPr>
          <a:xfrm>
            <a:off x="2102200" y="9798166"/>
            <a:ext cx="455073" cy="228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issues</a:t>
            </a:r>
          </a:p>
        </p:txBody>
      </p:sp>
      <p:pic>
        <p:nvPicPr>
          <p:cNvPr id="407" name="Graphic 693" descr="Folder outline">
            <a:extLst>
              <a:ext uri="{FF2B5EF4-FFF2-40B4-BE49-F238E27FC236}">
                <a16:creationId xmlns:a16="http://schemas.microsoft.com/office/drawing/2014/main" id="{E58BF997-9417-518A-4188-3E3E75CE7E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24120" y="9642417"/>
            <a:ext cx="532524" cy="532524"/>
          </a:xfrm>
          <a:prstGeom prst="rect">
            <a:avLst/>
          </a:prstGeom>
        </p:spPr>
      </p:pic>
      <p:sp>
        <p:nvSpPr>
          <p:cNvPr id="408" name="TextBox 694">
            <a:extLst>
              <a:ext uri="{FF2B5EF4-FFF2-40B4-BE49-F238E27FC236}">
                <a16:creationId xmlns:a16="http://schemas.microsoft.com/office/drawing/2014/main" id="{BA7B458C-B33C-10FE-19B0-337F3A1B0BCC}"/>
              </a:ext>
            </a:extLst>
          </p:cNvPr>
          <p:cNvSpPr txBox="1"/>
          <p:nvPr/>
        </p:nvSpPr>
        <p:spPr>
          <a:xfrm>
            <a:off x="2467047" y="9745356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issue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75C19CF7-94EB-70DE-7A7D-C2DF8581781E}"/>
              </a:ext>
            </a:extLst>
          </p:cNvPr>
          <p:cNvCxnSpPr>
            <a:cxnSpLocks/>
          </p:cNvCxnSpPr>
          <p:nvPr/>
        </p:nvCxnSpPr>
        <p:spPr>
          <a:xfrm flipH="1">
            <a:off x="2861771" y="7894839"/>
            <a:ext cx="56432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0" name="TextBox 700">
            <a:extLst>
              <a:ext uri="{FF2B5EF4-FFF2-40B4-BE49-F238E27FC236}">
                <a16:creationId xmlns:a16="http://schemas.microsoft.com/office/drawing/2014/main" id="{C281D0A6-E0D2-A10F-87AB-C26EE104B51A}"/>
              </a:ext>
            </a:extLst>
          </p:cNvPr>
          <p:cNvSpPr txBox="1"/>
          <p:nvPr/>
        </p:nvSpPr>
        <p:spPr>
          <a:xfrm>
            <a:off x="3459368" y="7738104"/>
            <a:ext cx="98860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Project Name</a:t>
            </a:r>
          </a:p>
        </p:txBody>
      </p:sp>
      <p:pic>
        <p:nvPicPr>
          <p:cNvPr id="411" name="Graphic 643" descr="Folder outline">
            <a:extLst>
              <a:ext uri="{FF2B5EF4-FFF2-40B4-BE49-F238E27FC236}">
                <a16:creationId xmlns:a16="http://schemas.microsoft.com/office/drawing/2014/main" id="{8A30FAA5-E0B4-3BE1-4DC4-611A450AB4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164" y="9010640"/>
            <a:ext cx="532524" cy="532524"/>
          </a:xfrm>
          <a:prstGeom prst="rect">
            <a:avLst/>
          </a:prstGeom>
        </p:spPr>
      </p:pic>
      <p:sp>
        <p:nvSpPr>
          <p:cNvPr id="412" name="TextBox 608">
            <a:extLst>
              <a:ext uri="{FF2B5EF4-FFF2-40B4-BE49-F238E27FC236}">
                <a16:creationId xmlns:a16="http://schemas.microsoft.com/office/drawing/2014/main" id="{60B06638-8D80-6368-289E-860B5E5B62E9}"/>
              </a:ext>
            </a:extLst>
          </p:cNvPr>
          <p:cNvSpPr txBox="1"/>
          <p:nvPr/>
        </p:nvSpPr>
        <p:spPr>
          <a:xfrm>
            <a:off x="392789" y="9102321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/>
              <a:t>project</a:t>
            </a:r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/>
              <a:t>key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7BC91BD-BAAA-D975-B4CB-BEE032F3C9E0}"/>
              </a:ext>
            </a:extLst>
          </p:cNvPr>
          <p:cNvCxnSpPr>
            <a:cxnSpLocks/>
          </p:cNvCxnSpPr>
          <p:nvPr/>
        </p:nvCxnSpPr>
        <p:spPr>
          <a:xfrm>
            <a:off x="2506150" y="8353912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14" name="Graphic 444" descr="Folder outline">
            <a:extLst>
              <a:ext uri="{FF2B5EF4-FFF2-40B4-BE49-F238E27FC236}">
                <a16:creationId xmlns:a16="http://schemas.microsoft.com/office/drawing/2014/main" id="{C96A3A50-920A-2A8F-B933-772D84AEC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3625" y="8424985"/>
            <a:ext cx="674740" cy="674740"/>
          </a:xfrm>
          <a:prstGeom prst="rect">
            <a:avLst/>
          </a:prstGeom>
        </p:spPr>
      </p:pic>
      <p:sp>
        <p:nvSpPr>
          <p:cNvPr id="415" name="TextBox 512">
            <a:extLst>
              <a:ext uri="{FF2B5EF4-FFF2-40B4-BE49-F238E27FC236}">
                <a16:creationId xmlns:a16="http://schemas.microsoft.com/office/drawing/2014/main" id="{23F4B318-5078-11B0-B993-A5B1F3CA4ECF}"/>
              </a:ext>
            </a:extLst>
          </p:cNvPr>
          <p:cNvSpPr txBox="1"/>
          <p:nvPr/>
        </p:nvSpPr>
        <p:spPr>
          <a:xfrm>
            <a:off x="2331522" y="8620261"/>
            <a:ext cx="442138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Jira</a:t>
            </a:r>
          </a:p>
        </p:txBody>
      </p:sp>
      <p:pic>
        <p:nvPicPr>
          <p:cNvPr id="416" name="Graphic 643" descr="Folder outline">
            <a:extLst>
              <a:ext uri="{FF2B5EF4-FFF2-40B4-BE49-F238E27FC236}">
                <a16:creationId xmlns:a16="http://schemas.microsoft.com/office/drawing/2014/main" id="{2F34B164-920B-D3CB-DABD-0F3B8F172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7090" y="9022233"/>
            <a:ext cx="532524" cy="532524"/>
          </a:xfrm>
          <a:prstGeom prst="rect">
            <a:avLst/>
          </a:prstGeom>
        </p:spPr>
      </p:pic>
      <p:sp>
        <p:nvSpPr>
          <p:cNvPr id="417" name="TextBox 608">
            <a:extLst>
              <a:ext uri="{FF2B5EF4-FFF2-40B4-BE49-F238E27FC236}">
                <a16:creationId xmlns:a16="http://schemas.microsoft.com/office/drawing/2014/main" id="{4153E5E4-D751-C101-09E8-6BFC76689671}"/>
              </a:ext>
            </a:extLst>
          </p:cNvPr>
          <p:cNvSpPr txBox="1"/>
          <p:nvPr/>
        </p:nvSpPr>
        <p:spPr>
          <a:xfrm>
            <a:off x="2287224" y="9104143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/>
              <a:t>project</a:t>
            </a:r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/>
              <a:t>key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pic>
        <p:nvPicPr>
          <p:cNvPr id="418" name="Graphic 643" descr="Folder outline">
            <a:extLst>
              <a:ext uri="{FF2B5EF4-FFF2-40B4-BE49-F238E27FC236}">
                <a16:creationId xmlns:a16="http://schemas.microsoft.com/office/drawing/2014/main" id="{6425507E-9A3A-4FAF-BEE2-14C7D063CD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3094" y="9019500"/>
            <a:ext cx="532524" cy="532524"/>
          </a:xfrm>
          <a:prstGeom prst="rect">
            <a:avLst/>
          </a:prstGeom>
        </p:spPr>
      </p:pic>
      <p:sp>
        <p:nvSpPr>
          <p:cNvPr id="419" name="TextBox 608">
            <a:extLst>
              <a:ext uri="{FF2B5EF4-FFF2-40B4-BE49-F238E27FC236}">
                <a16:creationId xmlns:a16="http://schemas.microsoft.com/office/drawing/2014/main" id="{2D3CEC2D-2923-97ED-E62B-094A4292ADE5}"/>
              </a:ext>
            </a:extLst>
          </p:cNvPr>
          <p:cNvSpPr txBox="1"/>
          <p:nvPr/>
        </p:nvSpPr>
        <p:spPr>
          <a:xfrm>
            <a:off x="1349719" y="9111181"/>
            <a:ext cx="455073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/>
              <a:t>owner</a:t>
            </a:r>
          </a:p>
          <a:p>
            <a:pPr marL="0" marR="0" indent="0" algn="ctr" defTabSz="584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/>
              <a:t>repo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0A2D383D-9D44-5725-71ED-5B0E89B81AEE}"/>
              </a:ext>
            </a:extLst>
          </p:cNvPr>
          <p:cNvCxnSpPr>
            <a:cxnSpLocks/>
          </p:cNvCxnSpPr>
          <p:nvPr/>
        </p:nvCxnSpPr>
        <p:spPr>
          <a:xfrm>
            <a:off x="4377662" y="8958405"/>
            <a:ext cx="0" cy="2758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30F60EE-712A-D563-368D-9549AC945D3A}"/>
              </a:ext>
            </a:extLst>
          </p:cNvPr>
          <p:cNvCxnSpPr>
            <a:cxnSpLocks/>
          </p:cNvCxnSpPr>
          <p:nvPr/>
        </p:nvCxnSpPr>
        <p:spPr>
          <a:xfrm>
            <a:off x="4377628" y="9241825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A25D758C-595E-8B38-43C8-101B5D59ED04}"/>
              </a:ext>
            </a:extLst>
          </p:cNvPr>
          <p:cNvCxnSpPr>
            <a:cxnSpLocks/>
          </p:cNvCxnSpPr>
          <p:nvPr/>
        </p:nvCxnSpPr>
        <p:spPr>
          <a:xfrm>
            <a:off x="4153989" y="9241825"/>
            <a:ext cx="22363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B8FC9EA9-C3D6-5F26-C179-3FB1ABF77D7B}"/>
              </a:ext>
            </a:extLst>
          </p:cNvPr>
          <p:cNvCxnSpPr>
            <a:cxnSpLocks/>
          </p:cNvCxnSpPr>
          <p:nvPr/>
        </p:nvCxnSpPr>
        <p:spPr>
          <a:xfrm>
            <a:off x="4154187" y="9231875"/>
            <a:ext cx="0" cy="9702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ECA29892-CE6C-14AB-DDA4-EAF4979BBDB2}"/>
              </a:ext>
            </a:extLst>
          </p:cNvPr>
          <p:cNvCxnSpPr>
            <a:cxnSpLocks/>
          </p:cNvCxnSpPr>
          <p:nvPr/>
        </p:nvCxnSpPr>
        <p:spPr>
          <a:xfrm>
            <a:off x="4601267" y="9231874"/>
            <a:ext cx="0" cy="9702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5" name="Graphic 675" descr="Folder outline">
            <a:extLst>
              <a:ext uri="{FF2B5EF4-FFF2-40B4-BE49-F238E27FC236}">
                <a16:creationId xmlns:a16="http://schemas.microsoft.com/office/drawing/2014/main" id="{4D2BE6FE-3CC6-7B41-BEB8-32779CE89E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9985" y="9168669"/>
            <a:ext cx="532524" cy="532524"/>
          </a:xfrm>
          <a:prstGeom prst="rect">
            <a:avLst/>
          </a:prstGeom>
        </p:spPr>
      </p:pic>
      <p:sp>
        <p:nvSpPr>
          <p:cNvPr id="426" name="TextBox 676">
            <a:extLst>
              <a:ext uri="{FF2B5EF4-FFF2-40B4-BE49-F238E27FC236}">
                <a16:creationId xmlns:a16="http://schemas.microsoft.com/office/drawing/2014/main" id="{C93CDE61-C1F2-7BCE-FFD7-0775C528CB49}"/>
              </a:ext>
            </a:extLst>
          </p:cNvPr>
          <p:cNvSpPr txBox="1"/>
          <p:nvPr/>
        </p:nvSpPr>
        <p:spPr>
          <a:xfrm>
            <a:off x="3908688" y="9262086"/>
            <a:ext cx="481667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b="0" err="1"/>
              <a:t>save_mbox</a:t>
            </a:r>
            <a:endParaRPr lang="en-US"/>
          </a:p>
          <a:p>
            <a:pPr algn="ctr"/>
            <a:r>
              <a:rPr lang="en-US" sz="600" b="0"/>
              <a:t>_mail</a:t>
            </a:r>
          </a:p>
        </p:txBody>
      </p:sp>
      <p:pic>
        <p:nvPicPr>
          <p:cNvPr id="427" name="Graphic 677" descr="Folder outline">
            <a:extLst>
              <a:ext uri="{FF2B5EF4-FFF2-40B4-BE49-F238E27FC236}">
                <a16:creationId xmlns:a16="http://schemas.microsoft.com/office/drawing/2014/main" id="{B0E154B3-AFFF-0771-5B2D-EF5D5D8BF3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9770" y="9171248"/>
            <a:ext cx="532524" cy="532524"/>
          </a:xfrm>
          <a:prstGeom prst="rect">
            <a:avLst/>
          </a:prstGeom>
        </p:spPr>
      </p:pic>
      <p:sp>
        <p:nvSpPr>
          <p:cNvPr id="428" name="TextBox 678">
            <a:extLst>
              <a:ext uri="{FF2B5EF4-FFF2-40B4-BE49-F238E27FC236}">
                <a16:creationId xmlns:a16="http://schemas.microsoft.com/office/drawing/2014/main" id="{68E4FF94-0109-E353-BF30-18086371A3F4}"/>
              </a:ext>
            </a:extLst>
          </p:cNvPr>
          <p:cNvSpPr txBox="1"/>
          <p:nvPr/>
        </p:nvSpPr>
        <p:spPr>
          <a:xfrm>
            <a:off x="4334976" y="9283047"/>
            <a:ext cx="486084" cy="34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4570" tIns="54570" rIns="54570" bIns="5457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err="1"/>
              <a:t>save_mbox</a:t>
            </a:r>
          </a:p>
          <a:p>
            <a:pPr algn="ctr"/>
            <a:r>
              <a:rPr lang="en-US" sz="600" b="0"/>
              <a:t>_mail_2</a:t>
            </a:r>
            <a:endParaRPr lang="en-US" sz="6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</a:endParaRPr>
          </a:p>
        </p:txBody>
      </p: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C480155D-BAC3-8555-4931-03A18B9D9B65}"/>
              </a:ext>
            </a:extLst>
          </p:cNvPr>
          <p:cNvCxnSpPr>
            <a:cxnSpLocks/>
          </p:cNvCxnSpPr>
          <p:nvPr/>
        </p:nvCxnSpPr>
        <p:spPr>
          <a:xfrm>
            <a:off x="1595476" y="8936254"/>
            <a:ext cx="0" cy="2226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ABBF3018-11BE-3CFD-7527-C6D607116E44}"/>
              </a:ext>
            </a:extLst>
          </p:cNvPr>
          <p:cNvCxnSpPr>
            <a:cxnSpLocks/>
          </p:cNvCxnSpPr>
          <p:nvPr/>
        </p:nvCxnSpPr>
        <p:spPr>
          <a:xfrm>
            <a:off x="2494813" y="8967265"/>
            <a:ext cx="0" cy="1783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EB5BCB63-25D2-4CF2-9006-33CDC382AD96}"/>
              </a:ext>
            </a:extLst>
          </p:cNvPr>
          <p:cNvCxnSpPr>
            <a:cxnSpLocks/>
          </p:cNvCxnSpPr>
          <p:nvPr/>
        </p:nvCxnSpPr>
        <p:spPr>
          <a:xfrm>
            <a:off x="638546" y="8940684"/>
            <a:ext cx="0" cy="21821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3" name="TextBox 105">
            <a:extLst>
              <a:ext uri="{FF2B5EF4-FFF2-40B4-BE49-F238E27FC236}">
                <a16:creationId xmlns:a16="http://schemas.microsoft.com/office/drawing/2014/main" id="{CFDE2569-4F94-3BD7-059F-465734F6DB95}"/>
              </a:ext>
            </a:extLst>
          </p:cNvPr>
          <p:cNvSpPr txBox="1"/>
          <p:nvPr/>
        </p:nvSpPr>
        <p:spPr>
          <a:xfrm>
            <a:off x="108491" y="8119965"/>
            <a:ext cx="866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accent1">
                    <a:lumMod val="40000"/>
                    <a:lumOff val="60000"/>
                  </a:schemeClr>
                </a:solidFill>
              </a:rPr>
              <a:t>Issue tracker</a:t>
            </a:r>
          </a:p>
        </p:txBody>
      </p:sp>
      <p:sp>
        <p:nvSpPr>
          <p:cNvPr id="434" name="TextBox 106">
            <a:extLst>
              <a:ext uri="{FF2B5EF4-FFF2-40B4-BE49-F238E27FC236}">
                <a16:creationId xmlns:a16="http://schemas.microsoft.com/office/drawing/2014/main" id="{6BB93EBF-C849-10EF-9FE9-429E2F370333}"/>
              </a:ext>
            </a:extLst>
          </p:cNvPr>
          <p:cNvSpPr txBox="1"/>
          <p:nvPr/>
        </p:nvSpPr>
        <p:spPr>
          <a:xfrm>
            <a:off x="2965990" y="8096733"/>
            <a:ext cx="866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accent5">
                    <a:lumMod val="40000"/>
                    <a:lumOff val="60000"/>
                  </a:schemeClr>
                </a:solidFill>
              </a:rPr>
              <a:t>Mailing list</a:t>
            </a:r>
          </a:p>
        </p:txBody>
      </p:sp>
      <p:sp>
        <p:nvSpPr>
          <p:cNvPr id="454" name="Manipulate Variables">
            <a:extLst>
              <a:ext uri="{FF2B5EF4-FFF2-40B4-BE49-F238E27FC236}">
                <a16:creationId xmlns:a16="http://schemas.microsoft.com/office/drawing/2014/main" id="{53AD0275-C500-D330-9874-745C18F09404}"/>
              </a:ext>
            </a:extLst>
          </p:cNvPr>
          <p:cNvSpPr txBox="1"/>
          <p:nvPr/>
        </p:nvSpPr>
        <p:spPr>
          <a:xfrm>
            <a:off x="9646391" y="5127230"/>
            <a:ext cx="20213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Parallelization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2273E772-BA68-4FFC-CF75-751E37CAACB6}"/>
              </a:ext>
            </a:extLst>
          </p:cNvPr>
          <p:cNvSpPr txBox="1"/>
          <p:nvPr/>
        </p:nvSpPr>
        <p:spPr>
          <a:xfrm>
            <a:off x="9570182" y="5468032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Through exec scripts, Kaiāulu functions can be called in parallel, enabling the efficient analysis of large projects.</a:t>
            </a:r>
          </a:p>
        </p:txBody>
      </p:sp>
      <p:pic>
        <p:nvPicPr>
          <p:cNvPr id="456" name="Graphic 455" descr="Paper outline">
            <a:extLst>
              <a:ext uri="{FF2B5EF4-FFF2-40B4-BE49-F238E27FC236}">
                <a16:creationId xmlns:a16="http://schemas.microsoft.com/office/drawing/2014/main" id="{FB9A7229-0AE7-638F-873B-41FF0A72E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5641" y="6976731"/>
            <a:ext cx="527267" cy="527267"/>
          </a:xfrm>
          <a:prstGeom prst="rect">
            <a:avLst/>
          </a:prstGeom>
        </p:spPr>
      </p:pic>
      <p:sp>
        <p:nvSpPr>
          <p:cNvPr id="457" name="TextBox 456">
            <a:extLst>
              <a:ext uri="{FF2B5EF4-FFF2-40B4-BE49-F238E27FC236}">
                <a16:creationId xmlns:a16="http://schemas.microsoft.com/office/drawing/2014/main" id="{DCE4151E-CD0B-9F1C-D9E1-09557F7156AF}"/>
              </a:ext>
            </a:extLst>
          </p:cNvPr>
          <p:cNvSpPr txBox="1"/>
          <p:nvPr/>
        </p:nvSpPr>
        <p:spPr>
          <a:xfrm>
            <a:off x="9930730" y="7412153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arse_mbox.py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58" name="Graphic 457" descr="Folder outline">
            <a:extLst>
              <a:ext uri="{FF2B5EF4-FFF2-40B4-BE49-F238E27FC236}">
                <a16:creationId xmlns:a16="http://schemas.microsoft.com/office/drawing/2014/main" id="{AB2E20B4-B980-CD14-663B-5BBED3C89C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1819" y="6883294"/>
            <a:ext cx="674740" cy="674740"/>
          </a:xfrm>
          <a:prstGeom prst="rect">
            <a:avLst/>
          </a:prstGeom>
        </p:spPr>
      </p:pic>
      <p:sp>
        <p:nvSpPr>
          <p:cNvPr id="459" name="TextBox 458">
            <a:extLst>
              <a:ext uri="{FF2B5EF4-FFF2-40B4-BE49-F238E27FC236}">
                <a16:creationId xmlns:a16="http://schemas.microsoft.com/office/drawing/2014/main" id="{AB9A242A-C3AF-FE0D-DA0B-D92AF16A0199}"/>
              </a:ext>
            </a:extLst>
          </p:cNvPr>
          <p:cNvSpPr txBox="1"/>
          <p:nvPr/>
        </p:nvSpPr>
        <p:spPr>
          <a:xfrm>
            <a:off x="9424588" y="7106453"/>
            <a:ext cx="453492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mbox</a:t>
            </a:r>
            <a:r>
              <a:rPr lang="en-US" sz="800" b="0" dirty="0"/>
              <a:t>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0" name="Graphic 459" descr="Paper outline">
            <a:extLst>
              <a:ext uri="{FF2B5EF4-FFF2-40B4-BE49-F238E27FC236}">
                <a16:creationId xmlns:a16="http://schemas.microsoft.com/office/drawing/2014/main" id="{AB4948A8-E2F0-B484-1C7D-C6BF08B81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87744" y="6464108"/>
            <a:ext cx="527267" cy="527267"/>
          </a:xfrm>
          <a:prstGeom prst="rect">
            <a:avLst/>
          </a:prstGeom>
        </p:spPr>
      </p:pic>
      <p:pic>
        <p:nvPicPr>
          <p:cNvPr id="461" name="Graphic 460" descr="Paper outline">
            <a:extLst>
              <a:ext uri="{FF2B5EF4-FFF2-40B4-BE49-F238E27FC236}">
                <a16:creationId xmlns:a16="http://schemas.microsoft.com/office/drawing/2014/main" id="{DE0FD8A3-6FC9-7AE2-045E-1580EE1AB0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97904" y="7436561"/>
            <a:ext cx="527267" cy="527267"/>
          </a:xfrm>
          <a:prstGeom prst="rect">
            <a:avLst/>
          </a:prstGeom>
        </p:spPr>
      </p:pic>
      <p:sp>
        <p:nvSpPr>
          <p:cNvPr id="462" name="TextBox 461">
            <a:extLst>
              <a:ext uri="{FF2B5EF4-FFF2-40B4-BE49-F238E27FC236}">
                <a16:creationId xmlns:a16="http://schemas.microsoft.com/office/drawing/2014/main" id="{C1356EE5-576E-97D8-E34D-4C6A5D6408AB}"/>
              </a:ext>
            </a:extLst>
          </p:cNvPr>
          <p:cNvSpPr txBox="1"/>
          <p:nvPr/>
        </p:nvSpPr>
        <p:spPr>
          <a:xfrm>
            <a:off x="10928756" y="7875044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BC4708C3-5F8D-0D2F-82D9-C37BC151EB2C}"/>
              </a:ext>
            </a:extLst>
          </p:cNvPr>
          <p:cNvSpPr txBox="1"/>
          <p:nvPr/>
        </p:nvSpPr>
        <p:spPr>
          <a:xfrm>
            <a:off x="10918596" y="6895981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A70BFC1C-79FB-899F-D60C-3EFAE785F80B}"/>
              </a:ext>
            </a:extLst>
          </p:cNvPr>
          <p:cNvSpPr txBox="1"/>
          <p:nvPr/>
        </p:nvSpPr>
        <p:spPr>
          <a:xfrm>
            <a:off x="11101357" y="7601140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17572B7F-C0FA-5C8A-8BB5-6A1FA8A4AF07}"/>
              </a:ext>
            </a:extLst>
          </p:cNvPr>
          <p:cNvSpPr txBox="1"/>
          <p:nvPr/>
        </p:nvSpPr>
        <p:spPr>
          <a:xfrm>
            <a:off x="11091651" y="6601251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6" name="Graphic 465" descr="Paper outline">
            <a:extLst>
              <a:ext uri="{FF2B5EF4-FFF2-40B4-BE49-F238E27FC236}">
                <a16:creationId xmlns:a16="http://schemas.microsoft.com/office/drawing/2014/main" id="{A9BCD6BA-46C8-A3B9-2895-6182E50D8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1947" y="6460966"/>
            <a:ext cx="527267" cy="527267"/>
          </a:xfrm>
          <a:prstGeom prst="rect">
            <a:avLst/>
          </a:prstGeom>
        </p:spPr>
      </p:pic>
      <p:pic>
        <p:nvPicPr>
          <p:cNvPr id="467" name="Graphic 466" descr="Paper outline">
            <a:extLst>
              <a:ext uri="{FF2B5EF4-FFF2-40B4-BE49-F238E27FC236}">
                <a16:creationId xmlns:a16="http://schemas.microsoft.com/office/drawing/2014/main" id="{4C75BD0C-A784-5A27-43F5-70BB47D97C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08819" y="7443436"/>
            <a:ext cx="527267" cy="527267"/>
          </a:xfrm>
          <a:prstGeom prst="rect">
            <a:avLst/>
          </a:prstGeom>
        </p:spPr>
      </p:pic>
      <p:sp>
        <p:nvSpPr>
          <p:cNvPr id="468" name="TextBox 467">
            <a:extLst>
              <a:ext uri="{FF2B5EF4-FFF2-40B4-BE49-F238E27FC236}">
                <a16:creationId xmlns:a16="http://schemas.microsoft.com/office/drawing/2014/main" id="{AF3921CF-F78F-AAA6-6C62-7645EFD73D5C}"/>
              </a:ext>
            </a:extLst>
          </p:cNvPr>
          <p:cNvSpPr txBox="1"/>
          <p:nvPr/>
        </p:nvSpPr>
        <p:spPr>
          <a:xfrm>
            <a:off x="11639671" y="7875044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B0777A3F-BCEA-DF03-E946-9EAA09AF9449}"/>
              </a:ext>
            </a:extLst>
          </p:cNvPr>
          <p:cNvSpPr txBox="1"/>
          <p:nvPr/>
        </p:nvSpPr>
        <p:spPr>
          <a:xfrm>
            <a:off x="11622799" y="6885964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25A8E869-D336-213B-305E-218F828D79BE}"/>
              </a:ext>
            </a:extLst>
          </p:cNvPr>
          <p:cNvSpPr txBox="1"/>
          <p:nvPr/>
        </p:nvSpPr>
        <p:spPr>
          <a:xfrm>
            <a:off x="11771183" y="6604903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8D3B62AF-E6E2-B74E-D86E-ACE7153D5479}"/>
              </a:ext>
            </a:extLst>
          </p:cNvPr>
          <p:cNvSpPr txBox="1"/>
          <p:nvPr/>
        </p:nvSpPr>
        <p:spPr>
          <a:xfrm>
            <a:off x="11780721" y="7577587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72" name="Table">
            <a:extLst>
              <a:ext uri="{FF2B5EF4-FFF2-40B4-BE49-F238E27FC236}">
                <a16:creationId xmlns:a16="http://schemas.microsoft.com/office/drawing/2014/main" id="{121EDB11-8F7A-619B-D75C-26C8ABD4C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663476"/>
              </p:ext>
            </p:extLst>
          </p:nvPr>
        </p:nvGraphicFramePr>
        <p:xfrm>
          <a:off x="12396150" y="6529982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3" name="Table">
            <a:extLst>
              <a:ext uri="{FF2B5EF4-FFF2-40B4-BE49-F238E27FC236}">
                <a16:creationId xmlns:a16="http://schemas.microsoft.com/office/drawing/2014/main" id="{3995FE7B-5335-FB78-9ABA-35992E855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033422"/>
              </p:ext>
            </p:extLst>
          </p:nvPr>
        </p:nvGraphicFramePr>
        <p:xfrm>
          <a:off x="12406310" y="7540248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74" name="Graphic 473" descr="Folder outline">
            <a:extLst>
              <a:ext uri="{FF2B5EF4-FFF2-40B4-BE49-F238E27FC236}">
                <a16:creationId xmlns:a16="http://schemas.microsoft.com/office/drawing/2014/main" id="{97AB3BC0-CB07-ACEC-94AA-A4408ABC2A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03444" y="6926755"/>
            <a:ext cx="674740" cy="674740"/>
          </a:xfrm>
          <a:prstGeom prst="rect">
            <a:avLst/>
          </a:prstGeom>
        </p:spPr>
      </p:pic>
      <p:sp>
        <p:nvSpPr>
          <p:cNvPr id="475" name="TextBox 474">
            <a:extLst>
              <a:ext uri="{FF2B5EF4-FFF2-40B4-BE49-F238E27FC236}">
                <a16:creationId xmlns:a16="http://schemas.microsoft.com/office/drawing/2014/main" id="{8FC9AA94-59C2-9DC1-6358-F628691C6888}"/>
              </a:ext>
            </a:extLst>
          </p:cNvPr>
          <p:cNvSpPr txBox="1"/>
          <p:nvPr/>
        </p:nvSpPr>
        <p:spPr>
          <a:xfrm>
            <a:off x="13339338" y="7076450"/>
            <a:ext cx="453492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Parsed </a:t>
            </a:r>
            <a:r>
              <a:rPr lang="en-US" sz="800" b="0" dirty="0" err="1"/>
              <a:t>mbox</a:t>
            </a:r>
            <a:r>
              <a:rPr lang="en-US" sz="800" b="0" dirty="0"/>
              <a:t>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6DA49B4-E657-DCE0-FF38-7A00297A64C8}"/>
              </a:ext>
            </a:extLst>
          </p:cNvPr>
          <p:cNvSpPr txBox="1"/>
          <p:nvPr/>
        </p:nvSpPr>
        <p:spPr>
          <a:xfrm>
            <a:off x="10909794" y="6082519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3D9CB314-0B80-CFD3-314E-32F4284D66FC}"/>
              </a:ext>
            </a:extLst>
          </p:cNvPr>
          <p:cNvCxnSpPr>
            <a:cxnSpLocks/>
          </p:cNvCxnSpPr>
          <p:nvPr/>
        </p:nvCxnSpPr>
        <p:spPr>
          <a:xfrm>
            <a:off x="9919330" y="723593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3C68B480-783C-45B4-CF2B-999525BD439E}"/>
              </a:ext>
            </a:extLst>
          </p:cNvPr>
          <p:cNvCxnSpPr>
            <a:cxnSpLocks/>
          </p:cNvCxnSpPr>
          <p:nvPr/>
        </p:nvCxnSpPr>
        <p:spPr>
          <a:xfrm flipV="1">
            <a:off x="10566899" y="7011918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D381815C-9329-BCB6-CDC4-CCEEEDBD4402}"/>
              </a:ext>
            </a:extLst>
          </p:cNvPr>
          <p:cNvCxnSpPr>
            <a:cxnSpLocks/>
          </p:cNvCxnSpPr>
          <p:nvPr/>
        </p:nvCxnSpPr>
        <p:spPr>
          <a:xfrm>
            <a:off x="11489812" y="6724620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41BDD874-2A8F-5F24-917E-6A720BC4F947}"/>
              </a:ext>
            </a:extLst>
          </p:cNvPr>
          <p:cNvCxnSpPr>
            <a:cxnSpLocks/>
          </p:cNvCxnSpPr>
          <p:nvPr/>
        </p:nvCxnSpPr>
        <p:spPr>
          <a:xfrm>
            <a:off x="11499971" y="771927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2" name="Rectangle 481">
            <a:extLst>
              <a:ext uri="{FF2B5EF4-FFF2-40B4-BE49-F238E27FC236}">
                <a16:creationId xmlns:a16="http://schemas.microsoft.com/office/drawing/2014/main" id="{F53488AE-298B-5D52-4E5F-CDB1266A9062}"/>
              </a:ext>
            </a:extLst>
          </p:cNvPr>
          <p:cNvSpPr/>
          <p:nvPr/>
        </p:nvSpPr>
        <p:spPr>
          <a:xfrm>
            <a:off x="10918748" y="7383407"/>
            <a:ext cx="2157867" cy="79918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B4BC862-1168-7836-331C-15CAAF4AE5B4}"/>
              </a:ext>
            </a:extLst>
          </p:cNvPr>
          <p:cNvCxnSpPr>
            <a:cxnSpLocks/>
          </p:cNvCxnSpPr>
          <p:nvPr/>
        </p:nvCxnSpPr>
        <p:spPr>
          <a:xfrm>
            <a:off x="10568487" y="7235935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9EBE135B-463E-EEE2-4501-FCDA60BA1CBF}"/>
              </a:ext>
            </a:extLst>
          </p:cNvPr>
          <p:cNvCxnSpPr>
            <a:cxnSpLocks/>
          </p:cNvCxnSpPr>
          <p:nvPr/>
        </p:nvCxnSpPr>
        <p:spPr>
          <a:xfrm>
            <a:off x="12181273" y="6727044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4451925F-C4D3-A875-78F3-8B43660F15AB}"/>
              </a:ext>
            </a:extLst>
          </p:cNvPr>
          <p:cNvCxnSpPr>
            <a:cxnSpLocks/>
          </p:cNvCxnSpPr>
          <p:nvPr/>
        </p:nvCxnSpPr>
        <p:spPr>
          <a:xfrm>
            <a:off x="12201937" y="771484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643EA582-5147-4140-9976-35D0B703A523}"/>
              </a:ext>
            </a:extLst>
          </p:cNvPr>
          <p:cNvCxnSpPr>
            <a:cxnSpLocks/>
          </p:cNvCxnSpPr>
          <p:nvPr/>
        </p:nvCxnSpPr>
        <p:spPr>
          <a:xfrm>
            <a:off x="13068810" y="7142474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0CB4B186-7FFA-62E1-1BC1-1BBB50A36939}"/>
              </a:ext>
            </a:extLst>
          </p:cNvPr>
          <p:cNvCxnSpPr>
            <a:cxnSpLocks/>
          </p:cNvCxnSpPr>
          <p:nvPr/>
        </p:nvCxnSpPr>
        <p:spPr>
          <a:xfrm>
            <a:off x="13080279" y="738696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6CDAD0E5-19F5-C8C7-480B-03A0DEF2F2B6}"/>
              </a:ext>
            </a:extLst>
          </p:cNvPr>
          <p:cNvSpPr txBox="1"/>
          <p:nvPr/>
        </p:nvSpPr>
        <p:spPr>
          <a:xfrm>
            <a:off x="9570182" y="8320819"/>
            <a:ext cx="3968070" cy="1555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A Python script handles the parallelization, using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ThreadPoolExecutor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to parse multiple files concurrently. A new job is created for each file, and each job calls the exec script to use Kaiāulu’s parsing function.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This method can be expanded to other tasks, by changing the exec file used, and handling the parsing of data according to the task’s expected output format.</a:t>
            </a:r>
          </a:p>
        </p:txBody>
      </p:sp>
      <p:sp>
        <p:nvSpPr>
          <p:cNvPr id="4" name="Google Shape;66;p1">
            <a:extLst>
              <a:ext uri="{FF2B5EF4-FFF2-40B4-BE49-F238E27FC236}">
                <a16:creationId xmlns:a16="http://schemas.microsoft.com/office/drawing/2014/main" id="{60A426A6-7C9B-FA37-D31E-BC8F3751FAC6}"/>
              </a:ext>
            </a:extLst>
          </p:cNvPr>
          <p:cNvSpPr txBox="1"/>
          <p:nvPr/>
        </p:nvSpPr>
        <p:spPr>
          <a:xfrm>
            <a:off x="9573838" y="1969106"/>
            <a:ext cx="4001400" cy="64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scripts serve as interfaces between Kaiāulu functions and external tools, allowing capabilities to be accessed via the command line.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186F55-0A3C-D905-26B1-7928EA96F1A5}"/>
              </a:ext>
            </a:extLst>
          </p:cNvPr>
          <p:cNvSpPr/>
          <p:nvPr/>
        </p:nvSpPr>
        <p:spPr>
          <a:xfrm>
            <a:off x="10918596" y="6341483"/>
            <a:ext cx="2157867" cy="79918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" name="Graphic 29" descr="Cmd Terminal with solid fill">
            <a:extLst>
              <a:ext uri="{FF2B5EF4-FFF2-40B4-BE49-F238E27FC236}">
                <a16:creationId xmlns:a16="http://schemas.microsoft.com/office/drawing/2014/main" id="{131D71F1-7EA9-E0AB-0489-60D19D3DB2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8983" y="3120910"/>
            <a:ext cx="455550" cy="455550"/>
          </a:xfrm>
          <a:prstGeom prst="rect">
            <a:avLst/>
          </a:prstGeom>
        </p:spPr>
      </p:pic>
      <p:pic>
        <p:nvPicPr>
          <p:cNvPr id="32" name="Graphic 31" descr="Paper outline">
            <a:extLst>
              <a:ext uri="{FF2B5EF4-FFF2-40B4-BE49-F238E27FC236}">
                <a16:creationId xmlns:a16="http://schemas.microsoft.com/office/drawing/2014/main" id="{4ED275F2-A43F-5F8D-0A7D-3664326D47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21323" y="2882646"/>
            <a:ext cx="527267" cy="5272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7F2D4BC-A5E5-A8E9-A752-DAAEE1C1F34B}"/>
              </a:ext>
            </a:extLst>
          </p:cNvPr>
          <p:cNvSpPr txBox="1"/>
          <p:nvPr/>
        </p:nvSpPr>
        <p:spPr>
          <a:xfrm>
            <a:off x="10399145" y="3365455"/>
            <a:ext cx="41705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exec/*</a:t>
            </a:r>
          </a:p>
        </p:txBody>
      </p:sp>
      <p:pic>
        <p:nvPicPr>
          <p:cNvPr id="36" name="Graphic 35" descr="Paper outline">
            <a:extLst>
              <a:ext uri="{FF2B5EF4-FFF2-40B4-BE49-F238E27FC236}">
                <a16:creationId xmlns:a16="http://schemas.microsoft.com/office/drawing/2014/main" id="{7340E357-4C2E-FBA9-54BE-762E2479D3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57410" y="3205427"/>
            <a:ext cx="527267" cy="5272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B68AB4-FCF6-BA8F-9595-3952A540C02B}"/>
              </a:ext>
            </a:extLst>
          </p:cNvPr>
          <p:cNvSpPr txBox="1"/>
          <p:nvPr/>
        </p:nvSpPr>
        <p:spPr>
          <a:xfrm>
            <a:off x="11011208" y="3698416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Function</a:t>
            </a:r>
          </a:p>
        </p:txBody>
      </p:sp>
      <p:graphicFrame>
        <p:nvGraphicFramePr>
          <p:cNvPr id="38" name="Table">
            <a:extLst>
              <a:ext uri="{FF2B5EF4-FFF2-40B4-BE49-F238E27FC236}">
                <a16:creationId xmlns:a16="http://schemas.microsoft.com/office/drawing/2014/main" id="{8D11B882-43E1-B84E-5F53-5BDB3C723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345445"/>
              </p:ext>
            </p:extLst>
          </p:nvPr>
        </p:nvGraphicFramePr>
        <p:xfrm>
          <a:off x="11658797" y="3276049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1554F2-6841-213B-CD62-397A2008F4D6}"/>
              </a:ext>
            </a:extLst>
          </p:cNvPr>
          <p:cNvCxnSpPr>
            <a:cxnSpLocks/>
          </p:cNvCxnSpPr>
          <p:nvPr/>
        </p:nvCxnSpPr>
        <p:spPr>
          <a:xfrm>
            <a:off x="11443920" y="3473111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E27A6F-0617-EE37-8A2C-EF7312BDAF6C}"/>
              </a:ext>
            </a:extLst>
          </p:cNvPr>
          <p:cNvSpPr txBox="1"/>
          <p:nvPr/>
        </p:nvSpPr>
        <p:spPr>
          <a:xfrm>
            <a:off x="11730381" y="3709453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F4FBD0-098F-558E-522A-38B766F38E39}"/>
              </a:ext>
            </a:extLst>
          </p:cNvPr>
          <p:cNvSpPr/>
          <p:nvPr/>
        </p:nvSpPr>
        <p:spPr>
          <a:xfrm>
            <a:off x="11072046" y="2769591"/>
            <a:ext cx="527260" cy="2086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F670DF-788F-8152-408C-17EC1C671095}"/>
              </a:ext>
            </a:extLst>
          </p:cNvPr>
          <p:cNvCxnSpPr>
            <a:cxnSpLocks/>
          </p:cNvCxnSpPr>
          <p:nvPr/>
        </p:nvCxnSpPr>
        <p:spPr>
          <a:xfrm flipV="1">
            <a:off x="10776710" y="2939951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A3F03A-F7D9-9F17-ECCD-70848EA6FCE2}"/>
              </a:ext>
            </a:extLst>
          </p:cNvPr>
          <p:cNvCxnSpPr>
            <a:cxnSpLocks/>
          </p:cNvCxnSpPr>
          <p:nvPr/>
        </p:nvCxnSpPr>
        <p:spPr>
          <a:xfrm>
            <a:off x="10778298" y="3163968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BC6BD2-C79F-B867-0AA3-7802B58597D8}"/>
              </a:ext>
            </a:extLst>
          </p:cNvPr>
          <p:cNvCxnSpPr>
            <a:cxnSpLocks/>
          </p:cNvCxnSpPr>
          <p:nvPr/>
        </p:nvCxnSpPr>
        <p:spPr>
          <a:xfrm flipH="1">
            <a:off x="10775064" y="2843816"/>
            <a:ext cx="198127" cy="18507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2" name="Rectangle 491">
            <a:extLst>
              <a:ext uri="{FF2B5EF4-FFF2-40B4-BE49-F238E27FC236}">
                <a16:creationId xmlns:a16="http://schemas.microsoft.com/office/drawing/2014/main" id="{8042A7D8-0974-0475-8C1D-6444F83503FC}"/>
              </a:ext>
            </a:extLst>
          </p:cNvPr>
          <p:cNvSpPr/>
          <p:nvPr/>
        </p:nvSpPr>
        <p:spPr>
          <a:xfrm>
            <a:off x="10256229" y="2664396"/>
            <a:ext cx="2367914" cy="131387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9A831A6-87F2-8D31-AC1A-6738140D4FC3}"/>
              </a:ext>
            </a:extLst>
          </p:cNvPr>
          <p:cNvCxnSpPr>
            <a:cxnSpLocks/>
          </p:cNvCxnSpPr>
          <p:nvPr/>
        </p:nvCxnSpPr>
        <p:spPr>
          <a:xfrm>
            <a:off x="9974895" y="3312551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95" name="Graphic 494" descr="Folder outline">
            <a:extLst>
              <a:ext uri="{FF2B5EF4-FFF2-40B4-BE49-F238E27FC236}">
                <a16:creationId xmlns:a16="http://schemas.microsoft.com/office/drawing/2014/main" id="{870E510D-4E6D-6982-A3D9-558DC3AF1A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57400" y="2965068"/>
            <a:ext cx="674740" cy="674740"/>
          </a:xfrm>
          <a:prstGeom prst="rect">
            <a:avLst/>
          </a:prstGeom>
        </p:spPr>
      </p:pic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9E6EB916-383B-0140-A402-0BE1DE2CF2C8}"/>
              </a:ext>
            </a:extLst>
          </p:cNvPr>
          <p:cNvCxnSpPr>
            <a:cxnSpLocks/>
          </p:cNvCxnSpPr>
          <p:nvPr/>
        </p:nvCxnSpPr>
        <p:spPr>
          <a:xfrm>
            <a:off x="12695395" y="3308354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Google Shape;66;p1">
            <a:extLst>
              <a:ext uri="{FF2B5EF4-FFF2-40B4-BE49-F238E27FC236}">
                <a16:creationId xmlns:a16="http://schemas.microsoft.com/office/drawing/2014/main" id="{9725595D-4DFB-4366-62B3-620B49CBBCC4}"/>
              </a:ext>
            </a:extLst>
          </p:cNvPr>
          <p:cNvSpPr txBox="1"/>
          <p:nvPr/>
        </p:nvSpPr>
        <p:spPr>
          <a:xfrm>
            <a:off x="9560056" y="4089261"/>
            <a:ext cx="4001400" cy="8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These scripts are highly reusable and adaptable to project-specific needs through configuration files that provide customizability. Exec scripts enable Kaiāulu to remain flexible, maintainable, and extensible.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CE84B9-FBE7-24EA-0C51-028BEEE43556}"/>
              </a:ext>
            </a:extLst>
          </p:cNvPr>
          <p:cNvGrpSpPr/>
          <p:nvPr/>
        </p:nvGrpSpPr>
        <p:grpSpPr>
          <a:xfrm>
            <a:off x="1795265" y="3883771"/>
            <a:ext cx="2347524" cy="3512096"/>
            <a:chOff x="1959219" y="3168291"/>
            <a:chExt cx="2347524" cy="3551336"/>
          </a:xfrm>
        </p:grpSpPr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E0F82CF5-E785-DFC5-6619-5ADE5E95D52D}"/>
                </a:ext>
              </a:extLst>
            </p:cNvPr>
            <p:cNvSpPr txBox="1"/>
            <p:nvPr/>
          </p:nvSpPr>
          <p:spPr>
            <a:xfrm>
              <a:off x="3153234" y="3168291"/>
              <a:ext cx="1151299" cy="39939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285750" indent="-285750" algn="l">
                <a:buFont typeface="Wingdings"/>
                <a:buChar char="§"/>
              </a:pPr>
              <a:r>
                <a:rPr lang="en-US" sz="900" err="1">
                  <a:solidFill>
                    <a:schemeClr val="accent5"/>
                  </a:solidFill>
                </a:rPr>
                <a:t>mailing_list</a:t>
              </a:r>
              <a:endParaRPr lang="en-US" sz="900">
                <a:solidFill>
                  <a:schemeClr val="accent5"/>
                </a:solidFill>
              </a:endParaRPr>
            </a:p>
            <a:p>
              <a:pPr marL="285750" indent="-285750">
                <a:buFont typeface="Wingdings"/>
                <a:buChar char="§"/>
              </a:pPr>
              <a:r>
                <a:rPr lang="en-US" sz="900" err="1">
                  <a:solidFill>
                    <a:schemeClr val="accent1"/>
                  </a:solidFill>
                </a:rPr>
                <a:t>issue_tracker</a:t>
              </a:r>
              <a:endParaRPr lang="en-US" sz="900">
                <a:solidFill>
                  <a:schemeClr val="accent1"/>
                </a:solidFill>
              </a:endParaRPr>
            </a:p>
          </p:txBody>
        </p:sp>
        <p:sp>
          <p:nvSpPr>
            <p:cNvPr id="10" name="TextBox 141">
              <a:extLst>
                <a:ext uri="{FF2B5EF4-FFF2-40B4-BE49-F238E27FC236}">
                  <a16:creationId xmlns:a16="http://schemas.microsoft.com/office/drawing/2014/main" id="{1F5EBA6A-5998-6392-BFB0-18E884AA56EE}"/>
                </a:ext>
              </a:extLst>
            </p:cNvPr>
            <p:cNvSpPr txBox="1"/>
            <p:nvPr/>
          </p:nvSpPr>
          <p:spPr>
            <a:xfrm>
              <a:off x="1959219" y="3176473"/>
              <a:ext cx="2347524" cy="354315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r>
                <a:rPr lang="en-US" sz="900" b="0" err="1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project_of_interest</a:t>
              </a:r>
              <a:endParaRPr lang="en-US" sz="900" b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jira</a:t>
              </a:r>
              <a:endParaRPr lang="en-US" sz="900" b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github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owner_repo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discussion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issue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pr_comment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...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bugzilla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mod_mbox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└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pipermail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  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    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46861F-0C27-5C1C-2D03-4A9554E822ED}"/>
              </a:ext>
            </a:extLst>
          </p:cNvPr>
          <p:cNvSpPr txBox="1"/>
          <p:nvPr/>
        </p:nvSpPr>
        <p:spPr>
          <a:xfrm>
            <a:off x="107540" y="3976875"/>
            <a:ext cx="1716713" cy="34034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Taking into consideration the ease of use for users, the project folder organization has been standardized under project keys.</a:t>
            </a:r>
          </a:p>
          <a:p>
            <a:r>
              <a:rPr lang="en-US" b="0" dirty="0">
                <a:solidFill>
                  <a:srgbClr val="000000"/>
                </a:solidFill>
              </a:rPr>
              <a:t>A project folder can be initialized by the function:</a:t>
            </a:r>
          </a:p>
          <a:p>
            <a:r>
              <a:rPr lang="en-US" b="0" dirty="0" err="1">
                <a:solidFill>
                  <a:schemeClr val="accent6"/>
                </a:solidFill>
              </a:rPr>
              <a:t>create_file_directory</a:t>
            </a:r>
            <a:r>
              <a:rPr lang="en-US" b="0" dirty="0">
                <a:solidFill>
                  <a:schemeClr val="accent6"/>
                </a:solidFill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</a:rPr>
              <a:t>located in </a:t>
            </a:r>
            <a:r>
              <a:rPr lang="en-US" b="0" err="1">
                <a:solidFill>
                  <a:srgbClr val="DF9660"/>
                </a:solidFill>
              </a:rPr>
              <a:t>config.R</a:t>
            </a:r>
            <a:r>
              <a:rPr lang="en-US" b="0">
                <a:solidFill>
                  <a:srgbClr val="000000"/>
                </a:solidFill>
              </a:rPr>
              <a:t>.</a:t>
            </a:r>
            <a:endParaRPr lang="en-US"/>
          </a:p>
          <a:p>
            <a:r>
              <a:rPr lang="en-US" b="0">
                <a:solidFill>
                  <a:srgbClr val="000000"/>
                </a:solidFill>
              </a:rPr>
              <a:t>The file organization is </a:t>
            </a:r>
            <a:r>
              <a:rPr lang="en-US" b="0" dirty="0">
                <a:solidFill>
                  <a:srgbClr val="000000"/>
                </a:solidFill>
              </a:rPr>
              <a:t>specified in the project configuration file</a:t>
            </a:r>
            <a:endParaRPr lang="en-US"/>
          </a:p>
          <a:p>
            <a:r>
              <a:rPr lang="en-US" b="0" dirty="0">
                <a:solidFill>
                  <a:srgbClr val="000000"/>
                </a:solidFill>
              </a:rPr>
              <a:t>A user can specify their own file directory by changing this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5114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698</Words>
  <Application>Microsoft Office PowerPoint</Application>
  <PresentationFormat>Custom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Source Sans Pro</vt:lpstr>
      <vt:lpstr>Source Sans Pro Light</vt:lpstr>
      <vt:lpstr>Source Sans Pro Semibold</vt:lpstr>
      <vt:lpstr>Wingdings</vt:lpstr>
      <vt:lpstr>White</vt:lpstr>
      <vt:lpstr>Modular Parallelization: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Nicholas Beydler</cp:lastModifiedBy>
  <cp:revision>250</cp:revision>
  <dcterms:modified xsi:type="dcterms:W3CDTF">2024-11-23T23:12:01Z</dcterms:modified>
</cp:coreProperties>
</file>