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 userDrawn="1">
          <p15:clr>
            <a:srgbClr val="A4A3A4"/>
          </p15:clr>
        </p15:guide>
        <p15:guide id="2" pos="4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7" autoAdjust="0"/>
    <p:restoredTop sz="97670" autoAdjust="0"/>
  </p:normalViewPr>
  <p:slideViewPr>
    <p:cSldViewPr snapToGrid="0" snapToObjects="1">
      <p:cViewPr varScale="1">
        <p:scale>
          <a:sx n="86" d="100"/>
          <a:sy n="86" d="100"/>
        </p:scale>
        <p:origin x="3060" y="96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hyperlink" Target="https://creativecommons.org/licenses/by-sa/4.0/" TargetMode="External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11" y="-672624"/>
            <a:ext cx="5598432" cy="299008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 flipV="1">
            <a:off x="213255" y="10296246"/>
            <a:ext cx="13462982" cy="3949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170343" y="10207710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dirty="0"/>
              <a:t>Kaiāulu</a:t>
            </a:r>
            <a:endParaRPr sz="2400"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9573838" y="1724749"/>
            <a:ext cx="332142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Command Line Interface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479674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Analyzing Projects 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198780" y="2092793"/>
            <a:ext cx="3949153" cy="1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t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Kaiāulu recommends a set of steps to analyze projects. These include the way to organize a project’s folders and the way the analysis is configured for reproducibility. </a:t>
            </a: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Additional features facilitate project selection by different project demographics, reusing parts of Kaiāulu in other tools or server-side for parallelization.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21426" y="1724749"/>
            <a:ext cx="463428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Accessing Configs from Notebooks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143717" y="1724749"/>
            <a:ext cx="2770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 anchorCtr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Getting Started</a:t>
            </a:r>
            <a:endParaRPr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C9AB6D2-F69D-1DEC-41BE-05335D7DB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310" y="122459"/>
            <a:ext cx="1443262" cy="16760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98E25CE-0FCD-0F14-DE41-E9F889215D13}"/>
              </a:ext>
            </a:extLst>
          </p:cNvPr>
          <p:cNvSpPr txBox="1"/>
          <p:nvPr/>
        </p:nvSpPr>
        <p:spPr>
          <a:xfrm>
            <a:off x="5116895" y="10327008"/>
            <a:ext cx="8711564" cy="5000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lang="en-US" sz="1000" b="0" dirty="0">
                <a:solidFill>
                  <a:schemeClr val="tx1"/>
                </a:solidFill>
              </a:rPr>
              <a:t> Nicholas Beydler, Mark Burgess, Dao McGill,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Raven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Quiddaoen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Carlos Paradis • Kai</a:t>
            </a:r>
            <a:r>
              <a:rPr kumimoji="0" lang="haw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ā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ulu package version 0.0.0.9700 (in development) •  Updated: 2025-</a:t>
            </a:r>
            <a:r>
              <a:rPr lang="en-US" sz="1000" b="0" dirty="0">
                <a:solidFill>
                  <a:schemeClr val="tx1"/>
                </a:solidFill>
              </a:rPr>
              <a:t>11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Logistics">
            <a:extLst>
              <a:ext uri="{FF2B5EF4-FFF2-40B4-BE49-F238E27FC236}">
                <a16:creationId xmlns:a16="http://schemas.microsoft.com/office/drawing/2014/main" id="{CFC6975B-CE08-215E-9051-A8F0A3BA40BC}"/>
              </a:ext>
            </a:extLst>
          </p:cNvPr>
          <p:cNvSpPr txBox="1"/>
          <p:nvPr/>
        </p:nvSpPr>
        <p:spPr>
          <a:xfrm>
            <a:off x="4721426" y="6852279"/>
            <a:ext cx="40539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Selecting Projects</a:t>
            </a:r>
          </a:p>
        </p:txBody>
      </p:sp>
      <p:pic>
        <p:nvPicPr>
          <p:cNvPr id="487" name="Graphic 486" descr="Paper outline">
            <a:extLst>
              <a:ext uri="{FF2B5EF4-FFF2-40B4-BE49-F238E27FC236}">
                <a16:creationId xmlns:a16="http://schemas.microsoft.com/office/drawing/2014/main" id="{FF3883B4-7F0A-1AAB-E3B3-C7CE89D8F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1426" y="3985722"/>
            <a:ext cx="527267" cy="527267"/>
          </a:xfrm>
          <a:prstGeom prst="rect">
            <a:avLst/>
          </a:prstGeom>
        </p:spPr>
      </p:pic>
      <p:sp>
        <p:nvSpPr>
          <p:cNvPr id="371" name="Line">
            <a:extLst>
              <a:ext uri="{FF2B5EF4-FFF2-40B4-BE49-F238E27FC236}">
                <a16:creationId xmlns:a16="http://schemas.microsoft.com/office/drawing/2014/main" id="{3E1227C5-190B-40AA-17E8-5AFF1E3B99DA}"/>
              </a:ext>
            </a:extLst>
          </p:cNvPr>
          <p:cNvSpPr/>
          <p:nvPr/>
        </p:nvSpPr>
        <p:spPr>
          <a:xfrm flipV="1">
            <a:off x="165225" y="3275245"/>
            <a:ext cx="4175493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3" name="Line">
            <a:extLst>
              <a:ext uri="{FF2B5EF4-FFF2-40B4-BE49-F238E27FC236}">
                <a16:creationId xmlns:a16="http://schemas.microsoft.com/office/drawing/2014/main" id="{E45C2CD8-5BE9-7E0E-1844-8F0FB9157219}"/>
              </a:ext>
            </a:extLst>
          </p:cNvPr>
          <p:cNvSpPr/>
          <p:nvPr/>
        </p:nvSpPr>
        <p:spPr>
          <a:xfrm flipV="1">
            <a:off x="9573838" y="5390062"/>
            <a:ext cx="4178808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5" name="Line">
            <a:extLst>
              <a:ext uri="{FF2B5EF4-FFF2-40B4-BE49-F238E27FC236}">
                <a16:creationId xmlns:a16="http://schemas.microsoft.com/office/drawing/2014/main" id="{FA2B2D45-EC3B-5790-3E0A-049345E53CB4}"/>
              </a:ext>
            </a:extLst>
          </p:cNvPr>
          <p:cNvSpPr/>
          <p:nvPr/>
        </p:nvSpPr>
        <p:spPr>
          <a:xfrm flipV="1">
            <a:off x="4795201" y="6753928"/>
            <a:ext cx="3944763" cy="0"/>
          </a:xfrm>
          <a:prstGeom prst="line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1F2A2E5-4247-EE80-E43D-0001D2960067}"/>
              </a:ext>
            </a:extLst>
          </p:cNvPr>
          <p:cNvSpPr txBox="1"/>
          <p:nvPr/>
        </p:nvSpPr>
        <p:spPr>
          <a:xfrm>
            <a:off x="4716784" y="2115885"/>
            <a:ext cx="4001355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centralize the process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gathering information from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configuration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files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b="0" dirty="0" err="1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yml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in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b="0" dirty="0" err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Rmd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). This allows for different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use the same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for different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ADB67-F8D7-1643-799B-658F59AC0610}"/>
              </a:ext>
            </a:extLst>
          </p:cNvPr>
          <p:cNvSpPr txBox="1"/>
          <p:nvPr/>
        </p:nvSpPr>
        <p:spPr>
          <a:xfrm>
            <a:off x="4795201" y="4118758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" name="Graphic 16" descr="Paper outline">
            <a:extLst>
              <a:ext uri="{FF2B5EF4-FFF2-40B4-BE49-F238E27FC236}">
                <a16:creationId xmlns:a16="http://schemas.microsoft.com/office/drawing/2014/main" id="{91CC965F-6175-C685-FCF5-653E0D55D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2785" y="3998909"/>
            <a:ext cx="527267" cy="5272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BC8681-3F80-2792-C779-1667E9E6608C}"/>
              </a:ext>
            </a:extLst>
          </p:cNvPr>
          <p:cNvSpPr txBox="1"/>
          <p:nvPr/>
        </p:nvSpPr>
        <p:spPr>
          <a:xfrm>
            <a:off x="5326560" y="4131945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" name="Graphic 18" descr="Paper outline">
            <a:extLst>
              <a:ext uri="{FF2B5EF4-FFF2-40B4-BE49-F238E27FC236}">
                <a16:creationId xmlns:a16="http://schemas.microsoft.com/office/drawing/2014/main" id="{9B6F2E0E-6E08-368A-2EDA-0D9AEFF32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9998" y="3997634"/>
            <a:ext cx="527267" cy="5272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F04A3C-093E-2792-D1C5-7D6E3F62C1A1}"/>
              </a:ext>
            </a:extLst>
          </p:cNvPr>
          <p:cNvSpPr txBox="1"/>
          <p:nvPr/>
        </p:nvSpPr>
        <p:spPr>
          <a:xfrm>
            <a:off x="5853773" y="4130670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" name="Graphic 32" descr="Paper outline">
            <a:extLst>
              <a:ext uri="{FF2B5EF4-FFF2-40B4-BE49-F238E27FC236}">
                <a16:creationId xmlns:a16="http://schemas.microsoft.com/office/drawing/2014/main" id="{9A81F30F-C8E5-B3B7-16E8-020C7D766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8693" y="3356241"/>
            <a:ext cx="527267" cy="5272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28EF7B2-4FB2-62A7-CBE1-215DAD504DC1}"/>
              </a:ext>
            </a:extLst>
          </p:cNvPr>
          <p:cNvSpPr txBox="1"/>
          <p:nvPr/>
        </p:nvSpPr>
        <p:spPr>
          <a:xfrm>
            <a:off x="5322468" y="3489277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92FA2C-EB22-E438-DE43-F9654E6015CA}"/>
              </a:ext>
            </a:extLst>
          </p:cNvPr>
          <p:cNvCxnSpPr>
            <a:cxnSpLocks/>
          </p:cNvCxnSpPr>
          <p:nvPr/>
        </p:nvCxnSpPr>
        <p:spPr>
          <a:xfrm flipV="1">
            <a:off x="5492635" y="3848256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397A06-A9E2-FF5A-9408-79955253200A}"/>
              </a:ext>
            </a:extLst>
          </p:cNvPr>
          <p:cNvCxnSpPr>
            <a:cxnSpLocks/>
          </p:cNvCxnSpPr>
          <p:nvPr/>
        </p:nvCxnSpPr>
        <p:spPr>
          <a:xfrm flipV="1">
            <a:off x="4947039" y="3848256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C30B39-1CCB-B55F-5362-A832ECE9DADE}"/>
              </a:ext>
            </a:extLst>
          </p:cNvPr>
          <p:cNvCxnSpPr>
            <a:cxnSpLocks/>
          </p:cNvCxnSpPr>
          <p:nvPr/>
        </p:nvCxnSpPr>
        <p:spPr>
          <a:xfrm flipH="1" flipV="1">
            <a:off x="5727626" y="3844595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Graphic 54" descr="Paper outline">
            <a:extLst>
              <a:ext uri="{FF2B5EF4-FFF2-40B4-BE49-F238E27FC236}">
                <a16:creationId xmlns:a16="http://schemas.microsoft.com/office/drawing/2014/main" id="{3CDB4187-B6C7-5CA6-5DF1-460828618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1813" y="3960352"/>
            <a:ext cx="527267" cy="52726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B733402-0D98-F558-BA72-D6DEF34D0512}"/>
              </a:ext>
            </a:extLst>
          </p:cNvPr>
          <p:cNvSpPr txBox="1"/>
          <p:nvPr/>
        </p:nvSpPr>
        <p:spPr>
          <a:xfrm>
            <a:off x="7335588" y="4093388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7" name="Graphic 56" descr="Paper outline">
            <a:extLst>
              <a:ext uri="{FF2B5EF4-FFF2-40B4-BE49-F238E27FC236}">
                <a16:creationId xmlns:a16="http://schemas.microsoft.com/office/drawing/2014/main" id="{03BC7C2C-F8A1-E33E-F3A3-19720E3A0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3172" y="3973539"/>
            <a:ext cx="527267" cy="5272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453F023-E034-1A9D-5228-AFECFB5ED4DB}"/>
              </a:ext>
            </a:extLst>
          </p:cNvPr>
          <p:cNvSpPr txBox="1"/>
          <p:nvPr/>
        </p:nvSpPr>
        <p:spPr>
          <a:xfrm>
            <a:off x="7866947" y="4106575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" name="Graphic 58" descr="Paper outline">
            <a:extLst>
              <a:ext uri="{FF2B5EF4-FFF2-40B4-BE49-F238E27FC236}">
                <a16:creationId xmlns:a16="http://schemas.microsoft.com/office/drawing/2014/main" id="{9C8C1C7D-4323-BA77-9474-8DD013B26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0385" y="3972264"/>
            <a:ext cx="527267" cy="52726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141A3A8-2FD8-D3B7-28FA-3532A6A28411}"/>
              </a:ext>
            </a:extLst>
          </p:cNvPr>
          <p:cNvSpPr txBox="1"/>
          <p:nvPr/>
        </p:nvSpPr>
        <p:spPr>
          <a:xfrm>
            <a:off x="8394160" y="4105300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Rmd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raphic 60" descr="Paper outline">
            <a:extLst>
              <a:ext uri="{FF2B5EF4-FFF2-40B4-BE49-F238E27FC236}">
                <a16:creationId xmlns:a16="http://schemas.microsoft.com/office/drawing/2014/main" id="{AB98AFEB-74EA-1EC2-3D0D-A825FBEFA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6587" y="2790927"/>
            <a:ext cx="527267" cy="52726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2AB02FF-DCF2-197E-D1F5-4825DDA16685}"/>
              </a:ext>
            </a:extLst>
          </p:cNvPr>
          <p:cNvSpPr txBox="1"/>
          <p:nvPr/>
        </p:nvSpPr>
        <p:spPr>
          <a:xfrm>
            <a:off x="7860362" y="2923963"/>
            <a:ext cx="405158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yml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A46A1F-E569-8D3D-8B22-F5FF234AA277}"/>
              </a:ext>
            </a:extLst>
          </p:cNvPr>
          <p:cNvCxnSpPr>
            <a:cxnSpLocks/>
          </p:cNvCxnSpPr>
          <p:nvPr/>
        </p:nvCxnSpPr>
        <p:spPr>
          <a:xfrm flipV="1">
            <a:off x="8033022" y="3822886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35DCB212-B1E5-AA79-0614-853CDD6F4B1B}"/>
              </a:ext>
            </a:extLst>
          </p:cNvPr>
          <p:cNvCxnSpPr>
            <a:cxnSpLocks/>
          </p:cNvCxnSpPr>
          <p:nvPr/>
        </p:nvCxnSpPr>
        <p:spPr>
          <a:xfrm flipV="1">
            <a:off x="7487426" y="3822886"/>
            <a:ext cx="346168" cy="15725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1B7D74F4-93BE-62EE-F4E5-5FDA592F96E7}"/>
              </a:ext>
            </a:extLst>
          </p:cNvPr>
          <p:cNvCxnSpPr>
            <a:cxnSpLocks/>
          </p:cNvCxnSpPr>
          <p:nvPr/>
        </p:nvCxnSpPr>
        <p:spPr>
          <a:xfrm flipH="1" flipV="1">
            <a:off x="8268013" y="3819225"/>
            <a:ext cx="316005" cy="180306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80A247D-6A39-CBC9-313A-50295F99689A}"/>
              </a:ext>
            </a:extLst>
          </p:cNvPr>
          <p:cNvCxnSpPr>
            <a:cxnSpLocks/>
          </p:cNvCxnSpPr>
          <p:nvPr/>
        </p:nvCxnSpPr>
        <p:spPr>
          <a:xfrm flipV="1">
            <a:off x="8039446" y="3290477"/>
            <a:ext cx="0" cy="16612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1" name="Rectangle 450">
            <a:extLst>
              <a:ext uri="{FF2B5EF4-FFF2-40B4-BE49-F238E27FC236}">
                <a16:creationId xmlns:a16="http://schemas.microsoft.com/office/drawing/2014/main" id="{8E032EC2-5CE1-DA01-AEDE-F5E4E76860A5}"/>
              </a:ext>
            </a:extLst>
          </p:cNvPr>
          <p:cNvSpPr/>
          <p:nvPr/>
        </p:nvSpPr>
        <p:spPr>
          <a:xfrm>
            <a:off x="7729578" y="3511426"/>
            <a:ext cx="641284" cy="25793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2" name="Arrow: Right 451">
            <a:extLst>
              <a:ext uri="{FF2B5EF4-FFF2-40B4-BE49-F238E27FC236}">
                <a16:creationId xmlns:a16="http://schemas.microsoft.com/office/drawing/2014/main" id="{6DE4DECC-5273-154B-A239-62EDD897EF4C}"/>
              </a:ext>
            </a:extLst>
          </p:cNvPr>
          <p:cNvSpPr/>
          <p:nvPr/>
        </p:nvSpPr>
        <p:spPr>
          <a:xfrm>
            <a:off x="6436358" y="3502697"/>
            <a:ext cx="796239" cy="51238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FDE1372-90AF-9390-760B-E7DB741AA281}"/>
              </a:ext>
            </a:extLst>
          </p:cNvPr>
          <p:cNvSpPr txBox="1"/>
          <p:nvPr/>
        </p:nvSpPr>
        <p:spPr>
          <a:xfrm>
            <a:off x="4728517" y="7188040"/>
            <a:ext cx="3616562" cy="312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selection often involves tedious work in browsing different websites and repositories to identify project demographics, language, issue traceability, or bug labeling.</a:t>
            </a:r>
            <a:endParaRPr lang="en-US" dirty="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 err="1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openhub_project_search.Rmd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is a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that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showcases how Kaiāulu interfaces with OpenHub API to facilitate selecting open-source projects for studies. This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Notebook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demonstrates how to use the Kaiāulu OpenHub API interface to search for projects that meet specific criteria, streamlining the process of discovering open-source projects through OpenHub’s database.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Once projects for analysis are decided upon, they can be documented as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in turn accessed in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by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C125742C-92F8-499E-1484-10558ED95E32}"/>
              </a:ext>
            </a:extLst>
          </p:cNvPr>
          <p:cNvSpPr txBox="1"/>
          <p:nvPr/>
        </p:nvSpPr>
        <p:spPr>
          <a:xfrm>
            <a:off x="4769760" y="4568719"/>
            <a:ext cx="1537505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Without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from 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</a:t>
            </a:r>
            <a:r>
              <a:rPr lang="en-US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would require direct variable assignments to the </a:t>
            </a:r>
            <a:r>
              <a:rPr lang="en-US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 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information.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</a:t>
            </a:r>
            <a:endParaRPr lang="en-US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6BB9F72-3806-C34F-E31E-D9F616A813FD}"/>
              </a:ext>
            </a:extLst>
          </p:cNvPr>
          <p:cNvSpPr txBox="1"/>
          <p:nvPr/>
        </p:nvSpPr>
        <p:spPr>
          <a:xfrm>
            <a:off x="7270693" y="4594663"/>
            <a:ext cx="1537505" cy="12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the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from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the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can use the getter functions to acquire the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information.</a:t>
            </a:r>
          </a:p>
        </p:txBody>
      </p:sp>
      <p:sp>
        <p:nvSpPr>
          <p:cNvPr id="5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258D4CC-BABE-82CE-DB93-4864B0AECE6A}"/>
              </a:ext>
            </a:extLst>
          </p:cNvPr>
          <p:cNvSpPr txBox="1"/>
          <p:nvPr/>
        </p:nvSpPr>
        <p:spPr>
          <a:xfrm>
            <a:off x="4721426" y="5978925"/>
            <a:ext cx="4032978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 the </a:t>
            </a:r>
            <a:r>
              <a:rPr lang="en-US" b="0" dirty="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specification evolve in the future, only the corresponding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implementation needs to be updated, instead of all the dependent </a:t>
            </a:r>
            <a:r>
              <a:rPr lang="en-US" b="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Notebooks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b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xec scripts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343" name="Group">
            <a:extLst>
              <a:ext uri="{FF2B5EF4-FFF2-40B4-BE49-F238E27FC236}">
                <a16:creationId xmlns:a16="http://schemas.microsoft.com/office/drawing/2014/main" id="{DD17CFAC-943E-2963-C9EA-2A07E490FC99}"/>
              </a:ext>
            </a:extLst>
          </p:cNvPr>
          <p:cNvSpPr/>
          <p:nvPr/>
        </p:nvSpPr>
        <p:spPr>
          <a:xfrm>
            <a:off x="170343" y="3771130"/>
            <a:ext cx="4190402" cy="376956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44" name="Basics">
            <a:extLst>
              <a:ext uri="{FF2B5EF4-FFF2-40B4-BE49-F238E27FC236}">
                <a16:creationId xmlns:a16="http://schemas.microsoft.com/office/drawing/2014/main" id="{7DC157B5-7EDB-8841-99AB-2A12942FAF38}"/>
              </a:ext>
            </a:extLst>
          </p:cNvPr>
          <p:cNvSpPr txBox="1"/>
          <p:nvPr/>
        </p:nvSpPr>
        <p:spPr>
          <a:xfrm>
            <a:off x="143717" y="3405494"/>
            <a:ext cx="27666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Folder Organization</a:t>
            </a:r>
            <a:endParaRPr dirty="0"/>
          </a:p>
        </p:txBody>
      </p:sp>
      <p:sp>
        <p:nvSpPr>
          <p:cNvPr id="454" name="Manipulate Variables">
            <a:extLst>
              <a:ext uri="{FF2B5EF4-FFF2-40B4-BE49-F238E27FC236}">
                <a16:creationId xmlns:a16="http://schemas.microsoft.com/office/drawing/2014/main" id="{53AD0275-C500-D330-9874-745C18F09404}"/>
              </a:ext>
            </a:extLst>
          </p:cNvPr>
          <p:cNvSpPr txBox="1"/>
          <p:nvPr/>
        </p:nvSpPr>
        <p:spPr>
          <a:xfrm>
            <a:off x="9573838" y="5517515"/>
            <a:ext cx="202138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Parallelization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2273E772-BA68-4FFC-CF75-751E37CAACB6}"/>
              </a:ext>
            </a:extLst>
          </p:cNvPr>
          <p:cNvSpPr txBox="1"/>
          <p:nvPr/>
        </p:nvSpPr>
        <p:spPr>
          <a:xfrm>
            <a:off x="9570182" y="5858317"/>
            <a:ext cx="3968070" cy="48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Through 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xec scripts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, Kaiāulu functions can be called in parallel, enabling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concurrent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analysis of large projects.</a:t>
            </a:r>
          </a:p>
        </p:txBody>
      </p:sp>
      <p:pic>
        <p:nvPicPr>
          <p:cNvPr id="456" name="Graphic 455" descr="Paper outline">
            <a:extLst>
              <a:ext uri="{FF2B5EF4-FFF2-40B4-BE49-F238E27FC236}">
                <a16:creationId xmlns:a16="http://schemas.microsoft.com/office/drawing/2014/main" id="{FB9A7229-0AE7-638F-873B-41FF0A72E9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59045" y="7502119"/>
            <a:ext cx="527267" cy="527267"/>
          </a:xfrm>
          <a:prstGeom prst="rect">
            <a:avLst/>
          </a:prstGeom>
        </p:spPr>
      </p:pic>
      <p:sp>
        <p:nvSpPr>
          <p:cNvPr id="457" name="TextBox 456">
            <a:extLst>
              <a:ext uri="{FF2B5EF4-FFF2-40B4-BE49-F238E27FC236}">
                <a16:creationId xmlns:a16="http://schemas.microsoft.com/office/drawing/2014/main" id="{DCE4151E-CD0B-9F1C-D9E1-09557F7156AF}"/>
              </a:ext>
            </a:extLst>
          </p:cNvPr>
          <p:cNvSpPr txBox="1"/>
          <p:nvPr/>
        </p:nvSpPr>
        <p:spPr>
          <a:xfrm>
            <a:off x="9788095" y="7936599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parallelize.py</a:t>
            </a:r>
          </a:p>
        </p:txBody>
      </p:sp>
      <p:pic>
        <p:nvPicPr>
          <p:cNvPr id="460" name="Graphic 459" descr="Paper outline">
            <a:extLst>
              <a:ext uri="{FF2B5EF4-FFF2-40B4-BE49-F238E27FC236}">
                <a16:creationId xmlns:a16="http://schemas.microsoft.com/office/drawing/2014/main" id="{AB4948A8-E2F0-B484-1C7D-C6BF08B818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01752" y="6989496"/>
            <a:ext cx="527267" cy="527267"/>
          </a:xfrm>
          <a:prstGeom prst="rect">
            <a:avLst/>
          </a:prstGeom>
        </p:spPr>
      </p:pic>
      <p:sp>
        <p:nvSpPr>
          <p:cNvPr id="465" name="TextBox 464">
            <a:extLst>
              <a:ext uri="{FF2B5EF4-FFF2-40B4-BE49-F238E27FC236}">
                <a16:creationId xmlns:a16="http://schemas.microsoft.com/office/drawing/2014/main" id="{17572B7F-C0FA-5C8A-8BB5-6A1FA8A4AF07}"/>
              </a:ext>
            </a:extLst>
          </p:cNvPr>
          <p:cNvSpPr txBox="1"/>
          <p:nvPr/>
        </p:nvSpPr>
        <p:spPr>
          <a:xfrm>
            <a:off x="11405659" y="7126639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66" name="Graphic 465" descr="Paper outline">
            <a:extLst>
              <a:ext uri="{FF2B5EF4-FFF2-40B4-BE49-F238E27FC236}">
                <a16:creationId xmlns:a16="http://schemas.microsoft.com/office/drawing/2014/main" id="{A9BCD6BA-46C8-A3B9-2895-6182E50D89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1020" y="6986354"/>
            <a:ext cx="527267" cy="527267"/>
          </a:xfrm>
          <a:prstGeom prst="rect">
            <a:avLst/>
          </a:prstGeom>
        </p:spPr>
      </p:pic>
      <p:sp>
        <p:nvSpPr>
          <p:cNvPr id="470" name="TextBox 469">
            <a:extLst>
              <a:ext uri="{FF2B5EF4-FFF2-40B4-BE49-F238E27FC236}">
                <a16:creationId xmlns:a16="http://schemas.microsoft.com/office/drawing/2014/main" id="{25A8E869-D336-213B-305E-218F828D79BE}"/>
              </a:ext>
            </a:extLst>
          </p:cNvPr>
          <p:cNvSpPr txBox="1"/>
          <p:nvPr/>
        </p:nvSpPr>
        <p:spPr>
          <a:xfrm>
            <a:off x="11960256" y="7130291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72" name="Table">
            <a:extLst>
              <a:ext uri="{FF2B5EF4-FFF2-40B4-BE49-F238E27FC236}">
                <a16:creationId xmlns:a16="http://schemas.microsoft.com/office/drawing/2014/main" id="{121EDB11-8F7A-619B-D75C-26C8ABD4C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953760"/>
              </p:ext>
            </p:extLst>
          </p:nvPr>
        </p:nvGraphicFramePr>
        <p:xfrm>
          <a:off x="12541442" y="7055370"/>
          <a:ext cx="369704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74" name="Graphic 473" descr="Folder outline">
            <a:extLst>
              <a:ext uri="{FF2B5EF4-FFF2-40B4-BE49-F238E27FC236}">
                <a16:creationId xmlns:a16="http://schemas.microsoft.com/office/drawing/2014/main" id="{97AB3BC0-CB07-ACEC-94AA-A4408ABC2A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130260" y="7452143"/>
            <a:ext cx="674740" cy="674740"/>
          </a:xfrm>
          <a:prstGeom prst="rect">
            <a:avLst/>
          </a:prstGeom>
        </p:spPr>
      </p:pic>
      <p:sp>
        <p:nvSpPr>
          <p:cNvPr id="475" name="TextBox 474">
            <a:extLst>
              <a:ext uri="{FF2B5EF4-FFF2-40B4-BE49-F238E27FC236}">
                <a16:creationId xmlns:a16="http://schemas.microsoft.com/office/drawing/2014/main" id="{8FC9AA94-59C2-9DC1-6358-F628691C6888}"/>
              </a:ext>
            </a:extLst>
          </p:cNvPr>
          <p:cNvSpPr txBox="1"/>
          <p:nvPr/>
        </p:nvSpPr>
        <p:spPr>
          <a:xfrm>
            <a:off x="13266154" y="7601838"/>
            <a:ext cx="453492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Parsed </a:t>
            </a:r>
            <a:r>
              <a:rPr lang="en-US" sz="800" b="0" dirty="0" err="1"/>
              <a:t>mbox</a:t>
            </a:r>
            <a:r>
              <a:rPr lang="en-US" sz="800" b="0" dirty="0"/>
              <a:t> 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6DA49B4-E657-DCE0-FF38-7A00297A64C8}"/>
              </a:ext>
            </a:extLst>
          </p:cNvPr>
          <p:cNvSpPr txBox="1"/>
          <p:nvPr/>
        </p:nvSpPr>
        <p:spPr>
          <a:xfrm>
            <a:off x="10599218" y="6588660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3D9CB314-0B80-CFD3-314E-32F4284D66FC}"/>
              </a:ext>
            </a:extLst>
          </p:cNvPr>
          <p:cNvCxnSpPr>
            <a:cxnSpLocks/>
          </p:cNvCxnSpPr>
          <p:nvPr/>
        </p:nvCxnSpPr>
        <p:spPr>
          <a:xfrm>
            <a:off x="9683118" y="7761323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3C68B480-783C-45B4-CF2B-999525BD439E}"/>
              </a:ext>
            </a:extLst>
          </p:cNvPr>
          <p:cNvCxnSpPr>
            <a:cxnSpLocks/>
          </p:cNvCxnSpPr>
          <p:nvPr/>
        </p:nvCxnSpPr>
        <p:spPr>
          <a:xfrm flipV="1">
            <a:off x="10330687" y="7537306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D381815C-9329-BCB6-CDC4-CCEEEDBD4402}"/>
              </a:ext>
            </a:extLst>
          </p:cNvPr>
          <p:cNvCxnSpPr>
            <a:cxnSpLocks/>
          </p:cNvCxnSpPr>
          <p:nvPr/>
        </p:nvCxnSpPr>
        <p:spPr>
          <a:xfrm>
            <a:off x="11785213" y="7250008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B4BC862-1168-7836-331C-15CAAF4AE5B4}"/>
              </a:ext>
            </a:extLst>
          </p:cNvPr>
          <p:cNvCxnSpPr>
            <a:cxnSpLocks/>
          </p:cNvCxnSpPr>
          <p:nvPr/>
        </p:nvCxnSpPr>
        <p:spPr>
          <a:xfrm>
            <a:off x="10332275" y="7761323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9EBE135B-463E-EEE2-4501-FCDA60BA1CBF}"/>
              </a:ext>
            </a:extLst>
          </p:cNvPr>
          <p:cNvCxnSpPr>
            <a:cxnSpLocks/>
          </p:cNvCxnSpPr>
          <p:nvPr/>
        </p:nvCxnSpPr>
        <p:spPr>
          <a:xfrm>
            <a:off x="12340518" y="7252432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643EA582-5147-4140-9976-35D0B703A523}"/>
              </a:ext>
            </a:extLst>
          </p:cNvPr>
          <p:cNvCxnSpPr>
            <a:cxnSpLocks/>
          </p:cNvCxnSpPr>
          <p:nvPr/>
        </p:nvCxnSpPr>
        <p:spPr>
          <a:xfrm>
            <a:off x="12995626" y="7667862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0CB4B186-7FFA-62E1-1BC1-1BBB50A36939}"/>
              </a:ext>
            </a:extLst>
          </p:cNvPr>
          <p:cNvCxnSpPr>
            <a:cxnSpLocks/>
          </p:cNvCxnSpPr>
          <p:nvPr/>
        </p:nvCxnSpPr>
        <p:spPr>
          <a:xfrm>
            <a:off x="13000007" y="7912353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6CDAD0E5-19F5-C8C7-480B-03A0DEF2F2B6}"/>
              </a:ext>
            </a:extLst>
          </p:cNvPr>
          <p:cNvSpPr txBox="1"/>
          <p:nvPr/>
        </p:nvSpPr>
        <p:spPr>
          <a:xfrm>
            <a:off x="9530976" y="9050430"/>
            <a:ext cx="3968070" cy="48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The parallelize.py script can be used with other Kaiāulu </a:t>
            </a:r>
            <a:r>
              <a:rPr lang="en-US" b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b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xec scripts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depending on the analysis needs.</a:t>
            </a:r>
          </a:p>
        </p:txBody>
      </p:sp>
      <p:sp>
        <p:nvSpPr>
          <p:cNvPr id="4" name="Google Shape;66;p1">
            <a:extLst>
              <a:ext uri="{FF2B5EF4-FFF2-40B4-BE49-F238E27FC236}">
                <a16:creationId xmlns:a16="http://schemas.microsoft.com/office/drawing/2014/main" id="{60A426A6-7C9B-FA37-D31E-BC8F3751FAC6}"/>
              </a:ext>
            </a:extLst>
          </p:cNvPr>
          <p:cNvSpPr txBox="1"/>
          <p:nvPr/>
        </p:nvSpPr>
        <p:spPr>
          <a:xfrm>
            <a:off x="9573838" y="1969106"/>
            <a:ext cx="4001400" cy="64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scripts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serve as interface between Kaiāulu functions and external tools, allowing a subset of capabilities to be accessed via the command line in other languages.</a:t>
            </a:r>
          </a:p>
        </p:txBody>
      </p:sp>
      <p:pic>
        <p:nvPicPr>
          <p:cNvPr id="30" name="Graphic 29" descr="Cmd Terminal with solid fill">
            <a:extLst>
              <a:ext uri="{FF2B5EF4-FFF2-40B4-BE49-F238E27FC236}">
                <a16:creationId xmlns:a16="http://schemas.microsoft.com/office/drawing/2014/main" id="{131D71F1-7EA9-E0AB-0489-60D19D3DB2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78983" y="3288175"/>
            <a:ext cx="455550" cy="455550"/>
          </a:xfrm>
          <a:prstGeom prst="rect">
            <a:avLst/>
          </a:prstGeom>
        </p:spPr>
      </p:pic>
      <p:pic>
        <p:nvPicPr>
          <p:cNvPr id="32" name="Graphic 31" descr="Paper outline">
            <a:extLst>
              <a:ext uri="{FF2B5EF4-FFF2-40B4-BE49-F238E27FC236}">
                <a16:creationId xmlns:a16="http://schemas.microsoft.com/office/drawing/2014/main" id="{4ED275F2-A43F-5F8D-0A7D-3664326D47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21323" y="3049911"/>
            <a:ext cx="527267" cy="5272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7F2D4BC-A5E5-A8E9-A752-DAAEE1C1F34B}"/>
              </a:ext>
            </a:extLst>
          </p:cNvPr>
          <p:cNvSpPr txBox="1"/>
          <p:nvPr/>
        </p:nvSpPr>
        <p:spPr>
          <a:xfrm>
            <a:off x="10399145" y="3532720"/>
            <a:ext cx="41705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/*</a:t>
            </a:r>
          </a:p>
        </p:txBody>
      </p:sp>
      <p:pic>
        <p:nvPicPr>
          <p:cNvPr id="36" name="Graphic 35" descr="Paper outline">
            <a:extLst>
              <a:ext uri="{FF2B5EF4-FFF2-40B4-BE49-F238E27FC236}">
                <a16:creationId xmlns:a16="http://schemas.microsoft.com/office/drawing/2014/main" id="{7340E357-4C2E-FBA9-54BE-762E2479D3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57410" y="3372692"/>
            <a:ext cx="527267" cy="5272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B68AB4-FCF6-BA8F-9595-3952A540C02B}"/>
              </a:ext>
            </a:extLst>
          </p:cNvPr>
          <p:cNvSpPr txBox="1"/>
          <p:nvPr/>
        </p:nvSpPr>
        <p:spPr>
          <a:xfrm>
            <a:off x="11011208" y="3865681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Function</a:t>
            </a:r>
          </a:p>
        </p:txBody>
      </p:sp>
      <p:graphicFrame>
        <p:nvGraphicFramePr>
          <p:cNvPr id="38" name="Table">
            <a:extLst>
              <a:ext uri="{FF2B5EF4-FFF2-40B4-BE49-F238E27FC236}">
                <a16:creationId xmlns:a16="http://schemas.microsoft.com/office/drawing/2014/main" id="{8D11B882-43E1-B84E-5F53-5BDB3C723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453829"/>
              </p:ext>
            </p:extLst>
          </p:nvPr>
        </p:nvGraphicFramePr>
        <p:xfrm>
          <a:off x="11658797" y="3443314"/>
          <a:ext cx="554556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1554F2-6841-213B-CD62-397A2008F4D6}"/>
              </a:ext>
            </a:extLst>
          </p:cNvPr>
          <p:cNvCxnSpPr>
            <a:cxnSpLocks/>
          </p:cNvCxnSpPr>
          <p:nvPr/>
        </p:nvCxnSpPr>
        <p:spPr>
          <a:xfrm>
            <a:off x="11443920" y="3640376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E27A6F-0617-EE37-8A2C-EF7312BDAF6C}"/>
              </a:ext>
            </a:extLst>
          </p:cNvPr>
          <p:cNvSpPr txBox="1"/>
          <p:nvPr/>
        </p:nvSpPr>
        <p:spPr>
          <a:xfrm>
            <a:off x="11730381" y="3876718"/>
            <a:ext cx="527267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F4FBD0-098F-558E-522A-38B766F38E39}"/>
              </a:ext>
            </a:extLst>
          </p:cNvPr>
          <p:cNvSpPr/>
          <p:nvPr/>
        </p:nvSpPr>
        <p:spPr>
          <a:xfrm>
            <a:off x="11072046" y="2936856"/>
            <a:ext cx="527260" cy="2086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config</a:t>
            </a:r>
            <a:r>
              <a:rPr lang="en-US" sz="800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F670DF-788F-8152-408C-17EC1C671095}"/>
              </a:ext>
            </a:extLst>
          </p:cNvPr>
          <p:cNvCxnSpPr>
            <a:cxnSpLocks/>
          </p:cNvCxnSpPr>
          <p:nvPr/>
        </p:nvCxnSpPr>
        <p:spPr>
          <a:xfrm flipV="1">
            <a:off x="10776710" y="3107216"/>
            <a:ext cx="239813" cy="22401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A3F03A-F7D9-9F17-ECCD-70848EA6FCE2}"/>
              </a:ext>
            </a:extLst>
          </p:cNvPr>
          <p:cNvCxnSpPr>
            <a:cxnSpLocks/>
          </p:cNvCxnSpPr>
          <p:nvPr/>
        </p:nvCxnSpPr>
        <p:spPr>
          <a:xfrm>
            <a:off x="10778298" y="3331233"/>
            <a:ext cx="222607" cy="2272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BC6BD2-C79F-B867-0AA3-7802B58597D8}"/>
              </a:ext>
            </a:extLst>
          </p:cNvPr>
          <p:cNvCxnSpPr>
            <a:cxnSpLocks/>
          </p:cNvCxnSpPr>
          <p:nvPr/>
        </p:nvCxnSpPr>
        <p:spPr>
          <a:xfrm flipH="1">
            <a:off x="10775064" y="3011081"/>
            <a:ext cx="198127" cy="18507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2" name="Rectangle 491">
            <a:extLst>
              <a:ext uri="{FF2B5EF4-FFF2-40B4-BE49-F238E27FC236}">
                <a16:creationId xmlns:a16="http://schemas.microsoft.com/office/drawing/2014/main" id="{8042A7D8-0974-0475-8C1D-6444F83503FC}"/>
              </a:ext>
            </a:extLst>
          </p:cNvPr>
          <p:cNvSpPr/>
          <p:nvPr/>
        </p:nvSpPr>
        <p:spPr>
          <a:xfrm>
            <a:off x="10256229" y="2831661"/>
            <a:ext cx="2367914" cy="131387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9A831A6-87F2-8D31-AC1A-6738140D4FC3}"/>
              </a:ext>
            </a:extLst>
          </p:cNvPr>
          <p:cNvCxnSpPr>
            <a:cxnSpLocks/>
          </p:cNvCxnSpPr>
          <p:nvPr/>
        </p:nvCxnSpPr>
        <p:spPr>
          <a:xfrm>
            <a:off x="9974895" y="3479816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95" name="Graphic 494" descr="Folder outline">
            <a:extLst>
              <a:ext uri="{FF2B5EF4-FFF2-40B4-BE49-F238E27FC236}">
                <a16:creationId xmlns:a16="http://schemas.microsoft.com/office/drawing/2014/main" id="{870E510D-4E6D-6982-A3D9-558DC3AF1A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857400" y="3132333"/>
            <a:ext cx="674740" cy="674740"/>
          </a:xfrm>
          <a:prstGeom prst="rect">
            <a:avLst/>
          </a:prstGeom>
        </p:spPr>
      </p:pic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9E6EB916-383B-0140-A402-0BE1DE2CF2C8}"/>
              </a:ext>
            </a:extLst>
          </p:cNvPr>
          <p:cNvCxnSpPr>
            <a:cxnSpLocks/>
          </p:cNvCxnSpPr>
          <p:nvPr/>
        </p:nvCxnSpPr>
        <p:spPr>
          <a:xfrm>
            <a:off x="12695395" y="3475619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Google Shape;66;p1">
            <a:extLst>
              <a:ext uri="{FF2B5EF4-FFF2-40B4-BE49-F238E27FC236}">
                <a16:creationId xmlns:a16="http://schemas.microsoft.com/office/drawing/2014/main" id="{9725595D-4DFB-4366-62B3-620B49CBBCC4}"/>
              </a:ext>
            </a:extLst>
          </p:cNvPr>
          <p:cNvSpPr txBox="1"/>
          <p:nvPr/>
        </p:nvSpPr>
        <p:spPr>
          <a:xfrm>
            <a:off x="9560056" y="4479546"/>
            <a:ext cx="4001400" cy="81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Executable files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also utilize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to access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and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Kaiāulu’s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API to externalize functionality.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 scripts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expect a combination of both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project configuration files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as input and optional arguments.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CE84B9-FBE7-24EA-0C51-028BEEE43556}"/>
              </a:ext>
            </a:extLst>
          </p:cNvPr>
          <p:cNvGrpSpPr/>
          <p:nvPr/>
        </p:nvGrpSpPr>
        <p:grpSpPr>
          <a:xfrm>
            <a:off x="1887452" y="3883771"/>
            <a:ext cx="2347524" cy="3512096"/>
            <a:chOff x="1959219" y="3168291"/>
            <a:chExt cx="2347524" cy="3551336"/>
          </a:xfrm>
        </p:grpSpPr>
        <p:sp>
          <p:nvSpPr>
            <p:cNvPr id="10" name="TextBox 141">
              <a:extLst>
                <a:ext uri="{FF2B5EF4-FFF2-40B4-BE49-F238E27FC236}">
                  <a16:creationId xmlns:a16="http://schemas.microsoft.com/office/drawing/2014/main" id="{1F5EBA6A-5998-6392-BFB0-18E884AA56EE}"/>
                </a:ext>
              </a:extLst>
            </p:cNvPr>
            <p:cNvSpPr txBox="1"/>
            <p:nvPr/>
          </p:nvSpPr>
          <p:spPr>
            <a:xfrm>
              <a:off x="1959219" y="3176473"/>
              <a:ext cx="2347524" cy="354315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r>
                <a:rPr lang="en-US" sz="900" b="0" dirty="0" err="1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project_of_interest</a:t>
              </a:r>
              <a:endParaRPr lang="en-US" sz="900" b="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jira</a:t>
              </a:r>
              <a:endParaRPr lang="en-US" sz="900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github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owner_repo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discussion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issue</a:t>
              </a:r>
              <a:endParaRPr lang="en-US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pr_comment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...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bugzilla</a:t>
              </a:r>
              <a:endParaRPr lang="en-US" sz="900" b="0" dirty="0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project_key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1"/>
                  </a:solidFill>
                  <a:ea typeface="+mn-lt"/>
                  <a:cs typeface="+mn-lt"/>
                </a:rPr>
                <a:t>issue_comments</a:t>
              </a:r>
              <a:endParaRPr lang="en-US" b="0" dirty="0" err="1">
                <a:solidFill>
                  <a:schemeClr val="accent1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    </a:t>
              </a:r>
              <a:r>
                <a:rPr lang="en-US" sz="900" b="0" dirty="0">
                  <a:solidFill>
                    <a:schemeClr val="accent1"/>
                  </a:solidFill>
                  <a:ea typeface="+mn-lt"/>
                  <a:cs typeface="+mn-lt"/>
                </a:rPr>
                <a:t>└── issues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├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mod_mbox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│ 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└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pipermail</a:t>
              </a:r>
              <a:endParaRPr lang="en-US" b="0" dirty="0" err="1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ea typeface="+mn-lt"/>
                  <a:cs typeface="+mn-lt"/>
                </a:rPr>
                <a:t>    </a:t>
              </a:r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├── </a:t>
              </a:r>
              <a:r>
                <a:rPr lang="en-US" sz="900" b="0" dirty="0" err="1">
                  <a:solidFill>
                    <a:schemeClr val="accent5"/>
                  </a:solidFill>
                  <a:ea typeface="+mn-lt"/>
                  <a:cs typeface="+mn-lt"/>
                </a:rPr>
                <a:t>save_mbox_mail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  <a:p>
              <a:r>
                <a:rPr lang="en-US" sz="900" b="0" dirty="0">
                  <a:solidFill>
                    <a:schemeClr val="accent5"/>
                  </a:solidFill>
                  <a:ea typeface="+mn-lt"/>
                  <a:cs typeface="+mn-lt"/>
                </a:rPr>
                <a:t>    └── save_mbox_mail_2</a:t>
              </a:r>
              <a:endParaRPr lang="en-US" b="0" dirty="0">
                <a:solidFill>
                  <a:schemeClr val="accent5"/>
                </a:solidFill>
                <a:ea typeface="+mn-lt"/>
                <a:cs typeface="+mn-lt"/>
              </a:endParaRPr>
            </a:p>
          </p:txBody>
        </p:sp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E0F82CF5-E785-DFC5-6619-5ADE5E95D52D}"/>
                </a:ext>
              </a:extLst>
            </p:cNvPr>
            <p:cNvSpPr txBox="1"/>
            <p:nvPr/>
          </p:nvSpPr>
          <p:spPr>
            <a:xfrm>
              <a:off x="3137864" y="3168291"/>
              <a:ext cx="1166670" cy="39939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L="0" marR="0" indent="228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L="0" marR="0" indent="457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L="0" marR="0" indent="685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L="0" marR="0" indent="9144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L="0" marR="0" indent="11430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L="0" marR="0" indent="13716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L="0" marR="0" indent="16002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L="0" marR="0" indent="182880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200" b="1" i="0" u="none" strike="noStrike" cap="none" spc="0" normalizeH="0" baseline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marL="285750" indent="-285750" algn="l">
                <a:buFont typeface="Wingdings"/>
                <a:buChar char="§"/>
              </a:pPr>
              <a:r>
                <a:rPr lang="en-US" sz="900" dirty="0" err="1">
                  <a:solidFill>
                    <a:schemeClr val="accent5"/>
                  </a:solidFill>
                </a:rPr>
                <a:t>mailing_list</a:t>
              </a:r>
              <a:endParaRPr lang="en-US" sz="900" dirty="0">
                <a:solidFill>
                  <a:schemeClr val="accent5"/>
                </a:solidFill>
              </a:endParaRPr>
            </a:p>
            <a:p>
              <a:pPr marL="285750" indent="-285750">
                <a:buFont typeface="Wingdings"/>
                <a:buChar char="§"/>
              </a:pPr>
              <a:r>
                <a:rPr lang="en-US" sz="900" dirty="0" err="1">
                  <a:solidFill>
                    <a:schemeClr val="accent1"/>
                  </a:solidFill>
                </a:rPr>
                <a:t>issue_tracker</a:t>
              </a:r>
              <a:endParaRPr lang="en-US" sz="9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46861F-0C27-5C1C-2D03-4A9554E822ED}"/>
              </a:ext>
            </a:extLst>
          </p:cNvPr>
          <p:cNvSpPr txBox="1"/>
          <p:nvPr/>
        </p:nvSpPr>
        <p:spPr>
          <a:xfrm>
            <a:off x="180266" y="3776562"/>
            <a:ext cx="1716713" cy="3536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A project analysis is organized in sub-folders per data source provenance. A project folder can be initialized by the function:</a:t>
            </a:r>
          </a:p>
          <a:p>
            <a:r>
              <a:rPr lang="en-US" b="0" dirty="0" err="1">
                <a:solidFill>
                  <a:schemeClr val="accent6"/>
                </a:solidFill>
              </a:rPr>
              <a:t>create_file_directory</a:t>
            </a:r>
            <a:r>
              <a:rPr lang="en-US" b="0" dirty="0">
                <a:solidFill>
                  <a:schemeClr val="accent6"/>
                </a:solidFill>
              </a:rPr>
              <a:t>()</a:t>
            </a:r>
          </a:p>
          <a:p>
            <a:endParaRPr lang="en-US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The file organization is specified in the </a:t>
            </a:r>
            <a:r>
              <a:rPr lang="en-US" b="0" dirty="0">
                <a:solidFill>
                  <a:schemeClr val="accent6"/>
                </a:solidFill>
              </a:rPr>
              <a:t>project configuration file</a:t>
            </a:r>
            <a:r>
              <a:rPr lang="en-US" b="0" dirty="0">
                <a:solidFill>
                  <a:srgbClr val="000000"/>
                </a:solidFill>
              </a:rPr>
              <a:t>. These, in turn, are used throughout the </a:t>
            </a:r>
            <a:r>
              <a:rPr lang="en-US" b="0" dirty="0">
                <a:solidFill>
                  <a:schemeClr val="accent2"/>
                </a:solidFill>
              </a:rPr>
              <a:t>Notebooks</a:t>
            </a:r>
            <a:r>
              <a:rPr lang="en-US" b="0" dirty="0">
                <a:solidFill>
                  <a:srgbClr val="000000"/>
                </a:solidFill>
              </a:rPr>
              <a:t> via </a:t>
            </a:r>
            <a:r>
              <a:rPr lang="en-US" b="0" dirty="0">
                <a:solidFill>
                  <a:srgbClr val="DF96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getter functions</a:t>
            </a:r>
            <a:r>
              <a:rPr lang="en-US" b="0" dirty="0">
                <a:solidFill>
                  <a:srgbClr val="000000"/>
                </a:solidFill>
              </a:rPr>
              <a:t> in Kaiāulu once the </a:t>
            </a:r>
            <a:r>
              <a:rPr lang="en-US" b="0" dirty="0">
                <a:solidFill>
                  <a:schemeClr val="accent6"/>
                </a:solidFill>
              </a:rPr>
              <a:t>project configuration file </a:t>
            </a:r>
            <a:r>
              <a:rPr lang="en-US" b="0" dirty="0">
                <a:solidFill>
                  <a:srgbClr val="000000"/>
                </a:solidFill>
              </a:rPr>
              <a:t>is specified.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E0653-1F8E-C555-6870-6B39B023F00A}"/>
              </a:ext>
            </a:extLst>
          </p:cNvPr>
          <p:cNvSpPr txBox="1"/>
          <p:nvPr/>
        </p:nvSpPr>
        <p:spPr>
          <a:xfrm>
            <a:off x="12978187" y="3293210"/>
            <a:ext cx="527266" cy="38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bg2">
                    <a:lumMod val="10000"/>
                  </a:schemeClr>
                </a:solidFill>
              </a:rPr>
              <a:t>Analysis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0B8F4-6468-4B94-4619-144C3AFD935B}"/>
              </a:ext>
            </a:extLst>
          </p:cNvPr>
          <p:cNvSpPr txBox="1"/>
          <p:nvPr/>
        </p:nvSpPr>
        <p:spPr>
          <a:xfrm>
            <a:off x="8858831" y="7104358"/>
            <a:ext cx="1075025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kaiaulu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202410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pic>
        <p:nvPicPr>
          <p:cNvPr id="15" name="Graphic 14" descr="Paper outline">
            <a:extLst>
              <a:ext uri="{FF2B5EF4-FFF2-40B4-BE49-F238E27FC236}">
                <a16:creationId xmlns:a16="http://schemas.microsoft.com/office/drawing/2014/main" id="{E3AC43D7-093F-4EB5-452C-CB38436C0A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7052" y="6676543"/>
            <a:ext cx="527267" cy="527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066A87-C848-B42E-E356-0982ACA7A663}"/>
              </a:ext>
            </a:extLst>
          </p:cNvPr>
          <p:cNvSpPr txBox="1"/>
          <p:nvPr/>
        </p:nvSpPr>
        <p:spPr>
          <a:xfrm>
            <a:off x="8856131" y="7791176"/>
            <a:ext cx="1093916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aiaulu_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Source Sans Pro"/>
              </a:rPr>
              <a:t>202411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rPr>
              <a:t>.mbox</a:t>
            </a:r>
          </a:p>
        </p:txBody>
      </p:sp>
      <p:pic>
        <p:nvPicPr>
          <p:cNvPr id="22" name="Graphic 21" descr="Paper outline">
            <a:extLst>
              <a:ext uri="{FF2B5EF4-FFF2-40B4-BE49-F238E27FC236}">
                <a16:creationId xmlns:a16="http://schemas.microsoft.com/office/drawing/2014/main" id="{7B51269E-DCD1-75D7-81B7-8AA98CBCFD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6851" y="7331314"/>
            <a:ext cx="527267" cy="5272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1C9FDB-B21E-3612-13E3-4DACD5384525}"/>
              </a:ext>
            </a:extLst>
          </p:cNvPr>
          <p:cNvSpPr txBox="1"/>
          <p:nvPr/>
        </p:nvSpPr>
        <p:spPr>
          <a:xfrm>
            <a:off x="8856131" y="8485923"/>
            <a:ext cx="1087486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/>
              <a:t>kaiaulu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_</a:t>
            </a: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202412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pic>
        <p:nvPicPr>
          <p:cNvPr id="24" name="Graphic 23" descr="Paper outline">
            <a:extLst>
              <a:ext uri="{FF2B5EF4-FFF2-40B4-BE49-F238E27FC236}">
                <a16:creationId xmlns:a16="http://schemas.microsoft.com/office/drawing/2014/main" id="{6CBDFF73-BC3E-3940-4DC8-C54E3D1F7A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5882" y="8014148"/>
            <a:ext cx="527267" cy="527267"/>
          </a:xfrm>
          <a:prstGeom prst="rect">
            <a:avLst/>
          </a:prstGeom>
        </p:spPr>
      </p:pic>
      <p:pic>
        <p:nvPicPr>
          <p:cNvPr id="26" name="Graphic 25" descr="Paper outline">
            <a:extLst>
              <a:ext uri="{FF2B5EF4-FFF2-40B4-BE49-F238E27FC236}">
                <a16:creationId xmlns:a16="http://schemas.microsoft.com/office/drawing/2014/main" id="{C4A4496D-5B04-5E64-9EE4-A99F6DDE42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97009" y="6989554"/>
            <a:ext cx="527267" cy="52726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1419341-B932-20A2-75E0-504D26E0CC6B}"/>
              </a:ext>
            </a:extLst>
          </p:cNvPr>
          <p:cNvSpPr txBox="1"/>
          <p:nvPr/>
        </p:nvSpPr>
        <p:spPr>
          <a:xfrm>
            <a:off x="11252289" y="7416111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FBF20C-9F16-016C-9E80-206897BF014B}"/>
              </a:ext>
            </a:extLst>
          </p:cNvPr>
          <p:cNvSpPr txBox="1"/>
          <p:nvPr/>
        </p:nvSpPr>
        <p:spPr>
          <a:xfrm>
            <a:off x="11836570" y="7409023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D6E084-DADC-C8E1-11F2-3E9AF798902D}"/>
              </a:ext>
            </a:extLst>
          </p:cNvPr>
          <p:cNvSpPr txBox="1"/>
          <p:nvPr/>
        </p:nvSpPr>
        <p:spPr>
          <a:xfrm>
            <a:off x="10633950" y="7418167"/>
            <a:ext cx="74513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202410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56BEE57D-8C03-F458-A549-B98604E7E893}"/>
              </a:ext>
            </a:extLst>
          </p:cNvPr>
          <p:cNvCxnSpPr>
            <a:cxnSpLocks/>
          </p:cNvCxnSpPr>
          <p:nvPr/>
        </p:nvCxnSpPr>
        <p:spPr>
          <a:xfrm>
            <a:off x="11188947" y="7250952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9" name="Rectangle 458">
            <a:extLst>
              <a:ext uri="{FF2B5EF4-FFF2-40B4-BE49-F238E27FC236}">
                <a16:creationId xmlns:a16="http://schemas.microsoft.com/office/drawing/2014/main" id="{AA7300E8-BEDA-5082-1974-A38BFB8BDA35}"/>
              </a:ext>
            </a:extLst>
          </p:cNvPr>
          <p:cNvSpPr/>
          <p:nvPr/>
        </p:nvSpPr>
        <p:spPr>
          <a:xfrm>
            <a:off x="10627054" y="6808715"/>
            <a:ext cx="2365131" cy="8999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81" name="Graphic 480" descr="Paper outline">
            <a:extLst>
              <a:ext uri="{FF2B5EF4-FFF2-40B4-BE49-F238E27FC236}">
                <a16:creationId xmlns:a16="http://schemas.microsoft.com/office/drawing/2014/main" id="{F6F2F3EC-4D74-D415-C28A-FD46070895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05811" y="8044329"/>
            <a:ext cx="527267" cy="527267"/>
          </a:xfrm>
          <a:prstGeom prst="rect">
            <a:avLst/>
          </a:prstGeom>
        </p:spPr>
      </p:pic>
      <p:sp>
        <p:nvSpPr>
          <p:cNvPr id="490" name="TextBox 489">
            <a:extLst>
              <a:ext uri="{FF2B5EF4-FFF2-40B4-BE49-F238E27FC236}">
                <a16:creationId xmlns:a16="http://schemas.microsoft.com/office/drawing/2014/main" id="{1F3B287A-6356-C4DF-8DD5-F5C716FA407E}"/>
              </a:ext>
            </a:extLst>
          </p:cNvPr>
          <p:cNvSpPr txBox="1"/>
          <p:nvPr/>
        </p:nvSpPr>
        <p:spPr>
          <a:xfrm>
            <a:off x="11409718" y="8181472"/>
            <a:ext cx="319451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solidFill>
                  <a:schemeClr val="accent1"/>
                </a:solidFill>
              </a:rPr>
              <a:t>exec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91" name="Graphic 490" descr="Paper outline">
            <a:extLst>
              <a:ext uri="{FF2B5EF4-FFF2-40B4-BE49-F238E27FC236}">
                <a16:creationId xmlns:a16="http://schemas.microsoft.com/office/drawing/2014/main" id="{D0A6C14A-1321-777B-FD90-9CBC75D8CD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5079" y="8041187"/>
            <a:ext cx="527267" cy="527267"/>
          </a:xfrm>
          <a:prstGeom prst="rect">
            <a:avLst/>
          </a:prstGeom>
        </p:spPr>
      </p:pic>
      <p:sp>
        <p:nvSpPr>
          <p:cNvPr id="494" name="TextBox 493">
            <a:extLst>
              <a:ext uri="{FF2B5EF4-FFF2-40B4-BE49-F238E27FC236}">
                <a16:creationId xmlns:a16="http://schemas.microsoft.com/office/drawing/2014/main" id="{1F44BBB8-10D4-8C7A-97B9-DF4402D696BB}"/>
              </a:ext>
            </a:extLst>
          </p:cNvPr>
          <p:cNvSpPr txBox="1"/>
          <p:nvPr/>
        </p:nvSpPr>
        <p:spPr>
          <a:xfrm>
            <a:off x="11964315" y="8185124"/>
            <a:ext cx="423360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mail.R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97" name="Table">
            <a:extLst>
              <a:ext uri="{FF2B5EF4-FFF2-40B4-BE49-F238E27FC236}">
                <a16:creationId xmlns:a16="http://schemas.microsoft.com/office/drawing/2014/main" id="{A82139C6-D13A-C777-620F-3C8EDE0A8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114841"/>
              </p:ext>
            </p:extLst>
          </p:nvPr>
        </p:nvGraphicFramePr>
        <p:xfrm>
          <a:off x="12545501" y="8110203"/>
          <a:ext cx="369704" cy="37325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8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1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>
                        <a:noFill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CB33CDE3-6E35-E0E4-CF1E-66E04EBD1CA8}"/>
              </a:ext>
            </a:extLst>
          </p:cNvPr>
          <p:cNvCxnSpPr>
            <a:cxnSpLocks/>
          </p:cNvCxnSpPr>
          <p:nvPr/>
        </p:nvCxnSpPr>
        <p:spPr>
          <a:xfrm>
            <a:off x="11789272" y="8304841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9AE57429-27AB-05FC-4A9C-DE8B53759629}"/>
              </a:ext>
            </a:extLst>
          </p:cNvPr>
          <p:cNvCxnSpPr>
            <a:cxnSpLocks/>
          </p:cNvCxnSpPr>
          <p:nvPr/>
        </p:nvCxnSpPr>
        <p:spPr>
          <a:xfrm>
            <a:off x="12344577" y="8307265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00" name="Graphic 499" descr="Paper outline">
            <a:extLst>
              <a:ext uri="{FF2B5EF4-FFF2-40B4-BE49-F238E27FC236}">
                <a16:creationId xmlns:a16="http://schemas.microsoft.com/office/drawing/2014/main" id="{987AABEB-9D8E-3180-0990-3BE9BF7A25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01068" y="8044387"/>
            <a:ext cx="527267" cy="527267"/>
          </a:xfrm>
          <a:prstGeom prst="rect">
            <a:avLst/>
          </a:prstGeom>
        </p:spPr>
      </p:pic>
      <p:sp>
        <p:nvSpPr>
          <p:cNvPr id="501" name="TextBox 500">
            <a:extLst>
              <a:ext uri="{FF2B5EF4-FFF2-40B4-BE49-F238E27FC236}">
                <a16:creationId xmlns:a16="http://schemas.microsoft.com/office/drawing/2014/main" id="{32D01911-A82F-5E2F-499E-E02D06DE989B}"/>
              </a:ext>
            </a:extLst>
          </p:cNvPr>
          <p:cNvSpPr txBox="1"/>
          <p:nvPr/>
        </p:nvSpPr>
        <p:spPr>
          <a:xfrm>
            <a:off x="11256348" y="8470944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m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ailinglist.R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92CEBE86-0A6C-3963-163D-73E4C8BBDA8E}"/>
              </a:ext>
            </a:extLst>
          </p:cNvPr>
          <p:cNvSpPr txBox="1"/>
          <p:nvPr/>
        </p:nvSpPr>
        <p:spPr>
          <a:xfrm>
            <a:off x="11840629" y="8463856"/>
            <a:ext cx="781573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0" dirty="0" err="1"/>
              <a:t>parse_mbox</a:t>
            </a:r>
            <a:r>
              <a:rPr lang="en-US" sz="800" b="0" dirty="0"/>
              <a:t>()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5AE02DD3-63E3-D797-8A63-3AAC0256860C}"/>
              </a:ext>
            </a:extLst>
          </p:cNvPr>
          <p:cNvSpPr txBox="1"/>
          <p:nvPr/>
        </p:nvSpPr>
        <p:spPr>
          <a:xfrm>
            <a:off x="10638009" y="8473000"/>
            <a:ext cx="745139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202411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.mbox</a:t>
            </a:r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00ECACF0-FF62-728A-B035-F2A6796E0EDA}"/>
              </a:ext>
            </a:extLst>
          </p:cNvPr>
          <p:cNvCxnSpPr>
            <a:cxnSpLocks/>
          </p:cNvCxnSpPr>
          <p:nvPr/>
        </p:nvCxnSpPr>
        <p:spPr>
          <a:xfrm>
            <a:off x="11193006" y="8305785"/>
            <a:ext cx="167561" cy="44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5" name="Rectangle 504">
            <a:extLst>
              <a:ext uri="{FF2B5EF4-FFF2-40B4-BE49-F238E27FC236}">
                <a16:creationId xmlns:a16="http://schemas.microsoft.com/office/drawing/2014/main" id="{03469667-1977-33CB-A584-A8B15E4B59C9}"/>
              </a:ext>
            </a:extLst>
          </p:cNvPr>
          <p:cNvSpPr/>
          <p:nvPr/>
        </p:nvSpPr>
        <p:spPr>
          <a:xfrm>
            <a:off x="10631113" y="7863548"/>
            <a:ext cx="2365131" cy="8999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7BE3922-D306-4814-2549-B227C8A7AB8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5226" y="7702205"/>
            <a:ext cx="4506678" cy="23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5114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671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Source Sans Pro</vt:lpstr>
      <vt:lpstr>Source Sans Pro Light</vt:lpstr>
      <vt:lpstr>Source Sans Pro Semibold</vt:lpstr>
      <vt:lpstr>Wingdings</vt:lpstr>
      <vt:lpstr>White</vt:lpstr>
      <vt:lpstr>Analyzing Projects 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Dao McGill</cp:lastModifiedBy>
  <cp:revision>313</cp:revision>
  <dcterms:modified xsi:type="dcterms:W3CDTF">2024-11-25T06:46:24Z</dcterms:modified>
</cp:coreProperties>
</file>