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32918400" cx="43891200"/>
  <p:notesSz cx="6858000" cy="9144000"/>
  <p:embeddedFontLst>
    <p:embeddedFont>
      <p:font typeface="Montserrat Light"/>
      <p:regular r:id="rId8"/>
      <p:bold r:id="rId9"/>
      <p:italic r:id="rId10"/>
      <p:boldItalic r:id="rId11"/>
    </p:embeddedFont>
    <p:embeddedFont>
      <p:font typeface="Libre Baskerville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ivWgiRn/SxTq2gHrDfwbak5RT3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Light-boldItalic.fntdata"/><Relationship Id="rId10" Type="http://schemas.openxmlformats.org/officeDocument/2006/relationships/font" Target="fonts/MontserratLight-italic.fntdata"/><Relationship Id="rId13" Type="http://schemas.openxmlformats.org/officeDocument/2006/relationships/font" Target="fonts/LibreBaskerville-bold.fntdata"/><Relationship Id="rId12" Type="http://schemas.openxmlformats.org/officeDocument/2006/relationships/font" Target="fonts/LibreBaskerville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Light-bold.fntdata"/><Relationship Id="rId15" Type="http://customschemas.google.com/relationships/presentationmetadata" Target="metadata"/><Relationship Id="rId14" Type="http://schemas.openxmlformats.org/officeDocument/2006/relationships/font" Target="fonts/LibreBaskervill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Montserrat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905f34e7e_17_79:notes"/>
          <p:cNvSpPr txBox="1"/>
          <p:nvPr>
            <p:ph idx="12" type="sldNum"/>
          </p:nvPr>
        </p:nvSpPr>
        <p:spPr>
          <a:xfrm>
            <a:off x="3850621" y="8686366"/>
            <a:ext cx="3033616" cy="479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31905f34e7e_17_79:notes"/>
          <p:cNvSpPr/>
          <p:nvPr>
            <p:ph idx="2" type="sldImg"/>
          </p:nvPr>
        </p:nvSpPr>
        <p:spPr>
          <a:xfrm>
            <a:off x="725015" y="685149"/>
            <a:ext cx="5364703" cy="34185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g31905f34e7e_17_79:notes"/>
          <p:cNvSpPr txBox="1"/>
          <p:nvPr>
            <p:ph idx="1" type="body"/>
          </p:nvPr>
        </p:nvSpPr>
        <p:spPr>
          <a:xfrm>
            <a:off x="887871" y="4376905"/>
            <a:ext cx="5034222" cy="4104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1496160" y="7079200"/>
            <a:ext cx="40899000" cy="125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1496160" y="20174240"/>
            <a:ext cx="40899000" cy="83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905f34e7e_17_10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31905f34e7e_17_10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31905f34e7e_17_10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905f34e7e_17_14"/>
          <p:cNvSpPr txBox="1"/>
          <p:nvPr>
            <p:ph type="ctrTitle"/>
          </p:nvPr>
        </p:nvSpPr>
        <p:spPr>
          <a:xfrm>
            <a:off x="3292123" y="10226675"/>
            <a:ext cx="37306957" cy="705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31905f34e7e_17_14"/>
          <p:cNvSpPr txBox="1"/>
          <p:nvPr>
            <p:ph idx="1" type="subTitle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Times New Roman"/>
              <a:buNone/>
              <a:defRPr/>
            </a:lvl1pPr>
            <a:lvl2pPr lvl="1" algn="ctr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Times New Roman"/>
              <a:buNone/>
              <a:defRPr/>
            </a:lvl2pPr>
            <a:lvl3pPr lvl="2" algn="ctr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Times New Roman"/>
              <a:buNone/>
              <a:defRPr/>
            </a:lvl3pPr>
            <a:lvl4pPr lvl="3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4pPr>
            <a:lvl5pPr lvl="4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5pPr>
            <a:lvl6pPr lvl="5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6pPr>
            <a:lvl7pPr lvl="6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7pPr>
            <a:lvl8pPr lvl="7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8pPr>
            <a:lvl9pPr lvl="8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9pPr>
          </a:lstStyle>
          <a:p/>
        </p:txBody>
      </p:sp>
      <p:sp>
        <p:nvSpPr>
          <p:cNvPr id="67" name="Google Shape;67;g31905f34e7e_17_14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31905f34e7e_17_14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31905f34e7e_17_14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905f34e7e_17_20"/>
          <p:cNvSpPr txBox="1"/>
          <p:nvPr>
            <p:ph type="title"/>
          </p:nvPr>
        </p:nvSpPr>
        <p:spPr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31905f34e7e_17_20"/>
          <p:cNvSpPr txBox="1"/>
          <p:nvPr>
            <p:ph idx="1" type="body"/>
          </p:nvPr>
        </p:nvSpPr>
        <p:spPr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3" name="Google Shape;73;g31905f34e7e_17_20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31905f34e7e_17_20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g31905f34e7e_17_20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905f34e7e_17_26"/>
          <p:cNvSpPr txBox="1"/>
          <p:nvPr>
            <p:ph type="title"/>
          </p:nvPr>
        </p:nvSpPr>
        <p:spPr>
          <a:xfrm>
            <a:off x="3467101" y="21153439"/>
            <a:ext cx="37306957" cy="65373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31905f34e7e_17_26"/>
          <p:cNvSpPr txBox="1"/>
          <p:nvPr>
            <p:ph idx="1" type="body"/>
          </p:nvPr>
        </p:nvSpPr>
        <p:spPr>
          <a:xfrm>
            <a:off x="3467101" y="13952538"/>
            <a:ext cx="37306957" cy="72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213350" lIns="426700" spcFirstLastPara="1" rIns="426700" wrap="square" tIns="21335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9" name="Google Shape;79;g31905f34e7e_17_26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31905f34e7e_17_26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g31905f34e7e_17_26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905f34e7e_17_32"/>
          <p:cNvSpPr txBox="1"/>
          <p:nvPr>
            <p:ph type="title"/>
          </p:nvPr>
        </p:nvSpPr>
        <p:spPr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31905f34e7e_17_32"/>
          <p:cNvSpPr txBox="1"/>
          <p:nvPr>
            <p:ph idx="1" type="body"/>
          </p:nvPr>
        </p:nvSpPr>
        <p:spPr>
          <a:xfrm>
            <a:off x="3293534" y="9509126"/>
            <a:ext cx="18584332" cy="1975167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85" name="Google Shape;85;g31905f34e7e_17_32"/>
          <p:cNvSpPr txBox="1"/>
          <p:nvPr>
            <p:ph idx="2" type="body"/>
          </p:nvPr>
        </p:nvSpPr>
        <p:spPr>
          <a:xfrm>
            <a:off x="22013334" y="9509126"/>
            <a:ext cx="18584332" cy="1975167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86" name="Google Shape;86;g31905f34e7e_17_32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31905f34e7e_17_32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1905f34e7e_17_32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905f34e7e_17_39"/>
          <p:cNvSpPr txBox="1"/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31905f34e7e_17_39"/>
          <p:cNvSpPr txBox="1"/>
          <p:nvPr>
            <p:ph idx="1" type="body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  <a:noFill/>
          <a:ln>
            <a:noFill/>
          </a:ln>
        </p:spPr>
        <p:txBody>
          <a:bodyPr anchorCtr="0" anchor="b" bIns="213350" lIns="426700" spcFirstLastPara="1" rIns="426700" wrap="square" tIns="2133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92" name="Google Shape;92;g31905f34e7e_17_39"/>
          <p:cNvSpPr txBox="1"/>
          <p:nvPr>
            <p:ph idx="2" type="body"/>
          </p:nvPr>
        </p:nvSpPr>
        <p:spPr>
          <a:xfrm>
            <a:off x="2194278" y="10439400"/>
            <a:ext cx="19392900" cy="18965862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93" name="Google Shape;93;g31905f34e7e_17_39"/>
          <p:cNvSpPr txBox="1"/>
          <p:nvPr>
            <p:ph idx="3" type="body"/>
          </p:nvPr>
        </p:nvSpPr>
        <p:spPr>
          <a:xfrm>
            <a:off x="22295555" y="7369176"/>
            <a:ext cx="19401368" cy="3070225"/>
          </a:xfrm>
          <a:prstGeom prst="rect">
            <a:avLst/>
          </a:prstGeom>
          <a:noFill/>
          <a:ln>
            <a:noFill/>
          </a:ln>
        </p:spPr>
        <p:txBody>
          <a:bodyPr anchorCtr="0" anchor="b" bIns="213350" lIns="426700" spcFirstLastPara="1" rIns="426700" wrap="square" tIns="2133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94" name="Google Shape;94;g31905f34e7e_17_39"/>
          <p:cNvSpPr txBox="1"/>
          <p:nvPr>
            <p:ph idx="4" type="body"/>
          </p:nvPr>
        </p:nvSpPr>
        <p:spPr>
          <a:xfrm>
            <a:off x="22295555" y="10439400"/>
            <a:ext cx="19401368" cy="18965862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95" name="Google Shape;95;g31905f34e7e_17_39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31905f34e7e_17_39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31905f34e7e_17_39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905f34e7e_17_48"/>
          <p:cNvSpPr txBox="1"/>
          <p:nvPr>
            <p:ph type="title"/>
          </p:nvPr>
        </p:nvSpPr>
        <p:spPr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1905f34e7e_17_48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31905f34e7e_17_48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31905f34e7e_17_48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905f34e7e_17_53"/>
          <p:cNvSpPr txBox="1"/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  <a:noFill/>
          <a:ln>
            <a:noFill/>
          </a:ln>
        </p:spPr>
        <p:txBody>
          <a:bodyPr anchorCtr="0" anchor="b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31905f34e7e_17_53"/>
          <p:cNvSpPr txBox="1"/>
          <p:nvPr>
            <p:ph idx="1" type="body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06" name="Google Shape;106;g31905f34e7e_17_53"/>
          <p:cNvSpPr txBox="1"/>
          <p:nvPr>
            <p:ph idx="2" type="body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07" name="Google Shape;107;g31905f34e7e_17_53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31905f34e7e_17_53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31905f34e7e_17_53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1496200" y="4765280"/>
            <a:ext cx="40899000" cy="131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1496160" y="18138400"/>
            <a:ext cx="40899000" cy="5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905f34e7e_17_60"/>
          <p:cNvSpPr txBox="1"/>
          <p:nvPr>
            <p:ph type="title"/>
          </p:nvPr>
        </p:nvSpPr>
        <p:spPr>
          <a:xfrm>
            <a:off x="8603545" y="23042564"/>
            <a:ext cx="26334157" cy="2720975"/>
          </a:xfrm>
          <a:prstGeom prst="rect">
            <a:avLst/>
          </a:prstGeom>
          <a:noFill/>
          <a:ln>
            <a:noFill/>
          </a:ln>
        </p:spPr>
        <p:txBody>
          <a:bodyPr anchorCtr="0" anchor="b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31905f34e7e_17_60"/>
          <p:cNvSpPr/>
          <p:nvPr>
            <p:ph idx="2" type="pic"/>
          </p:nvPr>
        </p:nvSpPr>
        <p:spPr>
          <a:xfrm>
            <a:off x="8603545" y="2941638"/>
            <a:ext cx="26334157" cy="19750088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g31905f34e7e_17_60"/>
          <p:cNvSpPr txBox="1"/>
          <p:nvPr>
            <p:ph idx="1" type="body"/>
          </p:nvPr>
        </p:nvSpPr>
        <p:spPr>
          <a:xfrm>
            <a:off x="8603545" y="25763539"/>
            <a:ext cx="26334157" cy="3862387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14" name="Google Shape;114;g31905f34e7e_17_60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31905f34e7e_17_60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31905f34e7e_17_60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905f34e7e_17_67"/>
          <p:cNvSpPr txBox="1"/>
          <p:nvPr>
            <p:ph type="title"/>
          </p:nvPr>
        </p:nvSpPr>
        <p:spPr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31905f34e7e_17_67"/>
          <p:cNvSpPr txBox="1"/>
          <p:nvPr>
            <p:ph idx="1" type="body"/>
          </p:nvPr>
        </p:nvSpPr>
        <p:spPr>
          <a:xfrm rot="5400000">
            <a:off x="12069763" y="733425"/>
            <a:ext cx="19751675" cy="3730307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0" name="Google Shape;120;g31905f34e7e_17_67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31905f34e7e_17_67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31905f34e7e_17_67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905f34e7e_17_73"/>
          <p:cNvSpPr txBox="1"/>
          <p:nvPr>
            <p:ph type="title"/>
          </p:nvPr>
        </p:nvSpPr>
        <p:spPr>
          <a:xfrm rot="5400000">
            <a:off x="22767133" y="11430266"/>
            <a:ext cx="26335038" cy="9326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31905f34e7e_17_73"/>
          <p:cNvSpPr txBox="1"/>
          <p:nvPr>
            <p:ph idx="1" type="body"/>
          </p:nvPr>
        </p:nvSpPr>
        <p:spPr>
          <a:xfrm rot="5400000">
            <a:off x="4047332" y="2171965"/>
            <a:ext cx="26335038" cy="2784263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6" name="Google Shape;126;g31905f34e7e_17_73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31905f34e7e_17_73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31905f34e7e_17_73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1496160" y="13765440"/>
            <a:ext cx="408990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704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704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635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indent="-635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353200" y="2880960"/>
            <a:ext cx="30565500" cy="261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-838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1496160" y="27075680"/>
            <a:ext cx="28794300" cy="38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Arial"/>
              <a:buChar char="●"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04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04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■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04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●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04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4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■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04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●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04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04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■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0094B3"/>
            </a:gs>
          </a:gsLst>
          <a:lin ang="54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905f34e7e_17_0"/>
          <p:cNvSpPr txBox="1"/>
          <p:nvPr>
            <p:ph type="title"/>
          </p:nvPr>
        </p:nvSpPr>
        <p:spPr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g31905f34e7e_17_0"/>
          <p:cNvSpPr txBox="1"/>
          <p:nvPr>
            <p:ph idx="1" type="body"/>
          </p:nvPr>
        </p:nvSpPr>
        <p:spPr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1174750" lvl="0" marL="457200" marR="0" rtl="0" algn="l"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Times New Roman"/>
              <a:buChar char="•"/>
              <a:defRPr b="0" i="0" sz="14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60450" lvl="1" marL="914400" marR="0" rtl="0" algn="l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Times New Roman"/>
              <a:buChar char="–"/>
              <a:defRPr b="0" i="0" sz="1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939800" lvl="2" marL="1371600" marR="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Times New Roman"/>
              <a:buChar char="•"/>
              <a:defRPr b="0" i="0" sz="1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19150" lvl="3" marL="1828800" marR="0" rtl="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–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19150" lvl="4" marL="2286000" marR="0" rtl="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19150" lvl="5" marL="2743200" marR="0" rtl="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19150" lvl="6" marL="3200400" marR="0" rtl="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19150" lvl="7" marL="3657600" marR="0" rtl="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19150" lvl="8" marL="4114800" marR="0" rtl="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g31905f34e7e_17_0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g31905f34e7e_17_0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g31905f34e7e_17_0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g31905f34e7e_17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11074400" y="164592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31905f34e7e_17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40690800" y="164592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31905f34e7e_17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46900" y="33426400"/>
            <a:ext cx="299974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31905f34e7e_17_0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560" u="none" cap="none" strike="noStrike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ID: persuadingsapphire  Size: 48x36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905f34e7e_17_79"/>
          <p:cNvSpPr txBox="1"/>
          <p:nvPr/>
        </p:nvSpPr>
        <p:spPr>
          <a:xfrm>
            <a:off x="3657600" y="857135"/>
            <a:ext cx="36576000" cy="149678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35078"/>
              </a:buClr>
              <a:buSzPts val="8500"/>
              <a:buFont typeface="Libre Baskerville"/>
              <a:buNone/>
            </a:pPr>
            <a:r>
              <a:rPr b="0" i="0" lang="en" sz="85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Parallel Systematic Similarity Analysis of Software Repositories</a:t>
            </a:r>
            <a:endParaRPr/>
          </a:p>
        </p:txBody>
      </p:sp>
      <p:sp>
        <p:nvSpPr>
          <p:cNvPr id="135" name="Google Shape;135;g31905f34e7e_17_79"/>
          <p:cNvSpPr txBox="1"/>
          <p:nvPr/>
        </p:nvSpPr>
        <p:spPr>
          <a:xfrm>
            <a:off x="3671455" y="2603673"/>
            <a:ext cx="365760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5600"/>
              <a:buFont typeface="Arial"/>
              <a:buNone/>
            </a:pPr>
            <a:r>
              <a:rPr b="0" i="0" lang="en" sz="56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Nicholas Beydler, Mark Burgess, Dao McGill, Raven Quiddaoen </a:t>
            </a:r>
            <a:endParaRPr/>
          </a:p>
          <a:p>
            <a:pPr indent="0" lvl="0" marL="0" marR="0" rtl="0" algn="ctr">
              <a:spcBef>
                <a:spcPts val="1120"/>
              </a:spcBef>
              <a:spcAft>
                <a:spcPts val="0"/>
              </a:spcAft>
              <a:buClr>
                <a:srgbClr val="1482A5"/>
              </a:buClr>
              <a:buSzPts val="5600"/>
              <a:buFont typeface="Arial"/>
              <a:buNone/>
            </a:pPr>
            <a:r>
              <a:rPr b="0" i="0" lang="en" sz="56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Sponsors: Carlos Paradis &amp; Rick Kazman </a:t>
            </a:r>
            <a:endParaRPr/>
          </a:p>
          <a:p>
            <a:pPr indent="0" lvl="0" marL="0" marR="0" rtl="0" algn="ctr">
              <a:spcBef>
                <a:spcPts val="1120"/>
              </a:spcBef>
              <a:spcAft>
                <a:spcPts val="0"/>
              </a:spcAft>
              <a:buClr>
                <a:srgbClr val="1482A5"/>
              </a:buClr>
              <a:buSzPts val="5600"/>
              <a:buFont typeface="Arial"/>
              <a:buNone/>
            </a:pPr>
            <a:r>
              <a:rPr b="0" i="1" lang="en" sz="5600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github.com/sailuh/kaiaulu</a:t>
            </a:r>
            <a:endParaRPr b="0" i="1" sz="5600" cap="none" strike="noStrike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spcBef>
                <a:spcPts val="1120"/>
              </a:spcBef>
              <a:spcAft>
                <a:spcPts val="0"/>
              </a:spcAft>
              <a:buClr>
                <a:srgbClr val="1482A5"/>
              </a:buClr>
              <a:buSzPts val="5600"/>
              <a:buFont typeface="Arial"/>
              <a:buNone/>
            </a:pPr>
            <a:r>
              <a:rPr b="0" i="0" lang="en" sz="56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ICS 496, Fall 2024 Information and Computer Sciences Department - University of Hawaiʻi at Mānoa</a:t>
            </a:r>
            <a:endParaRPr b="0" i="0" sz="5600" u="none" cap="none" strike="noStrike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6" name="Google Shape;136;g31905f34e7e_17_79"/>
          <p:cNvSpPr/>
          <p:nvPr/>
        </p:nvSpPr>
        <p:spPr>
          <a:xfrm>
            <a:off x="685800" y="7745167"/>
            <a:ext cx="10058400" cy="4093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g31905f34e7e_17_79"/>
          <p:cNvSpPr/>
          <p:nvPr/>
        </p:nvSpPr>
        <p:spPr>
          <a:xfrm>
            <a:off x="11350200" y="7745175"/>
            <a:ext cx="20806200" cy="63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31905f34e7e_17_79"/>
          <p:cNvSpPr/>
          <p:nvPr/>
        </p:nvSpPr>
        <p:spPr>
          <a:xfrm>
            <a:off x="32762400" y="7745175"/>
            <a:ext cx="10244700" cy="118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31905f34e7e_17_79"/>
          <p:cNvSpPr/>
          <p:nvPr/>
        </p:nvSpPr>
        <p:spPr>
          <a:xfrm>
            <a:off x="11350100" y="14435450"/>
            <a:ext cx="20806200" cy="512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31905f34e7e_17_79"/>
          <p:cNvSpPr txBox="1"/>
          <p:nvPr/>
        </p:nvSpPr>
        <p:spPr>
          <a:xfrm>
            <a:off x="914400" y="8745118"/>
            <a:ext cx="96012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Kaiāulu is an R package aimed at analyzing the dynamics of growing software development communities and the collaborative artifacts (gitlog, mailing list, files, etc.) they interact with.</a:t>
            </a:r>
            <a:endParaRPr/>
          </a:p>
        </p:txBody>
      </p:sp>
      <p:sp>
        <p:nvSpPr>
          <p:cNvPr id="141" name="Google Shape;141;g31905f34e7e_17_79"/>
          <p:cNvSpPr txBox="1"/>
          <p:nvPr/>
        </p:nvSpPr>
        <p:spPr>
          <a:xfrm>
            <a:off x="914400" y="8077206"/>
            <a:ext cx="9601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</a:t>
            </a:r>
            <a:endParaRPr/>
          </a:p>
        </p:txBody>
      </p:sp>
      <p:sp>
        <p:nvSpPr>
          <p:cNvPr id="142" name="Google Shape;142;g31905f34e7e_17_79"/>
          <p:cNvSpPr txBox="1"/>
          <p:nvPr/>
        </p:nvSpPr>
        <p:spPr>
          <a:xfrm>
            <a:off x="11736150" y="15721400"/>
            <a:ext cx="19961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Technical understanding of Kai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ā</a:t>
            </a: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ulu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’s framework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Balancing readability, requirements, an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 </a:t>
            </a: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extensibility in writing cod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Operating system restrictions (Kaiāulu has been tested on OS X and Ubuntu)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Installation and configuration of third party packages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3" name="Google Shape;143;g31905f34e7e_17_79"/>
          <p:cNvSpPr txBox="1"/>
          <p:nvPr/>
        </p:nvSpPr>
        <p:spPr>
          <a:xfrm>
            <a:off x="11734800" y="14853155"/>
            <a:ext cx="960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Challenges</a:t>
            </a:r>
            <a:endParaRPr/>
          </a:p>
        </p:txBody>
      </p:sp>
      <p:sp>
        <p:nvSpPr>
          <p:cNvPr id="144" name="Google Shape;144;g31905f34e7e_17_79"/>
          <p:cNvSpPr txBox="1"/>
          <p:nvPr/>
        </p:nvSpPr>
        <p:spPr>
          <a:xfrm>
            <a:off x="33147000" y="9150981"/>
            <a:ext cx="9601200" cy="8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Montserrat Light"/>
              <a:buChar char="●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Defining issues and scope according to specifications, and refining solutions through iterative feedback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Montserrat Light"/>
              <a:buChar char="●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Developing clear and concise documentation, providing guidance to users potentially unfamiliar with the technology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Montserrat Light"/>
              <a:buChar char="●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Efficient software configuration management using GitHub improved collaboration, version control, and overall organization during development.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Montserrat Light"/>
              <a:buChar char="●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importance of clearly defined roles in enhancing teamwork and coordination to meet milestone deadlines.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5" name="Google Shape;145;g31905f34e7e_17_79"/>
          <p:cNvSpPr txBox="1"/>
          <p:nvPr/>
        </p:nvSpPr>
        <p:spPr>
          <a:xfrm>
            <a:off x="33147000" y="8077149"/>
            <a:ext cx="960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Learnings</a:t>
            </a:r>
            <a:endParaRPr/>
          </a:p>
        </p:txBody>
      </p:sp>
      <p:sp>
        <p:nvSpPr>
          <p:cNvPr id="146" name="Google Shape;146;g31905f34e7e_17_79"/>
          <p:cNvSpPr txBox="1"/>
          <p:nvPr/>
        </p:nvSpPr>
        <p:spPr>
          <a:xfrm>
            <a:off x="11734800" y="8877358"/>
            <a:ext cx="201930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1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Project Management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Agile software development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GitHub Issues and Pull Requests for documented communication and collaboration </a:t>
            </a:r>
            <a:endParaRPr b="0" i="0" sz="3300" u="none" cap="none" strike="noStrike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1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Roles</a:t>
            </a: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Nicholas: Technical Lead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Mark: Testing Lead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Dao: Communications Lead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Raven: Meeting Scribe</a:t>
            </a:r>
            <a:endParaRPr/>
          </a:p>
        </p:txBody>
      </p:sp>
      <p:sp>
        <p:nvSpPr>
          <p:cNvPr id="147" name="Google Shape;147;g31905f34e7e_17_79"/>
          <p:cNvSpPr txBox="1"/>
          <p:nvPr/>
        </p:nvSpPr>
        <p:spPr>
          <a:xfrm>
            <a:off x="11734800" y="8077201"/>
            <a:ext cx="960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Methodology</a:t>
            </a:r>
            <a:endParaRPr/>
          </a:p>
        </p:txBody>
      </p:sp>
      <p:pic>
        <p:nvPicPr>
          <p:cNvPr descr="Logo&#10;&#10;Description automatically generated" id="148" name="Google Shape;148;g31905f34e7e_17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68566" y="116220"/>
            <a:ext cx="3313479" cy="33226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jellyfish with text&#10;&#10;Description automatically generated" id="149" name="Google Shape;149;g31905f34e7e_17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47" y="3438853"/>
            <a:ext cx="2868540" cy="332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1905f34e7e_17_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146"/>
            <a:ext cx="3322634" cy="332263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31905f34e7e_17_79"/>
          <p:cNvSpPr/>
          <p:nvPr/>
        </p:nvSpPr>
        <p:spPr>
          <a:xfrm>
            <a:off x="685800" y="12196500"/>
            <a:ext cx="10058400" cy="1979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g31905f34e7e_17_79"/>
          <p:cNvSpPr txBox="1"/>
          <p:nvPr/>
        </p:nvSpPr>
        <p:spPr>
          <a:xfrm>
            <a:off x="914400" y="13384025"/>
            <a:ext cx="9601200" cy="18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Reconfigured folder organization for project configuration files at the project level; and created a graphic of the suggested template for folder hierarchy.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Implemented function to create folder organization on user’s local device.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Expanded on Github API endpoints; added new downloaders and refreshers.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Created an interface to extract dependencies from source code using Scitools Understand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  <a:extLst>
                <a:ext uri="http://customooxmlschemas.google.com/">
                  <go:slidesCustomData xmlns:go="http://customooxmlschemas.google.com/" textRoundtripDataId="1"/>
                </a:ext>
              </a:extLst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Extended testing and documentation of existing tools which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 analyze project class files and extract Gang of Four Motifs.</a:t>
            </a:r>
            <a:endParaRPr sz="3300"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OpenHub API interfacing functions to facilitate 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selecting </a:t>
            </a: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open-source projects for analysis. </a:t>
            </a:r>
            <a:endParaRPr sz="3300"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Centralized process for gathering details from project configuration files and decoupled notebooks from direct variable assignments in the configuration files. </a:t>
            </a:r>
            <a:endParaRPr sz="3300"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Implemented download and refresh of 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two mailist list data archives (mod mbox and pipermail).</a:t>
            </a:r>
            <a:endParaRPr sz="3300"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Developed a 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Python script</a:t>
            </a: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for the parallelization of Kaiāulu functions via exec scripts. </a:t>
            </a:r>
            <a:endParaRPr sz="3300"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Extended syntax extraction capabilities by implementing functions for various elements (e.g. classes, variables, functions, etc.)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leveraging srcML.</a:t>
            </a:r>
            <a:endParaRPr sz="3300"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Developed exec scripts to make parsed source code available 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to other tools</a:t>
            </a: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endParaRPr sz="3300"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Utilized the FastText ML model to generate code embeddings for computing semantic similarities between 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code snippets.</a:t>
            </a:r>
            <a:endParaRPr sz="3300"/>
          </a:p>
        </p:txBody>
      </p:sp>
      <p:sp>
        <p:nvSpPr>
          <p:cNvPr id="153" name="Google Shape;153;g31905f34e7e_17_79"/>
          <p:cNvSpPr txBox="1"/>
          <p:nvPr/>
        </p:nvSpPr>
        <p:spPr>
          <a:xfrm>
            <a:off x="1115291" y="12586361"/>
            <a:ext cx="960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Accomplishments</a:t>
            </a:r>
            <a:endParaRPr/>
          </a:p>
        </p:txBody>
      </p:sp>
      <p:pic>
        <p:nvPicPr>
          <p:cNvPr descr="A logo with green circles&#10;&#10;Description automatically generated" id="154" name="Google Shape;154;g31905f34e7e_17_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68566" y="3807434"/>
            <a:ext cx="3272218" cy="3272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1905f34e7e_17_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50200" y="19864700"/>
            <a:ext cx="15681951" cy="1211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1905f34e7e_17_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325150" y="19864700"/>
            <a:ext cx="15681951" cy="12111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Adam Parrilla</dc:creator>
</cp:coreProperties>
</file>