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 userDrawn="1">
          <p15:clr>
            <a:srgbClr val="A4A3A4"/>
          </p15:clr>
        </p15:guide>
        <p15:guide id="2" pos="4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7" autoAdjust="0"/>
    <p:restoredTop sz="97670" autoAdjust="0"/>
  </p:normalViewPr>
  <p:slideViewPr>
    <p:cSldViewPr snapToGrid="0" snapToObjects="1">
      <p:cViewPr>
        <p:scale>
          <a:sx n="75" d="100"/>
          <a:sy n="75" d="100"/>
        </p:scale>
        <p:origin x="2208" y="-10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creativecommons.org/licenses/by-sa/4.0/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1" y="-672624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73838" y="1724749"/>
            <a:ext cx="33214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Command Line Interface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479674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Analyzing Projects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198780" y="2092793"/>
            <a:ext cx="3949153" cy="1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 recommends a set of steps to analyze projects. These include the way to organize a project’s folders and the way the analysis is configured for reproducibility. 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Additional features facilitate project selection by different project demographics, reusing parts of Kaiāulu in other tools or server-side for parallelization.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21426" y="1724749"/>
            <a:ext cx="46342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Accessing Configs from Notebooks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143717" y="1724749"/>
            <a:ext cx="2770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 anchorCtr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Getting Started</a:t>
            </a:r>
            <a:endParaRPr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2025-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721426" y="6852279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Selecting Projects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1426" y="3985722"/>
            <a:ext cx="527267" cy="527267"/>
          </a:xfrm>
          <a:prstGeom prst="rect">
            <a:avLst/>
          </a:prstGeom>
        </p:spPr>
      </p:pic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165225" y="3275245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5390062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795201" y="6753928"/>
            <a:ext cx="394476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716784" y="2115885"/>
            <a:ext cx="4001355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centralize the process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gathering information from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files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yml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in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Rmd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 This allows for different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use the same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different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795201" y="4118758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2785" y="3998909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326560" y="4131945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9998" y="3997634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5853773" y="4130670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8693" y="3356241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322468" y="348927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492635" y="384825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4947039" y="3848256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727626" y="3844595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1813" y="3960352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335588" y="4093388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3172" y="3973539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7866947" y="4106575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0385" y="3972264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394160" y="4105300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6587" y="2790927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7860362" y="2923963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033022" y="382288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487426" y="3822886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268013" y="3819225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039446" y="3290477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729578" y="3511426"/>
            <a:ext cx="641284" cy="25793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436358" y="3502697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728517" y="7188040"/>
            <a:ext cx="3616562" cy="312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selection often involves tedious work in browsing different websites and repositories to identify project demographics, language, issue traceability, or bug labeling.</a:t>
            </a: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openhub_project_search.Rmd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a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showcases how Kaiāulu interfaces with OpenHub API to facilitate selecting open-source projects for studies. This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demonstrates how to use the Kaiāulu OpenHub API interface to search for projects that meet specific criteria, streamlining the process of discovering open-source projects through OpenHub’s database.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Once projects for analysis are decided upon, they can be documented as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in turn accessed in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by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125742C-92F8-499E-1484-10558ED95E32}"/>
              </a:ext>
            </a:extLst>
          </p:cNvPr>
          <p:cNvSpPr txBox="1"/>
          <p:nvPr/>
        </p:nvSpPr>
        <p:spPr>
          <a:xfrm>
            <a:off x="4769760" y="4568719"/>
            <a:ext cx="153750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would require direct variable assignments to the </a:t>
            </a:r>
            <a:r>
              <a:rPr lang="en-US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information.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BB9F72-3806-C34F-E31E-D9F616A813FD}"/>
              </a:ext>
            </a:extLst>
          </p:cNvPr>
          <p:cNvSpPr txBox="1"/>
          <p:nvPr/>
        </p:nvSpPr>
        <p:spPr>
          <a:xfrm>
            <a:off x="7270693" y="4594663"/>
            <a:ext cx="1537505" cy="1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can use the getter functions to acquire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information.</a:t>
            </a:r>
          </a:p>
        </p:txBody>
      </p:sp>
      <p:sp>
        <p:nvSpPr>
          <p:cNvPr id="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258D4CC-BABE-82CE-DB93-4864B0AECE6A}"/>
              </a:ext>
            </a:extLst>
          </p:cNvPr>
          <p:cNvSpPr txBox="1"/>
          <p:nvPr/>
        </p:nvSpPr>
        <p:spPr>
          <a:xfrm>
            <a:off x="4721426" y="5978925"/>
            <a:ext cx="4032978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specification evolve in the future, only the corresponding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implementation needs to be updated, instead of all the dependent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43" name="Group">
            <a:extLst>
              <a:ext uri="{FF2B5EF4-FFF2-40B4-BE49-F238E27FC236}">
                <a16:creationId xmlns:a16="http://schemas.microsoft.com/office/drawing/2014/main" id="{DD17CFAC-943E-2963-C9EA-2A07E490FC99}"/>
              </a:ext>
            </a:extLst>
          </p:cNvPr>
          <p:cNvSpPr/>
          <p:nvPr/>
        </p:nvSpPr>
        <p:spPr>
          <a:xfrm>
            <a:off x="170343" y="3771130"/>
            <a:ext cx="4190402" cy="37695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4" name="Basics">
            <a:extLst>
              <a:ext uri="{FF2B5EF4-FFF2-40B4-BE49-F238E27FC236}">
                <a16:creationId xmlns:a16="http://schemas.microsoft.com/office/drawing/2014/main" id="{7DC157B5-7EDB-8841-99AB-2A12942FAF38}"/>
              </a:ext>
            </a:extLst>
          </p:cNvPr>
          <p:cNvSpPr txBox="1"/>
          <p:nvPr/>
        </p:nvSpPr>
        <p:spPr>
          <a:xfrm>
            <a:off x="143717" y="3405494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454" name="Manipulate Variables">
            <a:extLst>
              <a:ext uri="{FF2B5EF4-FFF2-40B4-BE49-F238E27FC236}">
                <a16:creationId xmlns:a16="http://schemas.microsoft.com/office/drawing/2014/main" id="{53AD0275-C500-D330-9874-745C18F09404}"/>
              </a:ext>
            </a:extLst>
          </p:cNvPr>
          <p:cNvSpPr txBox="1"/>
          <p:nvPr/>
        </p:nvSpPr>
        <p:spPr>
          <a:xfrm>
            <a:off x="9573838" y="5517515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273E772-BA68-4FFC-CF75-751E37CAACB6}"/>
              </a:ext>
            </a:extLst>
          </p:cNvPr>
          <p:cNvSpPr txBox="1"/>
          <p:nvPr/>
        </p:nvSpPr>
        <p:spPr>
          <a:xfrm>
            <a:off x="9570182" y="5858317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Through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, Kaiāulu functions can be called in parallel, enabling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concurrent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analysis of large projects.</a:t>
            </a:r>
          </a:p>
        </p:txBody>
      </p:sp>
      <p:pic>
        <p:nvPicPr>
          <p:cNvPr id="456" name="Graphic 455" descr="Paper outline">
            <a:extLst>
              <a:ext uri="{FF2B5EF4-FFF2-40B4-BE49-F238E27FC236}">
                <a16:creationId xmlns:a16="http://schemas.microsoft.com/office/drawing/2014/main" id="{FB9A7229-0AE7-638F-873B-41FF0A72E9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9045" y="7502119"/>
            <a:ext cx="527267" cy="52726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DCE4151E-CD0B-9F1C-D9E1-09557F7156AF}"/>
              </a:ext>
            </a:extLst>
          </p:cNvPr>
          <p:cNvSpPr txBox="1"/>
          <p:nvPr/>
        </p:nvSpPr>
        <p:spPr>
          <a:xfrm>
            <a:off x="9788095" y="7936599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parallelize.py</a:t>
            </a:r>
          </a:p>
        </p:txBody>
      </p:sp>
      <p:pic>
        <p:nvPicPr>
          <p:cNvPr id="460" name="Graphic 459" descr="Paper outline">
            <a:extLst>
              <a:ext uri="{FF2B5EF4-FFF2-40B4-BE49-F238E27FC236}">
                <a16:creationId xmlns:a16="http://schemas.microsoft.com/office/drawing/2014/main" id="{AB4948A8-E2F0-B484-1C7D-C6BF08B818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1752" y="6989496"/>
            <a:ext cx="527267" cy="527267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17572B7F-C0FA-5C8A-8BB5-6A1FA8A4AF07}"/>
              </a:ext>
            </a:extLst>
          </p:cNvPr>
          <p:cNvSpPr txBox="1"/>
          <p:nvPr/>
        </p:nvSpPr>
        <p:spPr>
          <a:xfrm>
            <a:off x="11405659" y="7126639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6" name="Graphic 465" descr="Paper outline">
            <a:extLst>
              <a:ext uri="{FF2B5EF4-FFF2-40B4-BE49-F238E27FC236}">
                <a16:creationId xmlns:a16="http://schemas.microsoft.com/office/drawing/2014/main" id="{A9BCD6BA-46C8-A3B9-2895-6182E50D8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020" y="6986354"/>
            <a:ext cx="527267" cy="527267"/>
          </a:xfrm>
          <a:prstGeom prst="rect">
            <a:avLst/>
          </a:prstGeom>
        </p:spPr>
      </p:pic>
      <p:sp>
        <p:nvSpPr>
          <p:cNvPr id="470" name="TextBox 469">
            <a:extLst>
              <a:ext uri="{FF2B5EF4-FFF2-40B4-BE49-F238E27FC236}">
                <a16:creationId xmlns:a16="http://schemas.microsoft.com/office/drawing/2014/main" id="{25A8E869-D336-213B-305E-218F828D79BE}"/>
              </a:ext>
            </a:extLst>
          </p:cNvPr>
          <p:cNvSpPr txBox="1"/>
          <p:nvPr/>
        </p:nvSpPr>
        <p:spPr>
          <a:xfrm>
            <a:off x="11960256" y="7130291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121EDB11-8F7A-619B-D75C-26C8ABD4C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953760"/>
              </p:ext>
            </p:extLst>
          </p:nvPr>
        </p:nvGraphicFramePr>
        <p:xfrm>
          <a:off x="12541442" y="7055370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4" name="Graphic 473" descr="Folder outline">
            <a:extLst>
              <a:ext uri="{FF2B5EF4-FFF2-40B4-BE49-F238E27FC236}">
                <a16:creationId xmlns:a16="http://schemas.microsoft.com/office/drawing/2014/main" id="{97AB3BC0-CB07-ACEC-94AA-A4408ABC2A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30260" y="7452143"/>
            <a:ext cx="674740" cy="67474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8FC9AA94-59C2-9DC1-6358-F628691C6888}"/>
              </a:ext>
            </a:extLst>
          </p:cNvPr>
          <p:cNvSpPr txBox="1"/>
          <p:nvPr/>
        </p:nvSpPr>
        <p:spPr>
          <a:xfrm>
            <a:off x="13266154" y="7601838"/>
            <a:ext cx="453492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Parsed </a:t>
            </a: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6DA49B4-E657-DCE0-FF38-7A00297A64C8}"/>
              </a:ext>
            </a:extLst>
          </p:cNvPr>
          <p:cNvSpPr txBox="1"/>
          <p:nvPr/>
        </p:nvSpPr>
        <p:spPr>
          <a:xfrm>
            <a:off x="10599218" y="6588660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3D9CB314-0B80-CFD3-314E-32F4284D66FC}"/>
              </a:ext>
            </a:extLst>
          </p:cNvPr>
          <p:cNvCxnSpPr>
            <a:cxnSpLocks/>
          </p:cNvCxnSpPr>
          <p:nvPr/>
        </p:nvCxnSpPr>
        <p:spPr>
          <a:xfrm>
            <a:off x="9683118" y="7761323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3C68B480-783C-45B4-CF2B-999525BD439E}"/>
              </a:ext>
            </a:extLst>
          </p:cNvPr>
          <p:cNvCxnSpPr>
            <a:cxnSpLocks/>
          </p:cNvCxnSpPr>
          <p:nvPr/>
        </p:nvCxnSpPr>
        <p:spPr>
          <a:xfrm flipV="1">
            <a:off x="10330687" y="7537306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381815C-9329-BCB6-CDC4-CCEEEDBD4402}"/>
              </a:ext>
            </a:extLst>
          </p:cNvPr>
          <p:cNvCxnSpPr>
            <a:cxnSpLocks/>
          </p:cNvCxnSpPr>
          <p:nvPr/>
        </p:nvCxnSpPr>
        <p:spPr>
          <a:xfrm>
            <a:off x="11785213" y="7250008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B4BC862-1168-7836-331C-15CAAF4AE5B4}"/>
              </a:ext>
            </a:extLst>
          </p:cNvPr>
          <p:cNvCxnSpPr>
            <a:cxnSpLocks/>
          </p:cNvCxnSpPr>
          <p:nvPr/>
        </p:nvCxnSpPr>
        <p:spPr>
          <a:xfrm>
            <a:off x="10332275" y="7761323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9EBE135B-463E-EEE2-4501-FCDA60BA1CBF}"/>
              </a:ext>
            </a:extLst>
          </p:cNvPr>
          <p:cNvCxnSpPr>
            <a:cxnSpLocks/>
          </p:cNvCxnSpPr>
          <p:nvPr/>
        </p:nvCxnSpPr>
        <p:spPr>
          <a:xfrm>
            <a:off x="12340518" y="725243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43EA582-5147-4140-9976-35D0B703A523}"/>
              </a:ext>
            </a:extLst>
          </p:cNvPr>
          <p:cNvCxnSpPr>
            <a:cxnSpLocks/>
          </p:cNvCxnSpPr>
          <p:nvPr/>
        </p:nvCxnSpPr>
        <p:spPr>
          <a:xfrm>
            <a:off x="12995626" y="766786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0CB4B186-7FFA-62E1-1BC1-1BBB50A36939}"/>
              </a:ext>
            </a:extLst>
          </p:cNvPr>
          <p:cNvCxnSpPr>
            <a:cxnSpLocks/>
          </p:cNvCxnSpPr>
          <p:nvPr/>
        </p:nvCxnSpPr>
        <p:spPr>
          <a:xfrm>
            <a:off x="13000007" y="7912353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6CDAD0E5-19F5-C8C7-480B-03A0DEF2F2B6}"/>
              </a:ext>
            </a:extLst>
          </p:cNvPr>
          <p:cNvSpPr txBox="1"/>
          <p:nvPr/>
        </p:nvSpPr>
        <p:spPr>
          <a:xfrm>
            <a:off x="9530976" y="9050430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The parallelize.py script can be used with other Kaiāulu 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depending on the analysis needs.</a:t>
            </a:r>
          </a:p>
        </p:txBody>
      </p:sp>
      <p:sp>
        <p:nvSpPr>
          <p:cNvPr id="4" name="Google Shape;66;p1">
            <a:extLst>
              <a:ext uri="{FF2B5EF4-FFF2-40B4-BE49-F238E27FC236}">
                <a16:creationId xmlns:a16="http://schemas.microsoft.com/office/drawing/2014/main" id="{60A426A6-7C9B-FA37-D31E-BC8F3751FAC6}"/>
              </a:ext>
            </a:extLst>
          </p:cNvPr>
          <p:cNvSpPr txBox="1"/>
          <p:nvPr/>
        </p:nvSpPr>
        <p:spPr>
          <a:xfrm>
            <a:off x="9573838" y="1969106"/>
            <a:ext cx="4001400" cy="64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serve as interface between Kaiāulu functions and external tools, allowing a subset of capabilities to be accessed via the command line in other languages.</a:t>
            </a:r>
          </a:p>
        </p:txBody>
      </p:sp>
      <p:pic>
        <p:nvPicPr>
          <p:cNvPr id="30" name="Graphic 29" descr="Cmd Terminal with solid fill">
            <a:extLst>
              <a:ext uri="{FF2B5EF4-FFF2-40B4-BE49-F238E27FC236}">
                <a16:creationId xmlns:a16="http://schemas.microsoft.com/office/drawing/2014/main" id="{131D71F1-7EA9-E0AB-0489-60D19D3DB2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78983" y="3288175"/>
            <a:ext cx="455550" cy="455550"/>
          </a:xfrm>
          <a:prstGeom prst="rect">
            <a:avLst/>
          </a:prstGeom>
        </p:spPr>
      </p:pic>
      <p:pic>
        <p:nvPicPr>
          <p:cNvPr id="32" name="Graphic 31" descr="Paper outline">
            <a:extLst>
              <a:ext uri="{FF2B5EF4-FFF2-40B4-BE49-F238E27FC236}">
                <a16:creationId xmlns:a16="http://schemas.microsoft.com/office/drawing/2014/main" id="{4ED275F2-A43F-5F8D-0A7D-3664326D47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1323" y="3049911"/>
            <a:ext cx="527267" cy="5272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F2D4BC-A5E5-A8E9-A752-DAAEE1C1F34B}"/>
              </a:ext>
            </a:extLst>
          </p:cNvPr>
          <p:cNvSpPr txBox="1"/>
          <p:nvPr/>
        </p:nvSpPr>
        <p:spPr>
          <a:xfrm>
            <a:off x="10399145" y="3532720"/>
            <a:ext cx="41705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/*</a:t>
            </a:r>
          </a:p>
        </p:txBody>
      </p:sp>
      <p:pic>
        <p:nvPicPr>
          <p:cNvPr id="36" name="Graphic 35" descr="Paper outline">
            <a:extLst>
              <a:ext uri="{FF2B5EF4-FFF2-40B4-BE49-F238E27FC236}">
                <a16:creationId xmlns:a16="http://schemas.microsoft.com/office/drawing/2014/main" id="{7340E357-4C2E-FBA9-54BE-762E2479D3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57410" y="3372692"/>
            <a:ext cx="527267" cy="5272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B68AB4-FCF6-BA8F-9595-3952A540C02B}"/>
              </a:ext>
            </a:extLst>
          </p:cNvPr>
          <p:cNvSpPr txBox="1"/>
          <p:nvPr/>
        </p:nvSpPr>
        <p:spPr>
          <a:xfrm>
            <a:off x="11011208" y="3865681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Function</a:t>
            </a:r>
          </a:p>
        </p:txBody>
      </p:sp>
      <p:graphicFrame>
        <p:nvGraphicFramePr>
          <p:cNvPr id="38" name="Table">
            <a:extLst>
              <a:ext uri="{FF2B5EF4-FFF2-40B4-BE49-F238E27FC236}">
                <a16:creationId xmlns:a16="http://schemas.microsoft.com/office/drawing/2014/main" id="{8D11B882-43E1-B84E-5F53-5BDB3C72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453829"/>
              </p:ext>
            </p:extLst>
          </p:nvPr>
        </p:nvGraphicFramePr>
        <p:xfrm>
          <a:off x="11658797" y="3443314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554F2-6841-213B-CD62-397A2008F4D6}"/>
              </a:ext>
            </a:extLst>
          </p:cNvPr>
          <p:cNvCxnSpPr>
            <a:cxnSpLocks/>
          </p:cNvCxnSpPr>
          <p:nvPr/>
        </p:nvCxnSpPr>
        <p:spPr>
          <a:xfrm>
            <a:off x="11443920" y="364037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27A6F-0617-EE37-8A2C-EF7312BDAF6C}"/>
              </a:ext>
            </a:extLst>
          </p:cNvPr>
          <p:cNvSpPr txBox="1"/>
          <p:nvPr/>
        </p:nvSpPr>
        <p:spPr>
          <a:xfrm>
            <a:off x="11730381" y="3876718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F4FBD0-098F-558E-522A-38B766F38E39}"/>
              </a:ext>
            </a:extLst>
          </p:cNvPr>
          <p:cNvSpPr/>
          <p:nvPr/>
        </p:nvSpPr>
        <p:spPr>
          <a:xfrm>
            <a:off x="11072046" y="2936856"/>
            <a:ext cx="527260" cy="208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F670DF-788F-8152-408C-17EC1C671095}"/>
              </a:ext>
            </a:extLst>
          </p:cNvPr>
          <p:cNvCxnSpPr>
            <a:cxnSpLocks/>
          </p:cNvCxnSpPr>
          <p:nvPr/>
        </p:nvCxnSpPr>
        <p:spPr>
          <a:xfrm flipV="1">
            <a:off x="10776710" y="3107216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3F03A-F7D9-9F17-ECCD-70848EA6FCE2}"/>
              </a:ext>
            </a:extLst>
          </p:cNvPr>
          <p:cNvCxnSpPr>
            <a:cxnSpLocks/>
          </p:cNvCxnSpPr>
          <p:nvPr/>
        </p:nvCxnSpPr>
        <p:spPr>
          <a:xfrm>
            <a:off x="10778298" y="3331233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BC6BD2-C79F-B867-0AA3-7802B58597D8}"/>
              </a:ext>
            </a:extLst>
          </p:cNvPr>
          <p:cNvCxnSpPr>
            <a:cxnSpLocks/>
          </p:cNvCxnSpPr>
          <p:nvPr/>
        </p:nvCxnSpPr>
        <p:spPr>
          <a:xfrm flipH="1">
            <a:off x="10775064" y="3011081"/>
            <a:ext cx="198127" cy="18507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042A7D8-0974-0475-8C1D-6444F83503FC}"/>
              </a:ext>
            </a:extLst>
          </p:cNvPr>
          <p:cNvSpPr/>
          <p:nvPr/>
        </p:nvSpPr>
        <p:spPr>
          <a:xfrm>
            <a:off x="10256229" y="2831661"/>
            <a:ext cx="2367914" cy="131387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9A831A6-87F2-8D31-AC1A-6738140D4FC3}"/>
              </a:ext>
            </a:extLst>
          </p:cNvPr>
          <p:cNvCxnSpPr>
            <a:cxnSpLocks/>
          </p:cNvCxnSpPr>
          <p:nvPr/>
        </p:nvCxnSpPr>
        <p:spPr>
          <a:xfrm>
            <a:off x="9974895" y="347981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5" name="Graphic 494" descr="Folder outline">
            <a:extLst>
              <a:ext uri="{FF2B5EF4-FFF2-40B4-BE49-F238E27FC236}">
                <a16:creationId xmlns:a16="http://schemas.microsoft.com/office/drawing/2014/main" id="{870E510D-4E6D-6982-A3D9-558DC3AF1A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57400" y="3132333"/>
            <a:ext cx="674740" cy="674740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E6EB916-383B-0140-A402-0BE1DE2CF2C8}"/>
              </a:ext>
            </a:extLst>
          </p:cNvPr>
          <p:cNvCxnSpPr>
            <a:cxnSpLocks/>
          </p:cNvCxnSpPr>
          <p:nvPr/>
        </p:nvCxnSpPr>
        <p:spPr>
          <a:xfrm>
            <a:off x="12695395" y="3475619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9725595D-4DFB-4366-62B3-620B49CBBCC4}"/>
              </a:ext>
            </a:extLst>
          </p:cNvPr>
          <p:cNvSpPr txBox="1"/>
          <p:nvPr/>
        </p:nvSpPr>
        <p:spPr>
          <a:xfrm>
            <a:off x="9560056" y="4479546"/>
            <a:ext cx="400140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Executable files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also utilize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access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Kaiāulu’s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API to externalize functionality.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expect a combination of both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as input and optional arguments.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E84B9-FBE7-24EA-0C51-028BEEE43556}"/>
              </a:ext>
            </a:extLst>
          </p:cNvPr>
          <p:cNvGrpSpPr/>
          <p:nvPr/>
        </p:nvGrpSpPr>
        <p:grpSpPr>
          <a:xfrm>
            <a:off x="1887452" y="3883771"/>
            <a:ext cx="2347524" cy="3512096"/>
            <a:chOff x="1959219" y="3168291"/>
            <a:chExt cx="2347524" cy="3551336"/>
          </a:xfrm>
        </p:grpSpPr>
        <p:sp>
          <p:nvSpPr>
            <p:cNvPr id="10" name="TextBox 141">
              <a:extLst>
                <a:ext uri="{FF2B5EF4-FFF2-40B4-BE49-F238E27FC236}">
                  <a16:creationId xmlns:a16="http://schemas.microsoft.com/office/drawing/2014/main" id="{1F5EBA6A-5998-6392-BFB0-18E884AA56EE}"/>
                </a:ext>
              </a:extLst>
            </p:cNvPr>
            <p:cNvSpPr txBox="1"/>
            <p:nvPr/>
          </p:nvSpPr>
          <p:spPr>
            <a:xfrm>
              <a:off x="1959219" y="3176473"/>
              <a:ext cx="2347524" cy="354315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US" sz="900" b="0" dirty="0" err="1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project_of_interest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jira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github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owner_repo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discussion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issue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pr_comment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...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bugzilla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mod_mbox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└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pipermail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 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    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E0F82CF5-E785-DFC5-6619-5ADE5E95D52D}"/>
                </a:ext>
              </a:extLst>
            </p:cNvPr>
            <p:cNvSpPr txBox="1"/>
            <p:nvPr/>
          </p:nvSpPr>
          <p:spPr>
            <a:xfrm>
              <a:off x="3137864" y="3168291"/>
              <a:ext cx="1166670" cy="3993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285750" indent="-285750" algn="l">
                <a:buFont typeface="Wingdings"/>
                <a:buChar char="§"/>
              </a:pPr>
              <a:r>
                <a:rPr lang="en-US" sz="900" dirty="0" err="1">
                  <a:solidFill>
                    <a:schemeClr val="accent5"/>
                  </a:solidFill>
                </a:rPr>
                <a:t>mailing_list</a:t>
              </a:r>
              <a:endParaRPr lang="en-US" sz="900" dirty="0">
                <a:solidFill>
                  <a:schemeClr val="accent5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dirty="0" err="1">
                  <a:solidFill>
                    <a:schemeClr val="accent1"/>
                  </a:solidFill>
                </a:rPr>
                <a:t>issue_tracker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46861F-0C27-5C1C-2D03-4A9554E822ED}"/>
              </a:ext>
            </a:extLst>
          </p:cNvPr>
          <p:cNvSpPr txBox="1"/>
          <p:nvPr/>
        </p:nvSpPr>
        <p:spPr>
          <a:xfrm>
            <a:off x="180266" y="3776562"/>
            <a:ext cx="1716713" cy="3536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A project analysis is organized in sub-folders per data source provenance. A project folder can be initialized by the function:</a:t>
            </a:r>
          </a:p>
          <a:p>
            <a:r>
              <a:rPr lang="en-US" b="0" dirty="0" err="1">
                <a:solidFill>
                  <a:schemeClr val="accent6"/>
                </a:solidFill>
              </a:rPr>
              <a:t>create_file_directory</a:t>
            </a:r>
            <a:r>
              <a:rPr lang="en-US" b="0" dirty="0">
                <a:solidFill>
                  <a:schemeClr val="accent6"/>
                </a:solidFill>
              </a:rPr>
              <a:t>()</a:t>
            </a: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The file organization is specified in the </a:t>
            </a:r>
            <a:r>
              <a:rPr lang="en-US" b="0" dirty="0">
                <a:solidFill>
                  <a:schemeClr val="accent6"/>
                </a:solidFill>
              </a:rPr>
              <a:t>project configuration file</a:t>
            </a:r>
            <a:r>
              <a:rPr lang="en-US" b="0" dirty="0">
                <a:solidFill>
                  <a:srgbClr val="000000"/>
                </a:solidFill>
              </a:rPr>
              <a:t>. These, in turn, are used throughout the </a:t>
            </a:r>
            <a:r>
              <a:rPr lang="en-US" b="0" dirty="0">
                <a:solidFill>
                  <a:schemeClr val="accent2"/>
                </a:solidFill>
              </a:rPr>
              <a:t>Notebooks</a:t>
            </a:r>
            <a:r>
              <a:rPr lang="en-US" b="0" dirty="0">
                <a:solidFill>
                  <a:srgbClr val="000000"/>
                </a:solidFill>
              </a:rPr>
              <a:t> via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</a:rPr>
              <a:t> in Kaiāulu once the </a:t>
            </a:r>
            <a:r>
              <a:rPr lang="en-US" b="0" dirty="0">
                <a:solidFill>
                  <a:schemeClr val="accent6"/>
                </a:solidFill>
              </a:rPr>
              <a:t>project configuration file </a:t>
            </a:r>
            <a:r>
              <a:rPr lang="en-US" b="0" dirty="0">
                <a:solidFill>
                  <a:srgbClr val="000000"/>
                </a:solidFill>
              </a:rPr>
              <a:t>is specified.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E0653-1F8E-C555-6870-6B39B023F00A}"/>
              </a:ext>
            </a:extLst>
          </p:cNvPr>
          <p:cNvSpPr txBox="1"/>
          <p:nvPr/>
        </p:nvSpPr>
        <p:spPr>
          <a:xfrm>
            <a:off x="12978187" y="3293210"/>
            <a:ext cx="527266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Analysis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0B8F4-6468-4B94-4619-144C3AFD935B}"/>
              </a:ext>
            </a:extLst>
          </p:cNvPr>
          <p:cNvSpPr txBox="1"/>
          <p:nvPr/>
        </p:nvSpPr>
        <p:spPr>
          <a:xfrm>
            <a:off x="8858831" y="7104358"/>
            <a:ext cx="1075025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15" name="Graphic 14" descr="Paper outline">
            <a:extLst>
              <a:ext uri="{FF2B5EF4-FFF2-40B4-BE49-F238E27FC236}">
                <a16:creationId xmlns:a16="http://schemas.microsoft.com/office/drawing/2014/main" id="{E3AC43D7-093F-4EB5-452C-CB38436C0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7052" y="6676543"/>
            <a:ext cx="527267" cy="527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066A87-C848-B42E-E356-0982ACA7A663}"/>
              </a:ext>
            </a:extLst>
          </p:cNvPr>
          <p:cNvSpPr txBox="1"/>
          <p:nvPr/>
        </p:nvSpPr>
        <p:spPr>
          <a:xfrm>
            <a:off x="8856131" y="7791176"/>
            <a:ext cx="109391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aiaulu_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.mbox</a:t>
            </a:r>
          </a:p>
        </p:txBody>
      </p:sp>
      <p:pic>
        <p:nvPicPr>
          <p:cNvPr id="22" name="Graphic 21" descr="Paper outline">
            <a:extLst>
              <a:ext uri="{FF2B5EF4-FFF2-40B4-BE49-F238E27FC236}">
                <a16:creationId xmlns:a16="http://schemas.microsoft.com/office/drawing/2014/main" id="{7B51269E-DCD1-75D7-81B7-8AA98CBCF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6851" y="7331314"/>
            <a:ext cx="527267" cy="5272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1C9FDB-B21E-3612-13E3-4DACD5384525}"/>
              </a:ext>
            </a:extLst>
          </p:cNvPr>
          <p:cNvSpPr txBox="1"/>
          <p:nvPr/>
        </p:nvSpPr>
        <p:spPr>
          <a:xfrm>
            <a:off x="8856131" y="8485923"/>
            <a:ext cx="108748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202412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24" name="Graphic 23" descr="Paper outline">
            <a:extLst>
              <a:ext uri="{FF2B5EF4-FFF2-40B4-BE49-F238E27FC236}">
                <a16:creationId xmlns:a16="http://schemas.microsoft.com/office/drawing/2014/main" id="{6CBDFF73-BC3E-3940-4DC8-C54E3D1F7A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5882" y="8014148"/>
            <a:ext cx="527267" cy="527267"/>
          </a:xfrm>
          <a:prstGeom prst="rect">
            <a:avLst/>
          </a:prstGeom>
        </p:spPr>
      </p:pic>
      <p:pic>
        <p:nvPicPr>
          <p:cNvPr id="26" name="Graphic 25" descr="Paper outline">
            <a:extLst>
              <a:ext uri="{FF2B5EF4-FFF2-40B4-BE49-F238E27FC236}">
                <a16:creationId xmlns:a16="http://schemas.microsoft.com/office/drawing/2014/main" id="{C4A4496D-5B04-5E64-9EE4-A99F6DDE42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7009" y="6989554"/>
            <a:ext cx="527267" cy="5272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1419341-B932-20A2-75E0-504D26E0CC6B}"/>
              </a:ext>
            </a:extLst>
          </p:cNvPr>
          <p:cNvSpPr txBox="1"/>
          <p:nvPr/>
        </p:nvSpPr>
        <p:spPr>
          <a:xfrm>
            <a:off x="11252289" y="7416111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FBF20C-9F16-016C-9E80-206897BF014B}"/>
              </a:ext>
            </a:extLst>
          </p:cNvPr>
          <p:cNvSpPr txBox="1"/>
          <p:nvPr/>
        </p:nvSpPr>
        <p:spPr>
          <a:xfrm>
            <a:off x="11836570" y="740902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D6E084-DADC-C8E1-11F2-3E9AF798902D}"/>
              </a:ext>
            </a:extLst>
          </p:cNvPr>
          <p:cNvSpPr txBox="1"/>
          <p:nvPr/>
        </p:nvSpPr>
        <p:spPr>
          <a:xfrm>
            <a:off x="10633950" y="7418167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56BEE57D-8C03-F458-A549-B98604E7E893}"/>
              </a:ext>
            </a:extLst>
          </p:cNvPr>
          <p:cNvCxnSpPr>
            <a:cxnSpLocks/>
          </p:cNvCxnSpPr>
          <p:nvPr/>
        </p:nvCxnSpPr>
        <p:spPr>
          <a:xfrm>
            <a:off x="11188947" y="725095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9" name="Rectangle 458">
            <a:extLst>
              <a:ext uri="{FF2B5EF4-FFF2-40B4-BE49-F238E27FC236}">
                <a16:creationId xmlns:a16="http://schemas.microsoft.com/office/drawing/2014/main" id="{AA7300E8-BEDA-5082-1974-A38BFB8BDA35}"/>
              </a:ext>
            </a:extLst>
          </p:cNvPr>
          <p:cNvSpPr/>
          <p:nvPr/>
        </p:nvSpPr>
        <p:spPr>
          <a:xfrm>
            <a:off x="10627054" y="6808715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1" name="Graphic 480" descr="Paper outline">
            <a:extLst>
              <a:ext uri="{FF2B5EF4-FFF2-40B4-BE49-F238E27FC236}">
                <a16:creationId xmlns:a16="http://schemas.microsoft.com/office/drawing/2014/main" id="{F6F2F3EC-4D74-D415-C28A-FD460708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5811" y="8044329"/>
            <a:ext cx="527267" cy="527267"/>
          </a:xfrm>
          <a:prstGeom prst="rect">
            <a:avLst/>
          </a:prstGeom>
        </p:spPr>
      </p:pic>
      <p:sp>
        <p:nvSpPr>
          <p:cNvPr id="490" name="TextBox 489">
            <a:extLst>
              <a:ext uri="{FF2B5EF4-FFF2-40B4-BE49-F238E27FC236}">
                <a16:creationId xmlns:a16="http://schemas.microsoft.com/office/drawing/2014/main" id="{1F3B287A-6356-C4DF-8DD5-F5C716FA407E}"/>
              </a:ext>
            </a:extLst>
          </p:cNvPr>
          <p:cNvSpPr txBox="1"/>
          <p:nvPr/>
        </p:nvSpPr>
        <p:spPr>
          <a:xfrm>
            <a:off x="11409718" y="8181472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1" name="Graphic 490" descr="Paper outline">
            <a:extLst>
              <a:ext uri="{FF2B5EF4-FFF2-40B4-BE49-F238E27FC236}">
                <a16:creationId xmlns:a16="http://schemas.microsoft.com/office/drawing/2014/main" id="{D0A6C14A-1321-777B-FD90-9CBC75D8C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5079" y="8041187"/>
            <a:ext cx="527267" cy="527267"/>
          </a:xfrm>
          <a:prstGeom prst="rect">
            <a:avLst/>
          </a:prstGeom>
        </p:spPr>
      </p:pic>
      <p:sp>
        <p:nvSpPr>
          <p:cNvPr id="494" name="TextBox 493">
            <a:extLst>
              <a:ext uri="{FF2B5EF4-FFF2-40B4-BE49-F238E27FC236}">
                <a16:creationId xmlns:a16="http://schemas.microsoft.com/office/drawing/2014/main" id="{1F44BBB8-10D4-8C7A-97B9-DF4402D696BB}"/>
              </a:ext>
            </a:extLst>
          </p:cNvPr>
          <p:cNvSpPr txBox="1"/>
          <p:nvPr/>
        </p:nvSpPr>
        <p:spPr>
          <a:xfrm>
            <a:off x="11964315" y="8185124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97" name="Table">
            <a:extLst>
              <a:ext uri="{FF2B5EF4-FFF2-40B4-BE49-F238E27FC236}">
                <a16:creationId xmlns:a16="http://schemas.microsoft.com/office/drawing/2014/main" id="{A82139C6-D13A-C777-620F-3C8EDE0A8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114841"/>
              </p:ext>
            </p:extLst>
          </p:nvPr>
        </p:nvGraphicFramePr>
        <p:xfrm>
          <a:off x="12545501" y="8110203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CB33CDE3-6E35-E0E4-CF1E-66E04EBD1CA8}"/>
              </a:ext>
            </a:extLst>
          </p:cNvPr>
          <p:cNvCxnSpPr>
            <a:cxnSpLocks/>
          </p:cNvCxnSpPr>
          <p:nvPr/>
        </p:nvCxnSpPr>
        <p:spPr>
          <a:xfrm>
            <a:off x="11789272" y="830484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AE57429-27AB-05FC-4A9C-DE8B53759629}"/>
              </a:ext>
            </a:extLst>
          </p:cNvPr>
          <p:cNvCxnSpPr>
            <a:cxnSpLocks/>
          </p:cNvCxnSpPr>
          <p:nvPr/>
        </p:nvCxnSpPr>
        <p:spPr>
          <a:xfrm>
            <a:off x="12344577" y="830726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00" name="Graphic 499" descr="Paper outline">
            <a:extLst>
              <a:ext uri="{FF2B5EF4-FFF2-40B4-BE49-F238E27FC236}">
                <a16:creationId xmlns:a16="http://schemas.microsoft.com/office/drawing/2014/main" id="{987AABEB-9D8E-3180-0990-3BE9BF7A25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01068" y="8044387"/>
            <a:ext cx="527267" cy="527267"/>
          </a:xfrm>
          <a:prstGeom prst="rect">
            <a:avLst/>
          </a:prstGeom>
        </p:spPr>
      </p:pic>
      <p:sp>
        <p:nvSpPr>
          <p:cNvPr id="501" name="TextBox 500">
            <a:extLst>
              <a:ext uri="{FF2B5EF4-FFF2-40B4-BE49-F238E27FC236}">
                <a16:creationId xmlns:a16="http://schemas.microsoft.com/office/drawing/2014/main" id="{32D01911-A82F-5E2F-499E-E02D06DE989B}"/>
              </a:ext>
            </a:extLst>
          </p:cNvPr>
          <p:cNvSpPr txBox="1"/>
          <p:nvPr/>
        </p:nvSpPr>
        <p:spPr>
          <a:xfrm>
            <a:off x="11256348" y="847094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92CEBE86-0A6C-3963-163D-73E4C8BBDA8E}"/>
              </a:ext>
            </a:extLst>
          </p:cNvPr>
          <p:cNvSpPr txBox="1"/>
          <p:nvPr/>
        </p:nvSpPr>
        <p:spPr>
          <a:xfrm>
            <a:off x="11840629" y="8463856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5AE02DD3-63E3-D797-8A63-3AAC0256860C}"/>
              </a:ext>
            </a:extLst>
          </p:cNvPr>
          <p:cNvSpPr txBox="1"/>
          <p:nvPr/>
        </p:nvSpPr>
        <p:spPr>
          <a:xfrm>
            <a:off x="10638009" y="8473000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00ECACF0-FF62-728A-B035-F2A6796E0EDA}"/>
              </a:ext>
            </a:extLst>
          </p:cNvPr>
          <p:cNvCxnSpPr>
            <a:cxnSpLocks/>
          </p:cNvCxnSpPr>
          <p:nvPr/>
        </p:nvCxnSpPr>
        <p:spPr>
          <a:xfrm>
            <a:off x="11193006" y="830578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03469667-1977-33CB-A584-A8B15E4B59C9}"/>
              </a:ext>
            </a:extLst>
          </p:cNvPr>
          <p:cNvSpPr/>
          <p:nvPr/>
        </p:nvSpPr>
        <p:spPr>
          <a:xfrm>
            <a:off x="10631113" y="7863548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D205F759-4D04-FCC6-834D-4B385C6E14B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3" y="7601838"/>
            <a:ext cx="4167062" cy="23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671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Wingdings</vt:lpstr>
      <vt:lpstr>White</vt:lpstr>
      <vt:lpstr>Analyzing Projects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Nicholas Beydler</cp:lastModifiedBy>
  <cp:revision>314</cp:revision>
  <dcterms:modified xsi:type="dcterms:W3CDTF">2024-11-26T01:41:54Z</dcterms:modified>
</cp:coreProperties>
</file>