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 userDrawn="1">
          <p15:clr>
            <a:srgbClr val="A4A3A4"/>
          </p15:clr>
        </p15:guide>
        <p15:guide id="2" pos="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7" autoAdjust="0"/>
    <p:restoredTop sz="97670" autoAdjust="0"/>
  </p:normalViewPr>
  <p:slideViewPr>
    <p:cSldViewPr snapToGrid="0" snapToObjects="1">
      <p:cViewPr varScale="1">
        <p:scale>
          <a:sx n="71" d="100"/>
          <a:sy n="71" d="100"/>
        </p:scale>
        <p:origin x="1632" y="7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73838" y="1724749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Analyzing Projects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180266" y="2092793"/>
            <a:ext cx="3949153" cy="1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 recommends a set of steps to analyze projects. These include the way to organize a project’s folders and the way the analysis is configured for reproducibility. 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Additional features facilitate project selection by different project demographics, reusing parts of Kaiāulu in other tools or server-side for parallelization.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21426" y="1724749"/>
            <a:ext cx="46342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Configs from Notebooks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143717" y="1724749"/>
            <a:ext cx="2770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Getting Started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721426" y="6852279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1426" y="3985722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165225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5390062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795201" y="6753928"/>
            <a:ext cx="394476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716784" y="2115885"/>
            <a:ext cx="4001355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in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 This allows for different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use the same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different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795201" y="411875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2785" y="3998909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326560" y="413194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9998" y="3997634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5853773" y="413067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8693" y="3356241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322468" y="348927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492635" y="384825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4947039" y="384825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727626" y="384459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813" y="3960352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335588" y="409338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172" y="3973539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7866947" y="410657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0385" y="3972264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394160" y="410530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6587" y="2790927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7860362" y="2923963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033022" y="382288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487426" y="382288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268013" y="381922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039446" y="3290477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729578" y="3511426"/>
            <a:ext cx="641284" cy="25793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436358" y="3502697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716784" y="7188040"/>
            <a:ext cx="3616562" cy="312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selection often involves tedious work in browsing different websites and repositories to identify project demographics, language, issue traceability, or bug labeling.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showcases how Kaiāulu interfaces with OpenHub API to facilitate selecting open-source projects for studies. This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demonstrates how to use the Kaiāulu OpenHub API interface to search for projects that meet specific criteria, streamlining the process of discovering open-source projects through OpenHub’s database.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Once projects for analysis are decided upon, they can be documented as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in turn accessed in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769760" y="4568719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would require direct variable assignments to the </a:t>
            </a:r>
            <a:r>
              <a:rPr lang="en-US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270693" y="4568719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can use the getter functions to acquire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716784" y="5978925"/>
            <a:ext cx="4032978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specification evolve in the future, only the corresponding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implementation needs to be updated, instead of all the dependent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170343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143717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573838" y="5517515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30976" y="5858317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 scripts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Kaiāulu functions can be called in parallel, enabling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9045" y="7502119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788095" y="7936599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parallelize.py</a:t>
            </a: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1752" y="6989496"/>
            <a:ext cx="527267" cy="527267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405659" y="7126639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020" y="6986354"/>
            <a:ext cx="527267" cy="527267"/>
          </a:xfrm>
          <a:prstGeom prst="rect">
            <a:avLst/>
          </a:prstGeom>
        </p:spPr>
      </p:pic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960256" y="7130291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953760"/>
              </p:ext>
            </p:extLst>
          </p:nvPr>
        </p:nvGraphicFramePr>
        <p:xfrm>
          <a:off x="12541442" y="7055370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30260" y="7452143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266154" y="7601838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599218" y="6588660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683118" y="776132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330687" y="753730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785213" y="7250008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332275" y="776132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340518" y="725243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2995626" y="766786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00007" y="791235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30976" y="905043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parallelize.py script can be used with other Kaiāulu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depending on the analysis needs.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60056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serve as interface between Kaiāulu functions and external tools, allowing a subset of capabilities to be accessed via the command line in other languages.</a:t>
            </a: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8983" y="3288175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1323" y="3049911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532720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7410" y="3372692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865681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453829"/>
              </p:ext>
            </p:extLst>
          </p:nvPr>
        </p:nvGraphicFramePr>
        <p:xfrm>
          <a:off x="11658797" y="3443314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64037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865681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936856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310721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33123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3011081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831661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47981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57400" y="3132333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47561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479546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also utilize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access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to externalize functionality.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expect a combination of both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 input and optional arguments.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887452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180266" y="3776562"/>
            <a:ext cx="1716713" cy="353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A project analysis is organized in sub-folders per data source provenance. 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The file organization is specified in the </a:t>
            </a:r>
            <a:r>
              <a:rPr lang="en-US" b="0" dirty="0">
                <a:solidFill>
                  <a:schemeClr val="accent6"/>
                </a:solidFill>
              </a:rPr>
              <a:t>project configuration file</a:t>
            </a:r>
            <a:r>
              <a:rPr lang="en-US" b="0" dirty="0">
                <a:solidFill>
                  <a:srgbClr val="000000"/>
                </a:solidFill>
              </a:rPr>
              <a:t>. These, in turn, are used throughout the </a:t>
            </a:r>
            <a:r>
              <a:rPr lang="en-US" b="0" dirty="0">
                <a:solidFill>
                  <a:schemeClr val="accent2"/>
                </a:solidFill>
              </a:rPr>
              <a:t>Notebooks</a:t>
            </a:r>
            <a:r>
              <a:rPr lang="en-US" b="0" dirty="0">
                <a:solidFill>
                  <a:srgbClr val="000000"/>
                </a:solidFill>
              </a:rPr>
              <a:t> via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</a:rPr>
              <a:t> in Kaiāulu once the </a:t>
            </a:r>
            <a:r>
              <a:rPr lang="en-US" b="0" dirty="0">
                <a:solidFill>
                  <a:schemeClr val="accent6"/>
                </a:solidFill>
              </a:rPr>
              <a:t>project configuration file </a:t>
            </a:r>
            <a:r>
              <a:rPr lang="en-US" b="0" dirty="0">
                <a:solidFill>
                  <a:srgbClr val="000000"/>
                </a:solidFill>
              </a:rPr>
              <a:t>is specified.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0653-1F8E-C555-6870-6B39B023F00A}"/>
              </a:ext>
            </a:extLst>
          </p:cNvPr>
          <p:cNvSpPr txBox="1"/>
          <p:nvPr/>
        </p:nvSpPr>
        <p:spPr>
          <a:xfrm>
            <a:off x="12978187" y="3293210"/>
            <a:ext cx="52726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Analysis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0B8F4-6468-4B94-4619-144C3AFD935B}"/>
              </a:ext>
            </a:extLst>
          </p:cNvPr>
          <p:cNvSpPr txBox="1"/>
          <p:nvPr/>
        </p:nvSpPr>
        <p:spPr>
          <a:xfrm>
            <a:off x="8856131" y="7104358"/>
            <a:ext cx="1075025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E3AC43D7-093F-4EB5-452C-CB38436C0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7052" y="6676543"/>
            <a:ext cx="527267" cy="527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066A87-C848-B42E-E356-0982ACA7A663}"/>
              </a:ext>
            </a:extLst>
          </p:cNvPr>
          <p:cNvSpPr txBox="1"/>
          <p:nvPr/>
        </p:nvSpPr>
        <p:spPr>
          <a:xfrm>
            <a:off x="8856131" y="7791176"/>
            <a:ext cx="109391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aiaulu_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.mbox</a:t>
            </a:r>
          </a:p>
        </p:txBody>
      </p:sp>
      <p:pic>
        <p:nvPicPr>
          <p:cNvPr id="22" name="Graphic 21" descr="Paper outline">
            <a:extLst>
              <a:ext uri="{FF2B5EF4-FFF2-40B4-BE49-F238E27FC236}">
                <a16:creationId xmlns:a16="http://schemas.microsoft.com/office/drawing/2014/main" id="{7B51269E-DCD1-75D7-81B7-8AA98CBCF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6851" y="7331314"/>
            <a:ext cx="527267" cy="527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1C9FDB-B21E-3612-13E3-4DACD5384525}"/>
              </a:ext>
            </a:extLst>
          </p:cNvPr>
          <p:cNvSpPr txBox="1"/>
          <p:nvPr/>
        </p:nvSpPr>
        <p:spPr>
          <a:xfrm>
            <a:off x="8856131" y="8485923"/>
            <a:ext cx="108748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202412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6CBDFF73-BC3E-3940-4DC8-C54E3D1F7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5882" y="8014148"/>
            <a:ext cx="527267" cy="527267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C4A4496D-5B04-5E64-9EE4-A99F6DDE4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7009" y="6989554"/>
            <a:ext cx="527267" cy="5272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419341-B932-20A2-75E0-504D26E0CC6B}"/>
              </a:ext>
            </a:extLst>
          </p:cNvPr>
          <p:cNvSpPr txBox="1"/>
          <p:nvPr/>
        </p:nvSpPr>
        <p:spPr>
          <a:xfrm>
            <a:off x="11252289" y="740902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FBF20C-9F16-016C-9E80-206897BF014B}"/>
              </a:ext>
            </a:extLst>
          </p:cNvPr>
          <p:cNvSpPr txBox="1"/>
          <p:nvPr/>
        </p:nvSpPr>
        <p:spPr>
          <a:xfrm>
            <a:off x="11836570" y="740902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D6E084-DADC-C8E1-11F2-3E9AF798902D}"/>
              </a:ext>
            </a:extLst>
          </p:cNvPr>
          <p:cNvSpPr txBox="1"/>
          <p:nvPr/>
        </p:nvSpPr>
        <p:spPr>
          <a:xfrm>
            <a:off x="10633950" y="7409023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6BEE57D-8C03-F458-A549-B98604E7E893}"/>
              </a:ext>
            </a:extLst>
          </p:cNvPr>
          <p:cNvCxnSpPr>
            <a:cxnSpLocks/>
          </p:cNvCxnSpPr>
          <p:nvPr/>
        </p:nvCxnSpPr>
        <p:spPr>
          <a:xfrm>
            <a:off x="11188947" y="725095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A7300E8-BEDA-5082-1974-A38BFB8BDA35}"/>
              </a:ext>
            </a:extLst>
          </p:cNvPr>
          <p:cNvSpPr/>
          <p:nvPr/>
        </p:nvSpPr>
        <p:spPr>
          <a:xfrm>
            <a:off x="10627054" y="6808715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1" name="Graphic 480" descr="Paper outline">
            <a:extLst>
              <a:ext uri="{FF2B5EF4-FFF2-40B4-BE49-F238E27FC236}">
                <a16:creationId xmlns:a16="http://schemas.microsoft.com/office/drawing/2014/main" id="{F6F2F3EC-4D74-D415-C28A-FD460708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5811" y="8044329"/>
            <a:ext cx="527267" cy="527267"/>
          </a:xfrm>
          <a:prstGeom prst="rect">
            <a:avLst/>
          </a:prstGeom>
        </p:spPr>
      </p:pic>
      <p:sp>
        <p:nvSpPr>
          <p:cNvPr id="490" name="TextBox 489">
            <a:extLst>
              <a:ext uri="{FF2B5EF4-FFF2-40B4-BE49-F238E27FC236}">
                <a16:creationId xmlns:a16="http://schemas.microsoft.com/office/drawing/2014/main" id="{1F3B287A-6356-C4DF-8DD5-F5C716FA407E}"/>
              </a:ext>
            </a:extLst>
          </p:cNvPr>
          <p:cNvSpPr txBox="1"/>
          <p:nvPr/>
        </p:nvSpPr>
        <p:spPr>
          <a:xfrm>
            <a:off x="11409718" y="8181472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raphic 490" descr="Paper outline">
            <a:extLst>
              <a:ext uri="{FF2B5EF4-FFF2-40B4-BE49-F238E27FC236}">
                <a16:creationId xmlns:a16="http://schemas.microsoft.com/office/drawing/2014/main" id="{D0A6C14A-1321-777B-FD90-9CBC75D8C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5079" y="8041187"/>
            <a:ext cx="527267" cy="527267"/>
          </a:xfrm>
          <a:prstGeom prst="rect">
            <a:avLst/>
          </a:prstGeom>
        </p:spPr>
      </p:pic>
      <p:sp>
        <p:nvSpPr>
          <p:cNvPr id="494" name="TextBox 493">
            <a:extLst>
              <a:ext uri="{FF2B5EF4-FFF2-40B4-BE49-F238E27FC236}">
                <a16:creationId xmlns:a16="http://schemas.microsoft.com/office/drawing/2014/main" id="{1F44BBB8-10D4-8C7A-97B9-DF4402D696BB}"/>
              </a:ext>
            </a:extLst>
          </p:cNvPr>
          <p:cNvSpPr txBox="1"/>
          <p:nvPr/>
        </p:nvSpPr>
        <p:spPr>
          <a:xfrm>
            <a:off x="11964315" y="8185124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97" name="Table">
            <a:extLst>
              <a:ext uri="{FF2B5EF4-FFF2-40B4-BE49-F238E27FC236}">
                <a16:creationId xmlns:a16="http://schemas.microsoft.com/office/drawing/2014/main" id="{A82139C6-D13A-C777-620F-3C8EDE0A8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14841"/>
              </p:ext>
            </p:extLst>
          </p:nvPr>
        </p:nvGraphicFramePr>
        <p:xfrm>
          <a:off x="12545501" y="8110203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CB33CDE3-6E35-E0E4-CF1E-66E04EBD1CA8}"/>
              </a:ext>
            </a:extLst>
          </p:cNvPr>
          <p:cNvCxnSpPr>
            <a:cxnSpLocks/>
          </p:cNvCxnSpPr>
          <p:nvPr/>
        </p:nvCxnSpPr>
        <p:spPr>
          <a:xfrm>
            <a:off x="11789272" y="830484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AE57429-27AB-05FC-4A9C-DE8B53759629}"/>
              </a:ext>
            </a:extLst>
          </p:cNvPr>
          <p:cNvCxnSpPr>
            <a:cxnSpLocks/>
          </p:cNvCxnSpPr>
          <p:nvPr/>
        </p:nvCxnSpPr>
        <p:spPr>
          <a:xfrm>
            <a:off x="12344577" y="83072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00" name="Graphic 499" descr="Paper outline">
            <a:extLst>
              <a:ext uri="{FF2B5EF4-FFF2-40B4-BE49-F238E27FC236}">
                <a16:creationId xmlns:a16="http://schemas.microsoft.com/office/drawing/2014/main" id="{987AABEB-9D8E-3180-0990-3BE9BF7A2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01068" y="8044387"/>
            <a:ext cx="527267" cy="527267"/>
          </a:xfrm>
          <a:prstGeom prst="rect">
            <a:avLst/>
          </a:prstGeom>
        </p:spPr>
      </p:pic>
      <p:sp>
        <p:nvSpPr>
          <p:cNvPr id="501" name="TextBox 500">
            <a:extLst>
              <a:ext uri="{FF2B5EF4-FFF2-40B4-BE49-F238E27FC236}">
                <a16:creationId xmlns:a16="http://schemas.microsoft.com/office/drawing/2014/main" id="{32D01911-A82F-5E2F-499E-E02D06DE989B}"/>
              </a:ext>
            </a:extLst>
          </p:cNvPr>
          <p:cNvSpPr txBox="1"/>
          <p:nvPr/>
        </p:nvSpPr>
        <p:spPr>
          <a:xfrm>
            <a:off x="11256348" y="8463856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2CEBE86-0A6C-3963-163D-73E4C8BBDA8E}"/>
              </a:ext>
            </a:extLst>
          </p:cNvPr>
          <p:cNvSpPr txBox="1"/>
          <p:nvPr/>
        </p:nvSpPr>
        <p:spPr>
          <a:xfrm>
            <a:off x="11840629" y="8463856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AE02DD3-63E3-D797-8A63-3AAC0256860C}"/>
              </a:ext>
            </a:extLst>
          </p:cNvPr>
          <p:cNvSpPr txBox="1"/>
          <p:nvPr/>
        </p:nvSpPr>
        <p:spPr>
          <a:xfrm>
            <a:off x="10638009" y="8463856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00ECACF0-FF62-728A-B035-F2A6796E0EDA}"/>
              </a:ext>
            </a:extLst>
          </p:cNvPr>
          <p:cNvCxnSpPr>
            <a:cxnSpLocks/>
          </p:cNvCxnSpPr>
          <p:nvPr/>
        </p:nvCxnSpPr>
        <p:spPr>
          <a:xfrm>
            <a:off x="11193006" y="830578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03469667-1977-33CB-A584-A8B15E4B59C9}"/>
              </a:ext>
            </a:extLst>
          </p:cNvPr>
          <p:cNvSpPr/>
          <p:nvPr/>
        </p:nvSpPr>
        <p:spPr>
          <a:xfrm>
            <a:off x="10631113" y="7863548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D205F759-4D04-FCC6-834D-4B385C6E14B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3" y="7601838"/>
            <a:ext cx="4167062" cy="23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671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Analyzing Projects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323</cp:revision>
  <dcterms:modified xsi:type="dcterms:W3CDTF">2024-11-26T04:31:57Z</dcterms:modified>
</cp:coreProperties>
</file>